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350" r:id="rId2"/>
    <p:sldId id="351" r:id="rId3"/>
    <p:sldId id="352" r:id="rId4"/>
    <p:sldId id="353" r:id="rId5"/>
    <p:sldId id="354" r:id="rId6"/>
    <p:sldId id="355" r:id="rId7"/>
    <p:sldId id="356" r:id="rId8"/>
    <p:sldId id="357" r:id="rId9"/>
    <p:sldId id="358" r:id="rId10"/>
    <p:sldId id="359" r:id="rId11"/>
    <p:sldId id="360" r:id="rId12"/>
    <p:sldId id="361" r:id="rId13"/>
    <p:sldId id="362" r:id="rId14"/>
    <p:sldId id="363" r:id="rId15"/>
    <p:sldId id="364" r:id="rId16"/>
    <p:sldId id="365" r:id="rId17"/>
    <p:sldId id="366" r:id="rId18"/>
    <p:sldId id="367" r:id="rId19"/>
    <p:sldId id="368" r:id="rId20"/>
    <p:sldId id="369" r:id="rId21"/>
    <p:sldId id="370" r:id="rId22"/>
    <p:sldId id="371" r:id="rId23"/>
    <p:sldId id="372" r:id="rId24"/>
    <p:sldId id="373" r:id="rId25"/>
  </p:sldIdLst>
  <p:sldSz cx="9144000" cy="6858000" type="screen4x3"/>
  <p:notesSz cx="6858000" cy="9144000"/>
  <p:custDataLst>
    <p:tags r:id="rId27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8DEF8"/>
    <a:srgbClr val="00CCFF"/>
    <a:srgbClr val="4FA735"/>
    <a:srgbClr val="0094D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7780" autoAdjust="0"/>
    <p:restoredTop sz="94658" autoAdjust="0"/>
  </p:normalViewPr>
  <p:slideViewPr>
    <p:cSldViewPr snapToGrid="0" snapToObjects="1" showGuides="1">
      <p:cViewPr>
        <p:scale>
          <a:sx n="70" d="100"/>
          <a:sy n="70" d="100"/>
        </p:scale>
        <p:origin x="-2502" y="-480"/>
      </p:cViewPr>
      <p:guideLst>
        <p:guide orient="horz" pos="2153"/>
        <p:guide orient="horz" pos="460"/>
        <p:guide orient="horz" pos="1022"/>
        <p:guide orient="horz" pos="4016"/>
        <p:guide pos="2880"/>
        <p:guide pos="377"/>
        <p:guide pos="5483"/>
        <p:guide pos="5014"/>
      </p:guideLst>
    </p:cSldViewPr>
  </p:slideViewPr>
  <p:outlineViewPr>
    <p:cViewPr>
      <p:scale>
        <a:sx n="33" d="100"/>
        <a:sy n="33" d="100"/>
      </p:scale>
      <p:origin x="0" y="218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68D960C-A77E-4769-9E2F-42607B010410}" type="datetimeFigureOut">
              <a:rPr lang="en-US"/>
              <a:pPr>
                <a:defRPr/>
              </a:pPr>
              <a:t>7/19/2012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223D4E0-9C13-4F34-BADE-73F6E8394F4D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93234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2750F20-F2B1-4B44-A3F2-667F11571FF4}" type="slidenum">
              <a:rPr lang="de-DE" smtClean="0"/>
              <a:pPr/>
              <a:t>2</a:t>
            </a:fld>
            <a:endParaRPr lang="de-DE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80975" indent="-180975"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53BD961-1FC2-4AD1-972E-5689C169CAC0}" type="slidenum">
              <a:rPr lang="de-DE" smtClean="0"/>
              <a:pPr/>
              <a:t>4</a:t>
            </a:fld>
            <a:endParaRPr lang="de-DE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C7D928A-724E-4F75-9800-0D3C22600ABE}" type="slidenum">
              <a:rPr lang="de-DE" smtClean="0"/>
              <a:pPr/>
              <a:t>6</a:t>
            </a:fld>
            <a:endParaRPr lang="de-DE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/>
              <a:t>Reference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US" dirty="0" err="1" smtClean="0"/>
              <a:t>Bhasin</a:t>
            </a:r>
            <a:r>
              <a:rPr lang="en-US" dirty="0" smtClean="0"/>
              <a:t> S, Cunningham GR, Hayes FJ, Matsumoto AM, Snyder PJ, </a:t>
            </a:r>
            <a:r>
              <a:rPr lang="en-US" dirty="0" err="1" smtClean="0"/>
              <a:t>Swerdloff</a:t>
            </a:r>
            <a:r>
              <a:rPr lang="en-US" dirty="0" smtClean="0"/>
              <a:t> RS, </a:t>
            </a:r>
            <a:r>
              <a:rPr lang="en-US" dirty="0" err="1" smtClean="0"/>
              <a:t>Montori</a:t>
            </a:r>
            <a:r>
              <a:rPr lang="en-US" dirty="0" smtClean="0"/>
              <a:t> VM. Testosterone therapy in adult men with androgen deficiency syndromes: an endocrine society clinical practice guideline</a:t>
            </a:r>
            <a:r>
              <a:rPr lang="en-US" i="1" dirty="0" smtClean="0"/>
              <a:t>.  J </a:t>
            </a:r>
            <a:r>
              <a:rPr lang="en-US" i="1" dirty="0" err="1" smtClean="0"/>
              <a:t>Clin</a:t>
            </a:r>
            <a:r>
              <a:rPr lang="en-US" i="1" dirty="0" smtClean="0"/>
              <a:t> </a:t>
            </a:r>
            <a:r>
              <a:rPr lang="en-US" i="1" dirty="0" err="1" smtClean="0"/>
              <a:t>Endocrinol</a:t>
            </a:r>
            <a:r>
              <a:rPr lang="en-US" i="1" dirty="0" smtClean="0"/>
              <a:t> </a:t>
            </a:r>
            <a:r>
              <a:rPr lang="en-US" i="1" dirty="0" err="1" smtClean="0"/>
              <a:t>Metab</a:t>
            </a:r>
            <a:r>
              <a:rPr lang="en-US" i="1" dirty="0" smtClean="0"/>
              <a:t>. </a:t>
            </a:r>
            <a:r>
              <a:rPr lang="en-US" dirty="0" smtClean="0"/>
              <a:t>2006;91(6):1995-2010.&lt;&lt;Ap2000 Table 2.&gt;&gt;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/>
          </a:p>
        </p:txBody>
      </p:sp>
      <p:sp>
        <p:nvSpPr>
          <p:cNvPr id="45060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87B4B00-B66E-4E34-A7E0-43F187029775}" type="slidenum">
              <a:rPr lang="de-DE" smtClean="0">
                <a:solidFill>
                  <a:srgbClr val="000000"/>
                </a:solidFill>
              </a:rPr>
              <a:pPr/>
              <a:t>7</a:t>
            </a:fld>
            <a:endParaRPr lang="de-DE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6084" name="Foliennummernplatzhalt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spcBef>
                <a:spcPct val="20000"/>
              </a:spcBef>
            </a:pPr>
            <a:fld id="{B974997E-9FA5-42F8-90D5-AB09C3E62869}" type="slidenum">
              <a:rPr lang="de-DE" sz="1200">
                <a:solidFill>
                  <a:srgbClr val="000000"/>
                </a:solidFill>
              </a:rPr>
              <a:pPr algn="r">
                <a:spcBef>
                  <a:spcPct val="20000"/>
                </a:spcBef>
              </a:pPr>
              <a:t>8</a:t>
            </a:fld>
            <a:endParaRPr lang="de-DE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C6CC416-1B7C-4499-BA07-A2D37A869707}" type="slidenum">
              <a:rPr lang="de-DE" smtClean="0"/>
              <a:pPr/>
              <a:t>9</a:t>
            </a:fld>
            <a:endParaRPr lang="de-DE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673CC46-2C78-4659-8675-F0E524CFBF57}" type="slidenum">
              <a:rPr lang="de-DE" smtClean="0"/>
              <a:pPr/>
              <a:t>10</a:t>
            </a:fld>
            <a:endParaRPr lang="de-DE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F1AACFF-8B09-44E1-9FC9-909FC4654B96}" type="slidenum">
              <a:rPr lang="en-GB" smtClean="0"/>
              <a:pPr/>
              <a:t>11</a:t>
            </a:fld>
            <a:endParaRPr lang="en-GB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640A2E1-8DEB-4D5C-BB7F-C610EEE88431}" type="slidenum">
              <a:rPr lang="de-DE" smtClean="0"/>
              <a:pPr/>
              <a:t>12</a:t>
            </a:fld>
            <a:endParaRPr lang="de-DE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10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793A35F-607A-4EFF-B3EE-E50794FB8DA1}" type="slidenum">
              <a:rPr lang="de-DE" smtClean="0"/>
              <a:pPr/>
              <a:t>13</a:t>
            </a:fld>
            <a:endParaRPr lang="de-DE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DAB8F3B-8AF3-411B-B208-D3FE04DE2F3F}" type="slidenum">
              <a:rPr lang="en-GB" smtClean="0"/>
              <a:pPr/>
              <a:t>14</a:t>
            </a:fld>
            <a:endParaRPr lang="en-GB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 smtClean="0"/>
              <a:t>Reference</a:t>
            </a:r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GB" dirty="0" err="1" smtClean="0"/>
              <a:t>Buvat</a:t>
            </a:r>
            <a:r>
              <a:rPr lang="en-GB" dirty="0" smtClean="0"/>
              <a:t> J, </a:t>
            </a:r>
            <a:r>
              <a:rPr lang="en-GB" dirty="0" err="1" smtClean="0"/>
              <a:t>Maggi</a:t>
            </a:r>
            <a:r>
              <a:rPr lang="en-GB" dirty="0" smtClean="0"/>
              <a:t> M, </a:t>
            </a:r>
            <a:r>
              <a:rPr lang="en-GB" dirty="0" err="1" smtClean="0"/>
              <a:t>Gooren</a:t>
            </a:r>
            <a:r>
              <a:rPr lang="en-GB" dirty="0" smtClean="0"/>
              <a:t> L,  et al.  Endocrine aspects of male sexual   dysfunctions. </a:t>
            </a:r>
            <a:r>
              <a:rPr lang="en-GB" i="1" dirty="0" smtClean="0"/>
              <a:t>J Sex Med. </a:t>
            </a:r>
            <a:r>
              <a:rPr lang="en-GB" dirty="0" smtClean="0"/>
              <a:t>2010;7:1627–1656.&lt;&lt;App1635 Figure 3.&gt;&gt;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532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779260-DF04-41AB-A1D9-D07A8BADA94A}" type="slidenum">
              <a:rPr lang="en-GB" smtClean="0"/>
              <a:pPr/>
              <a:t>15</a:t>
            </a:fld>
            <a:endParaRPr lang="en-GB" smtClean="0"/>
          </a:p>
        </p:txBody>
      </p:sp>
      <p:sp>
        <p:nvSpPr>
          <p:cNvPr id="53252" name="Slide Image Placeholder 6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09C719A-934A-4585-8EE9-3B7C564843C8}" type="slidenum">
              <a:rPr lang="en-GB" smtClean="0"/>
              <a:pPr/>
              <a:t>16</a:t>
            </a:fld>
            <a:endParaRPr lang="en-GB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7388" y="4343400"/>
            <a:ext cx="5483225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sv-SE" b="1" smtClean="0"/>
              <a:t>Treatment as diagnosis tool</a:t>
            </a:r>
          </a:p>
          <a:p>
            <a:pPr eaLnBrk="1" hangingPunct="1">
              <a:spcBef>
                <a:spcPct val="0"/>
              </a:spcBef>
            </a:pPr>
            <a:endParaRPr lang="en-US" b="1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/>
              <a:t>Practical algorithm for work-up and management of testosterone deficiency. Obesity, erectile dysfunction, and the metabolic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/>
              <a:t>syndrome are associated with testosterone deficiency, even in men without the characteristic symptoms of diminished libido and fatigue.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/>
              <a:t>Although definitive evidence is lacking about the impact of testosterone therapy on metabolic endpoints, we present here an innovative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/>
              <a:t>approach based on supportive data regarding surrogate endpoints or early-term results. We believe existing data indicate that a diagnostic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/>
              <a:t>work-up is warranted in all of these men.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/>
              <a:t>(a) Total testosterone (T) has been the traditional method to diagnose testosterone deficiency. A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/>
              <a:t>number of suggested thresholds have been published. However, T assays produce highly variable results, and treatment must be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/>
              <a:t>individualized based on a combination of clinical presentation and biochemical results. Genetic variation may lead to symptoms of T deficiency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/>
              <a:t>in men with normal total T results.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/>
              <a:t>(b) Free T can be of diagnostic help in cases where total T does not correspond with clinical presentation.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/>
              <a:t>Clinical use of free T is complicated by the availability of a number of assays, and a lack of consensus regarding threshold values. We suggest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/>
              <a:t>8 ng/dL (270 pmol/L) for calculated free T. The </a:t>
            </a:r>
            <a:r>
              <a:rPr lang="en-GB" dirty="0" err="1" smtClean="0"/>
              <a:t>analog</a:t>
            </a:r>
            <a:r>
              <a:rPr lang="en-GB" dirty="0" smtClean="0"/>
              <a:t> free T assay shows good correlation with calculated free T, corresponds with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/>
              <a:t>biological outcomes, and in our experience has clinical utility, albeit controversial. Values 1.5 ng/dL (52 pmol/L) obtained by the </a:t>
            </a:r>
            <a:r>
              <a:rPr lang="en-GB" dirty="0" err="1" smtClean="0"/>
              <a:t>analog</a:t>
            </a:r>
            <a:r>
              <a:rPr lang="en-GB" dirty="0" smtClean="0"/>
              <a:t> free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/>
              <a:t>T assay have been suggested as indicating the lower limit of normal.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/>
              <a:t>(c) Men with a suspicious prostate examination, or elevated prostate-specific antigen (PSA) should be referred to a urologist for consideration of prostate biopsy before initiation of T therapy. The use of T therapy in men with a prior history of prostate cancer has historically been an absolute contraindication to T therapy. This is an area of active investigation, with recent evidence suggesting the risk is considerably lower than once believed. However, we recommend that the </a:t>
            </a:r>
            <a:r>
              <a:rPr lang="en-GB" dirty="0" err="1" smtClean="0"/>
              <a:t>nonspecialist</a:t>
            </a:r>
            <a:r>
              <a:rPr lang="en-GB" dirty="0" smtClean="0"/>
              <a:t> refrain from initiating treatment in such men until there is clearer information as to which men with prior history of prostate cancer may be safely offered T therapy. Contraindications include the presence of elevated </a:t>
            </a:r>
            <a:r>
              <a:rPr lang="en-GB" dirty="0" err="1" smtClean="0"/>
              <a:t>hemoglobin</a:t>
            </a:r>
            <a:r>
              <a:rPr lang="en-GB" dirty="0" smtClean="0"/>
              <a:t> or </a:t>
            </a:r>
            <a:r>
              <a:rPr lang="en-GB" dirty="0" err="1" smtClean="0"/>
              <a:t>hematocrit</a:t>
            </a:r>
            <a:r>
              <a:rPr lang="en-GB" dirty="0" smtClean="0"/>
              <a:t> at baseline and the desire to initiate a pregnancy within the next 12 months.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/>
              <a:t>(d) A symptomatic response to T therapy is generally seen within 3 months. Monitoring should occur at least 2-3 times during the first year, and 1-2 times per year thereafter. Monitoring should include serum T, PSA levels, and haematocrit/haemoglobin. There is no need to measure liver or renal function tests for any of the routine T-therapy formulations.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/>
              <a:t> (e) Severe reductions in total T, (ie,250 ng/dL [8 nmol/L]) are usually accompanied by symptoms or objective measures of T deficiency. Additional diagnostic studies may be indicated depending on the clinical presentation, for example, to exclude the presence of a pituitary mass, or genetic tests.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/>
              <a:t>(f) In cases of pituitary disease, genetic causes, unstable glucose control, testicular abnormalities, or the wish for paternity, a specialist should cooperate with the treating physician. PDE-5phosphodiesterase type-5.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 smtClean="0"/>
              <a:t>Reference</a:t>
            </a:r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GB" dirty="0" err="1" smtClean="0"/>
              <a:t>Traish</a:t>
            </a:r>
            <a:r>
              <a:rPr lang="en-GB" dirty="0" smtClean="0"/>
              <a:t> A, Miner MM, </a:t>
            </a:r>
            <a:r>
              <a:rPr lang="en-GB" dirty="0" err="1" smtClean="0"/>
              <a:t>Morgentaler</a:t>
            </a:r>
            <a:r>
              <a:rPr lang="en-GB" dirty="0" smtClean="0"/>
              <a:t> A, </a:t>
            </a:r>
            <a:r>
              <a:rPr lang="en-GB" dirty="0" err="1" smtClean="0"/>
              <a:t>Zitzmann</a:t>
            </a:r>
            <a:r>
              <a:rPr lang="en-GB" dirty="0" smtClean="0"/>
              <a:t> M. Testosterone deficiency. Am J Med. 2011:124:578–587.&lt;&lt;Ap583 Fig 3.&gt;&gt;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552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D917529-31BA-45A4-94A6-DFE0C9DE7C70}" type="slidenum">
              <a:rPr lang="en-GB" smtClean="0"/>
              <a:pPr/>
              <a:t>17</a:t>
            </a:fld>
            <a:endParaRPr lang="en-GB" smtClean="0"/>
          </a:p>
        </p:txBody>
      </p:sp>
      <p:sp>
        <p:nvSpPr>
          <p:cNvPr id="55300" name="Slide Image Placeholder 6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8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822450" y="4260850"/>
            <a:ext cx="7321550" cy="259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63550" y="2098675"/>
            <a:ext cx="13589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Placeholder 1"/>
          <p:cNvSpPr txBox="1">
            <a:spLocks/>
          </p:cNvSpPr>
          <p:nvPr userDrawn="1"/>
        </p:nvSpPr>
        <p:spPr>
          <a:xfrm>
            <a:off x="698500" y="2327275"/>
            <a:ext cx="7758113" cy="1933575"/>
          </a:xfrm>
          <a:prstGeom prst="rect">
            <a:avLst/>
          </a:prstGeom>
          <a:solidFill>
            <a:srgbClr val="7EC8E4"/>
          </a:solidFill>
        </p:spPr>
        <p:txBody>
          <a:bodyPr bIns="108000" anchor="ctr"/>
          <a:lstStyle>
            <a:lvl1pPr marL="720000" algn="l" defTabSz="457200" rtl="0" eaLnBrk="1" latinLnBrk="0" hangingPunct="1">
              <a:spcBef>
                <a:spcPct val="0"/>
              </a:spcBef>
              <a:spcAft>
                <a:spcPts val="0"/>
              </a:spcAft>
              <a:buNone/>
              <a:defRPr sz="3600" b="0" i="0" kern="1200" baseline="0">
                <a:solidFill>
                  <a:schemeClr val="tx1"/>
                </a:solidFill>
                <a:latin typeface="Frutiger 55 Roman"/>
                <a:ea typeface="+mj-ea"/>
                <a:cs typeface="Frutiger 55 Roman"/>
              </a:defRPr>
            </a:lvl1pPr>
          </a:lstStyle>
          <a:p>
            <a:pPr marL="306000" fontAlgn="auto">
              <a:defRPr/>
            </a:pPr>
            <a:endParaRPr lang="en-US" sz="4300" dirty="0">
              <a:solidFill>
                <a:srgbClr val="0094D8"/>
              </a:solidFill>
            </a:endParaRPr>
          </a:p>
        </p:txBody>
      </p:sp>
      <p:sp>
        <p:nvSpPr>
          <p:cNvPr id="7" name="Title Placeholder 1"/>
          <p:cNvSpPr txBox="1">
            <a:spLocks/>
          </p:cNvSpPr>
          <p:nvPr userDrawn="1"/>
        </p:nvSpPr>
        <p:spPr>
          <a:xfrm>
            <a:off x="2633663" y="4260850"/>
            <a:ext cx="5789612" cy="809625"/>
          </a:xfrm>
          <a:prstGeom prst="rect">
            <a:avLst/>
          </a:prstGeom>
          <a:noFill/>
        </p:spPr>
        <p:txBody>
          <a:bodyPr bIns="108000" anchor="ctr"/>
          <a:lstStyle>
            <a:lvl1pPr marL="720000" algn="l" defTabSz="457200" rtl="0" eaLnBrk="1" latinLnBrk="0" hangingPunct="1">
              <a:spcBef>
                <a:spcPct val="0"/>
              </a:spcBef>
              <a:spcAft>
                <a:spcPts val="0"/>
              </a:spcAft>
              <a:buNone/>
              <a:defRPr sz="3600" b="0" i="0" kern="1200" baseline="0">
                <a:solidFill>
                  <a:schemeClr val="tx1"/>
                </a:solidFill>
                <a:latin typeface="Frutiger 55 Roman"/>
                <a:ea typeface="+mj-ea"/>
                <a:cs typeface="Frutiger 55 Roman"/>
              </a:defRPr>
            </a:lvl1pPr>
          </a:lstStyle>
          <a:p>
            <a:pPr marL="306000" fontAlgn="auto">
              <a:defRPr/>
            </a:pP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5"/>
          </p:nvPr>
        </p:nvSpPr>
        <p:spPr>
          <a:xfrm>
            <a:off x="698500" y="2327982"/>
            <a:ext cx="7724892" cy="1933575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buNone/>
              <a:defRPr sz="4000">
                <a:solidFill>
                  <a:schemeClr val="bg1"/>
                </a:solidFill>
                <a:latin typeface="Frutiger 55 Roman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>
          <a:xfrm>
            <a:off x="2365375" y="4260850"/>
            <a:ext cx="6778625" cy="10207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buNone/>
              <a:defRPr sz="3000">
                <a:solidFill>
                  <a:schemeClr val="tx1"/>
                </a:solidFill>
              </a:defRPr>
            </a:lvl1pPr>
            <a:lvl2pPr>
              <a:defRPr sz="3000">
                <a:solidFill>
                  <a:schemeClr val="bg1"/>
                </a:solidFill>
              </a:defRPr>
            </a:lvl2pPr>
            <a:lvl3pPr>
              <a:defRPr sz="3000">
                <a:solidFill>
                  <a:schemeClr val="bg1"/>
                </a:solidFill>
              </a:defRPr>
            </a:lvl3pPr>
            <a:lvl4pPr>
              <a:defRPr sz="3000">
                <a:solidFill>
                  <a:schemeClr val="bg1"/>
                </a:solidFill>
              </a:defRPr>
            </a:lvl4pPr>
            <a:lvl5pPr>
              <a:defRPr sz="3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7938" y="6251575"/>
            <a:ext cx="620713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775200" y="6759575"/>
            <a:ext cx="4376738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489" y="730251"/>
            <a:ext cx="7361236" cy="895350"/>
          </a:xfrm>
        </p:spPr>
        <p:txBody>
          <a:bodyPr/>
          <a:lstStyle>
            <a:lvl1pPr marL="0" indent="0">
              <a:defRPr sz="2800" b="1">
                <a:latin typeface="Frutiger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488" y="1781175"/>
            <a:ext cx="8105776" cy="434498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20000"/>
              </a:spcBef>
              <a:buClr>
                <a:srgbClr val="4FA735"/>
              </a:buClr>
              <a:buFont typeface="Arial" pitchFamily="34" charset="0"/>
              <a:buChar char="•"/>
              <a:defRPr lang="en-US" sz="2400" b="0" i="0" kern="1200" dirty="0" smtClean="0">
                <a:solidFill>
                  <a:schemeClr val="tx1"/>
                </a:solidFill>
                <a:latin typeface="Frutiger 55 Roman"/>
                <a:ea typeface="+mn-ea"/>
                <a:cs typeface="Frutiger 55 Roman"/>
              </a:defRPr>
            </a:lvl1pPr>
            <a:lvl2pPr algn="l" defTabSz="457200" rtl="0" eaLnBrk="1" latinLnBrk="0" hangingPunct="1">
              <a:spcBef>
                <a:spcPct val="20000"/>
              </a:spcBef>
              <a:buClr>
                <a:srgbClr val="4FA735"/>
              </a:buClr>
              <a:buFont typeface="Arial"/>
              <a:defRPr lang="en-US" sz="2400" b="0" i="0" kern="1200" dirty="0" smtClean="0">
                <a:solidFill>
                  <a:schemeClr val="tx1"/>
                </a:solidFill>
                <a:latin typeface="Frutiger 55 Roman"/>
                <a:ea typeface="+mn-ea"/>
                <a:cs typeface="Frutiger 55 Roman"/>
              </a:defRPr>
            </a:lvl2pPr>
            <a:lvl3pPr algn="l" defTabSz="457200" rtl="0" eaLnBrk="1" latinLnBrk="0" hangingPunct="1">
              <a:spcBef>
                <a:spcPct val="20000"/>
              </a:spcBef>
              <a:buClr>
                <a:srgbClr val="4FA735"/>
              </a:buClr>
              <a:buFont typeface="Arial"/>
              <a:defRPr lang="en-US" sz="2000" b="0" i="0" kern="1200" dirty="0" smtClean="0">
                <a:solidFill>
                  <a:schemeClr val="tx1"/>
                </a:solidFill>
                <a:latin typeface="Frutiger 55 Roman"/>
                <a:ea typeface="+mn-ea"/>
                <a:cs typeface="Frutiger 55 Roman"/>
              </a:defRPr>
            </a:lvl3pPr>
            <a:lvl4pPr algn="l" defTabSz="457200" rtl="0" eaLnBrk="1" latinLnBrk="0" hangingPunct="1">
              <a:spcBef>
                <a:spcPct val="20000"/>
              </a:spcBef>
              <a:buClr>
                <a:srgbClr val="4FA735"/>
              </a:buClr>
              <a:buFont typeface="Arial"/>
              <a:defRPr lang="en-US" sz="1800" b="0" i="0" kern="1200" dirty="0" smtClean="0">
                <a:solidFill>
                  <a:schemeClr val="tx1"/>
                </a:solidFill>
                <a:latin typeface="Frutiger 55 Roman"/>
                <a:ea typeface="+mn-ea"/>
                <a:cs typeface="Frutiger 55 Roman"/>
              </a:defRPr>
            </a:lvl4pPr>
            <a:lvl5pPr algn="l" defTabSz="457200" rtl="0" eaLnBrk="1" latinLnBrk="0" hangingPunct="1">
              <a:spcBef>
                <a:spcPct val="20000"/>
              </a:spcBef>
              <a:buClr>
                <a:srgbClr val="4FA735"/>
              </a:buClr>
              <a:buFont typeface="Arial"/>
              <a:defRPr lang="en-US" sz="1600" b="0" i="0" kern="1200" dirty="0" smtClean="0">
                <a:solidFill>
                  <a:schemeClr val="tx1"/>
                </a:solidFill>
                <a:latin typeface="Frutiger 55 Roman"/>
                <a:ea typeface="+mn-ea"/>
                <a:cs typeface="Frutiger 55 Roman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7938" y="6251575"/>
            <a:ext cx="620713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775200" y="6759575"/>
            <a:ext cx="4376738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489" y="730251"/>
            <a:ext cx="7361236" cy="895350"/>
          </a:xfrm>
        </p:spPr>
        <p:txBody>
          <a:bodyPr/>
          <a:lstStyle>
            <a:lvl1pPr marL="0" indent="0">
              <a:defRPr sz="2800" b="1">
                <a:latin typeface="Frutiger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487" y="1781175"/>
            <a:ext cx="8355481" cy="43449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rgbClr val="4FA735"/>
              </a:buClr>
              <a:buFont typeface="Arial" pitchFamily="34" charset="0"/>
              <a:buNone/>
              <a:defRPr lang="en-US" sz="2400" b="0" i="0" kern="1200" dirty="0" smtClean="0">
                <a:solidFill>
                  <a:schemeClr val="tx1"/>
                </a:solidFill>
                <a:latin typeface="Frutiger 55 Roman"/>
                <a:ea typeface="+mn-ea"/>
                <a:cs typeface="Frutiger 55 Roman"/>
              </a:defRPr>
            </a:lvl1pPr>
            <a:lvl2pPr algn="l" defTabSz="457200" rtl="0" eaLnBrk="1" latinLnBrk="0" hangingPunct="1">
              <a:spcBef>
                <a:spcPct val="20000"/>
              </a:spcBef>
              <a:buClr>
                <a:srgbClr val="4FA735"/>
              </a:buClr>
              <a:buFont typeface="Arial"/>
              <a:buNone/>
              <a:defRPr lang="en-US" sz="2400" b="0" i="0" kern="1200" dirty="0" smtClean="0">
                <a:solidFill>
                  <a:schemeClr val="tx1"/>
                </a:solidFill>
                <a:latin typeface="Frutiger 55 Roman"/>
                <a:ea typeface="+mn-ea"/>
                <a:cs typeface="Frutiger 55 Roman"/>
              </a:defRPr>
            </a:lvl2pPr>
            <a:lvl3pPr algn="l" defTabSz="457200" rtl="0" eaLnBrk="1" latinLnBrk="0" hangingPunct="1">
              <a:spcBef>
                <a:spcPct val="20000"/>
              </a:spcBef>
              <a:buClr>
                <a:srgbClr val="4FA735"/>
              </a:buClr>
              <a:buFont typeface="Arial"/>
              <a:buNone/>
              <a:defRPr lang="en-US" sz="2000" b="0" i="0" kern="1200" dirty="0" smtClean="0">
                <a:solidFill>
                  <a:schemeClr val="tx1"/>
                </a:solidFill>
                <a:latin typeface="Frutiger 55 Roman"/>
                <a:ea typeface="+mn-ea"/>
                <a:cs typeface="Frutiger 55 Roman"/>
              </a:defRPr>
            </a:lvl3pPr>
            <a:lvl4pPr algn="l" defTabSz="457200" rtl="0" eaLnBrk="1" latinLnBrk="0" hangingPunct="1">
              <a:spcBef>
                <a:spcPct val="20000"/>
              </a:spcBef>
              <a:buClr>
                <a:srgbClr val="4FA735"/>
              </a:buClr>
              <a:buFont typeface="Arial"/>
              <a:buNone/>
              <a:defRPr lang="en-US" sz="1800" b="0" i="0" kern="1200" dirty="0" smtClean="0">
                <a:solidFill>
                  <a:schemeClr val="tx1"/>
                </a:solidFill>
                <a:latin typeface="Frutiger 55 Roman"/>
                <a:ea typeface="+mn-ea"/>
                <a:cs typeface="Frutiger 55 Roman"/>
              </a:defRPr>
            </a:lvl4pPr>
            <a:lvl5pPr algn="l" defTabSz="457200" rtl="0" eaLnBrk="1" latinLnBrk="0" hangingPunct="1">
              <a:spcBef>
                <a:spcPct val="20000"/>
              </a:spcBef>
              <a:buClr>
                <a:srgbClr val="4FA735"/>
              </a:buClr>
              <a:buFont typeface="Arial"/>
              <a:buNone/>
              <a:defRPr lang="en-US" sz="1600" b="0" i="0" kern="1200" dirty="0" smtClean="0">
                <a:solidFill>
                  <a:schemeClr val="tx1"/>
                </a:solidFill>
                <a:latin typeface="Frutiger 55 Roman"/>
                <a:ea typeface="+mn-ea"/>
                <a:cs typeface="Frutiger 55 Roman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7938" y="6251575"/>
            <a:ext cx="620713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0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775200" y="6759575"/>
            <a:ext cx="4376738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1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-7938" y="6251575"/>
            <a:ext cx="620713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2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4775200" y="6759575"/>
            <a:ext cx="4376738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485" y="730249"/>
            <a:ext cx="7361241" cy="892176"/>
          </a:xfrm>
        </p:spPr>
        <p:txBody>
          <a:bodyPr/>
          <a:lstStyle>
            <a:lvl1pPr marL="0" indent="0">
              <a:defRPr sz="28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8486" y="1636714"/>
            <a:ext cx="3898901" cy="639762"/>
          </a:xfrm>
          <a:prstGeom prst="rect">
            <a:avLst/>
          </a:prstGeom>
          <a:solidFill>
            <a:srgbClr val="98DEF8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tIns="90000" bIns="9000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486" y="2276476"/>
            <a:ext cx="3898901" cy="395128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/>
          <a:lstStyle>
            <a:lvl1pPr marL="180975" indent="-180975">
              <a:buClr>
                <a:srgbClr val="4FA735"/>
              </a:buClr>
              <a:defRPr sz="1800"/>
            </a:lvl1pPr>
            <a:lvl2pPr>
              <a:buClr>
                <a:srgbClr val="4FA735"/>
              </a:buClr>
              <a:defRPr sz="1800"/>
            </a:lvl2pPr>
            <a:lvl3pPr>
              <a:buClr>
                <a:srgbClr val="4FA735"/>
              </a:buClr>
              <a:defRPr sz="1600"/>
            </a:lvl3pPr>
            <a:lvl4pPr>
              <a:buClr>
                <a:srgbClr val="4FA735"/>
              </a:buClr>
              <a:defRPr sz="1600"/>
            </a:lvl4pPr>
            <a:lvl5pPr>
              <a:buClr>
                <a:srgbClr val="4FA735"/>
              </a:buCl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5200" y="1636714"/>
            <a:ext cx="3911600" cy="639762"/>
          </a:xfrm>
          <a:prstGeom prst="rect">
            <a:avLst/>
          </a:prstGeom>
          <a:solidFill>
            <a:srgbClr val="98DEF8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tIns="90000" bIns="90000" anchor="ctr" anchorCtr="0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5200" y="2276476"/>
            <a:ext cx="3911600" cy="395128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/>
          <a:lstStyle>
            <a:lvl1pPr marL="180975" indent="-18097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FA735"/>
              </a:buClr>
              <a:buFont typeface="Arial" pitchFamily="34" charset="0"/>
              <a:defRPr lang="en-GB" sz="1800" kern="1200" dirty="0" smtClean="0">
                <a:solidFill>
                  <a:schemeClr val="tx1"/>
                </a:solidFill>
                <a:latin typeface="Frutiger 55 Roman"/>
                <a:ea typeface="Frutiger 55 Roman"/>
                <a:cs typeface="Frutiger 55 Roman"/>
              </a:defRPr>
            </a:lvl1pPr>
            <a:lvl2pPr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FA735"/>
              </a:buClr>
              <a:buFont typeface="Arial" pitchFamily="34" charset="0"/>
              <a:defRPr lang="en-GB" sz="1800" kern="1200" dirty="0" smtClean="0">
                <a:solidFill>
                  <a:schemeClr val="tx1"/>
                </a:solidFill>
                <a:latin typeface="Frutiger 55 Roman"/>
                <a:ea typeface="Frutiger 55 Roman"/>
                <a:cs typeface="Frutiger 55 Roman"/>
              </a:defRPr>
            </a:lvl2pPr>
            <a:lvl3pPr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FA735"/>
              </a:buClr>
              <a:buFont typeface="Arial" pitchFamily="34" charset="0"/>
              <a:defRPr lang="en-GB" sz="1800" kern="1200" dirty="0" smtClean="0">
                <a:solidFill>
                  <a:schemeClr val="tx1"/>
                </a:solidFill>
                <a:latin typeface="Frutiger 55 Roman"/>
                <a:ea typeface="Frutiger 55 Roman"/>
                <a:cs typeface="Frutiger 55 Roman"/>
              </a:defRPr>
            </a:lvl3pPr>
            <a:lvl4pPr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FA735"/>
              </a:buClr>
              <a:buFont typeface="Arial" pitchFamily="34" charset="0"/>
              <a:defRPr lang="en-GB" sz="1800" kern="1200" dirty="0" smtClean="0">
                <a:solidFill>
                  <a:schemeClr val="tx1"/>
                </a:solidFill>
                <a:latin typeface="Frutiger 55 Roman"/>
                <a:ea typeface="Frutiger 55 Roman"/>
                <a:cs typeface="Frutiger 55 Roman"/>
              </a:defRPr>
            </a:lvl4pPr>
            <a:lvl5pPr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FA735"/>
              </a:buClr>
              <a:buFont typeface="Arial" pitchFamily="34" charset="0"/>
              <a:defRPr lang="en-US" sz="1800" kern="1200" dirty="0">
                <a:solidFill>
                  <a:schemeClr val="tx1"/>
                </a:solidFill>
                <a:latin typeface="Frutiger 55 Roman"/>
                <a:ea typeface="Frutiger 55 Roman"/>
                <a:cs typeface="Frutiger 55 Roman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7938" y="6251575"/>
            <a:ext cx="620713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775200" y="6759575"/>
            <a:ext cx="4376738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487" y="730251"/>
            <a:ext cx="7361237" cy="892174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7938" y="6251575"/>
            <a:ext cx="620713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775200" y="6759575"/>
            <a:ext cx="4376738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4866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14866" y="911225"/>
            <a:ext cx="5486400" cy="3816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4866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7938" y="6251575"/>
            <a:ext cx="620713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775200" y="6759575"/>
            <a:ext cx="4376738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488" y="730251"/>
            <a:ext cx="7361237" cy="892174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7938" y="6251575"/>
            <a:ext cx="620713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775200" y="6759575"/>
            <a:ext cx="4376738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4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14" Type="http://schemas.openxmlformats.org/officeDocument/2006/relationships/image" Target="../media/image5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2"/>
          <p:cNvPicPr>
            <a:picLocks noChangeAspect="1"/>
          </p:cNvPicPr>
          <p:nvPr userDrawn="1"/>
        </p:nvPicPr>
        <p:blipFill>
          <a:blip r:embed="rId10"/>
          <a:srcRect/>
          <a:stretch>
            <a:fillRect/>
          </a:stretch>
        </p:blipFill>
        <p:spPr bwMode="auto">
          <a:xfrm>
            <a:off x="96838" y="6373813"/>
            <a:ext cx="8951912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6"/>
          <p:cNvPicPr>
            <a:picLocks noChangeAspect="1"/>
          </p:cNvPicPr>
          <p:nvPr userDrawn="1"/>
        </p:nvPicPr>
        <p:blipFill>
          <a:blip r:embed="rId11"/>
          <a:srcRect/>
          <a:stretch>
            <a:fillRect/>
          </a:stretch>
        </p:blipFill>
        <p:spPr bwMode="auto">
          <a:xfrm>
            <a:off x="457200" y="274638"/>
            <a:ext cx="1485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7"/>
          <p:cNvPicPr>
            <a:picLocks noChangeAspect="1"/>
          </p:cNvPicPr>
          <p:nvPr userDrawn="1"/>
        </p:nvPicPr>
        <p:blipFill>
          <a:blip r:embed="rId12"/>
          <a:srcRect/>
          <a:stretch>
            <a:fillRect/>
          </a:stretch>
        </p:blipFill>
        <p:spPr bwMode="auto">
          <a:xfrm>
            <a:off x="7950200" y="274638"/>
            <a:ext cx="736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Title Placeholder 1"/>
          <p:cNvSpPr>
            <a:spLocks noGrp="1"/>
          </p:cNvSpPr>
          <p:nvPr>
            <p:ph type="title"/>
          </p:nvPr>
        </p:nvSpPr>
        <p:spPr bwMode="auto">
          <a:xfrm>
            <a:off x="598488" y="731839"/>
            <a:ext cx="7351712" cy="890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Your title here</a:t>
            </a:r>
            <a:endParaRPr lang="en-US" dirty="0" smtClean="0"/>
          </a:p>
        </p:txBody>
      </p:sp>
      <p:pic>
        <p:nvPicPr>
          <p:cNvPr id="9222" name="Picture 18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9048750" y="6500813"/>
            <a:ext cx="103188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21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9048750" y="6500813"/>
            <a:ext cx="103188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82" r:id="rId3"/>
    <p:sldLayoutId id="2147483873" r:id="rId4"/>
    <p:sldLayoutId id="2147483874" r:id="rId5"/>
    <p:sldLayoutId id="2147483875" r:id="rId6"/>
    <p:sldLayoutId id="2147483876" r:id="rId7"/>
    <p:sldLayoutId id="2147483877" r:id="rId8"/>
  </p:sldLayoutIdLst>
  <p:timing>
    <p:tnLst>
      <p:par>
        <p:cTn id="1" dur="indefinite" restart="never" nodeType="tmRoot"/>
      </p:par>
    </p:tnLst>
  </p:timing>
  <p:txStyles>
    <p:titleStyle>
      <a:lvl1pPr marL="0" indent="0" algn="l" defTabSz="457200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Frutiger 55 Roman"/>
          <a:ea typeface="Frutiger 55 Roman"/>
          <a:cs typeface="Frutiger 55 Roman"/>
        </a:defRPr>
      </a:lvl1pPr>
      <a:lvl2pPr marL="358775" algn="l" defTabSz="457200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rutiger 55 Roman"/>
          <a:ea typeface="Frutiger 55 Roman"/>
          <a:cs typeface="Frutiger 55 Roman"/>
        </a:defRPr>
      </a:lvl2pPr>
      <a:lvl3pPr marL="358775" algn="l" defTabSz="457200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rutiger 55 Roman"/>
          <a:ea typeface="Frutiger 55 Roman"/>
          <a:cs typeface="Frutiger 55 Roman"/>
        </a:defRPr>
      </a:lvl3pPr>
      <a:lvl4pPr marL="358775" algn="l" defTabSz="457200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rutiger 55 Roman"/>
          <a:ea typeface="Frutiger 55 Roman"/>
          <a:cs typeface="Frutiger 55 Roman"/>
        </a:defRPr>
      </a:lvl4pPr>
      <a:lvl5pPr marL="358775" algn="l" defTabSz="457200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rutiger 55 Roman"/>
          <a:ea typeface="Frutiger 55 Roman"/>
          <a:cs typeface="Frutiger 55 Roman"/>
        </a:defRPr>
      </a:lvl5pPr>
      <a:lvl6pPr marL="815975" algn="l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rutiger 55 Roman"/>
          <a:ea typeface="Frutiger 55 Roman"/>
          <a:cs typeface="Frutiger 55 Roman"/>
        </a:defRPr>
      </a:lvl6pPr>
      <a:lvl7pPr marL="1273175" algn="l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rutiger 55 Roman"/>
          <a:ea typeface="Frutiger 55 Roman"/>
          <a:cs typeface="Frutiger 55 Roman"/>
        </a:defRPr>
      </a:lvl7pPr>
      <a:lvl8pPr marL="1730375" algn="l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rutiger 55 Roman"/>
          <a:ea typeface="Frutiger 55 Roman"/>
          <a:cs typeface="Frutiger 55 Roman"/>
        </a:defRPr>
      </a:lvl8pPr>
      <a:lvl9pPr marL="2187575" algn="l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rutiger 55 Roman"/>
          <a:ea typeface="Frutiger 55 Roman"/>
          <a:cs typeface="Frutiger 55 Roman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Frutiger 55 Roman"/>
          <a:ea typeface="Frutiger 55 Roman"/>
          <a:cs typeface="Frutiger 55 Roman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Frutiger 55 Roman"/>
          <a:ea typeface="Frutiger 55 Roman"/>
          <a:cs typeface="Frutiger 55 Roman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Frutiger 55 Roman"/>
          <a:ea typeface="Frutiger 55 Roman"/>
          <a:cs typeface="Frutiger 55 Roman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Frutiger 55 Roman"/>
          <a:ea typeface="Frutiger 55 Roman"/>
          <a:cs typeface="Frutiger 55 Roman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Frutiger 55 Roman"/>
          <a:ea typeface="Frutiger 55 Roman"/>
          <a:cs typeface="Frutiger 55 Roman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Placeholder 1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it-IT" sz="3200" dirty="0" smtClean="0"/>
              <a:t>Chi trattare, quando, come </a:t>
            </a:r>
          </a:p>
          <a:p>
            <a:r>
              <a:rPr lang="it-IT" sz="3200" dirty="0" smtClean="0"/>
              <a:t>e con che cosa?</a:t>
            </a:r>
            <a:endParaRPr lang="it-IT" sz="3200" dirty="0"/>
          </a:p>
        </p:txBody>
      </p:sp>
      <p:sp>
        <p:nvSpPr>
          <p:cNvPr id="10243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 err="1" smtClean="0"/>
              <a:t>Prof.</a:t>
            </a:r>
            <a:r>
              <a:rPr lang="en-GB" dirty="0" smtClean="0"/>
              <a:t> Joel </a:t>
            </a:r>
            <a:r>
              <a:rPr lang="en-GB" dirty="0" err="1" smtClean="0"/>
              <a:t>Heidelbaugh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07980" y="1259438"/>
            <a:ext cx="7589861" cy="4903510"/>
            <a:chOff x="571472" y="1000108"/>
            <a:chExt cx="7858180" cy="5076083"/>
          </a:xfrm>
        </p:grpSpPr>
        <p:pic>
          <p:nvPicPr>
            <p:cNvPr id="11269" name="Picture 5"/>
            <p:cNvPicPr>
              <a:picLocks noChangeAspect="1" noChangeArrowheads="1"/>
            </p:cNvPicPr>
            <p:nvPr/>
          </p:nvPicPr>
          <p:blipFill>
            <a:blip r:embed="rId3"/>
            <a:srcRect l="30872" t="81738" r="35728" b="10889"/>
            <a:stretch>
              <a:fillRect/>
            </a:stretch>
          </p:blipFill>
          <p:spPr bwMode="auto">
            <a:xfrm>
              <a:off x="3214678" y="4429132"/>
              <a:ext cx="3643338" cy="674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70" name="Picture 5"/>
            <p:cNvPicPr>
              <a:picLocks noChangeAspect="1" noChangeArrowheads="1"/>
            </p:cNvPicPr>
            <p:nvPr/>
          </p:nvPicPr>
          <p:blipFill>
            <a:blip r:embed="rId4"/>
            <a:srcRect l="7083" t="14844" r="5850" b="17236"/>
            <a:stretch>
              <a:fillRect/>
            </a:stretch>
          </p:blipFill>
          <p:spPr bwMode="auto">
            <a:xfrm>
              <a:off x="571472" y="1000108"/>
              <a:ext cx="3786214" cy="2363193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11271" name="Picture 3"/>
            <p:cNvPicPr>
              <a:picLocks noChangeAspect="1" noChangeArrowheads="1"/>
            </p:cNvPicPr>
            <p:nvPr/>
          </p:nvPicPr>
          <p:blipFill>
            <a:blip r:embed="rId5"/>
            <a:srcRect l="8867" t="24072" r="5495" b="55257"/>
            <a:stretch>
              <a:fillRect/>
            </a:stretch>
          </p:blipFill>
          <p:spPr bwMode="auto">
            <a:xfrm>
              <a:off x="2857488" y="5000636"/>
              <a:ext cx="5572164" cy="1075555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11272" name="Picture 4"/>
            <p:cNvPicPr>
              <a:picLocks noChangeAspect="1" noChangeArrowheads="1"/>
            </p:cNvPicPr>
            <p:nvPr/>
          </p:nvPicPr>
          <p:blipFill>
            <a:blip r:embed="rId6"/>
            <a:srcRect l="28346" t="28061" r="9740" b="50797"/>
            <a:stretch>
              <a:fillRect/>
            </a:stretch>
          </p:blipFill>
          <p:spPr bwMode="auto">
            <a:xfrm>
              <a:off x="1142976" y="3429000"/>
              <a:ext cx="4429156" cy="1152794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</p:grpSp>
      <p:pic>
        <p:nvPicPr>
          <p:cNvPr id="11266" name="Picture 4"/>
          <p:cNvPicPr>
            <a:picLocks noChangeAspect="1" noChangeArrowheads="1"/>
          </p:cNvPicPr>
          <p:nvPr/>
        </p:nvPicPr>
        <p:blipFill>
          <a:blip r:embed="rId7"/>
          <a:srcRect l="70474" t="50941" r="5508" b="43889"/>
          <a:stretch>
            <a:fillRect/>
          </a:stretch>
        </p:blipFill>
        <p:spPr bwMode="auto">
          <a:xfrm>
            <a:off x="5809678" y="6030290"/>
            <a:ext cx="2150047" cy="345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400" dirty="0" smtClean="0"/>
              <a:t>LINEE GUIDA E RACCOMANDAZIONI ATTUALI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98489" y="730251"/>
            <a:ext cx="7851828" cy="895350"/>
          </a:xfrm>
        </p:spPr>
        <p:txBody>
          <a:bodyPr>
            <a:noAutofit/>
          </a:bodyPr>
          <a:lstStyle/>
          <a:p>
            <a:r>
              <a:rPr lang="it-IT" sz="2400" dirty="0" smtClean="0"/>
              <a:t>Analisi delle linee guida internazionali attualmente esistenti per il trattamento dei pazienti affetti da </a:t>
            </a:r>
            <a:r>
              <a:rPr lang="it-IT" sz="2400" dirty="0" err="1" smtClean="0"/>
              <a:t>ipogonadismo</a:t>
            </a:r>
            <a:endParaRPr lang="it-IT" sz="2400" dirty="0"/>
          </a:p>
        </p:txBody>
      </p:sp>
      <p:sp>
        <p:nvSpPr>
          <p:cNvPr id="6789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it-IT" dirty="0" smtClean="0"/>
              <a:t>	</a:t>
            </a:r>
            <a:r>
              <a:rPr lang="it-IT" b="1" dirty="0" smtClean="0"/>
              <a:t>Aspetti </a:t>
            </a:r>
            <a:r>
              <a:rPr lang="it-IT" b="1" dirty="0"/>
              <a:t>rilevanti:</a:t>
            </a:r>
          </a:p>
          <a:p>
            <a:pPr lvl="0"/>
            <a:r>
              <a:rPr lang="it-IT" dirty="0"/>
              <a:t>Diagnosi</a:t>
            </a:r>
          </a:p>
          <a:p>
            <a:pPr lvl="0"/>
            <a:r>
              <a:rPr lang="it-IT" dirty="0"/>
              <a:t>Screening dell’</a:t>
            </a:r>
            <a:r>
              <a:rPr lang="it-IT" dirty="0" err="1"/>
              <a:t>ipogonadismo</a:t>
            </a:r>
            <a:endParaRPr lang="it-IT" dirty="0"/>
          </a:p>
          <a:p>
            <a:pPr lvl="0"/>
            <a:r>
              <a:rPr lang="it-IT" dirty="0"/>
              <a:t>Raccomandazioni riguardanti l’avvio della terapia con Testosterone</a:t>
            </a:r>
          </a:p>
          <a:p>
            <a:pPr lvl="0"/>
            <a:r>
              <a:rPr lang="it-IT" dirty="0"/>
              <a:t>Livelli di Testosterone da raggiungere </a:t>
            </a:r>
          </a:p>
          <a:p>
            <a:pPr lvl="0"/>
            <a:r>
              <a:rPr lang="it-IT" dirty="0"/>
              <a:t>Raccomandazioni sulla terapia </a:t>
            </a:r>
            <a:r>
              <a:rPr lang="it-IT" dirty="0" smtClean="0"/>
              <a:t>con T </a:t>
            </a:r>
            <a:r>
              <a:rPr lang="it-IT" dirty="0"/>
              <a:t>nei pazienti più anziani</a:t>
            </a:r>
          </a:p>
          <a:p>
            <a:pPr lvl="0"/>
            <a:r>
              <a:rPr lang="it-IT" dirty="0"/>
              <a:t>Risultati attesi della terapia / benefici clinici </a:t>
            </a:r>
            <a:endParaRPr lang="it-IT" dirty="0" smtClean="0"/>
          </a:p>
          <a:p>
            <a:pPr lvl="0"/>
            <a:r>
              <a:rPr lang="it-IT" dirty="0" smtClean="0"/>
              <a:t>Obesità</a:t>
            </a:r>
            <a:r>
              <a:rPr lang="it-IT" dirty="0"/>
              <a:t>, diabete di tipo 2 e sindrome metabolica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22039" y="1096288"/>
            <a:ext cx="8382225" cy="895350"/>
          </a:xfrm>
        </p:spPr>
        <p:txBody>
          <a:bodyPr/>
          <a:lstStyle/>
          <a:p>
            <a:r>
              <a:rPr lang="it-IT" dirty="0" smtClean="0"/>
              <a:t>Diagnosi di ipogonadismo/ carenza androgenica</a:t>
            </a:r>
            <a:endParaRPr lang="it-IT" dirty="0"/>
          </a:p>
        </p:txBody>
      </p:sp>
      <p:graphicFrame>
        <p:nvGraphicFramePr>
          <p:cNvPr id="670798" name="Group 7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00759332"/>
              </p:ext>
            </p:extLst>
          </p:nvPr>
        </p:nvGraphicFramePr>
        <p:xfrm>
          <a:off x="598488" y="1781175"/>
          <a:ext cx="8105776" cy="4318683"/>
        </p:xfrm>
        <a:graphic>
          <a:graphicData uri="http://schemas.openxmlformats.org/drawingml/2006/table">
            <a:tbl>
              <a:tblPr/>
              <a:tblGrid>
                <a:gridCol w="2701421"/>
                <a:gridCol w="2702934"/>
                <a:gridCol w="2701421"/>
              </a:tblGrid>
              <a:tr h="8200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Frutiger 55 Roman"/>
                        </a:rPr>
                        <a:t>ISA, ISSAM, EAU, </a:t>
                      </a:r>
                      <a:b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Frutiger 55 Roman"/>
                        </a:rPr>
                      </a:b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Frutiger 55 Roman"/>
                        </a:rPr>
                        <a:t>EAA, e ASA</a:t>
                      </a:r>
                    </a:p>
                  </a:txBody>
                  <a:tcPr marL="87221" marR="872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Frutiger 55 Roman"/>
                        </a:rPr>
                        <a:t>Endocrine Society</a:t>
                      </a:r>
                    </a:p>
                  </a:txBody>
                  <a:tcPr marL="87221" marR="872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Frutiger 55 Roman"/>
                        </a:rPr>
                        <a:t>ISSM</a:t>
                      </a:r>
                    </a:p>
                  </a:txBody>
                  <a:tcPr marL="87221" marR="872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489895">
                <a:tc gridSpan="3">
                  <a:txBody>
                    <a:bodyPr/>
                    <a:lstStyle/>
                    <a:p>
                      <a:r>
                        <a:rPr lang="it-IT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 diagnosi dovrebbe essere basata su sintomi e su livelli sierici ridotti di Testosterone</a:t>
                      </a:r>
                      <a:endParaRPr lang="it-IT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7221" marR="872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008746">
                <a:tc>
                  <a:txBody>
                    <a:bodyPr/>
                    <a:lstStyle/>
                    <a:p>
                      <a:pPr lvl="0" algn="just">
                        <a:buFont typeface="Arial" pitchFamily="34" charset="0"/>
                        <a:buChar char="•"/>
                      </a:pPr>
                      <a:r>
                        <a:rPr lang="it-IT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Vi è accordo sul fatto che i pazienti con T totale&lt;8nmol/l traggono in genere benefici dalla terapia con Testosterone</a:t>
                      </a: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r>
                        <a:rPr lang="it-IT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Occorre stimare T libero per valori di T totale compresi tra 8 e 12 </a:t>
                      </a:r>
                      <a:r>
                        <a:rPr lang="it-IT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nmol</a:t>
                      </a:r>
                      <a:r>
                        <a:rPr lang="it-IT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/l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T libero dovrebbe essere valutato negli obesi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utiger 55 Roman"/>
                      </a:endParaRPr>
                    </a:p>
                  </a:txBody>
                  <a:tcPr marL="87221" marR="872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just">
                        <a:buFont typeface="Arial" pitchFamily="34" charset="0"/>
                        <a:buChar char="•"/>
                      </a:pPr>
                      <a:r>
                        <a:rPr lang="it-IT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Si raccomanda la misurazione di T libero o T biodisponibile negli uomini in cui il T totale si avvicina al limite inferiore del </a:t>
                      </a:r>
                      <a:r>
                        <a:rPr lang="it-IT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range</a:t>
                      </a:r>
                      <a:r>
                        <a:rPr lang="it-IT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di normalità e in cui si sospettano alterazioni di SHBG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Limite normale inferiore per la maggior parte dei sintomi: 10,4 </a:t>
                      </a:r>
                      <a:r>
                        <a:rPr lang="it-IT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nmol</a:t>
                      </a:r>
                      <a:r>
                        <a:rPr lang="it-IT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/l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utiger 55 Roman"/>
                      </a:endParaRPr>
                    </a:p>
                  </a:txBody>
                  <a:tcPr marL="87221" marR="872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just">
                        <a:buFont typeface="Arial" pitchFamily="34" charset="0"/>
                        <a:buChar char="•"/>
                      </a:pPr>
                      <a:r>
                        <a:rPr lang="it-IT" sz="1600" u="sng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L’obesità viscerale</a:t>
                      </a:r>
                      <a:r>
                        <a:rPr lang="it-IT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è citata come uno dei sintomi chiave</a:t>
                      </a:r>
                      <a:r>
                        <a:rPr lang="it-IT" sz="16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insieme a disfunzione sessuale</a:t>
                      </a:r>
                    </a:p>
                    <a:p>
                      <a:pPr algn="just"/>
                      <a:r>
                        <a:rPr lang="it-IT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→ contribuisce ad identificare i pazienti con </a:t>
                      </a:r>
                      <a:r>
                        <a:rPr lang="it-IT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ipogonadismo</a:t>
                      </a:r>
                      <a:r>
                        <a:rPr lang="it-IT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Soglie in conformità con le linee guida per l’</a:t>
                      </a:r>
                      <a:r>
                        <a:rPr lang="it-IT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ipogonadismo</a:t>
                      </a:r>
                      <a:r>
                        <a:rPr lang="it-IT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 insorgenza tardiva (LOH)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utiger 55 Roman"/>
                      </a:endParaRPr>
                    </a:p>
                  </a:txBody>
                  <a:tcPr marL="87221" marR="872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67" t="6388" r="60833" b="49242"/>
          <a:stretch/>
        </p:blipFill>
        <p:spPr bwMode="auto">
          <a:xfrm>
            <a:off x="0" y="95248"/>
            <a:ext cx="9144000" cy="6761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Screening dell’ipogonadismo /TDS</a:t>
            </a:r>
            <a:endParaRPr lang="it-IT" dirty="0"/>
          </a:p>
        </p:txBody>
      </p:sp>
      <p:graphicFrame>
        <p:nvGraphicFramePr>
          <p:cNvPr id="671792" name="Group 4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37942488"/>
              </p:ext>
            </p:extLst>
          </p:nvPr>
        </p:nvGraphicFramePr>
        <p:xfrm>
          <a:off x="598488" y="1781175"/>
          <a:ext cx="8105776" cy="3098901"/>
        </p:xfrm>
        <a:graphic>
          <a:graphicData uri="http://schemas.openxmlformats.org/drawingml/2006/table">
            <a:tbl>
              <a:tblPr/>
              <a:tblGrid>
                <a:gridCol w="2701421"/>
                <a:gridCol w="2702934"/>
                <a:gridCol w="2701421"/>
              </a:tblGrid>
              <a:tr h="8555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Frutiger 55 Roman"/>
                        </a:rPr>
                        <a:t>ISA, ISSAM, EAU, </a:t>
                      </a:r>
                      <a:b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Frutiger 55 Roman"/>
                        </a:rPr>
                      </a:b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Frutiger 55 Roman"/>
                        </a:rPr>
                        <a:t>EAA, e ASA</a:t>
                      </a:r>
                    </a:p>
                  </a:txBody>
                  <a:tcPr marL="88553" marR="88553"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Frutiger 55 Roman"/>
                        </a:rPr>
                        <a:t>Endocrine Society</a:t>
                      </a:r>
                    </a:p>
                  </a:txBody>
                  <a:tcPr marL="88553" marR="88553"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Frutiger 55 Roman"/>
                        </a:rPr>
                        <a:t>ISSM</a:t>
                      </a:r>
                    </a:p>
                  </a:txBody>
                  <a:tcPr marL="88553" marR="88553"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16385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>
                          <a:latin typeface="Calibri"/>
                          <a:ea typeface="Calibri"/>
                          <a:cs typeface="Times New Roman"/>
                        </a:rPr>
                        <a:t>I livelli di T dovrebbero essere misurati negli uomini con diabete di tipo 2 con sintomi che indicano ipogonadismo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latin typeface="Calibri"/>
                          <a:ea typeface="Calibri"/>
                          <a:cs typeface="Times New Roman"/>
                        </a:rPr>
                        <a:t>Contro lo screening </a:t>
                      </a:r>
                      <a:r>
                        <a:rPr lang="it-IT" sz="1600" dirty="0" smtClean="0">
                          <a:latin typeface="Calibri"/>
                          <a:ea typeface="Calibri"/>
                          <a:cs typeface="Times New Roman"/>
                        </a:rPr>
                        <a:t>del</a:t>
                      </a:r>
                      <a:r>
                        <a:rPr lang="it-IT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it-IT" sz="1600" dirty="0" smtClean="0">
                          <a:latin typeface="Calibri"/>
                          <a:ea typeface="Calibri"/>
                          <a:cs typeface="Times New Roman"/>
                        </a:rPr>
                        <a:t>deficit androgenico </a:t>
                      </a:r>
                      <a:r>
                        <a:rPr lang="it-IT" sz="1600" dirty="0">
                          <a:latin typeface="Calibri"/>
                          <a:ea typeface="Calibri"/>
                          <a:cs typeface="Times New Roman"/>
                        </a:rPr>
                        <a:t>nella popolazione generale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latin typeface="Calibri"/>
                          <a:ea typeface="Calibri"/>
                          <a:cs typeface="Times New Roman"/>
                        </a:rPr>
                        <a:t>Nei pazienti con condizioni cliniche associate </a:t>
                      </a:r>
                      <a:r>
                        <a:rPr lang="it-IT" sz="1600" dirty="0" smtClean="0">
                          <a:latin typeface="Calibri"/>
                          <a:ea typeface="Calibri"/>
                          <a:cs typeface="Times New Roman"/>
                        </a:rPr>
                        <a:t>a </a:t>
                      </a:r>
                      <a:r>
                        <a:rPr lang="it-IT" sz="1600" dirty="0" err="1">
                          <a:latin typeface="Calibri"/>
                          <a:ea typeface="Calibri"/>
                          <a:cs typeface="Times New Roman"/>
                        </a:rPr>
                        <a:t>insulino-resistenza</a:t>
                      </a:r>
                      <a:r>
                        <a:rPr lang="it-IT" sz="1600" dirty="0">
                          <a:latin typeface="Calibri"/>
                          <a:ea typeface="Calibri"/>
                          <a:cs typeface="Times New Roman"/>
                        </a:rPr>
                        <a:t> (obesità, diabete di tipo 2 e sindrome metabolica), è necessario effettuare lo screening dell’</a:t>
                      </a:r>
                      <a:r>
                        <a:rPr lang="it-IT" sz="1600" dirty="0" err="1">
                          <a:latin typeface="Calibri"/>
                          <a:ea typeface="Calibri"/>
                          <a:cs typeface="Times New Roman"/>
                        </a:rPr>
                        <a:t>ipogonadismo</a:t>
                      </a:r>
                      <a:r>
                        <a:rPr lang="it-IT" sz="1600" dirty="0">
                          <a:latin typeface="Calibri"/>
                          <a:ea typeface="Calibri"/>
                          <a:cs typeface="Times New Roman"/>
                        </a:rPr>
                        <a:t> in quanto si trova spesso in </a:t>
                      </a:r>
                      <a:r>
                        <a:rPr lang="it-IT" sz="1600" dirty="0" err="1">
                          <a:latin typeface="Calibri"/>
                          <a:ea typeface="Calibri"/>
                          <a:cs typeface="Times New Roman"/>
                        </a:rPr>
                        <a:t>comorbilità</a:t>
                      </a:r>
                      <a:endParaRPr lang="it-I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5222875" y="2362200"/>
            <a:ext cx="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endParaRPr lang="en-US" sz="20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5505450" y="4524375"/>
            <a:ext cx="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endParaRPr lang="en-US" sz="20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4672013" y="5184775"/>
            <a:ext cx="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endParaRPr lang="en-US" sz="20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3892550" y="5087938"/>
            <a:ext cx="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endParaRPr lang="en-US" sz="20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3862388" y="3773488"/>
            <a:ext cx="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endParaRPr 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2432050" y="896938"/>
            <a:ext cx="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endParaRPr 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6392" name="Text Box 9"/>
          <p:cNvSpPr txBox="1">
            <a:spLocks noChangeArrowheads="1"/>
          </p:cNvSpPr>
          <p:nvPr/>
        </p:nvSpPr>
        <p:spPr bwMode="auto">
          <a:xfrm>
            <a:off x="95536" y="6360752"/>
            <a:ext cx="4171335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100" dirty="0" err="1">
                <a:solidFill>
                  <a:srgbClr val="0094D8"/>
                </a:solidFill>
                <a:latin typeface="Frutiger 55 Roman"/>
                <a:cs typeface="Arial" pitchFamily="34" charset="0"/>
              </a:rPr>
              <a:t>Bhasin</a:t>
            </a:r>
            <a:r>
              <a:rPr lang="en-GB" sz="1100" dirty="0">
                <a:solidFill>
                  <a:srgbClr val="0094D8"/>
                </a:solidFill>
                <a:latin typeface="Frutiger 55 Roman"/>
                <a:cs typeface="Arial" pitchFamily="34" charset="0"/>
              </a:rPr>
              <a:t> S </a:t>
            </a:r>
            <a:r>
              <a:rPr lang="en-GB" sz="1100" i="1" dirty="0">
                <a:solidFill>
                  <a:srgbClr val="0094D8"/>
                </a:solidFill>
                <a:latin typeface="Frutiger 55 Roman"/>
                <a:cs typeface="Arial" pitchFamily="34" charset="0"/>
              </a:rPr>
              <a:t>et al. J </a:t>
            </a:r>
            <a:r>
              <a:rPr lang="en-GB" sz="1100" i="1" dirty="0" err="1">
                <a:solidFill>
                  <a:srgbClr val="0094D8"/>
                </a:solidFill>
                <a:latin typeface="Frutiger 55 Roman"/>
                <a:cs typeface="Arial" pitchFamily="34" charset="0"/>
              </a:rPr>
              <a:t>Clin</a:t>
            </a:r>
            <a:r>
              <a:rPr lang="en-GB" sz="1100" i="1" dirty="0">
                <a:solidFill>
                  <a:srgbClr val="0094D8"/>
                </a:solidFill>
                <a:latin typeface="Frutiger 55 Roman"/>
                <a:cs typeface="Arial" pitchFamily="34" charset="0"/>
              </a:rPr>
              <a:t> </a:t>
            </a:r>
            <a:r>
              <a:rPr lang="en-GB" sz="1100" i="1" dirty="0" err="1">
                <a:solidFill>
                  <a:srgbClr val="0094D8"/>
                </a:solidFill>
                <a:latin typeface="Frutiger 55 Roman"/>
                <a:cs typeface="Arial" pitchFamily="34" charset="0"/>
              </a:rPr>
              <a:t>Endocrinol</a:t>
            </a:r>
            <a:r>
              <a:rPr lang="en-GB" sz="1100" i="1" dirty="0">
                <a:solidFill>
                  <a:srgbClr val="0094D8"/>
                </a:solidFill>
                <a:latin typeface="Frutiger 55 Roman"/>
                <a:cs typeface="Arial" pitchFamily="34" charset="0"/>
              </a:rPr>
              <a:t> </a:t>
            </a:r>
            <a:r>
              <a:rPr lang="en-GB" sz="1100" i="1" dirty="0" err="1" smtClean="0">
                <a:solidFill>
                  <a:srgbClr val="0094D8"/>
                </a:solidFill>
                <a:latin typeface="Frutiger 55 Roman"/>
                <a:cs typeface="Arial" pitchFamily="34" charset="0"/>
              </a:rPr>
              <a:t>Metab</a:t>
            </a:r>
            <a:r>
              <a:rPr lang="en-GB" sz="1100" dirty="0" smtClean="0">
                <a:solidFill>
                  <a:srgbClr val="0094D8"/>
                </a:solidFill>
                <a:latin typeface="Frutiger 55 Roman"/>
                <a:cs typeface="Arial" pitchFamily="34" charset="0"/>
              </a:rPr>
              <a:t> </a:t>
            </a:r>
            <a:r>
              <a:rPr lang="en-GB" sz="1100" dirty="0">
                <a:solidFill>
                  <a:srgbClr val="0094D8"/>
                </a:solidFill>
                <a:latin typeface="Frutiger 55 Roman"/>
                <a:cs typeface="Arial" pitchFamily="34" charset="0"/>
              </a:rPr>
              <a:t>2006 91(6</a:t>
            </a:r>
            <a:r>
              <a:rPr lang="en-GB" sz="1100" dirty="0" smtClean="0">
                <a:solidFill>
                  <a:srgbClr val="0094D8"/>
                </a:solidFill>
                <a:latin typeface="Frutiger 55 Roman"/>
                <a:cs typeface="Arial" pitchFamily="34" charset="0"/>
              </a:rPr>
              <a:t>):1995–2010</a:t>
            </a:r>
            <a:r>
              <a:rPr lang="en-GB" sz="1100" dirty="0">
                <a:solidFill>
                  <a:srgbClr val="0094D8"/>
                </a:solidFill>
                <a:latin typeface="Frutiger 55 Roman"/>
                <a:cs typeface="Arial" pitchFamily="34" charset="0"/>
              </a:rPr>
              <a:t>.</a:t>
            </a:r>
            <a:endParaRPr lang="de-DE" sz="1100" dirty="0">
              <a:solidFill>
                <a:srgbClr val="0094D8"/>
              </a:solidFill>
              <a:latin typeface="Frutiger 55 Roman"/>
              <a:cs typeface="Arial" pitchFamily="34" charset="0"/>
            </a:endParaRPr>
          </a:p>
        </p:txBody>
      </p:sp>
      <p:sp>
        <p:nvSpPr>
          <p:cNvPr id="16393" name="Title 10"/>
          <p:cNvSpPr>
            <a:spLocks noGrp="1"/>
          </p:cNvSpPr>
          <p:nvPr>
            <p:ph type="title"/>
          </p:nvPr>
        </p:nvSpPr>
        <p:spPr>
          <a:xfrm>
            <a:off x="598489" y="893541"/>
            <a:ext cx="7361236" cy="895350"/>
          </a:xfrm>
        </p:spPr>
        <p:txBody>
          <a:bodyPr/>
          <a:lstStyle/>
          <a:p>
            <a:r>
              <a:rPr lang="it-IT" dirty="0" smtClean="0"/>
              <a:t>Misurazioni dei livelli </a:t>
            </a:r>
            <a:r>
              <a:rPr lang="it-IT" dirty="0" err="1" smtClean="0"/>
              <a:t>sierici</a:t>
            </a:r>
            <a:r>
              <a:rPr lang="it-IT" dirty="0" smtClean="0"/>
              <a:t> di T</a:t>
            </a:r>
            <a:endParaRPr lang="it-IT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108617" y="1693419"/>
            <a:ext cx="9242207" cy="434498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it-IT" dirty="0" smtClean="0"/>
              <a:t>	</a:t>
            </a:r>
            <a:r>
              <a:rPr lang="it-IT" b="1" dirty="0" smtClean="0"/>
              <a:t>Misurazioni </a:t>
            </a:r>
            <a:r>
              <a:rPr lang="it-IT" b="1" dirty="0"/>
              <a:t>dei livelli </a:t>
            </a:r>
            <a:r>
              <a:rPr lang="it-IT" b="1" dirty="0" err="1"/>
              <a:t>sierici</a:t>
            </a:r>
            <a:r>
              <a:rPr lang="it-IT" b="1" dirty="0"/>
              <a:t> di T</a:t>
            </a:r>
          </a:p>
          <a:p>
            <a:r>
              <a:rPr lang="it-IT" dirty="0"/>
              <a:t>Condizioni ad alta prevalenza di bassi livelli di Testosterone in cui i livelli </a:t>
            </a:r>
            <a:r>
              <a:rPr lang="it-IT" dirty="0" smtClean="0"/>
              <a:t>di T </a:t>
            </a:r>
            <a:r>
              <a:rPr lang="it-IT" dirty="0"/>
              <a:t>dovrebbero essere misurati:</a:t>
            </a:r>
          </a:p>
          <a:p>
            <a:pPr lvl="0">
              <a:buNone/>
            </a:pPr>
            <a:r>
              <a:rPr lang="it-IT" dirty="0" smtClean="0"/>
              <a:t>	-Terapie </a:t>
            </a:r>
            <a:r>
              <a:rPr lang="it-IT" dirty="0"/>
              <a:t>con farmaci che influenzano la produzione di </a:t>
            </a:r>
            <a:r>
              <a:rPr lang="it-IT" dirty="0" smtClean="0"/>
              <a:t>  Testosterone </a:t>
            </a:r>
            <a:r>
              <a:rPr lang="it-IT" dirty="0"/>
              <a:t>o il metabolismo (</a:t>
            </a:r>
            <a:r>
              <a:rPr lang="it-IT" dirty="0" err="1"/>
              <a:t>glucocorticoidi</a:t>
            </a:r>
            <a:r>
              <a:rPr lang="it-IT" dirty="0"/>
              <a:t>, </a:t>
            </a:r>
            <a:r>
              <a:rPr lang="it-IT" dirty="0" err="1"/>
              <a:t>ketoconazolo</a:t>
            </a:r>
            <a:r>
              <a:rPr lang="it-IT" dirty="0"/>
              <a:t> e oppioidi)</a:t>
            </a:r>
          </a:p>
          <a:p>
            <a:pPr marL="0" indent="0">
              <a:buNone/>
            </a:pPr>
            <a:r>
              <a:rPr lang="it-IT" dirty="0" smtClean="0"/>
              <a:t>     - Perdita </a:t>
            </a:r>
            <a:r>
              <a:rPr lang="it-IT" dirty="0"/>
              <a:t>di peso associata all’HIV</a:t>
            </a:r>
          </a:p>
          <a:p>
            <a:pPr marL="0" indent="0">
              <a:buNone/>
            </a:pPr>
            <a:r>
              <a:rPr lang="it-IT" dirty="0" smtClean="0"/>
              <a:t>     - Nefropatie </a:t>
            </a:r>
            <a:r>
              <a:rPr lang="it-IT" dirty="0"/>
              <a:t>allo stadio finale </a:t>
            </a:r>
            <a:r>
              <a:rPr lang="it-IT" dirty="0" smtClean="0"/>
              <a:t>ed emodialisi in atto</a:t>
            </a:r>
            <a:endParaRPr lang="it-IT" dirty="0"/>
          </a:p>
          <a:p>
            <a:pPr marL="0" indent="0">
              <a:buNone/>
            </a:pPr>
            <a:r>
              <a:rPr lang="it-IT" dirty="0" smtClean="0"/>
              <a:t>     - </a:t>
            </a:r>
            <a:r>
              <a:rPr lang="it-IT" dirty="0" err="1" smtClean="0"/>
              <a:t>Broncopneumopatia</a:t>
            </a:r>
            <a:r>
              <a:rPr lang="it-IT" dirty="0" smtClean="0"/>
              <a:t> </a:t>
            </a:r>
            <a:r>
              <a:rPr lang="it-IT" dirty="0"/>
              <a:t>cronica ostruttiva da moderata a </a:t>
            </a:r>
            <a:r>
              <a:rPr lang="it-IT" dirty="0" smtClean="0"/>
              <a:t>grave</a:t>
            </a:r>
          </a:p>
          <a:p>
            <a:pPr marL="0" indent="0">
              <a:buNone/>
            </a:pPr>
            <a:r>
              <a:rPr lang="it-IT" dirty="0"/>
              <a:t> </a:t>
            </a:r>
            <a:r>
              <a:rPr lang="it-IT" dirty="0" smtClean="0"/>
              <a:t>    - </a:t>
            </a:r>
            <a:r>
              <a:rPr lang="it-IT" dirty="0" smtClean="0"/>
              <a:t>Osteoporosi </a:t>
            </a:r>
            <a:r>
              <a:rPr lang="it-IT" dirty="0" smtClean="0"/>
              <a:t>o fratture ossee, specie nei giovani</a:t>
            </a:r>
          </a:p>
          <a:p>
            <a:pPr marL="0" indent="0">
              <a:buNone/>
            </a:pPr>
            <a:r>
              <a:rPr lang="it-IT" dirty="0"/>
              <a:t> </a:t>
            </a:r>
            <a:r>
              <a:rPr lang="it-IT" dirty="0" smtClean="0"/>
              <a:t>    - Diabete Tipo 2 </a:t>
            </a:r>
            <a:endParaRPr lang="it-IT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Endocrine Society Clinical Practice Guidelines 2010</a:t>
            </a:r>
          </a:p>
        </p:txBody>
      </p:sp>
      <p:sp>
        <p:nvSpPr>
          <p:cNvPr id="17411" name="Rectangle 2"/>
          <p:cNvSpPr>
            <a:spLocks noChangeArrowheads="1"/>
          </p:cNvSpPr>
          <p:nvPr/>
        </p:nvSpPr>
        <p:spPr bwMode="auto">
          <a:xfrm>
            <a:off x="5222875" y="2424113"/>
            <a:ext cx="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endParaRPr lang="en-US" sz="20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7412" name="Rectangle 3"/>
          <p:cNvSpPr>
            <a:spLocks noChangeArrowheads="1"/>
          </p:cNvSpPr>
          <p:nvPr/>
        </p:nvSpPr>
        <p:spPr bwMode="auto">
          <a:xfrm>
            <a:off x="5505450" y="4586288"/>
            <a:ext cx="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endParaRPr lang="en-US" sz="20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7413" name="Rectangle 7"/>
          <p:cNvSpPr>
            <a:spLocks noChangeArrowheads="1"/>
          </p:cNvSpPr>
          <p:nvPr/>
        </p:nvSpPr>
        <p:spPr bwMode="auto">
          <a:xfrm>
            <a:off x="2432050" y="896938"/>
            <a:ext cx="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endParaRPr 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25" y="1622424"/>
            <a:ext cx="4600938" cy="4379913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/>
        </p:spPr>
      </p:pic>
      <p:sp>
        <p:nvSpPr>
          <p:cNvPr id="17415" name="Rectangle 3"/>
          <p:cNvSpPr>
            <a:spLocks noChangeArrowheads="1"/>
          </p:cNvSpPr>
          <p:nvPr/>
        </p:nvSpPr>
        <p:spPr bwMode="auto">
          <a:xfrm>
            <a:off x="84753" y="6361752"/>
            <a:ext cx="4171335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 sz="1100" dirty="0">
                <a:solidFill>
                  <a:srgbClr val="0094D8"/>
                </a:solidFill>
                <a:latin typeface="Frutiger 55 Roman"/>
                <a:cs typeface="Arial" pitchFamily="34" charset="0"/>
              </a:rPr>
              <a:t>Bhasin S </a:t>
            </a:r>
            <a:r>
              <a:rPr lang="nl-NL" sz="1100" i="1" dirty="0">
                <a:solidFill>
                  <a:srgbClr val="0094D8"/>
                </a:solidFill>
                <a:latin typeface="Frutiger 55 Roman"/>
                <a:cs typeface="Arial" pitchFamily="34" charset="0"/>
              </a:rPr>
              <a:t>et al. J Clin Endocrinol </a:t>
            </a:r>
            <a:r>
              <a:rPr lang="nl-NL" sz="1100" i="1" dirty="0" smtClean="0">
                <a:solidFill>
                  <a:srgbClr val="0094D8"/>
                </a:solidFill>
                <a:latin typeface="Frutiger 55 Roman"/>
                <a:cs typeface="Arial" pitchFamily="34" charset="0"/>
              </a:rPr>
              <a:t>Metab </a:t>
            </a:r>
            <a:r>
              <a:rPr lang="nl-NL" sz="1100" dirty="0">
                <a:solidFill>
                  <a:srgbClr val="0094D8"/>
                </a:solidFill>
                <a:latin typeface="Frutiger 55 Roman"/>
                <a:cs typeface="Arial" pitchFamily="34" charset="0"/>
              </a:rPr>
              <a:t>2010;95(6</a:t>
            </a:r>
            <a:r>
              <a:rPr lang="nl-NL" sz="1100" dirty="0" smtClean="0">
                <a:solidFill>
                  <a:srgbClr val="0094D8"/>
                </a:solidFill>
                <a:latin typeface="Frutiger 55 Roman"/>
                <a:cs typeface="Arial" pitchFamily="34" charset="0"/>
              </a:rPr>
              <a:t>):2536–2559</a:t>
            </a:r>
            <a:r>
              <a:rPr lang="nl-NL" sz="1100" dirty="0">
                <a:solidFill>
                  <a:srgbClr val="0094D8"/>
                </a:solidFill>
                <a:latin typeface="Frutiger 55 Roman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Raccomandazioni terapeutiche </a:t>
            </a:r>
            <a:br>
              <a:rPr lang="it-IT" dirty="0" smtClean="0"/>
            </a:br>
            <a:r>
              <a:rPr lang="it-IT" sz="2400" dirty="0" smtClean="0"/>
              <a:t>(avvio della terapia con Testosterone)</a:t>
            </a:r>
            <a:endParaRPr lang="it-IT" sz="2400" dirty="0"/>
          </a:p>
        </p:txBody>
      </p:sp>
      <p:graphicFrame>
        <p:nvGraphicFramePr>
          <p:cNvPr id="663624" name="Group 7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348039069"/>
              </p:ext>
            </p:extLst>
          </p:nvPr>
        </p:nvGraphicFramePr>
        <p:xfrm>
          <a:off x="598488" y="1781175"/>
          <a:ext cx="8105774" cy="4571972"/>
        </p:xfrm>
        <a:graphic>
          <a:graphicData uri="http://schemas.openxmlformats.org/drawingml/2006/table">
            <a:tbl>
              <a:tblPr/>
              <a:tblGrid>
                <a:gridCol w="2701420"/>
                <a:gridCol w="2702934"/>
                <a:gridCol w="2701420"/>
              </a:tblGrid>
              <a:tr h="5120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Frutiger 55 Roman"/>
                        </a:rPr>
                        <a:t>ISA, ISSAM, EAU, </a:t>
                      </a:r>
                      <a:b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Frutiger 55 Roman"/>
                        </a:rPr>
                      </a:b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Frutiger 55 Roman"/>
                        </a:rPr>
                        <a:t>EAA, e ASA</a:t>
                      </a:r>
                    </a:p>
                  </a:txBody>
                  <a:tcPr marL="88552" marR="88552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Frutiger 55 Roman"/>
                        </a:rPr>
                        <a:t>Endocrine Society</a:t>
                      </a:r>
                    </a:p>
                  </a:txBody>
                  <a:tcPr marL="88552" marR="88552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Frutiger 55 Roman"/>
                        </a:rPr>
                        <a:t>ISSM</a:t>
                      </a:r>
                    </a:p>
                  </a:txBody>
                  <a:tcPr marL="88552" marR="88552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3425206">
                <a:tc>
                  <a:txBody>
                    <a:bodyPr/>
                    <a:lstStyle/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Non è presente una sezione specifica sull’avvio della terapia con Testosterone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Diagnosi di laboratorio: “Vi è consenso sul fatto che i pazienti con T totale &lt;8 </a:t>
                      </a:r>
                      <a:r>
                        <a:rPr lang="it-IT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nmol</a:t>
                      </a:r>
                      <a:r>
                        <a:rPr lang="it-IT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/L traggono solitamente beneficio dalla terapia con </a:t>
                      </a:r>
                      <a:r>
                        <a:rPr lang="it-IT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Testosterone”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utiger 55 Roman"/>
                      </a:endParaRPr>
                    </a:p>
                  </a:txBody>
                  <a:tcPr marL="88552" marR="88552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u="sng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Raccomandazioni:</a:t>
                      </a:r>
                      <a:endParaRPr lang="it-IT" sz="16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 </a:t>
                      </a:r>
                      <a:r>
                        <a:rPr lang="it-IT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uomini che presentano i sintomi classici della carenza androgenica la terapia è finalizzata a indurre e mantenere le caratteristiche sessuali secondarie, a migliorare la funzione sessuale, il senso di benessere e la BMD</a:t>
                      </a:r>
                    </a:p>
                    <a:p>
                      <a:pPr algn="just"/>
                      <a:r>
                        <a:rPr lang="it-IT" sz="1600" u="sng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Indicazioni:</a:t>
                      </a:r>
                      <a:endParaRPr lang="it-IT" sz="16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uomini con disfunzioni sessuali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uomini anziani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uomini affetti da malattie croniche (es. pazienti BPCO)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utiger 55 Roman"/>
                      </a:endParaRPr>
                    </a:p>
                  </a:txBody>
                  <a:tcPr marL="88552" marR="88552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Uomini con un chiaro quadro clinico ed evidenza biochimica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Raccomandato nelle due indicazioni seguenti:</a:t>
                      </a:r>
                    </a:p>
                    <a:p>
                      <a:pPr algn="just"/>
                      <a:r>
                        <a:rPr lang="it-IT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-ipogonadismo</a:t>
                      </a:r>
                      <a:r>
                        <a:rPr lang="it-IT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classico</a:t>
                      </a:r>
                    </a:p>
                    <a:p>
                      <a:pPr algn="just"/>
                      <a:r>
                        <a:rPr lang="it-IT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-ipogonadismo</a:t>
                      </a:r>
                      <a:r>
                        <a:rPr lang="it-IT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legato all’età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utiger 55 Roman"/>
                      </a:endParaRPr>
                    </a:p>
                  </a:txBody>
                  <a:tcPr marL="88552" marR="88552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Raccomandazioni sui livelli di Testosterone da raggiungere</a:t>
            </a:r>
            <a:endParaRPr lang="it-IT" dirty="0"/>
          </a:p>
        </p:txBody>
      </p:sp>
      <p:graphicFrame>
        <p:nvGraphicFramePr>
          <p:cNvPr id="679993" name="Group 57"/>
          <p:cNvGraphicFramePr>
            <a:graphicFrameLocks noGrp="1"/>
          </p:cNvGraphicFramePr>
          <p:nvPr>
            <p:ph idx="1"/>
          </p:nvPr>
        </p:nvGraphicFramePr>
        <p:xfrm>
          <a:off x="598488" y="1781175"/>
          <a:ext cx="8105776" cy="3379490"/>
        </p:xfrm>
        <a:graphic>
          <a:graphicData uri="http://schemas.openxmlformats.org/drawingml/2006/table">
            <a:tbl>
              <a:tblPr/>
              <a:tblGrid>
                <a:gridCol w="2701421"/>
                <a:gridCol w="2702934"/>
                <a:gridCol w="2701421"/>
              </a:tblGrid>
              <a:tr h="8557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Frutiger 55 Roman"/>
                        </a:rPr>
                        <a:t>ISA, ISSAM, EAU, </a:t>
                      </a:r>
                      <a:b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Frutiger 55 Roman"/>
                        </a:rPr>
                      </a:b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Frutiger 55 Roman"/>
                        </a:rPr>
                        <a:t>EAA, e ASA</a:t>
                      </a:r>
                    </a:p>
                  </a:txBody>
                  <a:tcPr marL="88553" marR="88553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Frutiger 55 Roman"/>
                        </a:rPr>
                        <a:t>Endocrine Society</a:t>
                      </a:r>
                    </a:p>
                  </a:txBody>
                  <a:tcPr marL="88553" marR="88553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Frutiger 55 Roman"/>
                        </a:rPr>
                        <a:t>ISSM</a:t>
                      </a:r>
                    </a:p>
                  </a:txBody>
                  <a:tcPr marL="88553" marR="88553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4081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latin typeface="Calibri"/>
                          <a:ea typeface="Calibri"/>
                          <a:cs typeface="Times New Roman"/>
                        </a:rPr>
                        <a:t>Avere livelli di Testosterone da medi a bassi</a:t>
                      </a:r>
                      <a:r>
                        <a:rPr lang="it-IT" sz="1600">
                          <a:latin typeface="Calibri"/>
                          <a:ea typeface="Calibri"/>
                          <a:cs typeface="Times New Roman"/>
                        </a:rPr>
                        <a:t> nel giovane maschio adulto sembra un traguardo terapeutico opportuno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>
                          <a:latin typeface="Calibri"/>
                          <a:ea typeface="Calibri"/>
                          <a:cs typeface="Times New Roman"/>
                        </a:rPr>
                        <a:t>Non esistono evidenze scientifiche né pro né contro il bisogno di mantenere il ritmo circadiano fisiologico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>
                          <a:latin typeface="Calibri"/>
                          <a:ea typeface="Calibri"/>
                          <a:cs typeface="Times New Roman"/>
                        </a:rPr>
                        <a:t>Indicazioni per l’ipogonadismo classico: </a:t>
                      </a:r>
                      <a:r>
                        <a:rPr lang="it-IT" sz="1600" b="1">
                          <a:latin typeface="Calibri"/>
                          <a:ea typeface="Calibri"/>
                          <a:cs typeface="Times New Roman"/>
                        </a:rPr>
                        <a:t>valori  medi nel range di normalità</a:t>
                      </a:r>
                      <a:endParaRPr lang="it-IT" sz="16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>
                          <a:latin typeface="Calibri"/>
                          <a:ea typeface="Calibri"/>
                          <a:cs typeface="Times New Roman"/>
                        </a:rPr>
                        <a:t>Pazienti anziani: i livelli di T dovrebbero trovarsi nella parte inferiore del range di normalità del maschio giovane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latin typeface="Calibri"/>
                          <a:ea typeface="Calibri"/>
                          <a:cs typeface="Times New Roman"/>
                        </a:rPr>
                        <a:t>Lo scopo del trattamento con Testosterone è di portare e mantenere i livelli </a:t>
                      </a:r>
                      <a:r>
                        <a:rPr lang="it-IT" sz="1600" dirty="0" err="1">
                          <a:latin typeface="Calibri"/>
                          <a:ea typeface="Calibri"/>
                          <a:cs typeface="Times New Roman"/>
                        </a:rPr>
                        <a:t>sierici</a:t>
                      </a:r>
                      <a:r>
                        <a:rPr lang="it-IT" sz="1600" dirty="0">
                          <a:latin typeface="Calibri"/>
                          <a:ea typeface="Calibri"/>
                          <a:cs typeface="Times New Roman"/>
                        </a:rPr>
                        <a:t> di T </a:t>
                      </a:r>
                      <a:r>
                        <a:rPr lang="it-IT" sz="1600" b="1" dirty="0">
                          <a:latin typeface="Calibri"/>
                          <a:ea typeface="Calibri"/>
                          <a:cs typeface="Times New Roman"/>
                        </a:rPr>
                        <a:t>entro l’intervallo fisiologico</a:t>
                      </a:r>
                      <a:endParaRPr lang="it-IT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latin typeface="Calibri"/>
                          <a:ea typeface="Calibri"/>
                          <a:cs typeface="Times New Roman"/>
                        </a:rPr>
                        <a:t>Non esistono evidenze scientifiche a favore del bisogno di mantenere un ritmo circadiano dei livelli di Testosterone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598489" y="730251"/>
            <a:ext cx="5674989" cy="895350"/>
          </a:xfrm>
        </p:spPr>
        <p:txBody>
          <a:bodyPr/>
          <a:lstStyle/>
          <a:p>
            <a:r>
              <a:rPr lang="it-IT" sz="2400" dirty="0" smtClean="0"/>
              <a:t>Raccomandazioni sulle formulazioni di Testosterone disponibili</a:t>
            </a:r>
            <a:endParaRPr lang="it-IT" sz="2400" dirty="0"/>
          </a:p>
        </p:txBody>
      </p:sp>
      <p:graphicFrame>
        <p:nvGraphicFramePr>
          <p:cNvPr id="675887" name="Group 47"/>
          <p:cNvGraphicFramePr>
            <a:graphicFrameLocks noGrp="1"/>
          </p:cNvGraphicFramePr>
          <p:nvPr>
            <p:ph idx="1"/>
          </p:nvPr>
        </p:nvGraphicFramePr>
        <p:xfrm>
          <a:off x="598488" y="1781175"/>
          <a:ext cx="8088312" cy="3876176"/>
        </p:xfrm>
        <a:graphic>
          <a:graphicData uri="http://schemas.openxmlformats.org/drawingml/2006/table">
            <a:tbl>
              <a:tblPr/>
              <a:tblGrid>
                <a:gridCol w="2695601"/>
                <a:gridCol w="2682574"/>
                <a:gridCol w="2710137"/>
              </a:tblGrid>
              <a:tr h="5824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Frutiger 55 Roman"/>
                        </a:rPr>
                        <a:t>ISA, ISSAM, EAU,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Frutiger 55 Roman"/>
                        </a:rPr>
                        <a:t>EAA, e ASA</a:t>
                      </a:r>
                    </a:p>
                  </a:txBody>
                  <a:tcPr marL="88553" marR="885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Frutiger 55 Roman"/>
                        </a:rPr>
                        <a:t>Endocrine Society</a:t>
                      </a:r>
                    </a:p>
                  </a:txBody>
                  <a:tcPr marL="88553" marR="885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Frutiger 55 Roman"/>
                        </a:rPr>
                        <a:t>ISSM</a:t>
                      </a:r>
                    </a:p>
                  </a:txBody>
                  <a:tcPr marL="88553" marR="885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3175136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Dovrebbero essere utilizzate preparazioni di Testosterone naturale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Le preparazioni attualmente disponibili </a:t>
                      </a:r>
                      <a:r>
                        <a:rPr lang="it-IT" sz="1200" dirty="0" err="1" smtClean="0">
                          <a:latin typeface="Calibri"/>
                          <a:ea typeface="Calibri"/>
                          <a:cs typeface="Times New Roman"/>
                        </a:rPr>
                        <a:t>i.m.</a:t>
                      </a:r>
                      <a:r>
                        <a:rPr lang="it-IT" sz="1200" dirty="0" smtClean="0">
                          <a:latin typeface="Calibri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sottocutanee, </a:t>
                      </a:r>
                      <a:r>
                        <a:rPr lang="it-IT" sz="1200" dirty="0" err="1">
                          <a:latin typeface="Calibri"/>
                          <a:ea typeface="Calibri"/>
                          <a:cs typeface="Times New Roman"/>
                        </a:rPr>
                        <a:t>transdermiche</a:t>
                      </a: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, orali e buccali sono sicure ed efficaci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Poiché il possibile verificarsi di reazioni avverse (specialmente ematocrito elevato o carcinoma prostatico) richiede una rapida interruzione, nella fase iniziale della terapia di pazienti con LOH sarebbe preferibile usare preparazioni a rapida azione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Specifiche raccomandazioni per l’avvio della terapia con IM TE/</a:t>
                      </a:r>
                      <a:r>
                        <a:rPr lang="it-IT" sz="1200" dirty="0" err="1">
                          <a:latin typeface="Calibri"/>
                          <a:ea typeface="Calibri"/>
                          <a:cs typeface="Times New Roman"/>
                        </a:rPr>
                        <a:t>TCp</a:t>
                      </a: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 riguardo alle dosi iniziali e i livelli di Testosterone da raggiungere 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I</a:t>
                      </a:r>
                      <a:r>
                        <a:rPr lang="it-IT" sz="1200" dirty="0" smtClean="0">
                          <a:latin typeface="Calibri"/>
                          <a:ea typeface="Calibri"/>
                          <a:cs typeface="Times New Roman"/>
                        </a:rPr>
                        <a:t>l </a:t>
                      </a: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TU ad azione prolungata </a:t>
                      </a:r>
                      <a:r>
                        <a:rPr lang="it-IT" sz="1200" dirty="0" smtClean="0">
                          <a:latin typeface="Calibri"/>
                          <a:ea typeface="Calibri"/>
                          <a:cs typeface="Times New Roman"/>
                        </a:rPr>
                        <a:t>e </a:t>
                      </a: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il regime terapeutico </a:t>
                      </a:r>
                      <a:r>
                        <a:rPr lang="it-IT" sz="1200" dirty="0" smtClean="0">
                          <a:latin typeface="Calibri"/>
                          <a:ea typeface="Calibri"/>
                          <a:cs typeface="Times New Roman"/>
                        </a:rPr>
                        <a:t>sono citati </a:t>
                      </a: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in una tabella delle formulazioni di Testosterone disponibili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Le preparazioni di T attualmente disponibili sono sicure ed efficaci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I vantaggi clinici del TU ad azione prolungata rispetto alle iniezioni a rapida azione sono sottolineati nel testo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HG (LOH)/TDS a insorgenza tardiva/associato all’età </a:t>
            </a:r>
            <a:endParaRPr lang="it-IT" dirty="0"/>
          </a:p>
        </p:txBody>
      </p:sp>
      <p:graphicFrame>
        <p:nvGraphicFramePr>
          <p:cNvPr id="657502" name="Group 94"/>
          <p:cNvGraphicFramePr>
            <a:graphicFrameLocks noGrp="1"/>
          </p:cNvGraphicFramePr>
          <p:nvPr>
            <p:ph idx="1"/>
          </p:nvPr>
        </p:nvGraphicFramePr>
        <p:xfrm>
          <a:off x="598488" y="1781175"/>
          <a:ext cx="8105776" cy="3769092"/>
        </p:xfrm>
        <a:graphic>
          <a:graphicData uri="http://schemas.openxmlformats.org/drawingml/2006/table">
            <a:tbl>
              <a:tblPr/>
              <a:tblGrid>
                <a:gridCol w="2701421"/>
                <a:gridCol w="2702934"/>
                <a:gridCol w="2701421"/>
              </a:tblGrid>
              <a:tr h="6144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Frutiger 55 Roman"/>
                        </a:rPr>
                        <a:t>ISA, ISSAM, EAU, </a:t>
                      </a:r>
                      <a:b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Frutiger 55 Roman"/>
                        </a:rPr>
                      </a:b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Frutiger 55 Roman"/>
                        </a:rPr>
                        <a:t>EAA, e ASA</a:t>
                      </a:r>
                    </a:p>
                  </a:txBody>
                  <a:tcPr marL="88553" marR="88553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Frutiger 55 Roman"/>
                        </a:rPr>
                        <a:t>Endocrine Society</a:t>
                      </a:r>
                    </a:p>
                  </a:txBody>
                  <a:tcPr marL="88553" marR="88553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Frutiger 55 Roman"/>
                        </a:rPr>
                        <a:t>ISSM</a:t>
                      </a:r>
                    </a:p>
                  </a:txBody>
                  <a:tcPr marL="88553" marR="88553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865388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it-IT" sz="1200">
                          <a:latin typeface="Calibri"/>
                          <a:ea typeface="Calibri"/>
                          <a:cs typeface="Times New Roman"/>
                        </a:rPr>
                        <a:t>Specifiche linee guida per LOH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it-IT" sz="1200">
                          <a:latin typeface="Calibri"/>
                          <a:ea typeface="Calibri"/>
                          <a:cs typeface="Times New Roman"/>
                        </a:rPr>
                        <a:t>L’ipogonadismo (primario o secondario) può verificarsi ad ogni età, anche nell’uomo anziano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it-IT" sz="1200">
                          <a:latin typeface="Calibri"/>
                          <a:ea typeface="Calibri"/>
                          <a:cs typeface="Times New Roman"/>
                        </a:rPr>
                        <a:t>L’età non è una controindicazione per iniziare una terapia testosteronica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it-IT" sz="1200">
                          <a:latin typeface="Calibri"/>
                          <a:ea typeface="Calibri"/>
                          <a:cs typeface="Times New Roman"/>
                        </a:rPr>
                        <a:t>Sintomi aspecifici legati all’età e bassi livelli di Testosterone coesistono solitamente nell’uomo anziano senza una chiara connessione causale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it-IT" sz="1200">
                          <a:latin typeface="Calibri"/>
                          <a:ea typeface="Calibri"/>
                          <a:cs typeface="Times New Roman"/>
                        </a:rPr>
                        <a:t>Nell’uomo anziano non sono state dimostrate né la sicurezza né l’efficacia della terapia con Testosterone 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it-IT" sz="1200">
                          <a:latin typeface="Calibri"/>
                          <a:ea typeface="Calibri"/>
                          <a:cs typeface="Times New Roman"/>
                        </a:rPr>
                        <a:t>Terapia con Testosterone su base individuale:  ai medici si suggerisce di cercare di ottenere livelli di Testosterone totale nella parte inferiore del range di normalità nell’uomo giovane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Nessuno studio ha riportato un aumento della percentuale di complicazioni con la terapia </a:t>
                      </a:r>
                      <a:r>
                        <a:rPr lang="it-IT" sz="1200" dirty="0" err="1">
                          <a:latin typeface="Calibri"/>
                          <a:ea typeface="Calibri"/>
                          <a:cs typeface="Times New Roman"/>
                        </a:rPr>
                        <a:t>testosteronica</a:t>
                      </a: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 da una certa età in poi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L’età non è un fattore limitante per avviare una terapia con </a:t>
                      </a:r>
                      <a:r>
                        <a:rPr lang="it-IT" sz="1200" dirty="0" smtClean="0">
                          <a:latin typeface="Calibri"/>
                          <a:ea typeface="Calibri"/>
                          <a:cs typeface="Times New Roman"/>
                        </a:rPr>
                        <a:t>Testosterone </a:t>
                      </a:r>
                      <a:r>
                        <a:rPr lang="it-IT" sz="1200" dirty="0">
                          <a:latin typeface="Calibri"/>
                          <a:ea typeface="Calibri"/>
                          <a:cs typeface="Times New Roman"/>
                        </a:rPr>
                        <a:t>negli uomini con </a:t>
                      </a:r>
                      <a:r>
                        <a:rPr lang="it-IT" sz="1200" dirty="0" err="1">
                          <a:latin typeface="Calibri"/>
                          <a:ea typeface="Calibri"/>
                          <a:cs typeface="Times New Roman"/>
                        </a:rPr>
                        <a:t>ipogonadismo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Obesità, diabete di tipo 2 e sindrome metabolica – potenziali benefici</a:t>
            </a:r>
            <a:endParaRPr lang="it-IT" dirty="0"/>
          </a:p>
        </p:txBody>
      </p:sp>
      <p:graphicFrame>
        <p:nvGraphicFramePr>
          <p:cNvPr id="658540" name="Group 108"/>
          <p:cNvGraphicFramePr>
            <a:graphicFrameLocks noGrp="1"/>
          </p:cNvGraphicFramePr>
          <p:nvPr>
            <p:ph idx="1"/>
          </p:nvPr>
        </p:nvGraphicFramePr>
        <p:xfrm>
          <a:off x="598488" y="1781175"/>
          <a:ext cx="8105774" cy="4343092"/>
        </p:xfrm>
        <a:graphic>
          <a:graphicData uri="http://schemas.openxmlformats.org/drawingml/2006/table">
            <a:tbl>
              <a:tblPr/>
              <a:tblGrid>
                <a:gridCol w="2701420"/>
                <a:gridCol w="2702934"/>
                <a:gridCol w="2701420"/>
              </a:tblGrid>
              <a:tr h="5935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Frutiger 55 Roman"/>
                        </a:rPr>
                        <a:t>ISA, ISSAM, EAU, </a:t>
                      </a:r>
                      <a:b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Frutiger 55 Roman"/>
                        </a:rPr>
                      </a:b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Frutiger 55 Roman"/>
                        </a:rPr>
                        <a:t>EAA, e ASA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Frutiger 55 Roman"/>
                        </a:rPr>
                        <a:t>Endocrine Society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Frutiger 55 Roman"/>
                        </a:rPr>
                        <a:t>ISSM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3749557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Gli effetti del Testosterone sul controllo della glicemia sono molto meno certi</a:t>
                      </a:r>
                    </a:p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E’ prematuro raccomandare la terapia con T per la sindrome metabolica o il diabete nell’</a:t>
                      </a:r>
                      <a:r>
                        <a:rPr lang="it-IT" sz="1400" dirty="0" err="1">
                          <a:latin typeface="Calibri"/>
                          <a:ea typeface="Calibri"/>
                          <a:cs typeface="Times New Roman"/>
                        </a:rPr>
                        <a:t>ipogonadismo</a:t>
                      </a:r>
                      <a:endParaRPr lang="it-IT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Negli uomini con </a:t>
                      </a:r>
                      <a:r>
                        <a:rPr lang="it-IT" sz="1400" dirty="0" err="1">
                          <a:latin typeface="Calibri"/>
                          <a:ea typeface="Calibri"/>
                          <a:cs typeface="Times New Roman"/>
                        </a:rPr>
                        <a:t>ipogonadismo</a:t>
                      </a: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 e diabete e/o sindrome metabolica, la terapia con Testosterone per i tradizionali sintomi da TDS potrebbe avere altri benefici non dimostrati per il loro status metabolico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I dati sull’impatto della TST sulla sensibilità insulinica hanno prodotto risultati conflittuali</a:t>
                      </a:r>
                    </a:p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Alcuni studi hanno dimostrato effetti positivi negli uomini con obesità o diabete di tipo 2, e negli uomini anziani sani</a:t>
                      </a:r>
                    </a:p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Per contro, altri studi non hanno mostrato alcun cambiamento nella sensibilità insulinica dopo la somministrazione di androgeni a uomini sani giovani e anziani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Nei soggetti con </a:t>
                      </a:r>
                      <a:r>
                        <a:rPr lang="it-IT" sz="1400" dirty="0" err="1">
                          <a:latin typeface="Calibri"/>
                          <a:ea typeface="Calibri"/>
                          <a:cs typeface="Times New Roman"/>
                        </a:rPr>
                        <a:t>ipogonadismo</a:t>
                      </a: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, la terapia con Testosterone migliora la composizione corporea attraverso una moderata diminuzione della massa grassa </a:t>
                      </a:r>
                      <a:r>
                        <a:rPr lang="it-IT" sz="1400" dirty="0" smtClean="0">
                          <a:latin typeface="Calibri"/>
                          <a:ea typeface="Calibri"/>
                          <a:cs typeface="Times New Roman"/>
                        </a:rPr>
                        <a:t>e </a:t>
                      </a: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un aumento della massa magra </a:t>
                      </a:r>
                    </a:p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it-IT" sz="1400" dirty="0">
                          <a:latin typeface="Calibri"/>
                          <a:ea typeface="Calibri"/>
                          <a:cs typeface="Times New Roman"/>
                        </a:rPr>
                        <a:t>I dati preliminari indicano un effetto positivo della terapia con Testosterone sul controllo glicemico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Feedback del medico sulle linee guida</a:t>
            </a:r>
            <a:endParaRPr lang="it-IT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598488" y="1400538"/>
            <a:ext cx="8105776" cy="4974862"/>
          </a:xfrm>
        </p:spPr>
        <p:txBody>
          <a:bodyPr>
            <a:noAutofit/>
          </a:bodyPr>
          <a:lstStyle/>
          <a:p>
            <a:pPr lvl="0" algn="just"/>
            <a:r>
              <a:rPr lang="it-IT" sz="1400" b="1" dirty="0"/>
              <a:t>Le linee guida sono spesso troppo complicate per essere applicate nella pratica clinica quotidiana </a:t>
            </a:r>
          </a:p>
          <a:p>
            <a:pPr algn="just">
              <a:buNone/>
            </a:pPr>
            <a:r>
              <a:rPr lang="it-IT" sz="1400" dirty="0" smtClean="0"/>
              <a:t>	-</a:t>
            </a:r>
            <a:r>
              <a:rPr lang="it-IT" sz="1400" dirty="0"/>
              <a:t>I pazienti con ipogonadismo potrebbero non essere </a:t>
            </a:r>
            <a:r>
              <a:rPr lang="it-IT" sz="1400" dirty="0" smtClean="0"/>
              <a:t>rilevati </a:t>
            </a:r>
            <a:r>
              <a:rPr lang="it-IT" sz="1400" dirty="0"/>
              <a:t>dal medico generico o dall’urologo</a:t>
            </a:r>
          </a:p>
          <a:p>
            <a:pPr lvl="0" algn="just"/>
            <a:r>
              <a:rPr lang="it-IT" sz="1400" b="1" dirty="0"/>
              <a:t>I medici hanno bisogno di linee guida concise con istruzioni molto chiare riguardanti:</a:t>
            </a:r>
          </a:p>
          <a:p>
            <a:pPr algn="just">
              <a:buNone/>
            </a:pPr>
            <a:r>
              <a:rPr lang="it-IT" sz="1400" dirty="0" smtClean="0"/>
              <a:t>	-</a:t>
            </a:r>
            <a:r>
              <a:rPr lang="it-IT" sz="1400" dirty="0"/>
              <a:t>L’identificazione dei pazienti affetti da </a:t>
            </a:r>
            <a:r>
              <a:rPr lang="it-IT" sz="1400" dirty="0" err="1"/>
              <a:t>ipogonadismo</a:t>
            </a:r>
            <a:r>
              <a:rPr lang="it-IT" sz="1400" dirty="0"/>
              <a:t> che richiedono una terapia con Testosterone</a:t>
            </a:r>
          </a:p>
          <a:p>
            <a:pPr algn="just">
              <a:buNone/>
            </a:pPr>
            <a:r>
              <a:rPr lang="it-IT" sz="1400" dirty="0" smtClean="0"/>
              <a:t>	-</a:t>
            </a:r>
            <a:r>
              <a:rPr lang="it-IT" sz="1400" dirty="0"/>
              <a:t>Chiare raccomandazioni terapeutiche sulle preparazioni/formulazioni di Testosterone più appropriate per i rispettivi pazienti</a:t>
            </a:r>
          </a:p>
          <a:p>
            <a:pPr lvl="0" algn="just">
              <a:buNone/>
            </a:pPr>
            <a:r>
              <a:rPr lang="it-IT" sz="1400" dirty="0" smtClean="0"/>
              <a:t>	-I </a:t>
            </a:r>
            <a:r>
              <a:rPr lang="it-IT" sz="1400" dirty="0"/>
              <a:t>livelli di Testosterone da raggiungere</a:t>
            </a:r>
          </a:p>
          <a:p>
            <a:pPr lvl="0" algn="just"/>
            <a:r>
              <a:rPr lang="it-IT" sz="1400" b="1" dirty="0"/>
              <a:t>I medici richiedono comunicazioni più precise sui risultati attesi della terapia</a:t>
            </a:r>
          </a:p>
          <a:p>
            <a:pPr lvl="0" algn="just">
              <a:buNone/>
            </a:pPr>
            <a:r>
              <a:rPr lang="it-IT" sz="1400" dirty="0" smtClean="0"/>
              <a:t>	-Parametri </a:t>
            </a:r>
            <a:r>
              <a:rPr lang="it-IT" sz="1400" dirty="0"/>
              <a:t>metabolici, quali ad esempio la sensibilità insulinica, l’impatto sul profilo lipidico</a:t>
            </a:r>
          </a:p>
          <a:p>
            <a:pPr lvl="0" algn="just">
              <a:buNone/>
            </a:pPr>
            <a:r>
              <a:rPr lang="it-IT" sz="1400" dirty="0" smtClean="0"/>
              <a:t>	-I </a:t>
            </a:r>
            <a:r>
              <a:rPr lang="it-IT" sz="1400" dirty="0"/>
              <a:t>termini sono spesso vaghi (“</a:t>
            </a:r>
            <a:r>
              <a:rPr lang="it-IT" sz="1400" dirty="0" err="1"/>
              <a:t>…potrebbero</a:t>
            </a:r>
            <a:r>
              <a:rPr lang="it-IT" sz="1400" dirty="0"/>
              <a:t> avere altri benefici non dimostrati”)</a:t>
            </a:r>
          </a:p>
          <a:p>
            <a:pPr lvl="0" algn="just"/>
            <a:r>
              <a:rPr lang="it-IT" sz="1400" b="1" dirty="0"/>
              <a:t>Non vi sono sezioni specifiche sulle raccomandazioni terapeutiche e sull’avvio della terapia con Testosterone nelle raccomandazioni  “ISA, ISSAM, EAU, EAA e ASA</a:t>
            </a:r>
            <a:r>
              <a:rPr lang="it-IT" sz="1400" dirty="0"/>
              <a:t>”</a:t>
            </a:r>
          </a:p>
          <a:p>
            <a:pPr lvl="0" algn="just">
              <a:buNone/>
            </a:pPr>
            <a:r>
              <a:rPr lang="it-IT" sz="1400" dirty="0" smtClean="0"/>
              <a:t>	-Incluso </a:t>
            </a:r>
            <a:r>
              <a:rPr lang="it-IT" sz="1400" dirty="0"/>
              <a:t>nella parte della diagnosi di laboratorio</a:t>
            </a:r>
          </a:p>
          <a:p>
            <a:pPr lvl="0" algn="just"/>
            <a:r>
              <a:rPr lang="it-IT" sz="1400" b="1" dirty="0"/>
              <a:t>La </a:t>
            </a:r>
            <a:r>
              <a:rPr lang="it-IT" sz="1400" b="1" dirty="0" smtClean="0"/>
              <a:t>fragilità dell’anziano </a:t>
            </a:r>
            <a:r>
              <a:rPr lang="it-IT" sz="1400" b="1" dirty="0"/>
              <a:t>non è considerata in nessuna delle linee guida correnti anche se</a:t>
            </a:r>
          </a:p>
          <a:p>
            <a:pPr lvl="0" algn="just">
              <a:buNone/>
            </a:pPr>
            <a:r>
              <a:rPr lang="it-IT" sz="1400" dirty="0" smtClean="0"/>
              <a:t>	-Gli </a:t>
            </a:r>
            <a:r>
              <a:rPr lang="it-IT" sz="1400" dirty="0"/>
              <a:t>uomini anziani </a:t>
            </a:r>
            <a:r>
              <a:rPr lang="it-IT" sz="1400" dirty="0" smtClean="0"/>
              <a:t>deboli/fragili  </a:t>
            </a:r>
            <a:r>
              <a:rPr lang="it-IT" sz="1400" dirty="0"/>
              <a:t>con TDS potrebbero trarre vantaggio dalla terapia sostitutiva di Testosterone (</a:t>
            </a:r>
            <a:r>
              <a:rPr lang="it-IT" sz="1400" dirty="0" err="1"/>
              <a:t>Srinivas-Shankar</a:t>
            </a:r>
            <a:r>
              <a:rPr lang="it-IT" sz="1400" dirty="0"/>
              <a:t> et al. 2010)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Algoritmo per la cura dell’</a:t>
            </a:r>
            <a:r>
              <a:rPr lang="it-IT" dirty="0" err="1" smtClean="0"/>
              <a:t>ipogonadismo</a:t>
            </a:r>
            <a:endParaRPr lang="it-IT" dirty="0"/>
          </a:p>
        </p:txBody>
      </p:sp>
      <p:sp>
        <p:nvSpPr>
          <p:cNvPr id="24580" name="TextBox 5"/>
          <p:cNvSpPr txBox="1">
            <a:spLocks noChangeArrowheads="1"/>
          </p:cNvSpPr>
          <p:nvPr/>
        </p:nvSpPr>
        <p:spPr bwMode="auto">
          <a:xfrm>
            <a:off x="4572000" y="6085527"/>
            <a:ext cx="41322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GB" sz="1200" b="1" dirty="0"/>
              <a:t>From: International Society for Sexual Medicine, 2010</a:t>
            </a:r>
          </a:p>
        </p:txBody>
      </p:sp>
      <p:sp>
        <p:nvSpPr>
          <p:cNvPr id="24581" name="Rectangle 3"/>
          <p:cNvSpPr>
            <a:spLocks noChangeArrowheads="1"/>
          </p:cNvSpPr>
          <p:nvPr/>
        </p:nvSpPr>
        <p:spPr bwMode="auto">
          <a:xfrm>
            <a:off x="95536" y="6361752"/>
            <a:ext cx="2993127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100" dirty="0">
                <a:solidFill>
                  <a:srgbClr val="0094D8"/>
                </a:solidFill>
                <a:latin typeface="Frutiger 55 Roman"/>
                <a:cs typeface="Arial" pitchFamily="34" charset="0"/>
              </a:rPr>
              <a:t>Buvat J </a:t>
            </a:r>
            <a:r>
              <a:rPr lang="nb-NO" sz="1100" i="1" dirty="0">
                <a:solidFill>
                  <a:srgbClr val="0094D8"/>
                </a:solidFill>
                <a:latin typeface="Frutiger 55 Roman"/>
                <a:cs typeface="Arial" pitchFamily="34" charset="0"/>
              </a:rPr>
              <a:t>et al. J Sex </a:t>
            </a:r>
            <a:r>
              <a:rPr lang="nb-NO" sz="1100" i="1" dirty="0" smtClean="0">
                <a:solidFill>
                  <a:srgbClr val="0094D8"/>
                </a:solidFill>
                <a:latin typeface="Frutiger 55 Roman"/>
                <a:cs typeface="Arial" pitchFamily="34" charset="0"/>
              </a:rPr>
              <a:t>Med</a:t>
            </a:r>
            <a:r>
              <a:rPr lang="nb-NO" sz="1100" dirty="0" smtClean="0">
                <a:solidFill>
                  <a:srgbClr val="0094D8"/>
                </a:solidFill>
                <a:latin typeface="Frutiger 55 Roman"/>
                <a:cs typeface="Arial" pitchFamily="34" charset="0"/>
              </a:rPr>
              <a:t> </a:t>
            </a:r>
            <a:r>
              <a:rPr lang="nb-NO" sz="1100" dirty="0">
                <a:solidFill>
                  <a:srgbClr val="0094D8"/>
                </a:solidFill>
                <a:latin typeface="Frutiger 55 Roman"/>
                <a:cs typeface="Arial" pitchFamily="34" charset="0"/>
              </a:rPr>
              <a:t>2010;7:1627–1656.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563" t="17333" r="62812" b="52500"/>
          <a:stretch/>
        </p:blipFill>
        <p:spPr bwMode="auto">
          <a:xfrm>
            <a:off x="732631" y="1260475"/>
            <a:ext cx="7666832" cy="4720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1" name="Line 47"/>
          <p:cNvSpPr>
            <a:spLocks noChangeShapeType="1"/>
          </p:cNvSpPr>
          <p:nvPr/>
        </p:nvSpPr>
        <p:spPr bwMode="auto">
          <a:xfrm>
            <a:off x="5901535" y="3045487"/>
            <a:ext cx="1092328" cy="1967838"/>
          </a:xfrm>
          <a:prstGeom prst="line">
            <a:avLst/>
          </a:prstGeom>
          <a:noFill/>
          <a:ln w="50800">
            <a:solidFill>
              <a:srgbClr val="002060"/>
            </a:solidFill>
            <a:round/>
            <a:headEnd/>
            <a:tailEnd type="triangle" w="med" len="med"/>
          </a:ln>
        </p:spPr>
        <p:txBody>
          <a:bodyPr wrap="none" lIns="43768" tIns="21884" rIns="43768" bIns="21884" anchor="ctr"/>
          <a:lstStyle/>
          <a:p>
            <a:endParaRPr lang="en-GB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165225" y="379857"/>
            <a:ext cx="7038312" cy="873125"/>
          </a:xfrm>
        </p:spPr>
        <p:txBody>
          <a:bodyPr/>
          <a:lstStyle/>
          <a:p>
            <a:pPr algn="ctr"/>
            <a:r>
              <a:rPr lang="it-IT" sz="2000" dirty="0" smtClean="0"/>
              <a:t>Linee guide nazionali svedesi TDS                            (variazioni nazionali rispetto alle internazionali in verde)</a:t>
            </a:r>
            <a:endParaRPr lang="it-IT" sz="2000" dirty="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684213" y="2379663"/>
            <a:ext cx="3194050" cy="3690937"/>
            <a:chOff x="431" y="1589"/>
            <a:chExt cx="2012" cy="2325"/>
          </a:xfrm>
          <a:solidFill>
            <a:srgbClr val="92D050"/>
          </a:solidFill>
        </p:grpSpPr>
        <p:sp>
          <p:nvSpPr>
            <p:cNvPr id="25633" name="AutoShape 4"/>
            <p:cNvSpPr>
              <a:spLocks noChangeArrowheads="1"/>
            </p:cNvSpPr>
            <p:nvPr/>
          </p:nvSpPr>
          <p:spPr bwMode="auto">
            <a:xfrm>
              <a:off x="1044" y="1788"/>
              <a:ext cx="1134" cy="272"/>
            </a:xfrm>
            <a:prstGeom prst="flowChartProcess">
              <a:avLst/>
            </a:prstGeom>
            <a:grpFill/>
            <a:ln w="12700" algn="ctr">
              <a:solidFill>
                <a:srgbClr val="92D05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de-DE" sz="1200" b="1" dirty="0" smtClean="0">
                  <a:solidFill>
                    <a:schemeClr val="bg1"/>
                  </a:solidFill>
                </a:rPr>
                <a:t>Al di sotto del normale </a:t>
              </a:r>
            </a:p>
            <a:p>
              <a:r>
                <a:rPr lang="de-DE" sz="1200" b="1" dirty="0" smtClean="0">
                  <a:solidFill>
                    <a:schemeClr val="bg1"/>
                  </a:solidFill>
                </a:rPr>
                <a:t>(&lt;</a:t>
              </a:r>
              <a:r>
                <a:rPr lang="de-DE" sz="1200" b="1" dirty="0">
                  <a:solidFill>
                    <a:schemeClr val="bg1"/>
                  </a:solidFill>
                </a:rPr>
                <a:t>8 </a:t>
              </a:r>
              <a:r>
                <a:rPr lang="de-DE" sz="1200" b="1" dirty="0" err="1">
                  <a:solidFill>
                    <a:schemeClr val="bg1"/>
                  </a:solidFill>
                </a:rPr>
                <a:t>nmol</a:t>
              </a:r>
              <a:r>
                <a:rPr lang="de-DE" sz="1200" b="1" dirty="0">
                  <a:solidFill>
                    <a:schemeClr val="bg1"/>
                  </a:solidFill>
                </a:rPr>
                <a:t>/l)</a:t>
              </a:r>
            </a:p>
          </p:txBody>
        </p:sp>
        <p:sp>
          <p:nvSpPr>
            <p:cNvPr id="25634" name="AutoShape 5"/>
            <p:cNvSpPr>
              <a:spLocks noChangeArrowheads="1"/>
            </p:cNvSpPr>
            <p:nvPr/>
          </p:nvSpPr>
          <p:spPr bwMode="auto">
            <a:xfrm>
              <a:off x="774" y="2160"/>
              <a:ext cx="1669" cy="308"/>
            </a:xfrm>
            <a:prstGeom prst="flowChartProcess">
              <a:avLst/>
            </a:prstGeom>
            <a:grpFill/>
            <a:ln w="12700" algn="ctr">
              <a:solidFill>
                <a:srgbClr val="92D05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de-DE" sz="1200" dirty="0" err="1" smtClean="0">
                  <a:solidFill>
                    <a:schemeClr val="bg1"/>
                  </a:solidFill>
                </a:rPr>
                <a:t>Misurazione</a:t>
              </a:r>
              <a:r>
                <a:rPr lang="de-DE" sz="1200" dirty="0" smtClean="0">
                  <a:solidFill>
                    <a:schemeClr val="bg1"/>
                  </a:solidFill>
                </a:rPr>
                <a:t> di T, </a:t>
              </a:r>
              <a:r>
                <a:rPr lang="de-DE" sz="1200" dirty="0">
                  <a:solidFill>
                    <a:schemeClr val="bg1"/>
                  </a:solidFill>
                </a:rPr>
                <a:t>LH, FSH, PRL</a:t>
              </a:r>
            </a:p>
            <a:p>
              <a:r>
                <a:rPr lang="de-DE" sz="1200" dirty="0" err="1" smtClean="0">
                  <a:solidFill>
                    <a:schemeClr val="bg1"/>
                  </a:solidFill>
                </a:rPr>
                <a:t>Conferma</a:t>
              </a:r>
              <a:r>
                <a:rPr lang="de-DE" sz="1200" dirty="0" smtClean="0">
                  <a:solidFill>
                    <a:schemeClr val="bg1"/>
                  </a:solidFill>
                </a:rPr>
                <a:t> del T totale o </a:t>
              </a:r>
              <a:r>
                <a:rPr lang="de-DE" sz="1200" dirty="0" err="1" smtClean="0">
                  <a:solidFill>
                    <a:schemeClr val="bg1"/>
                  </a:solidFill>
                </a:rPr>
                <a:t>libero</a:t>
              </a:r>
              <a:r>
                <a:rPr lang="de-DE" sz="1200" dirty="0" smtClean="0">
                  <a:solidFill>
                    <a:schemeClr val="bg1"/>
                  </a:solidFill>
                </a:rPr>
                <a:t> </a:t>
              </a:r>
              <a:r>
                <a:rPr lang="de-DE" sz="1200" dirty="0" err="1" smtClean="0">
                  <a:solidFill>
                    <a:schemeClr val="bg1"/>
                  </a:solidFill>
                </a:rPr>
                <a:t>basso</a:t>
              </a:r>
              <a:endParaRPr lang="de-DE" sz="1200" dirty="0">
                <a:solidFill>
                  <a:schemeClr val="bg1"/>
                </a:solidFill>
              </a:endParaRPr>
            </a:p>
          </p:txBody>
        </p:sp>
        <p:sp>
          <p:nvSpPr>
            <p:cNvPr id="25635" name="AutoShape 6"/>
            <p:cNvSpPr>
              <a:spLocks noChangeArrowheads="1"/>
            </p:cNvSpPr>
            <p:nvPr/>
          </p:nvSpPr>
          <p:spPr bwMode="auto">
            <a:xfrm>
              <a:off x="476" y="2598"/>
              <a:ext cx="1096" cy="317"/>
            </a:xfrm>
            <a:prstGeom prst="flowChartProcess">
              <a:avLst/>
            </a:prstGeom>
            <a:grpFill/>
            <a:ln w="12700" algn="ctr">
              <a:solidFill>
                <a:srgbClr val="92D05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de-DE" sz="1200" dirty="0" smtClean="0">
                  <a:solidFill>
                    <a:schemeClr val="bg1"/>
                  </a:solidFill>
                </a:rPr>
                <a:t>Alta </a:t>
              </a:r>
              <a:r>
                <a:rPr lang="de-DE" sz="1200" dirty="0" err="1" smtClean="0">
                  <a:solidFill>
                    <a:schemeClr val="bg1"/>
                  </a:solidFill>
                </a:rPr>
                <a:t>concentrazione</a:t>
              </a:r>
              <a:r>
                <a:rPr lang="de-DE" sz="1200" dirty="0" smtClean="0">
                  <a:solidFill>
                    <a:schemeClr val="bg1"/>
                  </a:solidFill>
                </a:rPr>
                <a:t> di</a:t>
              </a:r>
              <a:endParaRPr lang="de-DE" sz="1200" dirty="0">
                <a:solidFill>
                  <a:schemeClr val="bg1"/>
                </a:solidFill>
              </a:endParaRPr>
            </a:p>
            <a:p>
              <a:r>
                <a:rPr lang="de-DE" sz="1200" dirty="0" smtClean="0">
                  <a:solidFill>
                    <a:schemeClr val="bg1"/>
                  </a:solidFill>
                </a:rPr>
                <a:t> </a:t>
              </a:r>
              <a:r>
                <a:rPr lang="de-DE" sz="1200" dirty="0" err="1" smtClean="0">
                  <a:solidFill>
                    <a:schemeClr val="bg1"/>
                  </a:solidFill>
                </a:rPr>
                <a:t>gonadotropine</a:t>
              </a:r>
              <a:endParaRPr lang="de-DE" sz="1200" dirty="0">
                <a:solidFill>
                  <a:schemeClr val="bg1"/>
                </a:solidFill>
              </a:endParaRPr>
            </a:p>
          </p:txBody>
        </p:sp>
        <p:sp>
          <p:nvSpPr>
            <p:cNvPr id="25636" name="AutoShape 7"/>
            <p:cNvSpPr>
              <a:spLocks noChangeArrowheads="1"/>
            </p:cNvSpPr>
            <p:nvPr/>
          </p:nvSpPr>
          <p:spPr bwMode="auto">
            <a:xfrm>
              <a:off x="476" y="3006"/>
              <a:ext cx="1096" cy="190"/>
            </a:xfrm>
            <a:prstGeom prst="flowChartProcess">
              <a:avLst/>
            </a:prstGeom>
            <a:grpFill/>
            <a:ln w="12700" algn="ctr">
              <a:solidFill>
                <a:srgbClr val="92D05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de-DE" sz="1200" dirty="0" err="1" smtClean="0">
                  <a:solidFill>
                    <a:schemeClr val="bg1"/>
                  </a:solidFill>
                </a:rPr>
                <a:t>Nessuna</a:t>
              </a:r>
              <a:r>
                <a:rPr lang="de-DE" sz="1200" dirty="0" smtClean="0">
                  <a:solidFill>
                    <a:schemeClr val="bg1"/>
                  </a:solidFill>
                </a:rPr>
                <a:t> </a:t>
              </a:r>
              <a:r>
                <a:rPr lang="de-DE" sz="1200" dirty="0" err="1" smtClean="0">
                  <a:solidFill>
                    <a:schemeClr val="bg1"/>
                  </a:solidFill>
                </a:rPr>
                <a:t>controindicaz</a:t>
              </a:r>
              <a:r>
                <a:rPr lang="de-DE" sz="1200" dirty="0" smtClean="0">
                  <a:solidFill>
                    <a:schemeClr val="bg1"/>
                  </a:solidFill>
                </a:rPr>
                <a:t>.</a:t>
              </a:r>
              <a:endParaRPr lang="de-DE" sz="1200" dirty="0">
                <a:solidFill>
                  <a:schemeClr val="bg1"/>
                </a:solidFill>
              </a:endParaRPr>
            </a:p>
          </p:txBody>
        </p:sp>
        <p:sp>
          <p:nvSpPr>
            <p:cNvPr id="25637" name="AutoShape 8"/>
            <p:cNvSpPr>
              <a:spLocks noChangeArrowheads="1"/>
            </p:cNvSpPr>
            <p:nvPr/>
          </p:nvSpPr>
          <p:spPr bwMode="auto">
            <a:xfrm>
              <a:off x="477" y="3315"/>
              <a:ext cx="1096" cy="182"/>
            </a:xfrm>
            <a:prstGeom prst="flowChartProcess">
              <a:avLst/>
            </a:prstGeom>
            <a:grpFill/>
            <a:ln w="12700" algn="ctr">
              <a:solidFill>
                <a:srgbClr val="92D05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de-DE" sz="1200" dirty="0" err="1" smtClean="0">
                  <a:solidFill>
                    <a:schemeClr val="bg1"/>
                  </a:solidFill>
                </a:rPr>
                <a:t>Terapia</a:t>
              </a:r>
              <a:r>
                <a:rPr lang="de-DE" sz="1200" dirty="0" smtClean="0">
                  <a:solidFill>
                    <a:schemeClr val="bg1"/>
                  </a:solidFill>
                </a:rPr>
                <a:t> </a:t>
              </a:r>
              <a:r>
                <a:rPr lang="de-DE" sz="1200" dirty="0" err="1" smtClean="0">
                  <a:solidFill>
                    <a:schemeClr val="bg1"/>
                  </a:solidFill>
                </a:rPr>
                <a:t>con</a:t>
              </a:r>
              <a:r>
                <a:rPr lang="de-DE" sz="1200" dirty="0" smtClean="0">
                  <a:solidFill>
                    <a:schemeClr val="bg1"/>
                  </a:solidFill>
                </a:rPr>
                <a:t> T</a:t>
              </a:r>
              <a:endParaRPr lang="de-DE" sz="1200" dirty="0">
                <a:solidFill>
                  <a:schemeClr val="bg1"/>
                </a:solidFill>
              </a:endParaRPr>
            </a:p>
          </p:txBody>
        </p:sp>
        <p:sp>
          <p:nvSpPr>
            <p:cNvPr id="25638" name="AutoShape 9"/>
            <p:cNvSpPr>
              <a:spLocks noChangeArrowheads="1"/>
            </p:cNvSpPr>
            <p:nvPr/>
          </p:nvSpPr>
          <p:spPr bwMode="auto">
            <a:xfrm>
              <a:off x="431" y="3642"/>
              <a:ext cx="606" cy="272"/>
            </a:xfrm>
            <a:prstGeom prst="flowChartProcess">
              <a:avLst/>
            </a:prstGeom>
            <a:grpFill/>
            <a:ln w="12700" algn="ctr">
              <a:solidFill>
                <a:srgbClr val="92D05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de-DE" sz="1200" b="1" dirty="0" err="1" smtClean="0">
                  <a:solidFill>
                    <a:schemeClr val="bg1"/>
                  </a:solidFill>
                </a:rPr>
                <a:t>Controllo</a:t>
              </a:r>
              <a:r>
                <a:rPr lang="de-DE" sz="1200" b="1" dirty="0" smtClean="0">
                  <a:solidFill>
                    <a:schemeClr val="bg1"/>
                  </a:solidFill>
                </a:rPr>
                <a:t>  </a:t>
              </a:r>
              <a:endParaRPr lang="de-DE" sz="1200" b="1" dirty="0">
                <a:solidFill>
                  <a:schemeClr val="bg1"/>
                </a:solidFill>
              </a:endParaRPr>
            </a:p>
            <a:p>
              <a:r>
                <a:rPr lang="de-DE" sz="1200" b="1" dirty="0" err="1" smtClean="0">
                  <a:solidFill>
                    <a:schemeClr val="bg1"/>
                  </a:solidFill>
                </a:rPr>
                <a:t>effetti</a:t>
              </a:r>
              <a:endParaRPr lang="de-DE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5639" name="AutoShape 10"/>
            <p:cNvSpPr>
              <a:spLocks noChangeArrowheads="1"/>
            </p:cNvSpPr>
            <p:nvPr/>
          </p:nvSpPr>
          <p:spPr bwMode="auto">
            <a:xfrm>
              <a:off x="1072" y="3642"/>
              <a:ext cx="496" cy="272"/>
            </a:xfrm>
            <a:prstGeom prst="flowChartProcess">
              <a:avLst/>
            </a:prstGeom>
            <a:grpFill/>
            <a:ln w="12700" algn="ctr">
              <a:solidFill>
                <a:srgbClr val="92D05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de-DE" sz="1200" b="1" dirty="0" err="1" smtClean="0">
                  <a:solidFill>
                    <a:schemeClr val="bg1"/>
                  </a:solidFill>
                </a:rPr>
                <a:t>Controllo</a:t>
              </a:r>
              <a:endParaRPr lang="de-DE" sz="1200" b="1" dirty="0">
                <a:solidFill>
                  <a:schemeClr val="bg1"/>
                </a:solidFill>
              </a:endParaRPr>
            </a:p>
            <a:p>
              <a:r>
                <a:rPr lang="de-DE" sz="1200" b="1" dirty="0" err="1" smtClean="0">
                  <a:solidFill>
                    <a:schemeClr val="bg1"/>
                  </a:solidFill>
                </a:rPr>
                <a:t>diagnosi</a:t>
              </a:r>
              <a:endParaRPr lang="de-DE" sz="1200" b="1" dirty="0">
                <a:solidFill>
                  <a:schemeClr val="bg1"/>
                </a:solidFill>
              </a:endParaRPr>
            </a:p>
          </p:txBody>
        </p:sp>
        <p:cxnSp>
          <p:nvCxnSpPr>
            <p:cNvPr id="25640" name="AutoShape 11"/>
            <p:cNvCxnSpPr>
              <a:cxnSpLocks noChangeShapeType="1"/>
              <a:stCxn id="25609" idx="1"/>
              <a:endCxn id="25633" idx="1"/>
            </p:cNvCxnSpPr>
            <p:nvPr/>
          </p:nvCxnSpPr>
          <p:spPr bwMode="auto">
            <a:xfrm rot="10800000" flipV="1">
              <a:off x="1044" y="1589"/>
              <a:ext cx="357" cy="335"/>
            </a:xfrm>
            <a:prstGeom prst="bentConnector3">
              <a:avLst>
                <a:gd name="adj1" fmla="val 140338"/>
              </a:avLst>
            </a:prstGeom>
            <a:grpFill/>
            <a:ln w="25400">
              <a:solidFill>
                <a:srgbClr val="00206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25641" name="AutoShape 12"/>
            <p:cNvCxnSpPr>
              <a:cxnSpLocks noChangeShapeType="1"/>
              <a:stCxn id="25633" idx="2"/>
              <a:endCxn id="25634" idx="0"/>
            </p:cNvCxnSpPr>
            <p:nvPr/>
          </p:nvCxnSpPr>
          <p:spPr bwMode="auto">
            <a:xfrm flipH="1">
              <a:off x="1609" y="2060"/>
              <a:ext cx="2" cy="100"/>
            </a:xfrm>
            <a:prstGeom prst="straightConnector1">
              <a:avLst/>
            </a:prstGeom>
            <a:grpFill/>
            <a:ln w="25400">
              <a:solidFill>
                <a:srgbClr val="002060"/>
              </a:solidFill>
              <a:round/>
              <a:headEnd/>
              <a:tailEnd type="triangle" w="med" len="med"/>
            </a:ln>
          </p:spPr>
        </p:cxnSp>
        <p:cxnSp>
          <p:nvCxnSpPr>
            <p:cNvPr id="25642" name="AutoShape 13"/>
            <p:cNvCxnSpPr>
              <a:cxnSpLocks noChangeShapeType="1"/>
              <a:stCxn id="25635" idx="2"/>
              <a:endCxn id="25636" idx="0"/>
            </p:cNvCxnSpPr>
            <p:nvPr/>
          </p:nvCxnSpPr>
          <p:spPr bwMode="auto">
            <a:xfrm>
              <a:off x="1024" y="2915"/>
              <a:ext cx="0" cy="91"/>
            </a:xfrm>
            <a:prstGeom prst="straightConnector1">
              <a:avLst/>
            </a:prstGeom>
            <a:grpFill/>
            <a:ln w="25400">
              <a:solidFill>
                <a:srgbClr val="002060"/>
              </a:solidFill>
              <a:round/>
              <a:headEnd/>
              <a:tailEnd type="triangle" w="med" len="med"/>
            </a:ln>
          </p:spPr>
        </p:cxnSp>
        <p:cxnSp>
          <p:nvCxnSpPr>
            <p:cNvPr id="25643" name="AutoShape 14"/>
            <p:cNvCxnSpPr>
              <a:cxnSpLocks noChangeShapeType="1"/>
              <a:stCxn id="25636" idx="2"/>
              <a:endCxn id="25637" idx="0"/>
            </p:cNvCxnSpPr>
            <p:nvPr/>
          </p:nvCxnSpPr>
          <p:spPr bwMode="auto">
            <a:xfrm>
              <a:off x="1024" y="3196"/>
              <a:ext cx="1" cy="119"/>
            </a:xfrm>
            <a:prstGeom prst="straightConnector1">
              <a:avLst/>
            </a:prstGeom>
            <a:grpFill/>
            <a:ln w="25400">
              <a:solidFill>
                <a:srgbClr val="002060"/>
              </a:solidFill>
              <a:round/>
              <a:headEnd/>
              <a:tailEnd type="triangle" w="med" len="med"/>
            </a:ln>
          </p:spPr>
        </p:cxnSp>
        <p:sp>
          <p:nvSpPr>
            <p:cNvPr id="25644" name="Line 15"/>
            <p:cNvSpPr>
              <a:spLocks noChangeShapeType="1"/>
            </p:cNvSpPr>
            <p:nvPr/>
          </p:nvSpPr>
          <p:spPr bwMode="auto">
            <a:xfrm>
              <a:off x="1020" y="2477"/>
              <a:ext cx="0" cy="115"/>
            </a:xfrm>
            <a:prstGeom prst="line">
              <a:avLst/>
            </a:prstGeom>
            <a:grpFill/>
            <a:ln w="25400">
              <a:solidFill>
                <a:srgbClr val="00206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2613025" y="3786188"/>
            <a:ext cx="1743075" cy="2201862"/>
            <a:chOff x="1646" y="2475"/>
            <a:chExt cx="1098" cy="1387"/>
          </a:xfrm>
        </p:grpSpPr>
        <p:sp>
          <p:nvSpPr>
            <p:cNvPr id="25627" name="AutoShape 17"/>
            <p:cNvSpPr>
              <a:spLocks noChangeArrowheads="1"/>
            </p:cNvSpPr>
            <p:nvPr/>
          </p:nvSpPr>
          <p:spPr bwMode="auto">
            <a:xfrm>
              <a:off x="1674" y="2598"/>
              <a:ext cx="1043" cy="317"/>
            </a:xfrm>
            <a:prstGeom prst="flowChartProcess">
              <a:avLst/>
            </a:prstGeom>
            <a:solidFill>
              <a:srgbClr val="FFC404"/>
            </a:solidFill>
            <a:ln w="12700" algn="ctr">
              <a:solidFill>
                <a:srgbClr val="0A027D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de-DE" sz="1200" dirty="0" err="1" smtClean="0">
                  <a:solidFill>
                    <a:schemeClr val="bg2">
                      <a:lumMod val="10000"/>
                    </a:schemeClr>
                  </a:solidFill>
                </a:rPr>
                <a:t>Gonadotropine</a:t>
              </a:r>
              <a:r>
                <a:rPr lang="de-DE" sz="1200" dirty="0" smtClean="0">
                  <a:solidFill>
                    <a:schemeClr val="bg2">
                      <a:lumMod val="10000"/>
                    </a:schemeClr>
                  </a:solidFill>
                </a:rPr>
                <a:t> al </a:t>
              </a:r>
              <a:r>
                <a:rPr lang="de-DE" sz="1200" dirty="0" err="1" smtClean="0">
                  <a:solidFill>
                    <a:schemeClr val="bg2">
                      <a:lumMod val="10000"/>
                    </a:schemeClr>
                  </a:solidFill>
                </a:rPr>
                <a:t>livello</a:t>
              </a:r>
              <a:endParaRPr lang="de-DE" sz="1200" dirty="0">
                <a:solidFill>
                  <a:schemeClr val="bg2">
                    <a:lumMod val="10000"/>
                  </a:schemeClr>
                </a:solidFill>
              </a:endParaRPr>
            </a:p>
            <a:p>
              <a:r>
                <a:rPr lang="de-DE" sz="1200" dirty="0" smtClean="0">
                  <a:solidFill>
                    <a:schemeClr val="bg2">
                      <a:lumMod val="10000"/>
                    </a:schemeClr>
                  </a:solidFill>
                </a:rPr>
                <a:t>normale </a:t>
              </a:r>
              <a:r>
                <a:rPr lang="de-DE" sz="1200" dirty="0" smtClean="0">
                  <a:solidFill>
                    <a:schemeClr val="bg2">
                      <a:lumMod val="10000"/>
                    </a:schemeClr>
                  </a:solidFill>
                </a:rPr>
                <a:t>più </a:t>
              </a:r>
              <a:r>
                <a:rPr lang="de-DE" sz="1200" dirty="0" err="1" smtClean="0">
                  <a:solidFill>
                    <a:schemeClr val="bg2">
                      <a:lumMod val="10000"/>
                    </a:schemeClr>
                  </a:solidFill>
                </a:rPr>
                <a:t>basso</a:t>
              </a:r>
              <a:endParaRPr lang="de-DE" sz="12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5628" name="AutoShape 18"/>
            <p:cNvSpPr>
              <a:spLocks noChangeArrowheads="1"/>
            </p:cNvSpPr>
            <p:nvPr/>
          </p:nvSpPr>
          <p:spPr bwMode="auto">
            <a:xfrm>
              <a:off x="1648" y="3006"/>
              <a:ext cx="1096" cy="396"/>
            </a:xfrm>
            <a:prstGeom prst="flowChartProcess">
              <a:avLst/>
            </a:prstGeom>
            <a:solidFill>
              <a:srgbClr val="FFC404"/>
            </a:solidFill>
            <a:ln w="12700" algn="ctr">
              <a:solidFill>
                <a:srgbClr val="0A027D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de-DE" sz="1200" dirty="0" err="1" smtClean="0">
                  <a:solidFill>
                    <a:schemeClr val="bg2">
                      <a:lumMod val="10000"/>
                    </a:schemeClr>
                  </a:solidFill>
                </a:rPr>
                <a:t>Controllare</a:t>
              </a:r>
              <a:r>
                <a:rPr lang="de-DE" sz="1200" dirty="0" smtClean="0">
                  <a:solidFill>
                    <a:schemeClr val="bg2">
                      <a:lumMod val="10000"/>
                    </a:schemeClr>
                  </a:solidFill>
                </a:rPr>
                <a:t> la </a:t>
              </a:r>
              <a:r>
                <a:rPr lang="de-DE" sz="1200" dirty="0" err="1" smtClean="0">
                  <a:solidFill>
                    <a:schemeClr val="bg2">
                      <a:lumMod val="10000"/>
                    </a:schemeClr>
                  </a:solidFill>
                </a:rPr>
                <a:t>funzione</a:t>
              </a:r>
              <a:endParaRPr lang="de-DE" sz="1200" dirty="0" smtClean="0">
                <a:solidFill>
                  <a:schemeClr val="bg2">
                    <a:lumMod val="10000"/>
                  </a:schemeClr>
                </a:solidFill>
              </a:endParaRPr>
            </a:p>
            <a:p>
              <a:r>
                <a:rPr lang="de-DE" sz="1200" dirty="0" smtClean="0">
                  <a:solidFill>
                    <a:schemeClr val="bg2">
                      <a:lumMod val="10000"/>
                    </a:schemeClr>
                  </a:solidFill>
                </a:rPr>
                <a:t>della </a:t>
              </a:r>
              <a:r>
                <a:rPr lang="de-DE" sz="1200" dirty="0" err="1" smtClean="0">
                  <a:solidFill>
                    <a:schemeClr val="bg2">
                      <a:lumMod val="10000"/>
                    </a:schemeClr>
                  </a:solidFill>
                </a:rPr>
                <a:t>ipofisi</a:t>
              </a:r>
              <a:r>
                <a:rPr lang="de-DE" sz="1200" dirty="0" smtClean="0">
                  <a:solidFill>
                    <a:schemeClr val="bg2">
                      <a:lumMod val="10000"/>
                    </a:schemeClr>
                  </a:solidFill>
                </a:rPr>
                <a:t> e altre </a:t>
              </a:r>
            </a:p>
            <a:p>
              <a:r>
                <a:rPr lang="de-DE" sz="1200" dirty="0" err="1" smtClean="0">
                  <a:solidFill>
                    <a:schemeClr val="bg2">
                      <a:lumMod val="10000"/>
                    </a:schemeClr>
                  </a:solidFill>
                </a:rPr>
                <a:t>possibli</a:t>
              </a:r>
              <a:r>
                <a:rPr lang="de-DE" sz="1200" dirty="0" smtClean="0">
                  <a:solidFill>
                    <a:schemeClr val="bg2">
                      <a:lumMod val="10000"/>
                    </a:schemeClr>
                  </a:solidFill>
                </a:rPr>
                <a:t> </a:t>
              </a:r>
              <a:r>
                <a:rPr lang="de-DE" sz="1200" dirty="0" err="1" smtClean="0">
                  <a:solidFill>
                    <a:schemeClr val="bg2">
                      <a:lumMod val="10000"/>
                    </a:schemeClr>
                  </a:solidFill>
                </a:rPr>
                <a:t>cause</a:t>
              </a:r>
              <a:endParaRPr lang="de-DE" sz="12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5629" name="AutoShape 19"/>
            <p:cNvSpPr>
              <a:spLocks noChangeArrowheads="1"/>
            </p:cNvSpPr>
            <p:nvPr/>
          </p:nvSpPr>
          <p:spPr bwMode="auto">
            <a:xfrm>
              <a:off x="1646" y="3506"/>
              <a:ext cx="1096" cy="356"/>
            </a:xfrm>
            <a:prstGeom prst="flowChartProcess">
              <a:avLst/>
            </a:prstGeom>
            <a:solidFill>
              <a:srgbClr val="FFC404"/>
            </a:solidFill>
            <a:ln w="12700" algn="ctr">
              <a:solidFill>
                <a:srgbClr val="0A027D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de-DE" sz="1200" dirty="0" err="1" smtClean="0">
                  <a:solidFill>
                    <a:schemeClr val="bg2">
                      <a:lumMod val="10000"/>
                    </a:schemeClr>
                  </a:solidFill>
                </a:rPr>
                <a:t>Trattamento</a:t>
              </a:r>
              <a:r>
                <a:rPr lang="de-DE" sz="1200" dirty="0" smtClean="0">
                  <a:solidFill>
                    <a:schemeClr val="bg2">
                      <a:lumMod val="10000"/>
                    </a:schemeClr>
                  </a:solidFill>
                </a:rPr>
                <a:t> </a:t>
              </a:r>
              <a:r>
                <a:rPr lang="de-DE" sz="1200" dirty="0" err="1" smtClean="0">
                  <a:solidFill>
                    <a:schemeClr val="bg2">
                      <a:lumMod val="10000"/>
                    </a:schemeClr>
                  </a:solidFill>
                </a:rPr>
                <a:t>dellla</a:t>
              </a:r>
              <a:r>
                <a:rPr lang="de-DE" sz="1200" dirty="0" smtClean="0">
                  <a:solidFill>
                    <a:schemeClr val="bg2">
                      <a:lumMod val="10000"/>
                    </a:schemeClr>
                  </a:solidFill>
                </a:rPr>
                <a:t> </a:t>
              </a:r>
              <a:r>
                <a:rPr lang="de-DE" sz="1200" dirty="0" err="1" smtClean="0">
                  <a:solidFill>
                    <a:schemeClr val="bg2">
                      <a:lumMod val="10000"/>
                    </a:schemeClr>
                  </a:solidFill>
                </a:rPr>
                <a:t>pato</a:t>
              </a:r>
              <a:r>
                <a:rPr lang="de-DE" sz="1200" dirty="0" smtClean="0">
                  <a:solidFill>
                    <a:schemeClr val="bg2">
                      <a:lumMod val="10000"/>
                    </a:schemeClr>
                  </a:solidFill>
                </a:rPr>
                <a:t>-</a:t>
              </a:r>
              <a:endParaRPr lang="de-DE" sz="1200" dirty="0">
                <a:solidFill>
                  <a:schemeClr val="bg2">
                    <a:lumMod val="10000"/>
                  </a:schemeClr>
                </a:solidFill>
              </a:endParaRPr>
            </a:p>
            <a:p>
              <a:r>
                <a:rPr lang="de-DE" sz="1200" dirty="0" smtClean="0">
                  <a:solidFill>
                    <a:schemeClr val="bg2">
                      <a:lumMod val="10000"/>
                    </a:schemeClr>
                  </a:solidFill>
                </a:rPr>
                <a:t>-</a:t>
              </a:r>
              <a:r>
                <a:rPr lang="de-DE" sz="1200" dirty="0" err="1" smtClean="0">
                  <a:solidFill>
                    <a:schemeClr val="bg2">
                      <a:lumMod val="10000"/>
                    </a:schemeClr>
                  </a:solidFill>
                </a:rPr>
                <a:t>logia</a:t>
              </a:r>
              <a:r>
                <a:rPr lang="de-DE" sz="1200" dirty="0" smtClean="0">
                  <a:solidFill>
                    <a:schemeClr val="bg2">
                      <a:lumMod val="10000"/>
                    </a:schemeClr>
                  </a:solidFill>
                </a:rPr>
                <a:t> </a:t>
              </a:r>
              <a:r>
                <a:rPr lang="de-DE" sz="1200" dirty="0" err="1" smtClean="0">
                  <a:solidFill>
                    <a:schemeClr val="bg2">
                      <a:lumMod val="10000"/>
                    </a:schemeClr>
                  </a:solidFill>
                </a:rPr>
                <a:t>primaria</a:t>
              </a:r>
              <a:r>
                <a:rPr lang="de-DE" sz="1200" dirty="0" smtClean="0">
                  <a:solidFill>
                    <a:schemeClr val="bg2">
                      <a:lumMod val="10000"/>
                    </a:schemeClr>
                  </a:solidFill>
                </a:rPr>
                <a:t>, alla </a:t>
              </a:r>
              <a:r>
                <a:rPr lang="de-DE" sz="1200" dirty="0" err="1" smtClean="0">
                  <a:solidFill>
                    <a:schemeClr val="bg2">
                      <a:lumMod val="10000"/>
                    </a:schemeClr>
                  </a:solidFill>
                </a:rPr>
                <a:t>fine</a:t>
              </a:r>
              <a:r>
                <a:rPr lang="de-DE" sz="1200" dirty="0" smtClean="0">
                  <a:solidFill>
                    <a:schemeClr val="bg2">
                      <a:lumMod val="10000"/>
                    </a:schemeClr>
                  </a:solidFill>
                </a:rPr>
                <a:t> </a:t>
              </a:r>
              <a:endParaRPr lang="de-DE" sz="1200" dirty="0">
                <a:solidFill>
                  <a:schemeClr val="bg2">
                    <a:lumMod val="10000"/>
                  </a:schemeClr>
                </a:solidFill>
              </a:endParaRPr>
            </a:p>
            <a:p>
              <a:r>
                <a:rPr lang="de-DE" sz="1200" dirty="0" err="1" smtClean="0">
                  <a:solidFill>
                    <a:schemeClr val="bg2">
                      <a:lumMod val="10000"/>
                    </a:schemeClr>
                  </a:solidFill>
                </a:rPr>
                <a:t>terapia</a:t>
              </a:r>
              <a:r>
                <a:rPr lang="de-DE" sz="1200" dirty="0" smtClean="0">
                  <a:solidFill>
                    <a:schemeClr val="bg2">
                      <a:lumMod val="10000"/>
                    </a:schemeClr>
                  </a:solidFill>
                </a:rPr>
                <a:t> </a:t>
              </a:r>
              <a:r>
                <a:rPr lang="de-DE" sz="1200" dirty="0" err="1" smtClean="0">
                  <a:solidFill>
                    <a:schemeClr val="bg2">
                      <a:lumMod val="10000"/>
                    </a:schemeClr>
                  </a:solidFill>
                </a:rPr>
                <a:t>sostitutiva</a:t>
              </a:r>
              <a:r>
                <a:rPr lang="de-DE" sz="1200" dirty="0" smtClean="0">
                  <a:solidFill>
                    <a:schemeClr val="bg2">
                      <a:lumMod val="10000"/>
                    </a:schemeClr>
                  </a:solidFill>
                </a:rPr>
                <a:t> di T</a:t>
              </a:r>
              <a:endParaRPr lang="de-DE" sz="12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25630" name="AutoShape 20"/>
            <p:cNvCxnSpPr>
              <a:cxnSpLocks noChangeShapeType="1"/>
              <a:stCxn id="25627" idx="2"/>
              <a:endCxn id="25628" idx="0"/>
            </p:cNvCxnSpPr>
            <p:nvPr/>
          </p:nvCxnSpPr>
          <p:spPr bwMode="auto">
            <a:xfrm>
              <a:off x="2196" y="2915"/>
              <a:ext cx="0" cy="91"/>
            </a:xfrm>
            <a:prstGeom prst="straightConnector1">
              <a:avLst/>
            </a:prstGeom>
            <a:noFill/>
            <a:ln w="25400">
              <a:solidFill>
                <a:srgbClr val="002060"/>
              </a:solidFill>
              <a:round/>
              <a:headEnd/>
              <a:tailEnd type="triangle" w="med" len="med"/>
            </a:ln>
          </p:spPr>
        </p:cxnSp>
        <p:cxnSp>
          <p:nvCxnSpPr>
            <p:cNvPr id="25631" name="AutoShape 21"/>
            <p:cNvCxnSpPr>
              <a:cxnSpLocks noChangeShapeType="1"/>
              <a:stCxn id="25628" idx="2"/>
              <a:endCxn id="25629" idx="0"/>
            </p:cNvCxnSpPr>
            <p:nvPr/>
          </p:nvCxnSpPr>
          <p:spPr bwMode="auto">
            <a:xfrm flipH="1">
              <a:off x="2194" y="3402"/>
              <a:ext cx="2" cy="104"/>
            </a:xfrm>
            <a:prstGeom prst="straightConnector1">
              <a:avLst/>
            </a:prstGeom>
            <a:noFill/>
            <a:ln w="25400">
              <a:solidFill>
                <a:srgbClr val="002060"/>
              </a:solidFill>
              <a:round/>
              <a:headEnd/>
              <a:tailEnd type="triangle" w="med" len="med"/>
            </a:ln>
          </p:spPr>
        </p:cxnSp>
        <p:sp>
          <p:nvSpPr>
            <p:cNvPr id="25632" name="Line 22"/>
            <p:cNvSpPr>
              <a:spLocks noChangeShapeType="1"/>
            </p:cNvSpPr>
            <p:nvPr/>
          </p:nvSpPr>
          <p:spPr bwMode="auto">
            <a:xfrm>
              <a:off x="2194" y="2475"/>
              <a:ext cx="0" cy="115"/>
            </a:xfrm>
            <a:prstGeom prst="line">
              <a:avLst/>
            </a:prstGeom>
            <a:noFill/>
            <a:ln w="25400">
              <a:solidFill>
                <a:srgbClr val="00206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3878263" y="2530475"/>
            <a:ext cx="2635250" cy="3059113"/>
            <a:chOff x="2443" y="1679"/>
            <a:chExt cx="1660" cy="1927"/>
          </a:xfrm>
        </p:grpSpPr>
        <p:sp>
          <p:nvSpPr>
            <p:cNvPr id="25617" name="AutoShape 24"/>
            <p:cNvSpPr>
              <a:spLocks noChangeArrowheads="1"/>
            </p:cNvSpPr>
            <p:nvPr/>
          </p:nvSpPr>
          <p:spPr bwMode="auto">
            <a:xfrm>
              <a:off x="2798" y="2145"/>
              <a:ext cx="933" cy="335"/>
            </a:xfrm>
            <a:prstGeom prst="flowChartProcess">
              <a:avLst/>
            </a:prstGeom>
            <a:solidFill>
              <a:srgbClr val="92D050"/>
            </a:solidFill>
            <a:ln w="12700" algn="ctr">
              <a:solidFill>
                <a:srgbClr val="92D05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de-DE" sz="1200" dirty="0" err="1" smtClean="0">
                  <a:solidFill>
                    <a:schemeClr val="bg1"/>
                  </a:solidFill>
                </a:rPr>
                <a:t>Calcolo</a:t>
              </a:r>
              <a:r>
                <a:rPr lang="de-DE" sz="1200" dirty="0" smtClean="0">
                  <a:solidFill>
                    <a:schemeClr val="bg1"/>
                  </a:solidFill>
                </a:rPr>
                <a:t> del T </a:t>
              </a:r>
              <a:r>
                <a:rPr lang="de-DE" sz="1200" dirty="0" err="1" smtClean="0">
                  <a:solidFill>
                    <a:schemeClr val="bg1"/>
                  </a:solidFill>
                </a:rPr>
                <a:t>libero</a:t>
              </a:r>
              <a:endParaRPr lang="de-DE" sz="1200" dirty="0">
                <a:solidFill>
                  <a:schemeClr val="bg1"/>
                </a:solidFill>
              </a:endParaRPr>
            </a:p>
            <a:p>
              <a:r>
                <a:rPr lang="de-DE" sz="1200" dirty="0" err="1" smtClean="0">
                  <a:solidFill>
                    <a:schemeClr val="bg1"/>
                  </a:solidFill>
                </a:rPr>
                <a:t>Attraverso</a:t>
              </a:r>
              <a:r>
                <a:rPr lang="de-DE" sz="1200" dirty="0" smtClean="0">
                  <a:solidFill>
                    <a:schemeClr val="bg1"/>
                  </a:solidFill>
                </a:rPr>
                <a:t> SHBG</a:t>
              </a:r>
              <a:endParaRPr lang="de-DE" sz="1200" dirty="0">
                <a:solidFill>
                  <a:schemeClr val="bg1"/>
                </a:solidFill>
              </a:endParaRPr>
            </a:p>
          </p:txBody>
        </p:sp>
        <p:sp>
          <p:nvSpPr>
            <p:cNvPr id="25618" name="AutoShape 25"/>
            <p:cNvSpPr>
              <a:spLocks noChangeArrowheads="1"/>
            </p:cNvSpPr>
            <p:nvPr/>
          </p:nvSpPr>
          <p:spPr bwMode="auto">
            <a:xfrm>
              <a:off x="2796" y="1788"/>
              <a:ext cx="934" cy="272"/>
            </a:xfrm>
            <a:prstGeom prst="flowChartProcess">
              <a:avLst/>
            </a:prstGeom>
            <a:solidFill>
              <a:srgbClr val="92D050"/>
            </a:solidFill>
            <a:ln w="12700" algn="ctr">
              <a:solidFill>
                <a:srgbClr val="92D05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de-DE" sz="1200" dirty="0">
                  <a:solidFill>
                    <a:schemeClr val="bg1"/>
                  </a:solidFill>
                </a:rPr>
                <a:t>Borderline</a:t>
              </a:r>
            </a:p>
            <a:p>
              <a:r>
                <a:rPr lang="de-DE" sz="1200" dirty="0">
                  <a:solidFill>
                    <a:schemeClr val="bg1"/>
                  </a:solidFill>
                </a:rPr>
                <a:t>(</a:t>
              </a:r>
              <a:r>
                <a:rPr lang="de-DE" sz="1200" dirty="0" smtClean="0">
                  <a:solidFill>
                    <a:schemeClr val="bg1"/>
                  </a:solidFill>
                </a:rPr>
                <a:t>8–12 </a:t>
              </a:r>
              <a:r>
                <a:rPr lang="de-DE" sz="1200" dirty="0">
                  <a:solidFill>
                    <a:schemeClr val="bg1"/>
                  </a:solidFill>
                </a:rPr>
                <a:t>nmol/l)</a:t>
              </a:r>
            </a:p>
          </p:txBody>
        </p:sp>
        <p:sp>
          <p:nvSpPr>
            <p:cNvPr id="25619" name="AutoShape 26"/>
            <p:cNvSpPr>
              <a:spLocks noChangeArrowheads="1"/>
            </p:cNvSpPr>
            <p:nvPr/>
          </p:nvSpPr>
          <p:spPr bwMode="auto">
            <a:xfrm>
              <a:off x="2766" y="2603"/>
              <a:ext cx="645" cy="299"/>
            </a:xfrm>
            <a:prstGeom prst="flowChartProcess">
              <a:avLst/>
            </a:prstGeom>
            <a:solidFill>
              <a:srgbClr val="FFC404"/>
            </a:solidFill>
            <a:ln w="12700" algn="ctr">
              <a:solidFill>
                <a:srgbClr val="0A027D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de-DE" sz="1200" dirty="0" smtClean="0">
                  <a:solidFill>
                    <a:schemeClr val="bg2">
                      <a:lumMod val="10000"/>
                    </a:schemeClr>
                  </a:solidFill>
                </a:rPr>
                <a:t>Subnormale</a:t>
              </a:r>
              <a:endParaRPr lang="de-DE" sz="1200" dirty="0">
                <a:solidFill>
                  <a:schemeClr val="bg2">
                    <a:lumMod val="10000"/>
                  </a:schemeClr>
                </a:solidFill>
              </a:endParaRPr>
            </a:p>
            <a:p>
              <a:r>
                <a:rPr lang="de-DE" sz="1200" dirty="0">
                  <a:solidFill>
                    <a:schemeClr val="bg2">
                      <a:lumMod val="10000"/>
                    </a:schemeClr>
                  </a:solidFill>
                </a:rPr>
                <a:t>(&lt;180 pmol/l)</a:t>
              </a:r>
            </a:p>
          </p:txBody>
        </p:sp>
        <p:sp>
          <p:nvSpPr>
            <p:cNvPr id="25620" name="AutoShape 27"/>
            <p:cNvSpPr>
              <a:spLocks noChangeArrowheads="1"/>
            </p:cNvSpPr>
            <p:nvPr/>
          </p:nvSpPr>
          <p:spPr bwMode="auto">
            <a:xfrm>
              <a:off x="3437" y="2603"/>
              <a:ext cx="630" cy="299"/>
            </a:xfrm>
            <a:prstGeom prst="flowChartProcess">
              <a:avLst/>
            </a:prstGeom>
            <a:solidFill>
              <a:srgbClr val="92D050"/>
            </a:solidFill>
            <a:ln w="12700" algn="ctr">
              <a:solidFill>
                <a:srgbClr val="92D05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de-DE" sz="1200" dirty="0" smtClean="0">
                  <a:solidFill>
                    <a:schemeClr val="bg1"/>
                  </a:solidFill>
                </a:rPr>
                <a:t>Normale </a:t>
              </a:r>
              <a:endParaRPr lang="de-DE" sz="1200" dirty="0">
                <a:solidFill>
                  <a:schemeClr val="bg1"/>
                </a:solidFill>
              </a:endParaRPr>
            </a:p>
            <a:p>
              <a:r>
                <a:rPr lang="de-DE" sz="1200" dirty="0">
                  <a:solidFill>
                    <a:schemeClr val="bg1"/>
                  </a:solidFill>
                </a:rPr>
                <a:t>(&gt;250 pmol/l)</a:t>
              </a:r>
            </a:p>
          </p:txBody>
        </p:sp>
        <p:sp>
          <p:nvSpPr>
            <p:cNvPr id="25621" name="AutoShape 28"/>
            <p:cNvSpPr>
              <a:spLocks noChangeArrowheads="1"/>
            </p:cNvSpPr>
            <p:nvPr/>
          </p:nvSpPr>
          <p:spPr bwMode="auto">
            <a:xfrm>
              <a:off x="3332" y="3044"/>
              <a:ext cx="771" cy="562"/>
            </a:xfrm>
            <a:prstGeom prst="flowChartProcess">
              <a:avLst/>
            </a:prstGeom>
            <a:solidFill>
              <a:srgbClr val="92D050"/>
            </a:solidFill>
            <a:ln w="12700" algn="ctr">
              <a:solidFill>
                <a:srgbClr val="92D05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de-DE" sz="1200" dirty="0" err="1" smtClean="0">
                  <a:solidFill>
                    <a:schemeClr val="bg1"/>
                  </a:solidFill>
                </a:rPr>
                <a:t>Assenza</a:t>
              </a:r>
              <a:r>
                <a:rPr lang="de-DE" sz="1200" dirty="0" smtClean="0">
                  <a:solidFill>
                    <a:schemeClr val="bg1"/>
                  </a:solidFill>
                </a:rPr>
                <a:t> di </a:t>
              </a:r>
              <a:r>
                <a:rPr lang="de-DE" sz="1200" dirty="0" err="1" smtClean="0">
                  <a:solidFill>
                    <a:schemeClr val="bg1"/>
                  </a:solidFill>
                </a:rPr>
                <a:t>defi</a:t>
              </a:r>
              <a:r>
                <a:rPr lang="de-DE" sz="1200" dirty="0" smtClean="0">
                  <a:solidFill>
                    <a:schemeClr val="bg1"/>
                  </a:solidFill>
                </a:rPr>
                <a:t>- </a:t>
              </a:r>
              <a:endParaRPr lang="de-DE" sz="1200" dirty="0">
                <a:solidFill>
                  <a:schemeClr val="bg1"/>
                </a:solidFill>
              </a:endParaRPr>
            </a:p>
            <a:p>
              <a:r>
                <a:rPr lang="de-DE" sz="1200" dirty="0" smtClean="0">
                  <a:solidFill>
                    <a:schemeClr val="bg1"/>
                  </a:solidFill>
                </a:rPr>
                <a:t>-</a:t>
              </a:r>
              <a:r>
                <a:rPr lang="de-DE" sz="1200" dirty="0" err="1" smtClean="0">
                  <a:solidFill>
                    <a:schemeClr val="bg1"/>
                  </a:solidFill>
                </a:rPr>
                <a:t>cienza</a:t>
              </a:r>
              <a:r>
                <a:rPr lang="de-DE" sz="1200" dirty="0" smtClean="0">
                  <a:solidFill>
                    <a:schemeClr val="bg1"/>
                  </a:solidFill>
                </a:rPr>
                <a:t> </a:t>
              </a:r>
              <a:r>
                <a:rPr lang="de-DE" sz="1200" dirty="0" err="1" smtClean="0">
                  <a:solidFill>
                    <a:schemeClr val="bg1"/>
                  </a:solidFill>
                </a:rPr>
                <a:t>androg</a:t>
              </a:r>
              <a:r>
                <a:rPr lang="de-DE" sz="1200" dirty="0" smtClean="0">
                  <a:solidFill>
                    <a:schemeClr val="bg1"/>
                  </a:solidFill>
                </a:rPr>
                <a:t>.</a:t>
              </a:r>
              <a:endParaRPr lang="de-DE" sz="1200" dirty="0">
                <a:solidFill>
                  <a:schemeClr val="bg1"/>
                </a:solidFill>
              </a:endParaRPr>
            </a:p>
            <a:p>
              <a:r>
                <a:rPr lang="de-DE" sz="1200" dirty="0" smtClean="0">
                  <a:solidFill>
                    <a:schemeClr val="bg1"/>
                  </a:solidFill>
                </a:rPr>
                <a:t>– </a:t>
              </a:r>
              <a:r>
                <a:rPr lang="de-DE" sz="1200" dirty="0" err="1" smtClean="0">
                  <a:solidFill>
                    <a:schemeClr val="bg1"/>
                  </a:solidFill>
                </a:rPr>
                <a:t>ricercare</a:t>
              </a:r>
              <a:r>
                <a:rPr lang="de-DE" sz="1200" dirty="0" smtClean="0">
                  <a:solidFill>
                    <a:schemeClr val="bg1"/>
                  </a:solidFill>
                </a:rPr>
                <a:t> altre</a:t>
              </a:r>
              <a:endParaRPr lang="de-DE" sz="1200" dirty="0">
                <a:solidFill>
                  <a:schemeClr val="bg1"/>
                </a:solidFill>
              </a:endParaRPr>
            </a:p>
            <a:p>
              <a:r>
                <a:rPr lang="de-DE" sz="1200" dirty="0" err="1" smtClean="0">
                  <a:solidFill>
                    <a:schemeClr val="bg1"/>
                  </a:solidFill>
                </a:rPr>
                <a:t>cause</a:t>
              </a:r>
              <a:endParaRPr lang="de-DE" sz="1200" dirty="0">
                <a:solidFill>
                  <a:schemeClr val="bg1"/>
                </a:solidFill>
              </a:endParaRPr>
            </a:p>
          </p:txBody>
        </p:sp>
        <p:sp>
          <p:nvSpPr>
            <p:cNvPr id="25622" name="Line 29"/>
            <p:cNvSpPr>
              <a:spLocks noChangeShapeType="1"/>
            </p:cNvSpPr>
            <p:nvPr/>
          </p:nvSpPr>
          <p:spPr bwMode="auto">
            <a:xfrm>
              <a:off x="3217" y="1679"/>
              <a:ext cx="0" cy="115"/>
            </a:xfrm>
            <a:prstGeom prst="line">
              <a:avLst/>
            </a:prstGeom>
            <a:noFill/>
            <a:ln w="25400">
              <a:solidFill>
                <a:srgbClr val="00206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GB"/>
            </a:p>
          </p:txBody>
        </p:sp>
        <p:cxnSp>
          <p:nvCxnSpPr>
            <p:cNvPr id="25623" name="AutoShape 30"/>
            <p:cNvCxnSpPr>
              <a:cxnSpLocks noChangeShapeType="1"/>
              <a:stCxn id="25619" idx="1"/>
              <a:endCxn id="25634" idx="3"/>
            </p:cNvCxnSpPr>
            <p:nvPr/>
          </p:nvCxnSpPr>
          <p:spPr bwMode="auto">
            <a:xfrm rot="10800000">
              <a:off x="2443" y="2309"/>
              <a:ext cx="323" cy="444"/>
            </a:xfrm>
            <a:prstGeom prst="bentConnector3">
              <a:avLst>
                <a:gd name="adj1" fmla="val 4782"/>
              </a:avLst>
            </a:prstGeom>
            <a:noFill/>
            <a:ln w="25400">
              <a:solidFill>
                <a:srgbClr val="00206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25624" name="AutoShape 31"/>
            <p:cNvCxnSpPr>
              <a:cxnSpLocks noChangeShapeType="1"/>
              <a:stCxn id="25620" idx="2"/>
              <a:endCxn id="25621" idx="0"/>
            </p:cNvCxnSpPr>
            <p:nvPr/>
          </p:nvCxnSpPr>
          <p:spPr bwMode="auto">
            <a:xfrm rot="5400000">
              <a:off x="3664" y="2956"/>
              <a:ext cx="142" cy="34"/>
            </a:xfrm>
            <a:prstGeom prst="straightConnector1">
              <a:avLst/>
            </a:prstGeom>
            <a:noFill/>
            <a:ln w="25400">
              <a:solidFill>
                <a:srgbClr val="002060"/>
              </a:solidFill>
              <a:round/>
              <a:headEnd/>
              <a:tailEnd type="triangle" w="med" len="med"/>
            </a:ln>
          </p:spPr>
        </p:cxnSp>
        <p:sp>
          <p:nvSpPr>
            <p:cNvPr id="25625" name="Line 32"/>
            <p:cNvSpPr>
              <a:spLocks noChangeShapeType="1"/>
            </p:cNvSpPr>
            <p:nvPr/>
          </p:nvSpPr>
          <p:spPr bwMode="auto">
            <a:xfrm>
              <a:off x="3096" y="2484"/>
              <a:ext cx="0" cy="115"/>
            </a:xfrm>
            <a:prstGeom prst="line">
              <a:avLst/>
            </a:prstGeom>
            <a:noFill/>
            <a:ln w="25400">
              <a:solidFill>
                <a:srgbClr val="00206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626" name="Line 33"/>
            <p:cNvSpPr>
              <a:spLocks noChangeShapeType="1"/>
            </p:cNvSpPr>
            <p:nvPr/>
          </p:nvSpPr>
          <p:spPr bwMode="auto">
            <a:xfrm>
              <a:off x="3609" y="2485"/>
              <a:ext cx="0" cy="115"/>
            </a:xfrm>
            <a:prstGeom prst="line">
              <a:avLst/>
            </a:prstGeom>
            <a:noFill/>
            <a:ln w="25400">
              <a:solidFill>
                <a:srgbClr val="00206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6418263" y="2297775"/>
            <a:ext cx="1590675" cy="1652587"/>
            <a:chOff x="4043" y="1589"/>
            <a:chExt cx="1002" cy="1041"/>
          </a:xfrm>
        </p:grpSpPr>
        <p:sp>
          <p:nvSpPr>
            <p:cNvPr id="25613" name="AutoShape 35"/>
            <p:cNvSpPr>
              <a:spLocks noChangeArrowheads="1"/>
            </p:cNvSpPr>
            <p:nvPr/>
          </p:nvSpPr>
          <p:spPr bwMode="auto">
            <a:xfrm>
              <a:off x="4043" y="2158"/>
              <a:ext cx="1002" cy="472"/>
            </a:xfrm>
            <a:prstGeom prst="flowChartProcess">
              <a:avLst/>
            </a:prstGeom>
            <a:solidFill>
              <a:schemeClr val="tx1"/>
            </a:solidFill>
            <a:ln w="12700" algn="ctr">
              <a:solidFill>
                <a:srgbClr val="0A027D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de-DE" sz="1200" dirty="0" err="1" smtClean="0">
                  <a:solidFill>
                    <a:schemeClr val="bg1"/>
                  </a:solidFill>
                </a:rPr>
                <a:t>Assenza</a:t>
              </a:r>
              <a:r>
                <a:rPr lang="de-DE" sz="1200" dirty="0" smtClean="0">
                  <a:solidFill>
                    <a:schemeClr val="bg1"/>
                  </a:solidFill>
                </a:rPr>
                <a:t> di </a:t>
              </a:r>
              <a:r>
                <a:rPr lang="de-DE" sz="1200" dirty="0" err="1" smtClean="0">
                  <a:solidFill>
                    <a:schemeClr val="bg1"/>
                  </a:solidFill>
                </a:rPr>
                <a:t>deficienza</a:t>
              </a:r>
              <a:r>
                <a:rPr lang="de-DE" sz="1200" dirty="0" smtClean="0">
                  <a:solidFill>
                    <a:schemeClr val="bg1"/>
                  </a:solidFill>
                </a:rPr>
                <a:t> </a:t>
              </a:r>
              <a:endParaRPr lang="de-DE" sz="1200" dirty="0">
                <a:solidFill>
                  <a:schemeClr val="bg1"/>
                </a:solidFill>
              </a:endParaRPr>
            </a:p>
            <a:p>
              <a:r>
                <a:rPr lang="de-DE" sz="1200" dirty="0" err="1" smtClean="0">
                  <a:solidFill>
                    <a:schemeClr val="bg1"/>
                  </a:solidFill>
                </a:rPr>
                <a:t>androgenetica</a:t>
              </a:r>
              <a:r>
                <a:rPr lang="de-DE" sz="1200" dirty="0" smtClean="0">
                  <a:solidFill>
                    <a:schemeClr val="bg1"/>
                  </a:solidFill>
                </a:rPr>
                <a:t>.  </a:t>
              </a:r>
              <a:endParaRPr lang="de-DE" sz="1200" dirty="0">
                <a:solidFill>
                  <a:schemeClr val="bg1"/>
                </a:solidFill>
              </a:endParaRPr>
            </a:p>
            <a:p>
              <a:r>
                <a:rPr lang="de-DE" sz="1200" dirty="0" smtClean="0">
                  <a:solidFill>
                    <a:schemeClr val="bg1"/>
                  </a:solidFill>
                </a:rPr>
                <a:t>Ricercare altre </a:t>
              </a:r>
              <a:r>
                <a:rPr lang="de-DE" sz="1200" dirty="0" err="1" smtClean="0">
                  <a:solidFill>
                    <a:schemeClr val="bg1"/>
                  </a:solidFill>
                </a:rPr>
                <a:t>cause</a:t>
              </a:r>
              <a:endParaRPr lang="de-DE" sz="1200" dirty="0">
                <a:solidFill>
                  <a:schemeClr val="bg1"/>
                </a:solidFill>
              </a:endParaRPr>
            </a:p>
          </p:txBody>
        </p:sp>
        <p:sp>
          <p:nvSpPr>
            <p:cNvPr id="25614" name="AutoShape 36"/>
            <p:cNvSpPr>
              <a:spLocks noChangeArrowheads="1"/>
            </p:cNvSpPr>
            <p:nvPr/>
          </p:nvSpPr>
          <p:spPr bwMode="auto">
            <a:xfrm>
              <a:off x="4067" y="1788"/>
              <a:ext cx="908" cy="272"/>
            </a:xfrm>
            <a:prstGeom prst="flowChartProcess">
              <a:avLst/>
            </a:prstGeom>
            <a:solidFill>
              <a:schemeClr val="tx1"/>
            </a:solidFill>
            <a:ln w="12700" algn="ctr">
              <a:solidFill>
                <a:srgbClr val="0A027D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de-DE" sz="1200" b="1" dirty="0" smtClean="0">
                  <a:solidFill>
                    <a:schemeClr val="bg1"/>
                  </a:solidFill>
                </a:rPr>
                <a:t>Normale</a:t>
              </a:r>
              <a:endParaRPr lang="de-DE" sz="1200" b="1" dirty="0">
                <a:solidFill>
                  <a:schemeClr val="bg1"/>
                </a:solidFill>
              </a:endParaRPr>
            </a:p>
            <a:p>
              <a:r>
                <a:rPr lang="de-DE" sz="1200" b="1" dirty="0">
                  <a:solidFill>
                    <a:schemeClr val="bg1"/>
                  </a:solidFill>
                </a:rPr>
                <a:t>(&gt;12 </a:t>
              </a:r>
              <a:r>
                <a:rPr lang="de-DE" sz="1200" b="1" dirty="0" err="1">
                  <a:solidFill>
                    <a:schemeClr val="bg1"/>
                  </a:solidFill>
                </a:rPr>
                <a:t>nmol</a:t>
              </a:r>
              <a:r>
                <a:rPr lang="de-DE" sz="1200" b="1" dirty="0">
                  <a:solidFill>
                    <a:schemeClr val="bg1"/>
                  </a:solidFill>
                </a:rPr>
                <a:t>/l)</a:t>
              </a:r>
            </a:p>
          </p:txBody>
        </p:sp>
        <p:cxnSp>
          <p:nvCxnSpPr>
            <p:cNvPr id="25615" name="AutoShape 37"/>
            <p:cNvCxnSpPr>
              <a:cxnSpLocks noChangeShapeType="1"/>
              <a:stCxn id="25609" idx="3"/>
              <a:endCxn id="25614" idx="0"/>
            </p:cNvCxnSpPr>
            <p:nvPr/>
          </p:nvCxnSpPr>
          <p:spPr bwMode="auto">
            <a:xfrm>
              <a:off x="4350" y="1589"/>
              <a:ext cx="171" cy="199"/>
            </a:xfrm>
            <a:prstGeom prst="bentConnector2">
              <a:avLst/>
            </a:prstGeom>
            <a:noFill/>
            <a:ln w="25400">
              <a:solidFill>
                <a:srgbClr val="002060"/>
              </a:solidFill>
              <a:miter lim="800000"/>
              <a:headEnd/>
              <a:tailEnd type="triangle" w="med" len="med"/>
            </a:ln>
          </p:spPr>
        </p:cxnSp>
        <p:sp>
          <p:nvSpPr>
            <p:cNvPr id="25616" name="Line 38"/>
            <p:cNvSpPr>
              <a:spLocks noChangeShapeType="1"/>
            </p:cNvSpPr>
            <p:nvPr/>
          </p:nvSpPr>
          <p:spPr bwMode="auto">
            <a:xfrm>
              <a:off x="4525" y="2057"/>
              <a:ext cx="0" cy="115"/>
            </a:xfrm>
            <a:prstGeom prst="line">
              <a:avLst/>
            </a:prstGeom>
            <a:noFill/>
            <a:ln w="25400">
              <a:solidFill>
                <a:srgbClr val="00206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5607" name="Text Box 40"/>
          <p:cNvSpPr txBox="1">
            <a:spLocks noChangeArrowheads="1"/>
          </p:cNvSpPr>
          <p:nvPr/>
        </p:nvSpPr>
        <p:spPr bwMode="auto">
          <a:xfrm>
            <a:off x="108127" y="6363817"/>
            <a:ext cx="6066084" cy="6001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100" dirty="0">
                <a:solidFill>
                  <a:srgbClr val="0094D8"/>
                </a:solidFill>
                <a:latin typeface="Frutiger 55 Roman"/>
                <a:cs typeface="Arial" pitchFamily="34" charset="0"/>
              </a:rPr>
              <a:t>Based on the ISA, ISSAM and EAU </a:t>
            </a:r>
            <a:r>
              <a:rPr lang="de-DE" sz="1100" dirty="0" smtClean="0">
                <a:solidFill>
                  <a:srgbClr val="0094D8"/>
                </a:solidFill>
                <a:latin typeface="Frutiger 55 Roman"/>
                <a:cs typeface="Arial" pitchFamily="34" charset="0"/>
              </a:rPr>
              <a:t>2005 </a:t>
            </a:r>
            <a:r>
              <a:rPr lang="de-DE" sz="1100" dirty="0" err="1" smtClean="0">
                <a:solidFill>
                  <a:srgbClr val="0094D8"/>
                </a:solidFill>
                <a:latin typeface="Frutiger 55 Roman"/>
                <a:cs typeface="Arial" pitchFamily="34" charset="0"/>
              </a:rPr>
              <a:t>Raccomandations</a:t>
            </a:r>
            <a:r>
              <a:rPr lang="de-DE" sz="1100" dirty="0" smtClean="0">
                <a:solidFill>
                  <a:srgbClr val="0094D8"/>
                </a:solidFill>
                <a:latin typeface="Frutiger 55 Roman"/>
                <a:cs typeface="Arial" pitchFamily="34" charset="0"/>
              </a:rPr>
              <a:t>  </a:t>
            </a:r>
            <a:r>
              <a:rPr lang="de-DE" sz="1100" dirty="0">
                <a:solidFill>
                  <a:srgbClr val="0094D8"/>
                </a:solidFill>
                <a:latin typeface="Frutiger 55 Roman"/>
                <a:cs typeface="Arial" pitchFamily="34" charset="0"/>
              </a:rPr>
              <a:t>(</a:t>
            </a:r>
            <a:r>
              <a:rPr lang="de-DE" sz="1100" dirty="0" smtClean="0">
                <a:solidFill>
                  <a:srgbClr val="0094D8"/>
                </a:solidFill>
                <a:latin typeface="Frutiger 55 Roman"/>
                <a:cs typeface="Arial" pitchFamily="34" charset="0"/>
              </a:rPr>
              <a:t> in </a:t>
            </a:r>
            <a:r>
              <a:rPr lang="de-DE" sz="1100" dirty="0" err="1" smtClean="0">
                <a:solidFill>
                  <a:srgbClr val="0094D8"/>
                </a:solidFill>
                <a:latin typeface="Frutiger 55 Roman"/>
                <a:cs typeface="Arial" pitchFamily="34" charset="0"/>
              </a:rPr>
              <a:t>verde</a:t>
            </a:r>
            <a:r>
              <a:rPr lang="de-DE" sz="1100" dirty="0" smtClean="0">
                <a:solidFill>
                  <a:srgbClr val="0094D8"/>
                </a:solidFill>
                <a:latin typeface="Frutiger 55 Roman"/>
                <a:cs typeface="Arial" pitchFamily="34" charset="0"/>
              </a:rPr>
              <a:t> le </a:t>
            </a:r>
            <a:r>
              <a:rPr lang="de-DE" sz="1100" dirty="0" err="1" smtClean="0">
                <a:solidFill>
                  <a:srgbClr val="0094D8"/>
                </a:solidFill>
                <a:latin typeface="Frutiger 55 Roman"/>
                <a:cs typeface="Arial" pitchFamily="34" charset="0"/>
              </a:rPr>
              <a:t>modifiche</a:t>
            </a:r>
            <a:r>
              <a:rPr lang="de-DE" sz="1100" dirty="0" smtClean="0">
                <a:solidFill>
                  <a:srgbClr val="0094D8"/>
                </a:solidFill>
                <a:latin typeface="Frutiger 55 Roman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rgbClr val="0094D8"/>
                </a:solidFill>
                <a:latin typeface="Frutiger 55 Roman"/>
                <a:cs typeface="Arial" pitchFamily="34" charset="0"/>
              </a:rPr>
              <a:t>svedesi</a:t>
            </a:r>
            <a:r>
              <a:rPr lang="de-DE" sz="1100" dirty="0" smtClean="0">
                <a:solidFill>
                  <a:srgbClr val="0094D8"/>
                </a:solidFill>
                <a:latin typeface="Frutiger 55 Roman"/>
                <a:cs typeface="Arial" pitchFamily="34" charset="0"/>
              </a:rPr>
              <a:t>).</a:t>
            </a:r>
            <a:endParaRPr lang="de-DE" sz="1100" dirty="0">
              <a:solidFill>
                <a:srgbClr val="0094D8"/>
              </a:solidFill>
              <a:latin typeface="Frutiger 55 Roman"/>
              <a:cs typeface="Arial" pitchFamily="34" charset="0"/>
            </a:endParaRPr>
          </a:p>
          <a:p>
            <a:r>
              <a:rPr lang="de-DE" sz="1100" dirty="0" smtClean="0">
                <a:solidFill>
                  <a:srgbClr val="0094D8"/>
                </a:solidFill>
                <a:latin typeface="Frutiger 55 Roman"/>
                <a:cs typeface="Arial" pitchFamily="34" charset="0"/>
              </a:rPr>
              <a:t>Range di </a:t>
            </a:r>
            <a:r>
              <a:rPr lang="de-DE" sz="1100" dirty="0" err="1" smtClean="0">
                <a:solidFill>
                  <a:srgbClr val="0094D8"/>
                </a:solidFill>
                <a:latin typeface="Frutiger 55 Roman"/>
                <a:cs typeface="Arial" pitchFamily="34" charset="0"/>
              </a:rPr>
              <a:t>riferimento</a:t>
            </a:r>
            <a:r>
              <a:rPr lang="de-DE" sz="1100" dirty="0" smtClean="0">
                <a:solidFill>
                  <a:srgbClr val="0094D8"/>
                </a:solidFill>
                <a:latin typeface="Frutiger 55 Roman"/>
                <a:cs typeface="Arial" pitchFamily="34" charset="0"/>
              </a:rPr>
              <a:t> per </a:t>
            </a:r>
            <a:r>
              <a:rPr lang="de-DE" sz="1100" dirty="0" err="1" smtClean="0">
                <a:solidFill>
                  <a:srgbClr val="0094D8"/>
                </a:solidFill>
                <a:latin typeface="Frutiger 55 Roman"/>
                <a:cs typeface="Arial" pitchFamily="34" charset="0"/>
              </a:rPr>
              <a:t>giovani</a:t>
            </a:r>
            <a:r>
              <a:rPr lang="de-DE" sz="1100" dirty="0" smtClean="0">
                <a:solidFill>
                  <a:srgbClr val="0094D8"/>
                </a:solidFill>
                <a:latin typeface="Frutiger 55 Roman"/>
                <a:cs typeface="Arial" pitchFamily="34" charset="0"/>
              </a:rPr>
              <a:t>: T totale : 12–30 </a:t>
            </a:r>
            <a:r>
              <a:rPr lang="de-DE" sz="1100" dirty="0">
                <a:solidFill>
                  <a:srgbClr val="0094D8"/>
                </a:solidFill>
                <a:latin typeface="Frutiger 55 Roman"/>
                <a:cs typeface="Arial" pitchFamily="34" charset="0"/>
              </a:rPr>
              <a:t>nmol/l; </a:t>
            </a:r>
            <a:r>
              <a:rPr lang="de-DE" sz="1100" dirty="0" smtClean="0">
                <a:solidFill>
                  <a:srgbClr val="0094D8"/>
                </a:solidFill>
                <a:latin typeface="Frutiger 55 Roman"/>
                <a:cs typeface="Arial" pitchFamily="34" charset="0"/>
              </a:rPr>
              <a:t>T </a:t>
            </a:r>
            <a:r>
              <a:rPr lang="de-DE" sz="1100" dirty="0" err="1" smtClean="0">
                <a:solidFill>
                  <a:srgbClr val="0094D8"/>
                </a:solidFill>
                <a:latin typeface="Frutiger 55 Roman"/>
                <a:cs typeface="Arial" pitchFamily="34" charset="0"/>
              </a:rPr>
              <a:t>libero</a:t>
            </a:r>
            <a:r>
              <a:rPr lang="de-DE" sz="1100" dirty="0" smtClean="0">
                <a:solidFill>
                  <a:srgbClr val="0094D8"/>
                </a:solidFill>
                <a:latin typeface="Frutiger 55 Roman"/>
                <a:cs typeface="Arial" pitchFamily="34" charset="0"/>
              </a:rPr>
              <a:t> </a:t>
            </a:r>
            <a:r>
              <a:rPr lang="de-DE" sz="1100" dirty="0" err="1" smtClean="0">
                <a:solidFill>
                  <a:srgbClr val="0094D8"/>
                </a:solidFill>
                <a:latin typeface="Frutiger 55 Roman"/>
                <a:cs typeface="Arial" pitchFamily="34" charset="0"/>
              </a:rPr>
              <a:t>calcolato</a:t>
            </a:r>
            <a:r>
              <a:rPr lang="de-DE" sz="1100" dirty="0" smtClean="0">
                <a:solidFill>
                  <a:srgbClr val="0094D8"/>
                </a:solidFill>
                <a:latin typeface="Frutiger 55 Roman"/>
                <a:cs typeface="Arial" pitchFamily="34" charset="0"/>
              </a:rPr>
              <a:t> :250–700 pmol/L.</a:t>
            </a:r>
            <a:endParaRPr lang="de-DE" sz="1100" dirty="0">
              <a:solidFill>
                <a:srgbClr val="0094D8"/>
              </a:solidFill>
              <a:latin typeface="Frutiger 55 Roman"/>
              <a:cs typeface="Arial" pitchFamily="34" charset="0"/>
            </a:endParaRPr>
          </a:p>
          <a:p>
            <a:endParaRPr lang="de-DE" sz="1100" dirty="0">
              <a:solidFill>
                <a:srgbClr val="0094D8"/>
              </a:solidFill>
              <a:latin typeface="Frutiger 55 Roman"/>
              <a:cs typeface="Arial" pitchFamily="34" charset="0"/>
            </a:endParaRPr>
          </a:p>
        </p:txBody>
      </p:sp>
      <p:sp>
        <p:nvSpPr>
          <p:cNvPr id="25608" name="AutoShape 42"/>
          <p:cNvSpPr>
            <a:spLocks noChangeArrowheads="1"/>
          </p:cNvSpPr>
          <p:nvPr/>
        </p:nvSpPr>
        <p:spPr bwMode="auto">
          <a:xfrm>
            <a:off x="2919413" y="1196975"/>
            <a:ext cx="3236912" cy="801688"/>
          </a:xfrm>
          <a:prstGeom prst="flowChartProcess">
            <a:avLst/>
          </a:prstGeom>
          <a:solidFill>
            <a:schemeClr val="accent1"/>
          </a:solidFill>
          <a:ln w="12700" algn="ctr">
            <a:solidFill>
              <a:srgbClr val="0A027D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de-DE" sz="1200" b="1" dirty="0">
                <a:solidFill>
                  <a:schemeClr val="bg1"/>
                </a:solidFill>
              </a:rPr>
              <a:t> </a:t>
            </a:r>
            <a:r>
              <a:rPr lang="de-DE" sz="1200" b="1" dirty="0" err="1" smtClean="0">
                <a:solidFill>
                  <a:schemeClr val="bg1"/>
                </a:solidFill>
              </a:rPr>
              <a:t>Sintomi</a:t>
            </a:r>
            <a:r>
              <a:rPr lang="de-DE" sz="1200" b="1" dirty="0" smtClean="0">
                <a:solidFill>
                  <a:schemeClr val="bg1"/>
                </a:solidFill>
              </a:rPr>
              <a:t>:</a:t>
            </a:r>
            <a:endParaRPr lang="de-DE" sz="1200" b="1" dirty="0">
              <a:solidFill>
                <a:schemeClr val="bg1"/>
              </a:solidFill>
            </a:endParaRPr>
          </a:p>
          <a:p>
            <a:pPr>
              <a:buFontTx/>
              <a:buChar char="•"/>
            </a:pP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 dirty="0" err="1" smtClean="0">
                <a:solidFill>
                  <a:schemeClr val="bg1"/>
                </a:solidFill>
              </a:rPr>
              <a:t>Muscolo</a:t>
            </a:r>
            <a:r>
              <a:rPr lang="de-DE" sz="1200" dirty="0" smtClean="0">
                <a:solidFill>
                  <a:schemeClr val="bg1"/>
                </a:solidFill>
              </a:rPr>
              <a:t> </a:t>
            </a:r>
            <a:r>
              <a:rPr lang="de-DE" sz="1200" dirty="0">
                <a:solidFill>
                  <a:schemeClr val="bg1"/>
                </a:solidFill>
              </a:rPr>
              <a:t>(-), </a:t>
            </a:r>
            <a:r>
              <a:rPr lang="de-DE" sz="1200" dirty="0" err="1" smtClean="0">
                <a:solidFill>
                  <a:schemeClr val="bg1"/>
                </a:solidFill>
              </a:rPr>
              <a:t>grasso</a:t>
            </a:r>
            <a:r>
              <a:rPr lang="de-DE" sz="1200" dirty="0" smtClean="0">
                <a:solidFill>
                  <a:schemeClr val="bg1"/>
                </a:solidFill>
              </a:rPr>
              <a:t> </a:t>
            </a:r>
            <a:r>
              <a:rPr lang="de-DE" sz="1200" dirty="0">
                <a:solidFill>
                  <a:schemeClr val="bg1"/>
                </a:solidFill>
              </a:rPr>
              <a:t>(+) </a:t>
            </a:r>
          </a:p>
          <a:p>
            <a:pPr>
              <a:buFontTx/>
              <a:buChar char="•"/>
            </a:pPr>
            <a:r>
              <a:rPr lang="de-DE" sz="1200" dirty="0">
                <a:solidFill>
                  <a:schemeClr val="bg1"/>
                </a:solidFill>
              </a:rPr>
              <a:t> Libido (-), </a:t>
            </a:r>
            <a:r>
              <a:rPr lang="de-DE" sz="1200" dirty="0" err="1" smtClean="0">
                <a:solidFill>
                  <a:schemeClr val="bg1"/>
                </a:solidFill>
              </a:rPr>
              <a:t>disfunzione</a:t>
            </a:r>
            <a:r>
              <a:rPr lang="de-DE" sz="1200" dirty="0" smtClean="0">
                <a:solidFill>
                  <a:schemeClr val="bg1"/>
                </a:solidFill>
              </a:rPr>
              <a:t> </a:t>
            </a:r>
            <a:r>
              <a:rPr lang="de-DE" sz="1200" dirty="0" err="1" smtClean="0">
                <a:solidFill>
                  <a:schemeClr val="bg1"/>
                </a:solidFill>
              </a:rPr>
              <a:t>erettile</a:t>
            </a:r>
            <a:endParaRPr lang="de-DE" sz="1200" dirty="0">
              <a:solidFill>
                <a:schemeClr val="bg1"/>
              </a:solidFill>
            </a:endParaRPr>
          </a:p>
          <a:p>
            <a:pPr>
              <a:buFontTx/>
              <a:buChar char="•"/>
            </a:pP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 dirty="0" err="1" smtClean="0">
                <a:solidFill>
                  <a:schemeClr val="bg1"/>
                </a:solidFill>
              </a:rPr>
              <a:t>Stimolo</a:t>
            </a:r>
            <a:r>
              <a:rPr lang="de-DE" sz="1200" dirty="0" smtClean="0">
                <a:solidFill>
                  <a:schemeClr val="bg1"/>
                </a:solidFill>
              </a:rPr>
              <a:t>/</a:t>
            </a:r>
            <a:r>
              <a:rPr lang="de-DE" sz="1200" dirty="0" err="1" smtClean="0">
                <a:solidFill>
                  <a:schemeClr val="bg1"/>
                </a:solidFill>
              </a:rPr>
              <a:t>impulso</a:t>
            </a:r>
            <a:r>
              <a:rPr lang="de-DE" sz="1200" dirty="0" smtClean="0">
                <a:solidFill>
                  <a:schemeClr val="bg1"/>
                </a:solidFill>
              </a:rPr>
              <a:t> </a:t>
            </a:r>
            <a:r>
              <a:rPr lang="de-DE" sz="1200" dirty="0">
                <a:solidFill>
                  <a:schemeClr val="bg1"/>
                </a:solidFill>
              </a:rPr>
              <a:t>(-), </a:t>
            </a:r>
            <a:r>
              <a:rPr lang="de-DE" sz="1200" dirty="0" err="1" smtClean="0">
                <a:solidFill>
                  <a:schemeClr val="bg1"/>
                </a:solidFill>
              </a:rPr>
              <a:t>fatica</a:t>
            </a:r>
            <a:r>
              <a:rPr lang="de-DE" sz="1200" dirty="0" smtClean="0">
                <a:solidFill>
                  <a:schemeClr val="bg1"/>
                </a:solidFill>
              </a:rPr>
              <a:t>, </a:t>
            </a:r>
            <a:r>
              <a:rPr lang="de-DE" sz="1200" dirty="0" err="1" smtClean="0">
                <a:solidFill>
                  <a:schemeClr val="bg1"/>
                </a:solidFill>
              </a:rPr>
              <a:t>umore</a:t>
            </a:r>
            <a:r>
              <a:rPr lang="de-DE" sz="1200" dirty="0" smtClean="0">
                <a:solidFill>
                  <a:schemeClr val="bg1"/>
                </a:solidFill>
              </a:rPr>
              <a:t> </a:t>
            </a:r>
            <a:r>
              <a:rPr lang="de-DE" sz="1200" dirty="0" err="1" smtClean="0">
                <a:solidFill>
                  <a:schemeClr val="bg1"/>
                </a:solidFill>
              </a:rPr>
              <a:t>depresso</a:t>
            </a:r>
            <a:endParaRPr lang="de-DE" sz="1200" dirty="0">
              <a:solidFill>
                <a:schemeClr val="bg1"/>
              </a:solidFill>
            </a:endParaRPr>
          </a:p>
        </p:txBody>
      </p:sp>
      <p:sp>
        <p:nvSpPr>
          <p:cNvPr id="25609" name="AutoShape 43"/>
          <p:cNvSpPr>
            <a:spLocks noChangeArrowheads="1"/>
          </p:cNvSpPr>
          <p:nvPr/>
        </p:nvSpPr>
        <p:spPr bwMode="auto">
          <a:xfrm>
            <a:off x="2230438" y="2235200"/>
            <a:ext cx="4681537" cy="287338"/>
          </a:xfrm>
          <a:prstGeom prst="flowChartProcess">
            <a:avLst/>
          </a:prstGeom>
          <a:solidFill>
            <a:schemeClr val="accent1"/>
          </a:solidFill>
          <a:ln w="12700" algn="ctr">
            <a:solidFill>
              <a:srgbClr val="0A027D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de-DE" sz="1200" b="1" dirty="0" err="1" smtClean="0">
                <a:solidFill>
                  <a:schemeClr val="bg1"/>
                </a:solidFill>
              </a:rPr>
              <a:t>Misurazione</a:t>
            </a:r>
            <a:r>
              <a:rPr lang="de-DE" sz="1200" b="1" dirty="0" smtClean="0">
                <a:solidFill>
                  <a:schemeClr val="bg1"/>
                </a:solidFill>
              </a:rPr>
              <a:t> del T totale e </a:t>
            </a:r>
            <a:r>
              <a:rPr lang="de-DE" sz="1200" b="1" dirty="0">
                <a:solidFill>
                  <a:schemeClr val="bg1"/>
                </a:solidFill>
              </a:rPr>
              <a:t>SHBG </a:t>
            </a:r>
            <a:r>
              <a:rPr lang="de-DE" sz="1200" b="1" dirty="0" smtClean="0">
                <a:solidFill>
                  <a:schemeClr val="bg1"/>
                </a:solidFill>
              </a:rPr>
              <a:t>(</a:t>
            </a:r>
            <a:r>
              <a:rPr lang="de-DE" sz="1200" b="1" dirty="0" err="1" smtClean="0">
                <a:solidFill>
                  <a:schemeClr val="bg1"/>
                </a:solidFill>
              </a:rPr>
              <a:t>tra</a:t>
            </a:r>
            <a:r>
              <a:rPr lang="de-DE" sz="1200" b="1" dirty="0" smtClean="0">
                <a:solidFill>
                  <a:schemeClr val="bg1"/>
                </a:solidFill>
              </a:rPr>
              <a:t> le 7 e le 11 del </a:t>
            </a:r>
            <a:r>
              <a:rPr lang="de-DE" sz="1200" b="1" dirty="0" err="1" smtClean="0">
                <a:solidFill>
                  <a:schemeClr val="bg1"/>
                </a:solidFill>
              </a:rPr>
              <a:t>mattino</a:t>
            </a:r>
            <a:r>
              <a:rPr lang="de-DE" sz="1200" b="1" dirty="0" smtClean="0">
                <a:solidFill>
                  <a:schemeClr val="bg1"/>
                </a:solidFill>
              </a:rPr>
              <a:t>)</a:t>
            </a:r>
            <a:endParaRPr lang="de-DE" sz="1200" b="1" dirty="0">
              <a:solidFill>
                <a:schemeClr val="bg1"/>
              </a:solidFill>
            </a:endParaRPr>
          </a:p>
        </p:txBody>
      </p:sp>
      <p:sp>
        <p:nvSpPr>
          <p:cNvPr id="25610" name="Rectangle 46"/>
          <p:cNvSpPr>
            <a:spLocks noChangeArrowheads="1"/>
          </p:cNvSpPr>
          <p:nvPr/>
        </p:nvSpPr>
        <p:spPr bwMode="auto">
          <a:xfrm>
            <a:off x="6588125" y="5013325"/>
            <a:ext cx="2376488" cy="877888"/>
          </a:xfrm>
          <a:prstGeom prst="rect">
            <a:avLst/>
          </a:prstGeom>
          <a:solidFill>
            <a:schemeClr val="accent3"/>
          </a:solidFill>
          <a:ln w="57150">
            <a:solidFill>
              <a:srgbClr val="00206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sv-SE" sz="1400" b="1" dirty="0">
                <a:solidFill>
                  <a:schemeClr val="bg1"/>
                </a:solidFill>
              </a:rPr>
              <a:t>In </a:t>
            </a:r>
            <a:r>
              <a:rPr lang="sv-SE" sz="1400" b="1" dirty="0" smtClean="0">
                <a:solidFill>
                  <a:schemeClr val="bg1"/>
                </a:solidFill>
              </a:rPr>
              <a:t>caso di sintomi</a:t>
            </a:r>
            <a:endParaRPr lang="sv-SE" sz="1400" b="1" dirty="0">
              <a:solidFill>
                <a:schemeClr val="bg1"/>
              </a:solidFill>
            </a:endParaRPr>
          </a:p>
          <a:p>
            <a:r>
              <a:rPr lang="sv-SE" sz="1400" b="1" dirty="0">
                <a:solidFill>
                  <a:schemeClr val="bg1"/>
                </a:solidFill>
              </a:rPr>
              <a:t>t</a:t>
            </a:r>
            <a:r>
              <a:rPr lang="sv-SE" sz="1400" b="1" dirty="0" smtClean="0">
                <a:solidFill>
                  <a:schemeClr val="bg1"/>
                </a:solidFill>
              </a:rPr>
              <a:t>estare la terapia </a:t>
            </a:r>
            <a:endParaRPr lang="sv-SE" sz="1400" b="1" dirty="0">
              <a:solidFill>
                <a:schemeClr val="bg1"/>
              </a:solidFill>
            </a:endParaRPr>
          </a:p>
          <a:p>
            <a:r>
              <a:rPr lang="sv-SE" sz="1400" b="1" dirty="0" smtClean="0">
                <a:solidFill>
                  <a:schemeClr val="bg1"/>
                </a:solidFill>
              </a:rPr>
              <a:t>per </a:t>
            </a:r>
            <a:r>
              <a:rPr lang="sv-SE" sz="1400" b="1" dirty="0">
                <a:solidFill>
                  <a:schemeClr val="bg1"/>
                </a:solidFill>
              </a:rPr>
              <a:t>3–6 </a:t>
            </a:r>
            <a:r>
              <a:rPr lang="sv-SE" sz="1400" b="1" dirty="0" smtClean="0">
                <a:solidFill>
                  <a:schemeClr val="bg1"/>
                </a:solidFill>
              </a:rPr>
              <a:t>mesi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5612" name="AutoShape 51"/>
          <p:cNvSpPr>
            <a:spLocks noChangeArrowheads="1"/>
          </p:cNvSpPr>
          <p:nvPr/>
        </p:nvSpPr>
        <p:spPr bwMode="auto">
          <a:xfrm>
            <a:off x="3993750" y="2060575"/>
            <a:ext cx="1150938" cy="144463"/>
          </a:xfrm>
          <a:prstGeom prst="flowChartMerge">
            <a:avLst/>
          </a:prstGeom>
          <a:solidFill>
            <a:srgbClr val="008000"/>
          </a:solidFill>
          <a:ln w="3175">
            <a:solidFill>
              <a:srgbClr val="008000"/>
            </a:solidFill>
            <a:miter lim="800000"/>
            <a:headEnd/>
            <a:tailEnd/>
          </a:ln>
        </p:spPr>
        <p:txBody>
          <a:bodyPr wrap="none" lIns="43768" tIns="21884" rIns="43768" bIns="21884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000" dirty="0" smtClean="0"/>
              <a:t>ALGORITMO PER LA CURA DELL’IPOGONADISMO</a:t>
            </a:r>
            <a:endParaRPr lang="it-IT" sz="2000" dirty="0"/>
          </a:p>
        </p:txBody>
      </p:sp>
      <p:sp>
        <p:nvSpPr>
          <p:cNvPr id="26628" name="Rectangle 3"/>
          <p:cNvSpPr>
            <a:spLocks noChangeArrowheads="1"/>
          </p:cNvSpPr>
          <p:nvPr/>
        </p:nvSpPr>
        <p:spPr bwMode="auto">
          <a:xfrm>
            <a:off x="96936" y="6375400"/>
            <a:ext cx="2978701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100" dirty="0" err="1">
                <a:solidFill>
                  <a:srgbClr val="0094D8"/>
                </a:solidFill>
                <a:latin typeface="Frutiger 55 Roman"/>
                <a:cs typeface="Arial" pitchFamily="34" charset="0"/>
              </a:rPr>
              <a:t>Traish</a:t>
            </a:r>
            <a:r>
              <a:rPr lang="en-GB" sz="1100" dirty="0">
                <a:solidFill>
                  <a:srgbClr val="0094D8"/>
                </a:solidFill>
                <a:latin typeface="Frutiger 55 Roman"/>
                <a:cs typeface="Arial" pitchFamily="34" charset="0"/>
              </a:rPr>
              <a:t> A </a:t>
            </a:r>
            <a:r>
              <a:rPr lang="en-GB" sz="1100" i="1" dirty="0">
                <a:solidFill>
                  <a:srgbClr val="0094D8"/>
                </a:solidFill>
                <a:latin typeface="Frutiger 55 Roman"/>
                <a:cs typeface="Arial" pitchFamily="34" charset="0"/>
              </a:rPr>
              <a:t>et al. Am J </a:t>
            </a:r>
            <a:r>
              <a:rPr lang="en-GB" sz="1100" i="1" dirty="0" smtClean="0">
                <a:solidFill>
                  <a:srgbClr val="0094D8"/>
                </a:solidFill>
                <a:latin typeface="Frutiger 55 Roman"/>
                <a:cs typeface="Arial" pitchFamily="34" charset="0"/>
              </a:rPr>
              <a:t>Med</a:t>
            </a:r>
            <a:r>
              <a:rPr lang="en-GB" sz="1100" dirty="0" smtClean="0">
                <a:solidFill>
                  <a:srgbClr val="0094D8"/>
                </a:solidFill>
                <a:latin typeface="Frutiger 55 Roman"/>
                <a:cs typeface="Arial" pitchFamily="34" charset="0"/>
              </a:rPr>
              <a:t> 2011:124:578–587.</a:t>
            </a:r>
            <a:endParaRPr lang="en-GB" sz="1100" dirty="0">
              <a:solidFill>
                <a:srgbClr val="0094D8"/>
              </a:solidFill>
              <a:latin typeface="Frutiger 55 Roman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517" t="20966" r="62758" b="48414"/>
          <a:stretch/>
        </p:blipFill>
        <p:spPr bwMode="auto">
          <a:xfrm>
            <a:off x="1119359" y="1242233"/>
            <a:ext cx="6889533" cy="4933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Monitoraggio</a:t>
            </a:r>
            <a:endParaRPr lang="it-IT" dirty="0"/>
          </a:p>
        </p:txBody>
      </p:sp>
      <p:sp>
        <p:nvSpPr>
          <p:cNvPr id="2119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it-IT" dirty="0" smtClean="0"/>
              <a:t>Valutazione </a:t>
            </a:r>
            <a:r>
              <a:rPr lang="it-IT" dirty="0"/>
              <a:t>3 mesi dopo l’inizio della terapia sostitutiva di Testosterone </a:t>
            </a:r>
            <a:r>
              <a:rPr lang="it-IT" dirty="0" smtClean="0"/>
              <a:t>e </a:t>
            </a:r>
            <a:r>
              <a:rPr lang="it-IT" dirty="0"/>
              <a:t>in seguito annualmente per valutare i miglioramenti dei sintomi e gli effetti avversi – potrebbe essere necessario correggere la dose (+)</a:t>
            </a:r>
          </a:p>
          <a:p>
            <a:r>
              <a:rPr lang="it-IT" dirty="0" smtClean="0"/>
              <a:t>Valutazione </a:t>
            </a:r>
            <a:r>
              <a:rPr lang="it-IT" dirty="0"/>
              <a:t>dei livelli di Testosterone 3 mesi dopo l’inizio della terapia (+)</a:t>
            </a:r>
          </a:p>
          <a:p>
            <a:pPr lvl="0">
              <a:buNone/>
            </a:pPr>
            <a:r>
              <a:rPr lang="it-IT" dirty="0" smtClean="0"/>
              <a:t>	-La </a:t>
            </a:r>
            <a:r>
              <a:rPr lang="it-IT" dirty="0"/>
              <a:t>terapia dovrebbe riportare il Testosterone ai valori medi del </a:t>
            </a:r>
            <a:r>
              <a:rPr lang="it-IT" dirty="0" err="1"/>
              <a:t>range</a:t>
            </a:r>
            <a:r>
              <a:rPr lang="it-IT" dirty="0"/>
              <a:t> di normalità</a:t>
            </a:r>
          </a:p>
          <a:p>
            <a:pPr lvl="0">
              <a:buNone/>
            </a:pPr>
            <a:r>
              <a:rPr lang="it-IT" dirty="0" smtClean="0"/>
              <a:t>	-In </a:t>
            </a:r>
            <a:r>
              <a:rPr lang="it-IT" dirty="0"/>
              <a:t>caso di terapia con iniezioni, misurare i livelli di Testosterone </a:t>
            </a:r>
            <a:r>
              <a:rPr lang="it-IT" dirty="0" smtClean="0"/>
              <a:t>negli intervalli</a:t>
            </a:r>
            <a:endParaRPr lang="it-IT" dirty="0"/>
          </a:p>
          <a:p>
            <a:pPr lvl="0">
              <a:buNone/>
            </a:pPr>
            <a:r>
              <a:rPr lang="it-IT" dirty="0" smtClean="0"/>
              <a:t>	-Per </a:t>
            </a:r>
            <a:r>
              <a:rPr lang="it-IT" dirty="0"/>
              <a:t>la terapia </a:t>
            </a:r>
            <a:r>
              <a:rPr lang="it-IT" dirty="0" err="1"/>
              <a:t>transdermica</a:t>
            </a:r>
            <a:r>
              <a:rPr lang="it-IT" dirty="0"/>
              <a:t>, misurare il Testosterone 3-12 ore dopo l’applicazione del cerotto / dei cerotti</a:t>
            </a:r>
          </a:p>
          <a:p>
            <a:pPr lvl="0">
              <a:buNone/>
            </a:pPr>
            <a:r>
              <a:rPr lang="it-IT" dirty="0" smtClean="0"/>
              <a:t>	-Per </a:t>
            </a:r>
            <a:r>
              <a:rPr lang="it-IT" dirty="0"/>
              <a:t>la terapia </a:t>
            </a:r>
            <a:r>
              <a:rPr lang="it-IT" dirty="0" err="1"/>
              <a:t>transdermica</a:t>
            </a:r>
            <a:r>
              <a:rPr lang="it-IT" dirty="0"/>
              <a:t> in gel, misurare il Testosterone dopo che il paziente ha iniziato il trattamento da 1-2 settimane</a:t>
            </a:r>
          </a:p>
          <a:p>
            <a:pPr lvl="0">
              <a:buNone/>
            </a:pPr>
            <a:r>
              <a:rPr lang="it-IT" dirty="0" smtClean="0"/>
              <a:t>	-Per </a:t>
            </a:r>
            <a:r>
              <a:rPr lang="it-IT" dirty="0"/>
              <a:t>la terapia buccale o orale, misurare T immediatamente prima della dose successiva</a:t>
            </a:r>
          </a:p>
          <a:p>
            <a:r>
              <a:rPr lang="it-IT" dirty="0"/>
              <a:t>Valutare </a:t>
            </a:r>
            <a:r>
              <a:rPr lang="it-IT" dirty="0" smtClean="0"/>
              <a:t>il </a:t>
            </a:r>
            <a:r>
              <a:rPr lang="it-IT" dirty="0"/>
              <a:t>baseline per l’HCT, ripetere a tre mesi e annualmente (+)</a:t>
            </a:r>
          </a:p>
          <a:p>
            <a:r>
              <a:rPr lang="it-IT" dirty="0" smtClean="0"/>
              <a:t>Registrare </a:t>
            </a:r>
            <a:r>
              <a:rPr lang="it-IT" dirty="0"/>
              <a:t>PSA e DRE </a:t>
            </a:r>
            <a:r>
              <a:rPr lang="it-IT" dirty="0" smtClean="0"/>
              <a:t>al </a:t>
            </a:r>
            <a:r>
              <a:rPr lang="it-IT" dirty="0"/>
              <a:t>baseline, a 3 mesi e annualmente (+)</a:t>
            </a:r>
          </a:p>
          <a:p>
            <a:r>
              <a:rPr lang="it-IT" dirty="0" smtClean="0"/>
              <a:t>Determinare al baseline il </a:t>
            </a:r>
            <a:r>
              <a:rPr lang="it-IT" dirty="0"/>
              <a:t>DEXA, ripetere annualmente (+)</a:t>
            </a:r>
          </a:p>
        </p:txBody>
      </p:sp>
      <p:sp>
        <p:nvSpPr>
          <p:cNvPr id="6" name="Rectangle 5"/>
          <p:cNvSpPr/>
          <p:nvPr/>
        </p:nvSpPr>
        <p:spPr>
          <a:xfrm>
            <a:off x="92600" y="6375400"/>
            <a:ext cx="658020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4"/>
            <a:r>
              <a:rPr lang="en-GB" sz="1100" dirty="0" smtClean="0"/>
              <a:t>Endocrine Society Clinical Guidelines. </a:t>
            </a:r>
            <a:r>
              <a:rPr lang="en-GB" sz="1100" i="1" dirty="0" smtClean="0"/>
              <a:t>J </a:t>
            </a:r>
            <a:r>
              <a:rPr lang="en-GB" sz="1100" i="1" dirty="0" err="1" smtClean="0"/>
              <a:t>Clin</a:t>
            </a:r>
            <a:r>
              <a:rPr lang="en-GB" sz="1100" i="1" dirty="0" smtClean="0"/>
              <a:t> Endo </a:t>
            </a:r>
            <a:r>
              <a:rPr lang="en-GB" sz="1100" i="1" dirty="0" err="1" smtClean="0"/>
              <a:t>Metab</a:t>
            </a:r>
            <a:r>
              <a:rPr lang="en-GB" sz="1100" dirty="0" smtClean="0"/>
              <a:t> 2010.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Quando inviare allo specialista:</a:t>
            </a:r>
            <a:endParaRPr lang="it-IT" dirty="0"/>
          </a:p>
        </p:txBody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b="1" dirty="0"/>
              <a:t>Endocrinologia</a:t>
            </a:r>
          </a:p>
          <a:p>
            <a:pPr lvl="0">
              <a:buNone/>
            </a:pPr>
            <a:r>
              <a:rPr lang="it-IT" dirty="0" smtClean="0"/>
              <a:t>	-Incertezza</a:t>
            </a:r>
            <a:endParaRPr lang="it-IT" dirty="0"/>
          </a:p>
          <a:p>
            <a:pPr lvl="0">
              <a:buNone/>
            </a:pPr>
            <a:r>
              <a:rPr lang="it-IT" dirty="0" smtClean="0"/>
              <a:t>	-Se </a:t>
            </a:r>
            <a:r>
              <a:rPr lang="it-IT" dirty="0"/>
              <a:t>c’è preoccupazione per la condizione dell’asse </a:t>
            </a:r>
            <a:r>
              <a:rPr lang="it-IT" dirty="0" err="1" smtClean="0"/>
              <a:t>ipotalamo-ipofisi-gonadi</a:t>
            </a:r>
            <a:endParaRPr lang="it-IT" dirty="0"/>
          </a:p>
          <a:p>
            <a:r>
              <a:rPr lang="it-IT" b="1" dirty="0"/>
              <a:t>Urologia</a:t>
            </a:r>
          </a:p>
          <a:p>
            <a:pPr lvl="0">
              <a:buNone/>
            </a:pPr>
            <a:r>
              <a:rPr lang="it-IT" dirty="0" smtClean="0"/>
              <a:t>	-Incertezza</a:t>
            </a:r>
            <a:endParaRPr lang="it-IT" dirty="0"/>
          </a:p>
          <a:p>
            <a:pPr lvl="0">
              <a:buNone/>
            </a:pPr>
            <a:r>
              <a:rPr lang="it-IT" dirty="0" smtClean="0"/>
              <a:t>	-Se </a:t>
            </a:r>
            <a:r>
              <a:rPr lang="it-IT" dirty="0"/>
              <a:t>PSA&gt;4 o la velocità è  &gt;0,75 in 12 mesi</a:t>
            </a:r>
          </a:p>
          <a:p>
            <a:pPr lvl="0">
              <a:buNone/>
            </a:pPr>
            <a:r>
              <a:rPr lang="it-IT" dirty="0" smtClean="0"/>
              <a:t>	-Rilevamento </a:t>
            </a:r>
            <a:r>
              <a:rPr lang="it-IT" dirty="0"/>
              <a:t>di anormalità o noduli su DRE</a:t>
            </a:r>
          </a:p>
          <a:p>
            <a:pPr lvl="0">
              <a:buNone/>
            </a:pPr>
            <a:r>
              <a:rPr lang="it-IT" dirty="0" smtClean="0"/>
              <a:t>	-Punteggio </a:t>
            </a:r>
            <a:r>
              <a:rPr lang="it-IT" dirty="0"/>
              <a:t>sintomi AUA&gt;19/35 (moderato)</a:t>
            </a:r>
          </a:p>
          <a:p>
            <a:pPr lvl="0">
              <a:buNone/>
            </a:pPr>
            <a:r>
              <a:rPr lang="it-IT" dirty="0" smtClean="0"/>
              <a:t>	-Anormalità </a:t>
            </a:r>
            <a:r>
              <a:rPr lang="it-IT" dirty="0"/>
              <a:t>palpabili testicolo/scroto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Presentazione di un caso</a:t>
            </a:r>
            <a:endParaRPr lang="it-IT" dirty="0"/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8487" y="1781175"/>
            <a:ext cx="8286205" cy="4344988"/>
          </a:xfrm>
        </p:spPr>
        <p:txBody>
          <a:bodyPr>
            <a:normAutofit fontScale="70000" lnSpcReduction="20000"/>
          </a:bodyPr>
          <a:lstStyle/>
          <a:p>
            <a:r>
              <a:rPr lang="it-IT" dirty="0" smtClean="0"/>
              <a:t>F.R. è </a:t>
            </a:r>
            <a:r>
              <a:rPr lang="it-IT" dirty="0"/>
              <a:t>un maschio di 39 anni, indirizzato in urologia dal medico di base per la valutazione di una condizione di </a:t>
            </a:r>
            <a:r>
              <a:rPr lang="it-IT" dirty="0" smtClean="0"/>
              <a:t>stanchezza </a:t>
            </a:r>
            <a:r>
              <a:rPr lang="it-IT" dirty="0"/>
              <a:t>e di libido diminuita</a:t>
            </a:r>
          </a:p>
          <a:p>
            <a:r>
              <a:rPr lang="it-IT" dirty="0"/>
              <a:t>Nega inizialmente problemi di libido o DE (disfunzione erettile)</a:t>
            </a:r>
          </a:p>
          <a:p>
            <a:r>
              <a:rPr lang="it-IT" dirty="0"/>
              <a:t>Storia medica: obesità patologica, </a:t>
            </a:r>
            <a:r>
              <a:rPr lang="it-IT" dirty="0" err="1"/>
              <a:t>pre-ipertensione</a:t>
            </a:r>
            <a:r>
              <a:rPr lang="it-IT" dirty="0"/>
              <a:t>, allergie, GERD (reflusso </a:t>
            </a:r>
            <a:r>
              <a:rPr lang="it-IT" dirty="0" err="1"/>
              <a:t>gastro</a:t>
            </a:r>
            <a:r>
              <a:rPr lang="it-IT" dirty="0"/>
              <a:t> esofageo)</a:t>
            </a:r>
          </a:p>
          <a:p>
            <a:r>
              <a:rPr lang="it-IT" dirty="0"/>
              <a:t>Farmaci prescritti: </a:t>
            </a:r>
            <a:r>
              <a:rPr lang="it-IT" dirty="0" err="1"/>
              <a:t>Claritin</a:t>
            </a:r>
            <a:r>
              <a:rPr lang="it-IT" dirty="0"/>
              <a:t> al bisogno, </a:t>
            </a:r>
            <a:r>
              <a:rPr lang="it-IT" dirty="0" err="1"/>
              <a:t>Prilosec</a:t>
            </a:r>
            <a:r>
              <a:rPr lang="it-IT" dirty="0"/>
              <a:t> </a:t>
            </a:r>
            <a:r>
              <a:rPr lang="it-IT" dirty="0" err="1"/>
              <a:t>OTC</a:t>
            </a:r>
            <a:r>
              <a:rPr lang="it-IT" baseline="30000" dirty="0" err="1"/>
              <a:t>©</a:t>
            </a:r>
            <a:r>
              <a:rPr lang="it-IT" baseline="30000" dirty="0"/>
              <a:t> </a:t>
            </a:r>
            <a:r>
              <a:rPr lang="it-IT" dirty="0"/>
              <a:t>al bisogno, FANS al bisogno</a:t>
            </a:r>
          </a:p>
          <a:p>
            <a:r>
              <a:rPr lang="it-IT" dirty="0"/>
              <a:t>Storia familiare: </a:t>
            </a:r>
          </a:p>
          <a:p>
            <a:pPr lvl="0">
              <a:buNone/>
            </a:pPr>
            <a:r>
              <a:rPr lang="it-IT" dirty="0" smtClean="0"/>
              <a:t>	-Padre</a:t>
            </a:r>
            <a:r>
              <a:rPr lang="it-IT" dirty="0"/>
              <a:t>: CAD/IMA verso i sessant’anni, obesità</a:t>
            </a:r>
          </a:p>
          <a:p>
            <a:pPr lvl="0">
              <a:buNone/>
            </a:pPr>
            <a:r>
              <a:rPr lang="it-IT" dirty="0" smtClean="0"/>
              <a:t>	-Madre</a:t>
            </a:r>
            <a:r>
              <a:rPr lang="it-IT" dirty="0"/>
              <a:t>: diabete mellito di tipo 2 diagnosticato verso i cinquant’anni, obesità</a:t>
            </a:r>
          </a:p>
          <a:p>
            <a:pPr lvl="0">
              <a:buNone/>
            </a:pPr>
            <a:r>
              <a:rPr lang="it-IT" dirty="0" smtClean="0"/>
              <a:t>	-Sorella</a:t>
            </a:r>
            <a:r>
              <a:rPr lang="it-IT" dirty="0"/>
              <a:t>: PCOS diagnosticato verso i trent’anni, obesità, possibile infertilità</a:t>
            </a:r>
          </a:p>
          <a:p>
            <a:r>
              <a:rPr lang="it-IT" dirty="0"/>
              <a:t>Storia sociale:</a:t>
            </a:r>
          </a:p>
          <a:p>
            <a:pPr lvl="0">
              <a:buNone/>
            </a:pPr>
            <a:r>
              <a:rPr lang="it-IT" dirty="0" smtClean="0"/>
              <a:t>	-Ex </a:t>
            </a:r>
            <a:r>
              <a:rPr lang="it-IT" dirty="0"/>
              <a:t>fumatore per circa 20 anni, ora mastica solo tabacco</a:t>
            </a:r>
          </a:p>
          <a:p>
            <a:pPr lvl="0">
              <a:buNone/>
            </a:pPr>
            <a:r>
              <a:rPr lang="it-IT" dirty="0" smtClean="0"/>
              <a:t>	-8/12 </a:t>
            </a:r>
            <a:r>
              <a:rPr lang="it-IT" dirty="0"/>
              <a:t>birre a settimana, nessuna assunzione di droghe illegali</a:t>
            </a:r>
          </a:p>
          <a:p>
            <a:pPr lvl="0">
              <a:buNone/>
            </a:pPr>
            <a:r>
              <a:rPr lang="it-IT" dirty="0" smtClean="0"/>
              <a:t>	-Attualmente </a:t>
            </a:r>
            <a:r>
              <a:rPr lang="it-IT" dirty="0"/>
              <a:t>non sessualmente attivo, divorziato, due bambini</a:t>
            </a:r>
          </a:p>
          <a:p>
            <a:r>
              <a:rPr lang="it-IT" dirty="0"/>
              <a:t>Valutazione: 7 </a:t>
            </a:r>
            <a:r>
              <a:rPr lang="it-IT" dirty="0" smtClean="0"/>
              <a:t>punti positivi al </a:t>
            </a:r>
            <a:r>
              <a:rPr lang="it-IT" dirty="0"/>
              <a:t>questionario ADAM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Presentazione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un </a:t>
            </a:r>
            <a:r>
              <a:rPr lang="en-US" dirty="0" err="1" smtClean="0"/>
              <a:t>caso</a:t>
            </a:r>
            <a:endParaRPr lang="en-US" dirty="0" smtClean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it-IT" b="1" dirty="0"/>
              <a:t>Esame obiettivo:</a:t>
            </a:r>
          </a:p>
          <a:p>
            <a:r>
              <a:rPr lang="it-IT" dirty="0"/>
              <a:t>BMI 43,7, Pressione Sanguigna 152/90</a:t>
            </a:r>
          </a:p>
          <a:p>
            <a:r>
              <a:rPr lang="it-IT" dirty="0"/>
              <a:t>Testa + occhi + ORL, collo, polmoni, cuore nella norma</a:t>
            </a:r>
          </a:p>
          <a:p>
            <a:r>
              <a:rPr lang="it-IT" dirty="0"/>
              <a:t>Obesità addominale, non dolorante, borborigmi intestinali, assenza di masse</a:t>
            </a:r>
          </a:p>
          <a:p>
            <a:r>
              <a:rPr lang="it-IT" dirty="0"/>
              <a:t>Genitali – stadio 4 di </a:t>
            </a:r>
            <a:r>
              <a:rPr lang="it-IT" dirty="0" err="1"/>
              <a:t>Tanner</a:t>
            </a:r>
            <a:endParaRPr lang="it-IT" dirty="0"/>
          </a:p>
          <a:p>
            <a:r>
              <a:rPr lang="it-IT" dirty="0" smtClean="0"/>
              <a:t>Circonciso, ancora </a:t>
            </a:r>
            <a:r>
              <a:rPr lang="it-IT" dirty="0"/>
              <a:t>“nascosto”</a:t>
            </a:r>
          </a:p>
          <a:p>
            <a:r>
              <a:rPr lang="it-IT" dirty="0"/>
              <a:t>Pene retratto dovuto </a:t>
            </a:r>
            <a:r>
              <a:rPr lang="it-IT" dirty="0" smtClean="0"/>
              <a:t>a </a:t>
            </a:r>
            <a:r>
              <a:rPr lang="it-IT" dirty="0"/>
              <a:t>obesità addominale/pelvica</a:t>
            </a:r>
          </a:p>
          <a:p>
            <a:r>
              <a:rPr lang="it-IT" dirty="0"/>
              <a:t>Testicoli discesi bilateralmente, dimensione stimata bassa-normale per età (4 cm)</a:t>
            </a:r>
          </a:p>
          <a:p>
            <a:r>
              <a:rPr lang="it-IT" dirty="0"/>
              <a:t>Assenza di masse scrotali, lesioni, assenza di masse inguinali </a:t>
            </a:r>
          </a:p>
          <a:p>
            <a:r>
              <a:rPr lang="it-IT" dirty="0"/>
              <a:t>Prostata regolare, non-nodulare, non dolorante, stimata a 20-25g, non presenti masse interne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Presentazione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un </a:t>
            </a:r>
            <a:r>
              <a:rPr lang="en-US" dirty="0" err="1" smtClean="0"/>
              <a:t>caso</a:t>
            </a:r>
            <a:endParaRPr lang="en-US" dirty="0" smtClean="0"/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it-IT" b="1" dirty="0"/>
              <a:t>Valutazione di laboratorio</a:t>
            </a:r>
            <a:r>
              <a:rPr lang="it-IT" dirty="0"/>
              <a:t>:</a:t>
            </a:r>
          </a:p>
          <a:p>
            <a:r>
              <a:rPr lang="it-IT" dirty="0"/>
              <a:t>T totale: 2,21 [2,50-9,50]</a:t>
            </a:r>
          </a:p>
          <a:p>
            <a:r>
              <a:rPr lang="it-IT" dirty="0"/>
              <a:t>T libero: 7,4 [10-30]</a:t>
            </a:r>
          </a:p>
          <a:p>
            <a:r>
              <a:rPr lang="it-IT" dirty="0"/>
              <a:t>FSH: 19 [1-18]</a:t>
            </a:r>
          </a:p>
          <a:p>
            <a:r>
              <a:rPr lang="it-IT" dirty="0"/>
              <a:t>LH: 10 [2-18]</a:t>
            </a:r>
          </a:p>
          <a:p>
            <a:r>
              <a:rPr lang="it-IT" dirty="0"/>
              <a:t>Prolattina: 13 [&lt;20]</a:t>
            </a:r>
          </a:p>
          <a:p>
            <a:r>
              <a:rPr lang="it-IT" dirty="0"/>
              <a:t>TSH: 3,20 [0,52-4,89]</a:t>
            </a:r>
          </a:p>
          <a:p>
            <a:r>
              <a:rPr lang="it-IT" dirty="0"/>
              <a:t>HbA</a:t>
            </a:r>
            <a:r>
              <a:rPr lang="it-IT" baseline="-25000" dirty="0"/>
              <a:t>1C</a:t>
            </a:r>
            <a:r>
              <a:rPr lang="it-IT" dirty="0"/>
              <a:t>: 6,5 % [4,5-6,4%]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Presentazione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un </a:t>
            </a:r>
            <a:r>
              <a:rPr lang="en-US" dirty="0" err="1" smtClean="0"/>
              <a:t>caso</a:t>
            </a:r>
            <a:endParaRPr lang="en-US" dirty="0" smtClean="0"/>
          </a:p>
        </p:txBody>
      </p:sp>
      <p:sp>
        <p:nvSpPr>
          <p:cNvPr id="20787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Trattare </a:t>
            </a:r>
            <a:r>
              <a:rPr lang="it-IT" dirty="0"/>
              <a:t>o non </a:t>
            </a:r>
            <a:r>
              <a:rPr lang="it-IT" dirty="0" smtClean="0"/>
              <a:t>trattare…</a:t>
            </a:r>
            <a:endParaRPr lang="it-IT" dirty="0"/>
          </a:p>
          <a:p>
            <a:r>
              <a:rPr lang="it-IT" dirty="0"/>
              <a:t>Il paziente è “troppo giovane” per essere sottoposto a cura?</a:t>
            </a:r>
          </a:p>
          <a:p>
            <a:r>
              <a:rPr lang="it-IT" dirty="0"/>
              <a:t>Se non viene intrapresa una terapia, </a:t>
            </a:r>
            <a:r>
              <a:rPr lang="it-IT" dirty="0" smtClean="0"/>
              <a:t>quali controlli effettuare</a:t>
            </a:r>
            <a:r>
              <a:rPr lang="it-IT" dirty="0"/>
              <a:t>?</a:t>
            </a:r>
          </a:p>
          <a:p>
            <a:r>
              <a:rPr lang="it-IT" dirty="0"/>
              <a:t>Il paziente è a rischio di patologia e </a:t>
            </a:r>
            <a:r>
              <a:rPr lang="it-IT" dirty="0" err="1"/>
              <a:t>comorbilità</a:t>
            </a:r>
            <a:r>
              <a:rPr lang="it-IT" dirty="0"/>
              <a:t>?</a:t>
            </a:r>
          </a:p>
          <a:p>
            <a:r>
              <a:rPr lang="it-IT" dirty="0"/>
              <a:t>Queste ultime come potrebbero influenzare i livelli di Testosterone nel tempo?</a:t>
            </a:r>
          </a:p>
          <a:p>
            <a:r>
              <a:rPr lang="it-IT" dirty="0"/>
              <a:t>Quando valutare nuovamente questo paziente?</a:t>
            </a:r>
          </a:p>
          <a:p>
            <a:r>
              <a:rPr lang="it-IT" dirty="0"/>
              <a:t>Che istruzioni comunicare al medico curante?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7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7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7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7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7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7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7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87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Riassunto</a:t>
            </a:r>
            <a:endParaRPr lang="en-GB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 smtClean="0"/>
              <a:t>E’ importante </a:t>
            </a:r>
            <a:r>
              <a:rPr lang="it-IT" dirty="0"/>
              <a:t>focalizzarsi sulle somiglianze </a:t>
            </a:r>
            <a:r>
              <a:rPr lang="it-IT" dirty="0" smtClean="0"/>
              <a:t>e differenze </a:t>
            </a:r>
            <a:r>
              <a:rPr lang="it-IT" dirty="0"/>
              <a:t>specifiche </a:t>
            </a:r>
            <a:r>
              <a:rPr lang="it-IT" dirty="0" smtClean="0"/>
              <a:t>secondo le linee guida e l’esperienza</a:t>
            </a:r>
            <a:endParaRPr lang="it-IT" dirty="0"/>
          </a:p>
          <a:p>
            <a:pPr algn="just"/>
            <a:r>
              <a:rPr lang="it-IT" dirty="0"/>
              <a:t>Ricordare che l’obesità viscerale e l’</a:t>
            </a:r>
            <a:r>
              <a:rPr lang="it-IT" dirty="0" err="1"/>
              <a:t>insulino</a:t>
            </a:r>
            <a:r>
              <a:rPr lang="it-IT" dirty="0"/>
              <a:t>-resistenza sono sintomi </a:t>
            </a:r>
            <a:r>
              <a:rPr lang="it-IT" dirty="0" smtClean="0"/>
              <a:t>per </a:t>
            </a:r>
            <a:r>
              <a:rPr lang="it-IT" dirty="0"/>
              <a:t>cui è necessario uno screening di ipogonadismo</a:t>
            </a:r>
          </a:p>
          <a:p>
            <a:pPr algn="just"/>
            <a:r>
              <a:rPr lang="it-IT" dirty="0"/>
              <a:t>Tenere conto anche dei sintomi psicologici legati all’</a:t>
            </a:r>
            <a:r>
              <a:rPr lang="it-IT" dirty="0" err="1"/>
              <a:t>ipogonadismo</a:t>
            </a:r>
            <a:r>
              <a:rPr lang="it-IT" dirty="0"/>
              <a:t>, come la depressione</a:t>
            </a:r>
          </a:p>
          <a:p>
            <a:pPr algn="just"/>
            <a:r>
              <a:rPr lang="it-IT" dirty="0"/>
              <a:t>Incoraggiare i pazienti a parlare dei sintomi dell’ipogonadismo e consultare le linee guida per </a:t>
            </a:r>
            <a:r>
              <a:rPr lang="it-IT" dirty="0" smtClean="0"/>
              <a:t>individuare </a:t>
            </a:r>
            <a:r>
              <a:rPr lang="it-IT" dirty="0"/>
              <a:t>i pazienti appropriati per la terapia sostitutiva.</a:t>
            </a:r>
          </a:p>
          <a:p>
            <a:pPr algn="just"/>
            <a:endParaRPr lang="en-GB" dirty="0" smtClean="0"/>
          </a:p>
          <a:p>
            <a:pPr algn="just"/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Mens health school">
      <a:dk1>
        <a:srgbClr val="0094D8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2402</Words>
  <Application>Microsoft Office PowerPoint</Application>
  <PresentationFormat>Presentazione su schermo (4:3)</PresentationFormat>
  <Paragraphs>285</Paragraphs>
  <Slides>24</Slides>
  <Notes>14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24</vt:i4>
      </vt:variant>
    </vt:vector>
  </HeadingPairs>
  <TitlesOfParts>
    <vt:vector size="25" baseType="lpstr">
      <vt:lpstr>Office Theme</vt:lpstr>
      <vt:lpstr>Diapositiva 1</vt:lpstr>
      <vt:lpstr>LINEE GUIDA E RACCOMANDAZIONI ATTUALI  </vt:lpstr>
      <vt:lpstr>Analisi delle linee guida internazionali attualmente esistenti per il trattamento dei pazienti affetti da ipogonadismo</vt:lpstr>
      <vt:lpstr>Diagnosi di ipogonadismo/ carenza androgenica</vt:lpstr>
      <vt:lpstr>Diapositiva 5</vt:lpstr>
      <vt:lpstr>Screening dell’ipogonadismo /TDS</vt:lpstr>
      <vt:lpstr>Misurazioni dei livelli sierici di T</vt:lpstr>
      <vt:lpstr>Endocrine Society Clinical Practice Guidelines 2010</vt:lpstr>
      <vt:lpstr>Raccomandazioni terapeutiche  (avvio della terapia con Testosterone)</vt:lpstr>
      <vt:lpstr>Raccomandazioni sui livelli di Testosterone da raggiungere</vt:lpstr>
      <vt:lpstr>Raccomandazioni sulle formulazioni di Testosterone disponibili</vt:lpstr>
      <vt:lpstr>HG (LOH)/TDS a insorgenza tardiva/associato all’età </vt:lpstr>
      <vt:lpstr>Obesità, diabete di tipo 2 e sindrome metabolica – potenziali benefici</vt:lpstr>
      <vt:lpstr>Feedback del medico sulle linee guida</vt:lpstr>
      <vt:lpstr>Algoritmo per la cura dell’ipogonadismo</vt:lpstr>
      <vt:lpstr>Linee guide nazionali svedesi TDS                            (variazioni nazionali rispetto alle internazionali in verde)</vt:lpstr>
      <vt:lpstr>ALGORITMO PER LA CURA DELL’IPOGONADISMO</vt:lpstr>
      <vt:lpstr>Monitoraggio</vt:lpstr>
      <vt:lpstr>Quando inviare allo specialista:</vt:lpstr>
      <vt:lpstr>Presentazione di un caso</vt:lpstr>
      <vt:lpstr>Presentazione di un caso</vt:lpstr>
      <vt:lpstr>Presentazione di un caso</vt:lpstr>
      <vt:lpstr>Presentazione di un caso</vt:lpstr>
      <vt:lpstr>Riassunto</vt:lpstr>
    </vt:vector>
  </TitlesOfParts>
  <Company>RAPP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RAPP IT</dc:creator>
  <cp:lastModifiedBy>Paola</cp:lastModifiedBy>
  <cp:revision>138</cp:revision>
  <dcterms:created xsi:type="dcterms:W3CDTF">2011-08-22T16:46:47Z</dcterms:created>
  <dcterms:modified xsi:type="dcterms:W3CDTF">2012-07-19T14:31:42Z</dcterms:modified>
</cp:coreProperties>
</file>