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slideLayouts/slideLayout16.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Default Extension="xls" ContentType="application/vnd.ms-exce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26" r:id="rId1"/>
    <p:sldMasterId id="2147483937" r:id="rId2"/>
  </p:sldMasterIdLst>
  <p:notesMasterIdLst>
    <p:notesMasterId r:id="rId50"/>
  </p:notesMasterIdLst>
  <p:sldIdLst>
    <p:sldId id="455" r:id="rId3"/>
    <p:sldId id="456" r:id="rId4"/>
    <p:sldId id="457" r:id="rId5"/>
    <p:sldId id="458" r:id="rId6"/>
    <p:sldId id="459" r:id="rId7"/>
    <p:sldId id="460" r:id="rId8"/>
    <p:sldId id="461" r:id="rId9"/>
    <p:sldId id="462" r:id="rId10"/>
    <p:sldId id="463" r:id="rId11"/>
    <p:sldId id="464" r:id="rId12"/>
    <p:sldId id="465" r:id="rId13"/>
    <p:sldId id="466" r:id="rId14"/>
    <p:sldId id="467" r:id="rId15"/>
    <p:sldId id="468" r:id="rId16"/>
    <p:sldId id="469" r:id="rId17"/>
    <p:sldId id="470" r:id="rId18"/>
    <p:sldId id="471" r:id="rId19"/>
    <p:sldId id="472" r:id="rId20"/>
    <p:sldId id="473" r:id="rId21"/>
    <p:sldId id="474" r:id="rId22"/>
    <p:sldId id="475" r:id="rId23"/>
    <p:sldId id="476" r:id="rId24"/>
    <p:sldId id="477" r:id="rId25"/>
    <p:sldId id="478" r:id="rId26"/>
    <p:sldId id="479" r:id="rId27"/>
    <p:sldId id="480" r:id="rId28"/>
    <p:sldId id="481" r:id="rId29"/>
    <p:sldId id="482" r:id="rId30"/>
    <p:sldId id="483" r:id="rId31"/>
    <p:sldId id="484" r:id="rId32"/>
    <p:sldId id="485" r:id="rId33"/>
    <p:sldId id="486" r:id="rId34"/>
    <p:sldId id="487" r:id="rId35"/>
    <p:sldId id="488" r:id="rId36"/>
    <p:sldId id="489" r:id="rId37"/>
    <p:sldId id="490" r:id="rId38"/>
    <p:sldId id="491" r:id="rId39"/>
    <p:sldId id="492" r:id="rId40"/>
    <p:sldId id="493" r:id="rId41"/>
    <p:sldId id="494" r:id="rId42"/>
    <p:sldId id="495" r:id="rId43"/>
    <p:sldId id="496" r:id="rId44"/>
    <p:sldId id="497" r:id="rId45"/>
    <p:sldId id="498" r:id="rId46"/>
    <p:sldId id="499" r:id="rId47"/>
    <p:sldId id="500" r:id="rId48"/>
    <p:sldId id="501" r:id="rId49"/>
  </p:sldIdLst>
  <p:sldSz cx="9144000" cy="6858000" type="screen4x3"/>
  <p:notesSz cx="6858000" cy="9144000"/>
  <p:custDataLst>
    <p:tags r:id="rId51"/>
  </p:custDataLst>
  <p:defaultTextStyle>
    <a:defPPr>
      <a:defRPr lang="en-US"/>
    </a:defPPr>
    <a:lvl1pPr algn="l" defTabSz="457200" rtl="0" fontAlgn="base">
      <a:spcBef>
        <a:spcPct val="0"/>
      </a:spcBef>
      <a:spcAft>
        <a:spcPct val="0"/>
      </a:spcAft>
      <a:defRPr kern="1200">
        <a:solidFill>
          <a:schemeClr val="tx1"/>
        </a:solidFill>
        <a:latin typeface="Arial" pitchFamily="34" charset="0"/>
        <a:ea typeface="+mn-ea"/>
        <a:cs typeface="+mn-cs"/>
      </a:defRPr>
    </a:lvl1pPr>
    <a:lvl2pPr marL="457200" algn="l" defTabSz="457200" rtl="0" fontAlgn="base">
      <a:spcBef>
        <a:spcPct val="0"/>
      </a:spcBef>
      <a:spcAft>
        <a:spcPct val="0"/>
      </a:spcAft>
      <a:defRPr kern="1200">
        <a:solidFill>
          <a:schemeClr val="tx1"/>
        </a:solidFill>
        <a:latin typeface="Arial" pitchFamily="34" charset="0"/>
        <a:ea typeface="+mn-ea"/>
        <a:cs typeface="+mn-cs"/>
      </a:defRPr>
    </a:lvl2pPr>
    <a:lvl3pPr marL="914400" algn="l" defTabSz="457200" rtl="0" fontAlgn="base">
      <a:spcBef>
        <a:spcPct val="0"/>
      </a:spcBef>
      <a:spcAft>
        <a:spcPct val="0"/>
      </a:spcAft>
      <a:defRPr kern="1200">
        <a:solidFill>
          <a:schemeClr val="tx1"/>
        </a:solidFill>
        <a:latin typeface="Arial" pitchFamily="34" charset="0"/>
        <a:ea typeface="+mn-ea"/>
        <a:cs typeface="+mn-cs"/>
      </a:defRPr>
    </a:lvl3pPr>
    <a:lvl4pPr marL="1371600" algn="l" defTabSz="457200" rtl="0" fontAlgn="base">
      <a:spcBef>
        <a:spcPct val="0"/>
      </a:spcBef>
      <a:spcAft>
        <a:spcPct val="0"/>
      </a:spcAft>
      <a:defRPr kern="1200">
        <a:solidFill>
          <a:schemeClr val="tx1"/>
        </a:solidFill>
        <a:latin typeface="Arial" pitchFamily="34" charset="0"/>
        <a:ea typeface="+mn-ea"/>
        <a:cs typeface="+mn-cs"/>
      </a:defRPr>
    </a:lvl4pPr>
    <a:lvl5pPr marL="1828800" algn="l" defTabSz="457200"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8DEF8"/>
    <a:srgbClr val="00CCFF"/>
    <a:srgbClr val="4FA735"/>
    <a:srgbClr val="0094D8"/>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7818" autoAdjust="0"/>
    <p:restoredTop sz="88024" autoAdjust="0"/>
  </p:normalViewPr>
  <p:slideViewPr>
    <p:cSldViewPr snapToGrid="0" snapToObjects="1">
      <p:cViewPr>
        <p:scale>
          <a:sx n="71" d="100"/>
          <a:sy n="71" d="100"/>
        </p:scale>
        <p:origin x="-2424" y="-456"/>
      </p:cViewPr>
      <p:guideLst>
        <p:guide orient="horz" pos="2153"/>
        <p:guide orient="horz" pos="460"/>
        <p:guide orient="horz" pos="1022"/>
        <p:guide orient="horz" pos="4016"/>
        <p:guide pos="2880"/>
        <p:guide pos="377"/>
        <p:guide pos="5483"/>
        <p:guide pos="501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tags" Target="tags/tag1.xml"/><Relationship Id="rId3"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image" Target="../media/image16.png"/></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image" Target="../media/image1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image" Target="../media/image2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9E46AECE-38C5-460E-BFA4-929E110EB6D3}" type="datetimeFigureOut">
              <a:rPr lang="en-US"/>
              <a:pPr>
                <a:defRPr/>
              </a:pPr>
              <a:t>7/19/2012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65F2F8A5-B95B-464D-9221-E85B11ACBED1}" type="slidenum">
              <a:rPr lang="en-US"/>
              <a:pPr>
                <a:defRPr/>
              </a:pPr>
              <a:t>‹N›</a:t>
            </a:fld>
            <a:endParaRPr lang="en-US"/>
          </a:p>
        </p:txBody>
      </p:sp>
    </p:spTree>
    <p:extLst>
      <p:ext uri="{BB962C8B-B14F-4D97-AF65-F5344CB8AC3E}">
        <p14:creationId xmlns:p14="http://schemas.microsoft.com/office/powerpoint/2010/main" xmlns="" val="24643980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68612"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References</a:t>
            </a:r>
          </a:p>
          <a:p>
            <a:pPr marL="228578" indent="-228578" eaLnBrk="1" fontAlgn="auto" hangingPunct="1">
              <a:spcBef>
                <a:spcPts val="0"/>
              </a:spcBef>
              <a:spcAft>
                <a:spcPts val="0"/>
              </a:spcAft>
              <a:buFont typeface="+mj-lt"/>
              <a:buAutoNum type="arabicPeriod"/>
              <a:defRPr/>
            </a:pPr>
            <a:r>
              <a:rPr lang="en-GB" dirty="0" smtClean="0"/>
              <a:t>Tung DS &amp; Cunningham GR. Androgen deficiency in men. </a:t>
            </a:r>
            <a:r>
              <a:rPr lang="en-GB" i="1" dirty="0" smtClean="0"/>
              <a:t>Endocrinologist. </a:t>
            </a:r>
            <a:r>
              <a:rPr lang="en-GB" dirty="0" smtClean="0"/>
              <a:t>2007;17(2):101–115.&lt;&lt;Ap105 Table 5.&gt;&gt;</a:t>
            </a:r>
          </a:p>
          <a:p>
            <a:pPr marL="228578" indent="-228578" eaLnBrk="1" fontAlgn="auto" hangingPunct="1">
              <a:spcBef>
                <a:spcPts val="0"/>
              </a:spcBef>
              <a:spcAft>
                <a:spcPts val="0"/>
              </a:spcAft>
              <a:buFont typeface="+mj-lt"/>
              <a:buAutoNum type="arabicPeriod"/>
              <a:defRPr/>
            </a:pPr>
            <a:r>
              <a:rPr lang="en-GB" dirty="0" err="1" smtClean="0"/>
              <a:t>Traish</a:t>
            </a:r>
            <a:r>
              <a:rPr lang="en-GB" dirty="0" smtClean="0"/>
              <a:t> AM, Miner MM, </a:t>
            </a:r>
            <a:r>
              <a:rPr lang="en-GB" dirty="0" err="1" smtClean="0"/>
              <a:t>Morgentaler</a:t>
            </a:r>
            <a:r>
              <a:rPr lang="en-GB" dirty="0" smtClean="0"/>
              <a:t> A, </a:t>
            </a:r>
            <a:r>
              <a:rPr lang="en-GB" dirty="0" err="1" smtClean="0"/>
              <a:t>Zitzman</a:t>
            </a:r>
            <a:r>
              <a:rPr lang="en-GB" dirty="0" smtClean="0"/>
              <a:t> M. Testosterone deficiency. </a:t>
            </a:r>
            <a:r>
              <a:rPr lang="en-GB" i="1" dirty="0" smtClean="0"/>
              <a:t>Am J Med. </a:t>
            </a:r>
            <a:r>
              <a:rPr lang="en-GB" dirty="0" smtClean="0"/>
              <a:t>2011;24;578–597. &lt;&lt;Ap581&gt;&gt;</a:t>
            </a:r>
            <a:endParaRPr lang="en-GB" dirty="0"/>
          </a:p>
        </p:txBody>
      </p:sp>
      <p:sp>
        <p:nvSpPr>
          <p:cNvPr id="69636"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References</a:t>
            </a:r>
          </a:p>
          <a:p>
            <a:pPr marL="228578" indent="-228578" eaLnBrk="1" fontAlgn="auto" hangingPunct="1">
              <a:spcBef>
                <a:spcPts val="0"/>
              </a:spcBef>
              <a:spcAft>
                <a:spcPts val="0"/>
              </a:spcAft>
              <a:buFont typeface="+mj-lt"/>
              <a:buAutoNum type="arabicPeriod"/>
              <a:defRPr/>
            </a:pPr>
            <a:r>
              <a:rPr lang="de-DE" dirty="0" smtClean="0"/>
              <a:t>Basaria S et al. </a:t>
            </a:r>
            <a:r>
              <a:rPr lang="de-DE" i="1" dirty="0" smtClean="0"/>
              <a:t>New Engl J Med </a:t>
            </a:r>
            <a:r>
              <a:rPr lang="de-DE" dirty="0" smtClean="0"/>
              <a:t>2010;363:109–122.&lt;&lt;Ap120 Table .&gt;&gt;</a:t>
            </a:r>
            <a:endParaRPr lang="en-GB" dirty="0"/>
          </a:p>
        </p:txBody>
      </p:sp>
      <p:sp>
        <p:nvSpPr>
          <p:cNvPr id="70660"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Folienbildplatzhalter 1"/>
          <p:cNvSpPr>
            <a:spLocks noGrp="1" noRot="1" noChangeAspect="1" noTextEdit="1"/>
          </p:cNvSpPr>
          <p:nvPr>
            <p:ph type="sldImg"/>
          </p:nvPr>
        </p:nvSpPr>
        <p:spPr bwMode="auto">
          <a:xfrm>
            <a:off x="1143000" y="685800"/>
            <a:ext cx="4573588" cy="3429000"/>
          </a:xfrm>
          <a:noFill/>
          <a:ln>
            <a:solidFill>
              <a:srgbClr val="000000"/>
            </a:solidFill>
            <a:miter lim="800000"/>
            <a:headEnd/>
            <a:tailEnd/>
          </a:ln>
        </p:spPr>
      </p:sp>
      <p:sp>
        <p:nvSpPr>
          <p:cNvPr id="165891" name="Notizenplatzhalter 2"/>
          <p:cNvSpPr>
            <a:spLocks noGrp="1"/>
          </p:cNvSpPr>
          <p:nvPr>
            <p:ph type="body" idx="1"/>
          </p:nvPr>
        </p:nvSpPr>
        <p:spPr bwMode="auto"/>
        <p:txBody>
          <a:bodyPr wrap="square" numCol="1" anchor="t" anchorCtr="0" compatLnSpc="1">
            <a:prstTxWarp prst="textNoShape">
              <a:avLst/>
            </a:prstTxWarp>
          </a:bodyPr>
          <a:lstStyle/>
          <a:p>
            <a:pPr eaLnBrk="1" fontAlgn="auto" hangingPunct="1">
              <a:spcBef>
                <a:spcPts val="0"/>
              </a:spcBef>
              <a:spcAft>
                <a:spcPts val="0"/>
              </a:spcAft>
              <a:defRPr/>
            </a:pPr>
            <a:r>
              <a:rPr lang="en-US" b="1" dirty="0" smtClean="0">
                <a:latin typeface="Arial" pitchFamily="34" charset="0"/>
              </a:rPr>
              <a:t>Reference</a:t>
            </a:r>
          </a:p>
          <a:p>
            <a:pPr marL="228578" indent="-228578" eaLnBrk="1" fontAlgn="auto" hangingPunct="1">
              <a:spcBef>
                <a:spcPts val="0"/>
              </a:spcBef>
              <a:spcAft>
                <a:spcPts val="0"/>
              </a:spcAft>
              <a:buFont typeface="+mj-lt"/>
              <a:buAutoNum type="arabicPeriod"/>
              <a:defRPr/>
            </a:pPr>
            <a:r>
              <a:rPr lang="en-US" dirty="0" err="1" smtClean="0">
                <a:latin typeface="Arial" pitchFamily="34" charset="0"/>
              </a:rPr>
              <a:t>Caminiti</a:t>
            </a:r>
            <a:r>
              <a:rPr lang="en-US" dirty="0" smtClean="0">
                <a:latin typeface="Arial" pitchFamily="34" charset="0"/>
              </a:rPr>
              <a:t> G, </a:t>
            </a:r>
            <a:r>
              <a:rPr lang="en-US" dirty="0" err="1" smtClean="0">
                <a:latin typeface="Arial" pitchFamily="34" charset="0"/>
              </a:rPr>
              <a:t>Volterrani</a:t>
            </a:r>
            <a:r>
              <a:rPr lang="en-US" dirty="0" smtClean="0">
                <a:latin typeface="Arial" pitchFamily="34" charset="0"/>
              </a:rPr>
              <a:t> M, </a:t>
            </a:r>
            <a:r>
              <a:rPr lang="en-US" dirty="0" err="1" smtClean="0">
                <a:latin typeface="Arial" pitchFamily="34" charset="0"/>
              </a:rPr>
              <a:t>Iellamo</a:t>
            </a:r>
            <a:r>
              <a:rPr lang="en-US" dirty="0" smtClean="0">
                <a:latin typeface="Arial" pitchFamily="34" charset="0"/>
              </a:rPr>
              <a:t> F et al. Effect of long-acting testosterone treatment on functional exercise capacity, skeletal muscle performance, insulin resistance, and baroreflex sensitivity in elderly patients with chronic heart failure a double-blind, placebo-controlled, randomized study. </a:t>
            </a:r>
            <a:r>
              <a:rPr lang="en-US" i="1" dirty="0" smtClean="0">
                <a:latin typeface="Arial" pitchFamily="34" charset="0"/>
              </a:rPr>
              <a:t>J Am Coll </a:t>
            </a:r>
            <a:r>
              <a:rPr lang="en-US" i="1" dirty="0" err="1" smtClean="0">
                <a:latin typeface="Arial" pitchFamily="34" charset="0"/>
              </a:rPr>
              <a:t>Cardiol</a:t>
            </a:r>
            <a:r>
              <a:rPr lang="en-US" i="1" dirty="0" smtClean="0">
                <a:latin typeface="Arial" pitchFamily="34" charset="0"/>
              </a:rPr>
              <a:t>. </a:t>
            </a:r>
            <a:r>
              <a:rPr lang="en-US" dirty="0" smtClean="0">
                <a:latin typeface="Arial" pitchFamily="34" charset="0"/>
              </a:rPr>
              <a:t>2009 Sep 1;54(10):919-27.</a:t>
            </a:r>
          </a:p>
        </p:txBody>
      </p:sp>
      <p:sp>
        <p:nvSpPr>
          <p:cNvPr id="71684" name="Foliennummernplatzhalter 3"/>
          <p:cNvSpPr txBox="1">
            <a:spLocks noGrp="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a:spcBef>
                <a:spcPct val="20000"/>
              </a:spcBef>
            </a:pPr>
            <a:fld id="{0D6B5D7B-8EE1-42E1-BEBE-532C0F24278E}" type="slidenum">
              <a:rPr lang="de-DE" sz="1200">
                <a:solidFill>
                  <a:srgbClr val="000000"/>
                </a:solidFill>
                <a:latin typeface="Calibri" pitchFamily="34" charset="0"/>
              </a:rPr>
              <a:pPr algn="r">
                <a:spcBef>
                  <a:spcPct val="20000"/>
                </a:spcBef>
              </a:pPr>
              <a:t>4</a:t>
            </a:fld>
            <a:endParaRPr lang="de-DE" sz="1200">
              <a:solidFill>
                <a:srgbClr val="000000"/>
              </a:solidFill>
              <a:latin typeface="Calibri" pitchFamily="34" charset="0"/>
            </a:endParaRPr>
          </a:p>
        </p:txBody>
      </p:sp>
      <p:sp>
        <p:nvSpPr>
          <p:cNvPr id="71685"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References</a:t>
            </a:r>
          </a:p>
          <a:p>
            <a:pPr marL="228578" indent="-228578" eaLnBrk="1" fontAlgn="auto" hangingPunct="1">
              <a:spcBef>
                <a:spcPts val="0"/>
              </a:spcBef>
              <a:spcAft>
                <a:spcPts val="0"/>
              </a:spcAft>
              <a:buFont typeface="+mj-lt"/>
              <a:buAutoNum type="arabicPeriod"/>
              <a:defRPr/>
            </a:pPr>
            <a:r>
              <a:rPr lang="de-DE" dirty="0" smtClean="0"/>
              <a:t>Srinivas-Shankar U, </a:t>
            </a:r>
            <a:r>
              <a:rPr lang="en-GB" dirty="0" smtClean="0"/>
              <a:t>Roberts SA, Connolly MJ, </a:t>
            </a:r>
            <a:r>
              <a:rPr lang="de-DE" dirty="0" smtClean="0"/>
              <a:t>et al. </a:t>
            </a:r>
            <a:r>
              <a:rPr lang="en-GB" dirty="0" smtClean="0"/>
              <a:t>Effects of testosterone on muscle strength, physical function, body composition, and quality of life in intermediate-frail and frail elderly men: a randomized, double-blind, placebo-controlled study. </a:t>
            </a:r>
            <a:r>
              <a:rPr lang="de-DE" dirty="0" smtClean="0"/>
              <a:t>J Clin Endocrinol Metab. 2010;95(2):639–650.&lt;&lt;Ap644  Table 2.&gt;&gt;</a:t>
            </a:r>
          </a:p>
          <a:p>
            <a:pPr eaLnBrk="1" fontAlgn="auto" hangingPunct="1">
              <a:spcBef>
                <a:spcPts val="0"/>
              </a:spcBef>
              <a:spcAft>
                <a:spcPts val="0"/>
              </a:spcAft>
              <a:defRPr/>
            </a:pPr>
            <a:endParaRPr lang="de-DE" dirty="0" smtClean="0"/>
          </a:p>
          <a:p>
            <a:pPr eaLnBrk="1" fontAlgn="auto" hangingPunct="1">
              <a:spcBef>
                <a:spcPts val="0"/>
              </a:spcBef>
              <a:spcAft>
                <a:spcPts val="0"/>
              </a:spcAft>
              <a:defRPr/>
            </a:pPr>
            <a:endParaRPr lang="en-GB" dirty="0"/>
          </a:p>
        </p:txBody>
      </p:sp>
      <p:sp>
        <p:nvSpPr>
          <p:cNvPr id="72707" name="Slide Image Placeholder 6"/>
          <p:cNvSpPr>
            <a:spLocks noGrp="1" noRot="1" noChangeAspect="1" noTextEdit="1"/>
          </p:cNvSpPr>
          <p:nvPr>
            <p:ph type="sldImg"/>
          </p:nvPr>
        </p:nvSpPr>
        <p:spPr bwMode="auto">
          <a:noFill/>
          <a:ln>
            <a:solidFill>
              <a:srgbClr val="000000"/>
            </a:solidFill>
            <a:miter lim="800000"/>
            <a:headEnd/>
            <a:tailEnd/>
          </a:ln>
        </p:spPr>
      </p:sp>
      <p:sp>
        <p:nvSpPr>
          <p:cNvPr id="72708"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2" name="Rectangle 3"/>
          <p:cNvSpPr>
            <a:spLocks noGrp="1" noChangeArrowheads="1"/>
          </p:cNvSpPr>
          <p:nvPr>
            <p:ph type="body" idx="1"/>
          </p:nvPr>
        </p:nvSpPr>
        <p:spPr/>
        <p:txBody>
          <a:bodyPr>
            <a:normAutofit fontScale="77500" lnSpcReduction="20000"/>
          </a:bodyPr>
          <a:lstStyle/>
          <a:p>
            <a:pPr eaLnBrk="1" fontAlgn="auto" hangingPunct="1">
              <a:spcBef>
                <a:spcPts val="0"/>
              </a:spcBef>
              <a:spcAft>
                <a:spcPts val="0"/>
              </a:spcAft>
              <a:defRPr/>
            </a:pPr>
            <a:r>
              <a:rPr lang="en-US" b="1" dirty="0" smtClean="0"/>
              <a:t>Notes </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AIM: To evaluate the effects of parenteral testosterone undecanoate (TU) in </a:t>
            </a:r>
            <a:r>
              <a:rPr lang="en-US" dirty="0" err="1" smtClean="0"/>
              <a:t>outclinic</a:t>
            </a:r>
            <a:r>
              <a:rPr lang="en-US" dirty="0" smtClean="0"/>
              <a:t> patients with metabolic syndrome (MS) and late-onset hypogonadism (total testosterone (T) at or below 11nmol/L or free T at or below 250pmol/L).</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METHODS: This is a randomized, double-blind, double-dummy, placebo-controlled, parallel group, single-center study. Fifty patients (mean age 57±8) were randomized (4:1) to receive TU 1,000mg (every 12 weeks) or placebo (PLB) gel (3-6 g/daily) for 24 months.</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MAIN OUTCOME MEASURES: Homeostasis model assessment index of insulin resistance (HOMA-IR), carotid intima media thickness (CIMT), and high-sensitivity C-reactive protein (</a:t>
            </a:r>
            <a:r>
              <a:rPr lang="en-US" dirty="0" err="1" smtClean="0"/>
              <a:t>hsCRP</a:t>
            </a:r>
            <a:r>
              <a:rPr lang="en-US" dirty="0" smtClean="0"/>
              <a:t>).</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RESULTS: At baseline, all patients fulfilled the National Cholesterol Education Program-Third Adult Treatment Panel (NCEP-ATPIII) and International Diabetes Federation (IDF) criteria for the definition of MS. An interim analysis conducted at 12 months showed that TU markedly improved HOMA-IR (P &lt;0.001), CIMT (P&lt;0.0001), and </a:t>
            </a:r>
            <a:r>
              <a:rPr lang="en-US" dirty="0" err="1" smtClean="0"/>
              <a:t>hsCRP</a:t>
            </a:r>
            <a:r>
              <a:rPr lang="en-US" dirty="0" smtClean="0"/>
              <a:t> (P&lt;0.001) compared with PLB; thus, all patients were shifted to TU treatment. After 24 months, 35% (P&lt; 0.0001) and 58% (P &lt; 0.001) of patients still presented MS as defined by NCEP-ATPIII and IDF criteria, respectively. Main determinants of changes were reduction in waist circumference (P&lt;0.0001), visceral fat mass (P&lt;0.0001), and improvement in HOMA-IR without changes in body mass index (BMI).</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CONCLUSIONS: TU reduced fasting glucose, waist circumference, and improved surrogate markers of atherosclerosis in hypogonadal men with MS. Resumption and maintenance of T levels in the normal range of young adults determines a remarkable reduction in cardiovascular risk factors clustered in MS without significant hematological and prostate adverse events.</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The study seems to be valued highly by the Journal of Clinical Endocrinology and Metabolism as it was highlighted by an editorial by </a:t>
            </a:r>
            <a:r>
              <a:rPr lang="en-US" dirty="0" err="1" smtClean="0"/>
              <a:t>Shalender</a:t>
            </a:r>
            <a:r>
              <a:rPr lang="en-US" dirty="0" smtClean="0"/>
              <a:t> </a:t>
            </a:r>
            <a:r>
              <a:rPr lang="en-US" dirty="0" err="1" smtClean="0"/>
              <a:t>Bhasin</a:t>
            </a:r>
            <a:r>
              <a:rPr lang="en-US" dirty="0" smtClean="0"/>
              <a:t>. Also, the time between online publication in December 2009 and actual print was very short indicating that it was considered to be of high priority.</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b="1" dirty="0" smtClean="0"/>
              <a:t>References</a:t>
            </a:r>
          </a:p>
          <a:p>
            <a:pPr marL="228578" indent="-228578" eaLnBrk="1" fontAlgn="auto" hangingPunct="1">
              <a:spcBef>
                <a:spcPts val="0"/>
              </a:spcBef>
              <a:spcAft>
                <a:spcPts val="0"/>
              </a:spcAft>
              <a:buFont typeface="+mj-lt"/>
              <a:buAutoNum type="arabicPeriod"/>
              <a:defRPr/>
            </a:pPr>
            <a:r>
              <a:rPr lang="en-US" dirty="0" smtClean="0">
                <a:solidFill>
                  <a:srgbClr val="000000"/>
                </a:solidFill>
              </a:rPr>
              <a:t>Aversa A, </a:t>
            </a:r>
            <a:r>
              <a:rPr lang="en-US" dirty="0" err="1" smtClean="0">
                <a:solidFill>
                  <a:srgbClr val="000000"/>
                </a:solidFill>
              </a:rPr>
              <a:t>Bruzziches</a:t>
            </a:r>
            <a:r>
              <a:rPr lang="en-US" dirty="0" smtClean="0">
                <a:solidFill>
                  <a:srgbClr val="000000"/>
                </a:solidFill>
              </a:rPr>
              <a:t> R, </a:t>
            </a:r>
            <a:r>
              <a:rPr lang="en-US" dirty="0" err="1" smtClean="0">
                <a:solidFill>
                  <a:srgbClr val="000000"/>
                </a:solidFill>
              </a:rPr>
              <a:t>Francomano</a:t>
            </a:r>
            <a:r>
              <a:rPr lang="en-US" dirty="0" smtClean="0">
                <a:solidFill>
                  <a:srgbClr val="000000"/>
                </a:solidFill>
              </a:rPr>
              <a:t> D et al. Effects of testosterone undecanoate on cardiovascular risk factors and atherosclerosis in middle-aged men with late-onset hypogonadism and metabolic syndrome: results from a 24-month, randomized, double-blind, placebo-controlled study. </a:t>
            </a:r>
            <a:r>
              <a:rPr lang="en-US" i="1" dirty="0" smtClean="0">
                <a:solidFill>
                  <a:srgbClr val="000000"/>
                </a:solidFill>
              </a:rPr>
              <a:t>J Sex Med. 2010;7(10):3495-503. </a:t>
            </a:r>
            <a:r>
              <a:rPr lang="en-US" i="1" dirty="0" err="1" smtClean="0">
                <a:solidFill>
                  <a:srgbClr val="000000"/>
                </a:solidFill>
              </a:rPr>
              <a:t>doi</a:t>
            </a:r>
            <a:r>
              <a:rPr lang="en-US" i="1" dirty="0" smtClean="0">
                <a:solidFill>
                  <a:srgbClr val="000000"/>
                </a:solidFill>
              </a:rPr>
              <a:t>: 10.1111/j.1743-6109.2010.01931.x. &lt;&lt;Only have abstract&gt;&gt;</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endParaRPr lang="en-US" dirty="0" smtClean="0"/>
          </a:p>
        </p:txBody>
      </p:sp>
      <p:sp>
        <p:nvSpPr>
          <p:cNvPr id="73731" name="Slide Image Placeholder 6"/>
          <p:cNvSpPr>
            <a:spLocks noGrp="1" noRot="1" noChangeAspect="1" noTextEdit="1"/>
          </p:cNvSpPr>
          <p:nvPr>
            <p:ph type="sldImg"/>
          </p:nvPr>
        </p:nvSpPr>
        <p:spPr bwMode="auto">
          <a:noFill/>
          <a:ln>
            <a:solidFill>
              <a:srgbClr val="000000"/>
            </a:solidFill>
            <a:miter lim="800000"/>
            <a:headEnd/>
            <a:tailEnd/>
          </a:ln>
        </p:spPr>
      </p:sp>
      <p:sp>
        <p:nvSpPr>
          <p:cNvPr id="73732"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a:spcBef>
                <a:spcPct val="20000"/>
              </a:spcBef>
            </a:pPr>
            <a:fld id="{9D41125C-5FC8-436F-9CF8-1FCB89A5AAFB}" type="slidenum">
              <a:rPr lang="en-US" sz="1200">
                <a:solidFill>
                  <a:srgbClr val="000000"/>
                </a:solidFill>
                <a:latin typeface="Calibri" pitchFamily="34" charset="0"/>
              </a:rPr>
              <a:pPr algn="r">
                <a:spcBef>
                  <a:spcPct val="20000"/>
                </a:spcBef>
              </a:pPr>
              <a:t>7</a:t>
            </a:fld>
            <a:endParaRPr lang="en-US" sz="1200">
              <a:solidFill>
                <a:srgbClr val="000000"/>
              </a:solidFill>
              <a:latin typeface="Calibri" pitchFamily="34" charset="0"/>
            </a:endParaRPr>
          </a:p>
        </p:txBody>
      </p:sp>
      <p:sp>
        <p:nvSpPr>
          <p:cNvPr id="74755" name="Rectangle 2"/>
          <p:cNvSpPr>
            <a:spLocks noGrp="1" noRot="1" noChangeAspect="1" noChangeArrowheads="1" noTextEdit="1"/>
          </p:cNvSpPr>
          <p:nvPr>
            <p:ph type="sldImg"/>
          </p:nvPr>
        </p:nvSpPr>
        <p:spPr bwMode="auto">
          <a:xfrm>
            <a:off x="1143000" y="685800"/>
            <a:ext cx="4573588" cy="3429000"/>
          </a:xfrm>
          <a:noFill/>
          <a:ln>
            <a:solidFill>
              <a:srgbClr val="000000"/>
            </a:solidFill>
            <a:miter lim="800000"/>
            <a:headEnd/>
            <a:tailEnd/>
          </a:ln>
        </p:spPr>
      </p:sp>
      <p:sp>
        <p:nvSpPr>
          <p:cNvPr id="172036" name="Rectangle 3"/>
          <p:cNvSpPr>
            <a:spLocks noGrp="1" noChangeArrowheads="1"/>
          </p:cNvSpPr>
          <p:nvPr>
            <p:ph type="body" idx="1"/>
          </p:nvPr>
        </p:nvSpPr>
        <p:spPr bwMode="auto"/>
        <p:txBody>
          <a:bodyPr wrap="square" numCol="1" anchor="t" anchorCtr="0" compatLnSpc="1">
            <a:prstTxWarp prst="textNoShape">
              <a:avLst/>
            </a:prstTxWarp>
            <a:normAutofit fontScale="77500" lnSpcReduction="20000"/>
          </a:bodyPr>
          <a:lstStyle/>
          <a:p>
            <a:pPr eaLnBrk="1" fontAlgn="auto" hangingPunct="1">
              <a:spcBef>
                <a:spcPts val="0"/>
              </a:spcBef>
              <a:spcAft>
                <a:spcPts val="0"/>
              </a:spcAft>
              <a:defRPr/>
            </a:pPr>
            <a:r>
              <a:rPr lang="en-US" b="1" dirty="0" smtClean="0"/>
              <a:t>Notes </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AIM: To evaluate the effects of parenteral testosterone undecanoate (TU) in </a:t>
            </a:r>
            <a:r>
              <a:rPr lang="en-US" dirty="0" err="1" smtClean="0"/>
              <a:t>outclinic</a:t>
            </a:r>
            <a:r>
              <a:rPr lang="en-US" dirty="0" smtClean="0"/>
              <a:t> patients with metabolic syndrome (MS) and late-onset hypogonadism (total testosterone (T) at or below 11nmol/L or free T at or below 250pmol/L).</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METHODS: This is a randomized, double-blind, double-dummy, placebo-controlled, parallel group, single-center study. Fifty patients (mean age 57±8) were randomized (4:1) to receive TU 1,000mg (every 12 weeks) or placebo (PLB) gel (3-6 g/daily) for 24 months.</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MAIN OUTCOME MEASURES: Homeostasis model assessment index of insulin resistance (HOMA-IR), carotid intima media thickness (CIMT), and high-sensitivity C-reactive protein (</a:t>
            </a:r>
            <a:r>
              <a:rPr lang="en-US" dirty="0" err="1" smtClean="0"/>
              <a:t>hsCRP</a:t>
            </a:r>
            <a:r>
              <a:rPr lang="en-US" dirty="0" smtClean="0"/>
              <a:t>).</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RESULTS: At baseline, all patients fulfilled the National Cholesterol Education Program-Third Adult Treatment Panel (NCEP-ATPIII) and International Diabetes Federation (IDF) criteria for the definition of MS. An interim analysis conducted at 12 months showed that TU markedly improved HOMA-IR (P &lt;0.001), CIMT (P&lt;0.0001), and </a:t>
            </a:r>
            <a:r>
              <a:rPr lang="en-US" dirty="0" err="1" smtClean="0"/>
              <a:t>hsCRP</a:t>
            </a:r>
            <a:r>
              <a:rPr lang="en-US" dirty="0" smtClean="0"/>
              <a:t> (P&lt;0.001) compared with PLB; thus, all patients were shifted to TU treatment. After 24 months, 35% (P&lt; 0.0001) and 58% (P &lt; 0.001) of patients still presented MS as defined by NCEP-ATPIII and IDF criteria, respectively. Main determinants of changes were reduction in waist circumference (P&lt;0.0001), visceral fat mass (P&lt;0.0001), and improvement in HOMA-IR without changes in body mass index (BMI).</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CONCLUSIONS: TU reduced fasting glucose, waist circumference, and improved surrogate markers of atherosclerosis in hypogonadal men with MS. Resumption and maintenance of T levels in the normal range of young adults determines a remarkable reduction in cardiovascular risk factors clustered in MS without significant hematological and prostate adverse events.</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The study seems to be valued highly by the Journal of Clinical Endocrinology and Metabolism as it was highlighted by an editorial by </a:t>
            </a:r>
            <a:r>
              <a:rPr lang="en-US" dirty="0" err="1" smtClean="0"/>
              <a:t>Shalender</a:t>
            </a:r>
            <a:r>
              <a:rPr lang="en-US" dirty="0" smtClean="0"/>
              <a:t> </a:t>
            </a:r>
            <a:r>
              <a:rPr lang="en-US" dirty="0" err="1" smtClean="0"/>
              <a:t>Bhasin</a:t>
            </a:r>
            <a:r>
              <a:rPr lang="en-US" dirty="0" smtClean="0"/>
              <a:t>.  Also, the time between online publication in December 2009 and actual print was very short indicating that it was considered to be of high priority.</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b="1" dirty="0" smtClean="0"/>
              <a:t>References</a:t>
            </a:r>
          </a:p>
          <a:p>
            <a:pPr marL="228578" indent="-228578" eaLnBrk="1" fontAlgn="auto" hangingPunct="1">
              <a:spcBef>
                <a:spcPts val="0"/>
              </a:spcBef>
              <a:spcAft>
                <a:spcPts val="0"/>
              </a:spcAft>
              <a:buFont typeface="+mj-lt"/>
              <a:buAutoNum type="arabicPeriod"/>
              <a:defRPr/>
            </a:pPr>
            <a:r>
              <a:rPr lang="en-US" dirty="0" smtClean="0">
                <a:solidFill>
                  <a:srgbClr val="000000"/>
                </a:solidFill>
              </a:rPr>
              <a:t>Aversa A, </a:t>
            </a:r>
            <a:r>
              <a:rPr lang="en-US" dirty="0" err="1" smtClean="0">
                <a:solidFill>
                  <a:srgbClr val="000000"/>
                </a:solidFill>
              </a:rPr>
              <a:t>Bruzziches</a:t>
            </a:r>
            <a:r>
              <a:rPr lang="en-US" dirty="0" smtClean="0">
                <a:solidFill>
                  <a:srgbClr val="000000"/>
                </a:solidFill>
              </a:rPr>
              <a:t> R, </a:t>
            </a:r>
            <a:r>
              <a:rPr lang="en-US" dirty="0" err="1" smtClean="0">
                <a:solidFill>
                  <a:srgbClr val="000000"/>
                </a:solidFill>
              </a:rPr>
              <a:t>Francomano</a:t>
            </a:r>
            <a:r>
              <a:rPr lang="en-US" dirty="0" smtClean="0">
                <a:solidFill>
                  <a:srgbClr val="000000"/>
                </a:solidFill>
              </a:rPr>
              <a:t> D et al. Effects of testosterone undecanoate on cardiovascular risk factors and atherosclerosis in middle-aged men with late-onset hypogonadism and metabolic syndrome: results from a 24-month, randomized, double-blind, placebo-controlled study. </a:t>
            </a:r>
            <a:r>
              <a:rPr lang="en-US" i="1" dirty="0" smtClean="0">
                <a:solidFill>
                  <a:srgbClr val="000000"/>
                </a:solidFill>
              </a:rPr>
              <a:t>J Sex Med. 2010;7(10):3495-503. </a:t>
            </a:r>
            <a:r>
              <a:rPr lang="en-US" i="1" dirty="0" err="1" smtClean="0">
                <a:solidFill>
                  <a:srgbClr val="000000"/>
                </a:solidFill>
              </a:rPr>
              <a:t>doi</a:t>
            </a:r>
            <a:r>
              <a:rPr lang="en-US" i="1" dirty="0" smtClean="0">
                <a:solidFill>
                  <a:srgbClr val="000000"/>
                </a:solidFill>
              </a:rPr>
              <a:t>: 10.1111/j.1743-6109.2010.01931.x. &lt;&lt;Only have abstract&gt;&gt;</a:t>
            </a:r>
          </a:p>
          <a:p>
            <a:pPr marL="180957" indent="-180957" eaLnBrk="1" fontAlgn="auto" hangingPunct="1">
              <a:spcBef>
                <a:spcPts val="0"/>
              </a:spcBef>
              <a:spcAft>
                <a:spcPts val="0"/>
              </a:spcAft>
              <a:defRPr/>
            </a:pPr>
            <a:endParaRPr lang="en-US" dirty="0" smtClean="0">
              <a:latin typeface="Arial" pitchFamily="34" charset="0"/>
            </a:endParaRPr>
          </a:p>
        </p:txBody>
      </p:sp>
      <p:sp>
        <p:nvSpPr>
          <p:cNvPr id="74757"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Reference</a:t>
            </a:r>
          </a:p>
          <a:p>
            <a:pPr marL="228578" indent="-228578" eaLnBrk="1" fontAlgn="auto" hangingPunct="1">
              <a:spcBef>
                <a:spcPts val="0"/>
              </a:spcBef>
              <a:spcAft>
                <a:spcPts val="0"/>
              </a:spcAft>
              <a:buFont typeface="+mj-lt"/>
              <a:buAutoNum type="arabicPeriod"/>
              <a:defRPr/>
            </a:pPr>
            <a:r>
              <a:rPr lang="de-DE" dirty="0" smtClean="0"/>
              <a:t>Jones TH</a:t>
            </a:r>
            <a:r>
              <a:rPr lang="de-DE" altLang="ja-JP" dirty="0" smtClean="0"/>
              <a:t>  et al. </a:t>
            </a:r>
            <a:r>
              <a:rPr lang="de-DE" altLang="ja-JP" i="1" dirty="0" smtClean="0"/>
              <a:t>Endocrine Soc . </a:t>
            </a:r>
            <a:r>
              <a:rPr lang="de-DE" altLang="ja-JP" dirty="0" smtClean="0"/>
              <a:t>2008, Poster P3-422.&lt;&lt;Need copy of poster&gt;&gt;</a:t>
            </a:r>
            <a:endParaRPr lang="de-DE" dirty="0" smtClean="0">
              <a:ea typeface="ＭＳ Ｐゴシック" pitchFamily="34" charset="-128"/>
            </a:endParaRPr>
          </a:p>
          <a:p>
            <a:pPr eaLnBrk="1" fontAlgn="auto" hangingPunct="1">
              <a:spcBef>
                <a:spcPts val="0"/>
              </a:spcBef>
              <a:spcAft>
                <a:spcPts val="0"/>
              </a:spcAft>
              <a:defRPr/>
            </a:pPr>
            <a:endParaRPr lang="en-GB" dirty="0" smtClean="0"/>
          </a:p>
        </p:txBody>
      </p:sp>
      <p:sp>
        <p:nvSpPr>
          <p:cNvPr id="75780"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3" name="Notizenplatzhalter 2"/>
          <p:cNvSpPr>
            <a:spLocks noGrp="1"/>
          </p:cNvSpPr>
          <p:nvPr>
            <p:ph type="body" idx="1"/>
          </p:nvPr>
        </p:nvSpPr>
        <p:spPr/>
        <p:txBody>
          <a:bodyPr/>
          <a:lstStyle/>
          <a:p>
            <a:pPr eaLnBrk="1" fontAlgn="auto" hangingPunct="1">
              <a:spcBef>
                <a:spcPts val="0"/>
              </a:spcBef>
              <a:spcAft>
                <a:spcPts val="0"/>
              </a:spcAft>
              <a:defRPr/>
            </a:pPr>
            <a:r>
              <a:rPr lang="en-US" b="1" dirty="0" smtClean="0"/>
              <a:t>References</a:t>
            </a:r>
          </a:p>
          <a:p>
            <a:pPr marL="228578" indent="-228578" eaLnBrk="1" fontAlgn="auto" hangingPunct="1">
              <a:spcBef>
                <a:spcPts val="0"/>
              </a:spcBef>
              <a:spcAft>
                <a:spcPts val="0"/>
              </a:spcAft>
              <a:buFont typeface="+mj-lt"/>
              <a:buAutoNum type="arabicPeriod"/>
              <a:defRPr/>
            </a:pPr>
            <a:r>
              <a:rPr lang="en-US" dirty="0" smtClean="0"/>
              <a:t>Corona G, </a:t>
            </a:r>
            <a:r>
              <a:rPr lang="en-US" dirty="0" err="1" smtClean="0"/>
              <a:t>Monami</a:t>
            </a:r>
            <a:r>
              <a:rPr lang="en-US" dirty="0" smtClean="0"/>
              <a:t> M, </a:t>
            </a:r>
            <a:r>
              <a:rPr lang="en-US" dirty="0" err="1" smtClean="0"/>
              <a:t>Rastrelli</a:t>
            </a:r>
            <a:r>
              <a:rPr lang="en-US" dirty="0" smtClean="0"/>
              <a:t> G, Aversa A, </a:t>
            </a:r>
            <a:r>
              <a:rPr lang="en-US" dirty="0" err="1" smtClean="0"/>
              <a:t>Tishova</a:t>
            </a:r>
            <a:r>
              <a:rPr lang="en-US" dirty="0" smtClean="0"/>
              <a:t> Y, </a:t>
            </a:r>
            <a:r>
              <a:rPr lang="en-US" dirty="0" err="1" smtClean="0"/>
              <a:t>Saad</a:t>
            </a:r>
            <a:r>
              <a:rPr lang="en-US" dirty="0" smtClean="0"/>
              <a:t> F, </a:t>
            </a:r>
            <a:r>
              <a:rPr lang="en-US" dirty="0" err="1" smtClean="0"/>
              <a:t>Lenzi</a:t>
            </a:r>
            <a:r>
              <a:rPr lang="en-US" dirty="0" smtClean="0"/>
              <a:t> A, </a:t>
            </a:r>
            <a:r>
              <a:rPr lang="en-US" dirty="0" err="1" smtClean="0"/>
              <a:t>Forti</a:t>
            </a:r>
            <a:r>
              <a:rPr lang="en-US" dirty="0" smtClean="0"/>
              <a:t> G, </a:t>
            </a:r>
            <a:r>
              <a:rPr lang="en-US" dirty="0" err="1" smtClean="0"/>
              <a:t>Mannucci</a:t>
            </a:r>
            <a:r>
              <a:rPr lang="en-US" dirty="0" smtClean="0"/>
              <a:t>, E, </a:t>
            </a:r>
            <a:r>
              <a:rPr lang="en-US" dirty="0" err="1" smtClean="0"/>
              <a:t>Maggi</a:t>
            </a:r>
            <a:r>
              <a:rPr lang="en-US" dirty="0" smtClean="0"/>
              <a:t> M. Testosterone and metabolic syndrome: a meta-analysis study. </a:t>
            </a:r>
            <a:r>
              <a:rPr lang="en-US" i="1" dirty="0" smtClean="0"/>
              <a:t>J Sex Med. </a:t>
            </a:r>
            <a:r>
              <a:rPr lang="en-US" dirty="0" smtClean="0"/>
              <a:t>2011;8(1):272-83.&lt;&lt;Ap279 Figure 4.&gt;&gt;</a:t>
            </a:r>
          </a:p>
        </p:txBody>
      </p:sp>
      <p:sp>
        <p:nvSpPr>
          <p:cNvPr id="76803" name="Foliennummernplatzhalter 3"/>
          <p:cNvSpPr txBox="1">
            <a:spLocks noGrp="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a:spcBef>
                <a:spcPct val="20000"/>
              </a:spcBef>
            </a:pPr>
            <a:fld id="{579B6C7B-E9F6-428F-B6A8-A9208CB3B20B}" type="slidenum">
              <a:rPr lang="de-DE" sz="1200">
                <a:solidFill>
                  <a:srgbClr val="000000"/>
                </a:solidFill>
                <a:latin typeface="Calibri" pitchFamily="34" charset="0"/>
              </a:rPr>
              <a:pPr algn="r">
                <a:spcBef>
                  <a:spcPct val="20000"/>
                </a:spcBef>
              </a:pPr>
              <a:t>9</a:t>
            </a:fld>
            <a:endParaRPr lang="de-DE" sz="1200">
              <a:solidFill>
                <a:srgbClr val="000000"/>
              </a:solidFill>
              <a:latin typeface="Calibri" pitchFamily="34" charset="0"/>
            </a:endParaRPr>
          </a:p>
        </p:txBody>
      </p:sp>
      <p:sp>
        <p:nvSpPr>
          <p:cNvPr id="76804" name="Slide Image Placeholder 5"/>
          <p:cNvSpPr>
            <a:spLocks noGrp="1" noRot="1" noChangeAspect="1" noTextEdit="1"/>
          </p:cNvSpPr>
          <p:nvPr>
            <p:ph type="sldImg"/>
          </p:nvPr>
        </p:nvSpPr>
        <p:spPr bwMode="auto">
          <a:noFill/>
          <a:ln>
            <a:solidFill>
              <a:srgbClr val="000000"/>
            </a:solidFill>
            <a:miter lim="800000"/>
            <a:headEnd/>
            <a:tailEnd/>
          </a:ln>
        </p:spPr>
      </p:sp>
      <p:sp>
        <p:nvSpPr>
          <p:cNvPr id="76805"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References</a:t>
            </a:r>
          </a:p>
          <a:p>
            <a:pPr marL="228578" indent="-228578" eaLnBrk="1" fontAlgn="auto" hangingPunct="1">
              <a:spcBef>
                <a:spcPts val="0"/>
              </a:spcBef>
              <a:spcAft>
                <a:spcPts val="0"/>
              </a:spcAft>
              <a:buFont typeface="+mj-lt"/>
              <a:buAutoNum type="arabicPeriod"/>
              <a:defRPr/>
            </a:pPr>
            <a:r>
              <a:rPr lang="en-GB" dirty="0" err="1" smtClean="0"/>
              <a:t>Kalinchenko</a:t>
            </a:r>
            <a:r>
              <a:rPr lang="en-GB" dirty="0" smtClean="0"/>
              <a:t> SY, </a:t>
            </a:r>
            <a:r>
              <a:rPr lang="en-GB" dirty="0" err="1" smtClean="0"/>
              <a:t>Tishova</a:t>
            </a:r>
            <a:r>
              <a:rPr lang="en-GB" dirty="0" smtClean="0"/>
              <a:t> YA, </a:t>
            </a:r>
            <a:r>
              <a:rPr lang="en-GB" dirty="0" err="1" smtClean="0"/>
              <a:t>Mskhalaya</a:t>
            </a:r>
            <a:r>
              <a:rPr lang="en-GB" dirty="0" smtClean="0"/>
              <a:t> GJ et al. Effects of testosterone supplementation on markers of the metabolic syndrome and inflammation in hypogonadal men with the metabolic syndrome: the double-blinded placebo-controlled Moscow study. </a:t>
            </a:r>
            <a:r>
              <a:rPr lang="en-GB" i="1" dirty="0" err="1" smtClean="0"/>
              <a:t>Clin</a:t>
            </a:r>
            <a:r>
              <a:rPr lang="en-GB" i="1" dirty="0" smtClean="0"/>
              <a:t> </a:t>
            </a:r>
            <a:r>
              <a:rPr lang="en-GB" i="1" dirty="0" err="1" smtClean="0"/>
              <a:t>Endocrinol</a:t>
            </a:r>
            <a:r>
              <a:rPr lang="en-GB" i="1" dirty="0" smtClean="0"/>
              <a:t> (</a:t>
            </a:r>
            <a:r>
              <a:rPr lang="en-GB" i="1" dirty="0" err="1" smtClean="0"/>
              <a:t>Oxf</a:t>
            </a:r>
            <a:r>
              <a:rPr lang="en-GB" i="1" dirty="0" smtClean="0"/>
              <a:t>). </a:t>
            </a:r>
            <a:r>
              <a:rPr lang="en-GB" dirty="0" smtClean="0"/>
              <a:t>2010 Nov;73(5):602-12. </a:t>
            </a:r>
            <a:r>
              <a:rPr lang="en-GB" dirty="0" err="1" smtClean="0"/>
              <a:t>doi</a:t>
            </a:r>
            <a:r>
              <a:rPr lang="en-GB" dirty="0" smtClean="0"/>
              <a:t>: 10.1111/j.1365-2265.2010.03845.x.&lt;&lt;Only have abstract.&gt;&gt;</a:t>
            </a:r>
          </a:p>
          <a:p>
            <a:pPr eaLnBrk="1" fontAlgn="auto" hangingPunct="1">
              <a:spcBef>
                <a:spcPts val="0"/>
              </a:spcBef>
              <a:spcAft>
                <a:spcPts val="0"/>
              </a:spcAft>
              <a:defRPr/>
            </a:pPr>
            <a:endParaRPr lang="en-GB" dirty="0" smtClean="0"/>
          </a:p>
        </p:txBody>
      </p:sp>
      <p:sp>
        <p:nvSpPr>
          <p:cNvPr id="77828"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a:spcBef>
                <a:spcPct val="20000"/>
              </a:spcBef>
            </a:pPr>
            <a:fld id="{5BF2D900-98FB-46D5-96A0-A4F256B82CBF}" type="slidenum">
              <a:rPr lang="en-US" sz="1200">
                <a:solidFill>
                  <a:srgbClr val="000000"/>
                </a:solidFill>
                <a:latin typeface="Calibri" pitchFamily="34" charset="0"/>
              </a:rPr>
              <a:pPr algn="r">
                <a:spcBef>
                  <a:spcPct val="20000"/>
                </a:spcBef>
              </a:pPr>
              <a:t>11</a:t>
            </a:fld>
            <a:endParaRPr lang="en-US" sz="1200">
              <a:solidFill>
                <a:srgbClr val="000000"/>
              </a:solidFill>
              <a:latin typeface="Calibri" pitchFamily="34" charset="0"/>
            </a:endParaRPr>
          </a:p>
        </p:txBody>
      </p:sp>
      <p:sp>
        <p:nvSpPr>
          <p:cNvPr id="78851" name="Rectangle 2"/>
          <p:cNvSpPr>
            <a:spLocks noGrp="1" noRot="1" noChangeAspect="1" noChangeArrowheads="1" noTextEdit="1"/>
          </p:cNvSpPr>
          <p:nvPr>
            <p:ph type="sldImg"/>
          </p:nvPr>
        </p:nvSpPr>
        <p:spPr bwMode="auto">
          <a:xfrm>
            <a:off x="1143000" y="685800"/>
            <a:ext cx="4573588" cy="3429000"/>
          </a:xfrm>
          <a:noFill/>
          <a:ln>
            <a:solidFill>
              <a:srgbClr val="000000"/>
            </a:solidFill>
            <a:miter lim="800000"/>
            <a:headEnd/>
            <a:tailEnd/>
          </a:ln>
        </p:spPr>
      </p:sp>
      <p:sp>
        <p:nvSpPr>
          <p:cNvPr id="176132" name="Rectangle 3"/>
          <p:cNvSpPr>
            <a:spLocks noGrp="1" noChangeArrowheads="1"/>
          </p:cNvSpPr>
          <p:nvPr>
            <p:ph type="body" idx="1"/>
          </p:nvPr>
        </p:nvSpPr>
        <p:spPr bwMode="auto"/>
        <p:txBody>
          <a:bodyPr wrap="square" numCol="1" anchor="t" anchorCtr="0" compatLnSpc="1">
            <a:prstTxWarp prst="textNoShape">
              <a:avLst/>
            </a:prstTxWarp>
            <a:normAutofit fontScale="77500" lnSpcReduction="20000"/>
          </a:bodyPr>
          <a:lstStyle/>
          <a:p>
            <a:pPr eaLnBrk="1" fontAlgn="auto" hangingPunct="1">
              <a:spcBef>
                <a:spcPts val="0"/>
              </a:spcBef>
              <a:spcAft>
                <a:spcPts val="0"/>
              </a:spcAft>
              <a:defRPr/>
            </a:pPr>
            <a:r>
              <a:rPr lang="en-US" b="1" dirty="0" smtClean="0"/>
              <a:t>Notes </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AIM: To evaluate the effects of parenteral testosterone undecanoate (TU) in </a:t>
            </a:r>
            <a:r>
              <a:rPr lang="en-US" dirty="0" err="1" smtClean="0"/>
              <a:t>outclinic</a:t>
            </a:r>
            <a:r>
              <a:rPr lang="en-US" dirty="0" smtClean="0"/>
              <a:t> patients with metabolic syndrome (MS) and late-onset hypogonadism (total testosterone (T) at or below 11nmol/L or free T at or below 250pmol/L).</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METHODS: This is a randomized, double-blind, double-dummy, placebo-controlled, parallel group, single-center study. Fifty patients (mean age 57±8) were randomized (4:1) to receive TU 1,000mg (every 12 weeks) or placebo (PLB) gel (3-6 g/daily) for 24 months.</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MAIN OUTCOME MEASURES: Homeostasis model assessment index of insulin resistance (HOMA-IR), carotid intima media thickness (CIMT), and high-sensitivity C-reactive protein (</a:t>
            </a:r>
            <a:r>
              <a:rPr lang="en-US" dirty="0" err="1" smtClean="0"/>
              <a:t>hsCRP</a:t>
            </a:r>
            <a:r>
              <a:rPr lang="en-US" dirty="0" smtClean="0"/>
              <a:t>).</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RESULTS: At baseline, all patients fulfilled the National Cholesterol Education Program-Third Adult Treatment Panel (NCEP-ATPIII) and International Diabetes Federation (IDF) criteria for the definition of MS. An interim analysis conducted at 12 months showed that TU markedly improved HOMA-IR (P &lt;0.001), CIMT (P&lt;0.0001), and </a:t>
            </a:r>
            <a:r>
              <a:rPr lang="en-US" dirty="0" err="1" smtClean="0"/>
              <a:t>hsCRP</a:t>
            </a:r>
            <a:r>
              <a:rPr lang="en-US" dirty="0" smtClean="0"/>
              <a:t> (P&lt;0.001) compared with PLB; thus, all patients were shifted to TU treatment. After 24 months, 35% (P&lt; 0.0001) and 58% (P &lt; 0.001) of patients still presented MS as defined by NCEP-ATPIII and IDF criteria, respectively. Main determinants of changes were reduction in waist circumference (P&lt;0.0001), visceral fat mass (P&lt;0.0001), and improvement in HOMA-IR without changes in body mass index (BMI).</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CONCLUSIONS: TU reduced fasting glucose, waist circumference, and improved surrogate markers of atherosclerosis in hypogonadal men with MS. Resumption and maintenance of T levels in the normal range of young adults determines a remarkable reduction in cardiovascular risk factors clustered in MS without significant hematological and prostate adverse events.</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The study seems to be valued highly by the Journal of Clinical Endocrinology and Metabolism as it was highlighted by an editorial by </a:t>
            </a:r>
            <a:r>
              <a:rPr lang="en-US" dirty="0" err="1" smtClean="0"/>
              <a:t>Shalender</a:t>
            </a:r>
            <a:r>
              <a:rPr lang="en-US" dirty="0" smtClean="0"/>
              <a:t> </a:t>
            </a:r>
            <a:r>
              <a:rPr lang="en-US" dirty="0" err="1" smtClean="0"/>
              <a:t>Bhasin</a:t>
            </a:r>
            <a:r>
              <a:rPr lang="en-US" dirty="0" smtClean="0"/>
              <a:t>. Also, the time between online publication in December 2009 and actual print was very short indicating that it was considered to be of high priority.</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b="1" dirty="0" smtClean="0"/>
              <a:t>References</a:t>
            </a:r>
          </a:p>
          <a:p>
            <a:pPr marL="228578" indent="-228578" eaLnBrk="1" fontAlgn="auto" hangingPunct="1">
              <a:spcBef>
                <a:spcPts val="0"/>
              </a:spcBef>
              <a:spcAft>
                <a:spcPts val="0"/>
              </a:spcAft>
              <a:buFont typeface="+mj-lt"/>
              <a:buAutoNum type="arabicPeriod"/>
              <a:defRPr/>
            </a:pPr>
            <a:r>
              <a:rPr lang="en-US" dirty="0" smtClean="0">
                <a:solidFill>
                  <a:srgbClr val="000000"/>
                </a:solidFill>
              </a:rPr>
              <a:t>Aversa A, </a:t>
            </a:r>
            <a:r>
              <a:rPr lang="en-US" dirty="0" err="1" smtClean="0">
                <a:solidFill>
                  <a:srgbClr val="000000"/>
                </a:solidFill>
              </a:rPr>
              <a:t>Bruzziches</a:t>
            </a:r>
            <a:r>
              <a:rPr lang="en-US" dirty="0" smtClean="0">
                <a:solidFill>
                  <a:srgbClr val="000000"/>
                </a:solidFill>
              </a:rPr>
              <a:t> R, </a:t>
            </a:r>
            <a:r>
              <a:rPr lang="en-US" dirty="0" err="1" smtClean="0">
                <a:solidFill>
                  <a:srgbClr val="000000"/>
                </a:solidFill>
              </a:rPr>
              <a:t>Francomano</a:t>
            </a:r>
            <a:r>
              <a:rPr lang="en-US" dirty="0" smtClean="0">
                <a:solidFill>
                  <a:srgbClr val="000000"/>
                </a:solidFill>
              </a:rPr>
              <a:t> D et al. Effects of testosterone undecanoate on cardiovascular risk factors and atherosclerosis in middle-aged men with late-onset hypogonadism and metabolic syndrome: results from a 24-month, randomized, double-blind, placebo-controlled study. </a:t>
            </a:r>
            <a:r>
              <a:rPr lang="en-US" i="1" dirty="0" smtClean="0">
                <a:solidFill>
                  <a:srgbClr val="000000"/>
                </a:solidFill>
              </a:rPr>
              <a:t>J Sex Med. 2010;7(10):3495-503. </a:t>
            </a:r>
            <a:r>
              <a:rPr lang="en-US" i="1" dirty="0" err="1" smtClean="0">
                <a:solidFill>
                  <a:srgbClr val="000000"/>
                </a:solidFill>
              </a:rPr>
              <a:t>doi</a:t>
            </a:r>
            <a:r>
              <a:rPr lang="en-US" i="1" dirty="0" smtClean="0">
                <a:solidFill>
                  <a:srgbClr val="000000"/>
                </a:solidFill>
              </a:rPr>
              <a:t>: 10.1111/j.1743-6109.2010.01931.x. &lt;&lt;Only have abstract&gt;&gt;</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endParaRPr lang="en-US" dirty="0" smtClean="0"/>
          </a:p>
          <a:p>
            <a:pPr marL="180957" indent="-180957" eaLnBrk="1" fontAlgn="auto" hangingPunct="1">
              <a:spcBef>
                <a:spcPts val="0"/>
              </a:spcBef>
              <a:spcAft>
                <a:spcPts val="0"/>
              </a:spcAft>
              <a:defRPr/>
            </a:pPr>
            <a:endParaRPr lang="en-US" dirty="0" smtClean="0">
              <a:latin typeface="Arial" pitchFamily="34" charset="0"/>
            </a:endParaRPr>
          </a:p>
        </p:txBody>
      </p:sp>
      <p:sp>
        <p:nvSpPr>
          <p:cNvPr id="78853"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a:spcBef>
                <a:spcPct val="20000"/>
              </a:spcBef>
            </a:pPr>
            <a:fld id="{13ACE47E-7F43-4CE3-B442-889D7CA87682}" type="slidenum">
              <a:rPr lang="en-US" sz="1200">
                <a:solidFill>
                  <a:srgbClr val="000000"/>
                </a:solidFill>
                <a:latin typeface="Calibri" pitchFamily="34" charset="0"/>
              </a:rPr>
              <a:pPr algn="r">
                <a:spcBef>
                  <a:spcPct val="20000"/>
                </a:spcBef>
              </a:pPr>
              <a:t>12</a:t>
            </a:fld>
            <a:endParaRPr lang="en-US" sz="1200">
              <a:solidFill>
                <a:srgbClr val="000000"/>
              </a:solidFill>
              <a:latin typeface="Calibri" pitchFamily="34" charset="0"/>
            </a:endParaRPr>
          </a:p>
        </p:txBody>
      </p:sp>
      <p:sp>
        <p:nvSpPr>
          <p:cNvPr id="79875" name="Rectangle 2"/>
          <p:cNvSpPr>
            <a:spLocks noGrp="1" noRot="1" noChangeAspect="1" noChangeArrowheads="1" noTextEdit="1"/>
          </p:cNvSpPr>
          <p:nvPr>
            <p:ph type="sldImg"/>
          </p:nvPr>
        </p:nvSpPr>
        <p:spPr bwMode="auto">
          <a:xfrm>
            <a:off x="1143000" y="685800"/>
            <a:ext cx="4573588" cy="3429000"/>
          </a:xfrm>
          <a:noFill/>
          <a:ln>
            <a:solidFill>
              <a:srgbClr val="000000"/>
            </a:solidFill>
            <a:miter lim="800000"/>
            <a:headEnd/>
            <a:tailEnd/>
          </a:ln>
        </p:spPr>
      </p:sp>
      <p:sp>
        <p:nvSpPr>
          <p:cNvPr id="177156" name="Rectangle 3"/>
          <p:cNvSpPr>
            <a:spLocks noGrp="1" noChangeArrowheads="1"/>
          </p:cNvSpPr>
          <p:nvPr>
            <p:ph type="body" idx="1"/>
          </p:nvPr>
        </p:nvSpPr>
        <p:spPr bwMode="auto"/>
        <p:txBody>
          <a:bodyPr wrap="square" numCol="1" anchor="t" anchorCtr="0" compatLnSpc="1">
            <a:prstTxWarp prst="textNoShape">
              <a:avLst/>
            </a:prstTxWarp>
            <a:normAutofit fontScale="77500" lnSpcReduction="20000"/>
          </a:bodyPr>
          <a:lstStyle/>
          <a:p>
            <a:pPr eaLnBrk="1" fontAlgn="auto" hangingPunct="1">
              <a:spcBef>
                <a:spcPts val="0"/>
              </a:spcBef>
              <a:spcAft>
                <a:spcPts val="0"/>
              </a:spcAft>
              <a:defRPr/>
            </a:pPr>
            <a:r>
              <a:rPr lang="en-US" b="1" dirty="0" smtClean="0"/>
              <a:t>Notes </a:t>
            </a:r>
          </a:p>
          <a:p>
            <a:pPr eaLnBrk="1" fontAlgn="auto" hangingPunct="1">
              <a:spcBef>
                <a:spcPts val="0"/>
              </a:spcBef>
              <a:spcAft>
                <a:spcPts val="0"/>
              </a:spcAft>
              <a:defRPr/>
            </a:pPr>
            <a:r>
              <a:rPr lang="en-US" dirty="0" smtClean="0"/>
              <a:t>AIM: To evaluate the effects of parenteral testosterone undecanoate (TU) in outpatients with metabolic syndrome (MS) and late-onset hypogonadism (total testosterone (T) at or below 11nmol/L or free T at or below 250pmol/L).</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METHODS: This is a randomized, double-blind, double-dummy, placebo-controlled, parallel group, single-center study. Fifty patients (mean age 57±8) were randomized (4:1) to receive TU 1,000mg (every 12 weeks) or placebo (PLB) gel (3-6 g/daily) for 24 months.</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MAIN OUTCOME MEASURES: Homeostasis model assessment index of insulin resistance (HOMA-IR), carotid intima media thickness (CIMT), and high-sensitivity C-reactive protein (</a:t>
            </a:r>
            <a:r>
              <a:rPr lang="en-US" dirty="0" err="1" smtClean="0"/>
              <a:t>hsCRP</a:t>
            </a:r>
            <a:r>
              <a:rPr lang="en-US" dirty="0" smtClean="0"/>
              <a:t>).</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RESULTS: At baseline, all patients fulfilled the National Cholesterol Education Program-Third Adult Treatment Panel (NCEP-ATPIII) and International Diabetes Federation (IDF) criteria for the definition of MS. An interim analysis conducted at 12 months showed that TU markedly improved HOMA-IR (P &lt;0.001), CIMT (P&lt;0.0001), and </a:t>
            </a:r>
            <a:r>
              <a:rPr lang="en-US" dirty="0" err="1" smtClean="0"/>
              <a:t>hsCRP</a:t>
            </a:r>
            <a:r>
              <a:rPr lang="en-US" dirty="0" smtClean="0"/>
              <a:t> (P&lt;0.001) compared with PLB; thus, all patients were shifted to TU treatment. After 24 months, 35% (P&lt; 0.0001) and 58% (P &lt; 0.001) of patients still presented MS as defined by NCEP-ATPIII and IDF criteria, respectively. Main determinants of changes were reduction in waist circumference (P&lt;0.0001), visceral fat mass (P&lt;0.0001), and improvement in HOMA-IR without changes in body mass index (BMI).</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CONCLUSIONS: TU reduced fasting glucose, waist circumference, and improved surrogate markers of atherosclerosis in hypogonadal men with MS. Resumption and maintenance of T levels in the normal range of young adults determines a remarkable reduction in cardiovascular risk factors clustered in MS without significant hematological and prostate adverse events.</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The study seems to be valued highly by the Journal of Clinical Endocrinology and Metabolism as it was highlighted by an editorial by </a:t>
            </a:r>
            <a:r>
              <a:rPr lang="en-US" dirty="0" err="1" smtClean="0"/>
              <a:t>Shalender</a:t>
            </a:r>
            <a:r>
              <a:rPr lang="en-US" dirty="0" smtClean="0"/>
              <a:t> </a:t>
            </a:r>
            <a:r>
              <a:rPr lang="en-US" dirty="0" err="1" smtClean="0"/>
              <a:t>Bhasin</a:t>
            </a:r>
            <a:r>
              <a:rPr lang="en-US" dirty="0" smtClean="0"/>
              <a:t>. Also, the time between online publication in December 2009 and actual print was very short indicating that it was considered to be of high priority.</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b="1" dirty="0" smtClean="0"/>
              <a:t>References</a:t>
            </a:r>
          </a:p>
          <a:p>
            <a:pPr marL="228578" indent="-228578" eaLnBrk="1" fontAlgn="auto" hangingPunct="1">
              <a:spcBef>
                <a:spcPts val="0"/>
              </a:spcBef>
              <a:spcAft>
                <a:spcPts val="0"/>
              </a:spcAft>
              <a:buFont typeface="+mj-lt"/>
              <a:buAutoNum type="arabicPeriod"/>
              <a:defRPr/>
            </a:pPr>
            <a:r>
              <a:rPr lang="en-US" dirty="0" smtClean="0">
                <a:solidFill>
                  <a:srgbClr val="000000"/>
                </a:solidFill>
              </a:rPr>
              <a:t>Aversa A, </a:t>
            </a:r>
            <a:r>
              <a:rPr lang="en-US" dirty="0" err="1" smtClean="0">
                <a:solidFill>
                  <a:srgbClr val="000000"/>
                </a:solidFill>
              </a:rPr>
              <a:t>Bruzziches</a:t>
            </a:r>
            <a:r>
              <a:rPr lang="en-US" dirty="0" smtClean="0">
                <a:solidFill>
                  <a:srgbClr val="000000"/>
                </a:solidFill>
              </a:rPr>
              <a:t> R, </a:t>
            </a:r>
            <a:r>
              <a:rPr lang="en-US" dirty="0" err="1" smtClean="0">
                <a:solidFill>
                  <a:srgbClr val="000000"/>
                </a:solidFill>
              </a:rPr>
              <a:t>Francomano</a:t>
            </a:r>
            <a:r>
              <a:rPr lang="en-US" dirty="0" smtClean="0">
                <a:solidFill>
                  <a:srgbClr val="000000"/>
                </a:solidFill>
              </a:rPr>
              <a:t> D et al. Effects of testosterone undecanoate on cardiovascular risk factors and atherosclerosis in middle-aged men with late-onset hypogonadism and metabolic syndrome: results from a 24-month, randomized, double-blind, placebo-controlled study. </a:t>
            </a:r>
            <a:r>
              <a:rPr lang="en-US" i="1" dirty="0" smtClean="0">
                <a:solidFill>
                  <a:srgbClr val="000000"/>
                </a:solidFill>
              </a:rPr>
              <a:t>J Sex Med. 2010;7(10):3495-503. </a:t>
            </a:r>
            <a:r>
              <a:rPr lang="en-US" i="1" dirty="0" err="1" smtClean="0">
                <a:solidFill>
                  <a:srgbClr val="000000"/>
                </a:solidFill>
              </a:rPr>
              <a:t>doi</a:t>
            </a:r>
            <a:r>
              <a:rPr lang="en-US" i="1" dirty="0" smtClean="0">
                <a:solidFill>
                  <a:srgbClr val="000000"/>
                </a:solidFill>
              </a:rPr>
              <a:t>: 10.1111/j.1743-6109.2010.01931.x. &lt;&lt;Only have abstract&gt;&gt;</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endParaRPr lang="en-US" dirty="0" smtClean="0"/>
          </a:p>
          <a:p>
            <a:pPr marL="180957" indent="-180957" eaLnBrk="1" fontAlgn="auto" hangingPunct="1">
              <a:spcBef>
                <a:spcPts val="0"/>
              </a:spcBef>
              <a:spcAft>
                <a:spcPts val="0"/>
              </a:spcAft>
              <a:defRPr/>
            </a:pPr>
            <a:endParaRPr lang="en-US" dirty="0" smtClean="0">
              <a:latin typeface="Arial" pitchFamily="34" charset="0"/>
            </a:endParaRPr>
          </a:p>
        </p:txBody>
      </p:sp>
      <p:sp>
        <p:nvSpPr>
          <p:cNvPr id="79877"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85000" lnSpcReduction="20000"/>
          </a:bodyPr>
          <a:lstStyle/>
          <a:p>
            <a:pPr eaLnBrk="1" fontAlgn="auto" hangingPunct="1">
              <a:spcBef>
                <a:spcPts val="0"/>
              </a:spcBef>
              <a:spcAft>
                <a:spcPts val="0"/>
              </a:spcAft>
              <a:defRPr/>
            </a:pPr>
            <a:r>
              <a:rPr lang="en-GB" b="1" dirty="0" smtClean="0"/>
              <a:t>Notes</a:t>
            </a:r>
          </a:p>
          <a:p>
            <a:pPr eaLnBrk="1" fontAlgn="auto" hangingPunct="1">
              <a:spcBef>
                <a:spcPts val="0"/>
              </a:spcBef>
              <a:spcAft>
                <a:spcPts val="0"/>
              </a:spcAft>
              <a:defRPr/>
            </a:pPr>
            <a:r>
              <a:rPr lang="en-GB" dirty="0" smtClean="0"/>
              <a:t>Low testosterone levels in men are associated with the metabolic syndrome (</a:t>
            </a:r>
            <a:r>
              <a:rPr lang="en-GB" dirty="0" err="1" smtClean="0"/>
              <a:t>MetS</a:t>
            </a:r>
            <a:r>
              <a:rPr lang="en-GB" dirty="0" smtClean="0"/>
              <a:t>) as well as with depressive symptoms, low vitality, and sexual dysfunction.</a:t>
            </a:r>
          </a:p>
          <a:p>
            <a:pPr eaLnBrk="1" fontAlgn="auto" hangingPunct="1">
              <a:spcBef>
                <a:spcPts val="0"/>
              </a:spcBef>
              <a:spcAft>
                <a:spcPts val="0"/>
              </a:spcAft>
              <a:defRPr/>
            </a:pPr>
            <a:endParaRPr lang="en-GB" dirty="0" smtClean="0"/>
          </a:p>
          <a:p>
            <a:pPr eaLnBrk="1" fontAlgn="auto" hangingPunct="1">
              <a:spcBef>
                <a:spcPts val="0"/>
              </a:spcBef>
              <a:spcAft>
                <a:spcPts val="0"/>
              </a:spcAft>
              <a:defRPr/>
            </a:pPr>
            <a:r>
              <a:rPr lang="en-GB" dirty="0" smtClean="0"/>
              <a:t>AIM: To assess the effects of testosterone administration on these subjective symptoms, which have not extensively been studied in hypogonadal men with the </a:t>
            </a:r>
            <a:r>
              <a:rPr lang="en-GB" dirty="0" err="1" smtClean="0"/>
              <a:t>MetS</a:t>
            </a:r>
            <a:r>
              <a:rPr lang="en-GB" dirty="0" smtClean="0"/>
              <a:t>.</a:t>
            </a:r>
          </a:p>
          <a:p>
            <a:pPr eaLnBrk="1" fontAlgn="auto" hangingPunct="1">
              <a:spcBef>
                <a:spcPts val="0"/>
              </a:spcBef>
              <a:spcAft>
                <a:spcPts val="0"/>
              </a:spcAft>
              <a:defRPr/>
            </a:pPr>
            <a:endParaRPr lang="en-GB" dirty="0" smtClean="0"/>
          </a:p>
          <a:p>
            <a:pPr eaLnBrk="1" fontAlgn="auto" hangingPunct="1">
              <a:spcBef>
                <a:spcPts val="0"/>
              </a:spcBef>
              <a:spcAft>
                <a:spcPts val="0"/>
              </a:spcAft>
              <a:defRPr/>
            </a:pPr>
            <a:r>
              <a:rPr lang="en-GB" dirty="0" smtClean="0"/>
              <a:t>MAIN OUTCOME MEASURES: The Beck Depression Inventory (BDI-IA), Aging Males' Symptoms (AMS) scale, and International Index of Erectile Function 5-item (IIEF-5) scale at baseline, 18 and 30 weeks were analysed using multilevel analysis.</a:t>
            </a:r>
          </a:p>
          <a:p>
            <a:pPr eaLnBrk="1" fontAlgn="auto" hangingPunct="1">
              <a:spcBef>
                <a:spcPts val="0"/>
              </a:spcBef>
              <a:spcAft>
                <a:spcPts val="0"/>
              </a:spcAft>
              <a:defRPr/>
            </a:pPr>
            <a:endParaRPr lang="en-GB" dirty="0" smtClean="0"/>
          </a:p>
          <a:p>
            <a:pPr eaLnBrk="1" fontAlgn="auto" hangingPunct="1">
              <a:spcBef>
                <a:spcPts val="0"/>
              </a:spcBef>
              <a:spcAft>
                <a:spcPts val="0"/>
              </a:spcAft>
              <a:defRPr/>
            </a:pPr>
            <a:r>
              <a:rPr lang="en-GB" dirty="0" smtClean="0"/>
              <a:t>METHODS: In a randomized, placebo-controlled, double-blind, phase III, 184 men suffering from both the </a:t>
            </a:r>
            <a:r>
              <a:rPr lang="en-GB" dirty="0" err="1" smtClean="0"/>
              <a:t>MetS</a:t>
            </a:r>
            <a:r>
              <a:rPr lang="en-GB" dirty="0" smtClean="0"/>
              <a:t> and hypogonadism were included. They were treated for 30 weeks with either parenteral testosterone undecanoate (TU; 1,000 mg IM TU, at baseline, and after 6 and 18 weeks; Nebido or placebo injections, 105 (92.9%) men receiving TU and 65 (91.5%) receiving placebo completed the 30-week trial.</a:t>
            </a:r>
          </a:p>
          <a:p>
            <a:pPr eaLnBrk="1" fontAlgn="auto" hangingPunct="1">
              <a:spcBef>
                <a:spcPts val="0"/>
              </a:spcBef>
              <a:spcAft>
                <a:spcPts val="0"/>
              </a:spcAft>
              <a:defRPr/>
            </a:pPr>
            <a:endParaRPr lang="en-GB" dirty="0" smtClean="0"/>
          </a:p>
          <a:p>
            <a:pPr eaLnBrk="1" fontAlgn="auto" hangingPunct="1">
              <a:spcBef>
                <a:spcPts val="0"/>
              </a:spcBef>
              <a:spcAft>
                <a:spcPts val="0"/>
              </a:spcAft>
              <a:defRPr/>
            </a:pPr>
            <a:r>
              <a:rPr lang="en-GB" dirty="0" smtClean="0"/>
              <a:t>RESULTS: The 184 men were aged mean 52.1 years old (standard deviation [SD] 9.6; range 35-69), with a mean body mass index of 35.5 kg/m(2) (SD 6.7; range 25.1-54.8), and a mean total testosterone level of 8.0 nmol/L (SD 4.0). There were significant improvements in BDI-IA (mean difference vs. placebo after 30 weeks: -2.5 points; 95% confidence interval [CI]: -0.9; -4.1; P = 0.003), AMS (-7.4 points; 95% CI: -4.3; -10.5; P &lt; 0.001), and IIEF-5 (+3.1 points; 95% CI: +1.8; +4.4; P &lt; 0.001). The effects on the BDI-IA, AMS, and IIEF-5 were strongest in men with baseline total testosterone levels &lt;7.7 mmol/L (i.e., median value).</a:t>
            </a:r>
          </a:p>
          <a:p>
            <a:pPr eaLnBrk="1" fontAlgn="auto" hangingPunct="1">
              <a:spcBef>
                <a:spcPts val="0"/>
              </a:spcBef>
              <a:spcAft>
                <a:spcPts val="0"/>
              </a:spcAft>
              <a:defRPr/>
            </a:pPr>
            <a:endParaRPr lang="en-GB" dirty="0" smtClean="0"/>
          </a:p>
          <a:p>
            <a:pPr eaLnBrk="1" fontAlgn="auto" hangingPunct="1">
              <a:spcBef>
                <a:spcPts val="0"/>
              </a:spcBef>
              <a:spcAft>
                <a:spcPts val="0"/>
              </a:spcAft>
              <a:defRPr/>
            </a:pPr>
            <a:r>
              <a:rPr lang="en-GB" dirty="0" smtClean="0"/>
              <a:t>CONCLUSIONS: TU administration may improve depressive symptoms, aging male symptoms and sexual dysfunction in hypogonadal men with the </a:t>
            </a:r>
            <a:r>
              <a:rPr lang="en-GB" dirty="0" err="1" smtClean="0"/>
              <a:t>MetS</a:t>
            </a:r>
            <a:r>
              <a:rPr lang="en-GB" dirty="0" smtClean="0"/>
              <a:t>. The beneficial effects of testosterone were most evident in men with the lowest baseline total testosterone levels</a:t>
            </a:r>
          </a:p>
          <a:p>
            <a:pPr eaLnBrk="1" fontAlgn="auto" hangingPunct="1">
              <a:spcBef>
                <a:spcPts val="0"/>
              </a:spcBef>
              <a:spcAft>
                <a:spcPts val="0"/>
              </a:spcAft>
              <a:defRPr/>
            </a:pPr>
            <a:r>
              <a:rPr lang="de-DE" b="1" dirty="0" smtClean="0"/>
              <a:t>References</a:t>
            </a:r>
          </a:p>
          <a:p>
            <a:pPr marL="228578" indent="-228578" eaLnBrk="1" fontAlgn="auto" hangingPunct="1">
              <a:spcBef>
                <a:spcPts val="0"/>
              </a:spcBef>
              <a:spcAft>
                <a:spcPts val="0"/>
              </a:spcAft>
              <a:buFont typeface="+mj-lt"/>
              <a:buAutoNum type="arabicPeriod"/>
              <a:defRPr/>
            </a:pPr>
            <a:r>
              <a:rPr lang="de-DE" dirty="0" smtClean="0"/>
              <a:t>Giltay E et al. J Sex Med. </a:t>
            </a:r>
            <a:r>
              <a:rPr lang="en-GB" dirty="0" smtClean="0"/>
              <a:t>Effects of testosterone supplementation on depressive symptoms and sexual dysfunction in hypogonadal men with the metabolic syndrome.</a:t>
            </a:r>
            <a:r>
              <a:rPr lang="de-DE" dirty="0" smtClean="0"/>
              <a:t> 2010; 7(7): 2572-2582.&lt;&lt;Only have abstract&gt;&gt;&gt;</a:t>
            </a:r>
          </a:p>
          <a:p>
            <a:pPr eaLnBrk="1" fontAlgn="auto" hangingPunct="1">
              <a:spcBef>
                <a:spcPts val="0"/>
              </a:spcBef>
              <a:spcAft>
                <a:spcPts val="0"/>
              </a:spcAft>
              <a:defRPr/>
            </a:pPr>
            <a:endParaRPr lang="en-GB" dirty="0"/>
          </a:p>
        </p:txBody>
      </p:sp>
      <p:sp>
        <p:nvSpPr>
          <p:cNvPr id="80899" name="Slide Image Placeholder 6"/>
          <p:cNvSpPr>
            <a:spLocks noGrp="1" noRot="1" noChangeAspect="1" noTextEdit="1"/>
          </p:cNvSpPr>
          <p:nvPr>
            <p:ph type="sldImg"/>
          </p:nvPr>
        </p:nvSpPr>
        <p:spPr bwMode="auto">
          <a:noFill/>
          <a:ln>
            <a:solidFill>
              <a:srgbClr val="000000"/>
            </a:solidFill>
            <a:miter lim="800000"/>
            <a:headEnd/>
            <a:tailEnd/>
          </a:ln>
        </p:spPr>
      </p:sp>
      <p:sp>
        <p:nvSpPr>
          <p:cNvPr id="80900"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References</a:t>
            </a:r>
          </a:p>
          <a:p>
            <a:pPr marL="228578" indent="-228578" eaLnBrk="1" fontAlgn="auto" hangingPunct="1">
              <a:spcBef>
                <a:spcPts val="0"/>
              </a:spcBef>
              <a:spcAft>
                <a:spcPts val="0"/>
              </a:spcAft>
              <a:buFont typeface="+mj-lt"/>
              <a:buAutoNum type="arabicPeriod"/>
              <a:defRPr/>
            </a:pPr>
            <a:r>
              <a:rPr lang="de-DE" dirty="0" smtClean="0"/>
              <a:t>Srinivas-Shankar U, </a:t>
            </a:r>
            <a:r>
              <a:rPr lang="en-GB" dirty="0" smtClean="0"/>
              <a:t>Roberts SA, Connolly MJ, </a:t>
            </a:r>
            <a:r>
              <a:rPr lang="de-DE" dirty="0" smtClean="0"/>
              <a:t>et al. </a:t>
            </a:r>
            <a:r>
              <a:rPr lang="en-GB" dirty="0" smtClean="0"/>
              <a:t>Effects of testosterone on muscle strength, physical function, body composition, and quality of life in intermediate-frail and frail elderly men: a randomized, double-blind, placebo-controlled study. </a:t>
            </a:r>
            <a:r>
              <a:rPr lang="de-DE" i="1" dirty="0" smtClean="0"/>
              <a:t>J Clin Endocrinol Metab. </a:t>
            </a:r>
            <a:r>
              <a:rPr lang="de-DE" dirty="0" smtClean="0"/>
              <a:t>2010;95(2):639–650.&lt;&lt;Bp644  Table 2.&gt;&gt;</a:t>
            </a:r>
          </a:p>
          <a:p>
            <a:pPr eaLnBrk="1" fontAlgn="auto" hangingPunct="1">
              <a:spcBef>
                <a:spcPts val="0"/>
              </a:spcBef>
              <a:spcAft>
                <a:spcPts val="0"/>
              </a:spcAft>
              <a:defRPr/>
            </a:pPr>
            <a:endParaRPr lang="de-DE" dirty="0" smtClean="0"/>
          </a:p>
          <a:p>
            <a:pPr eaLnBrk="1" fontAlgn="auto" hangingPunct="1">
              <a:spcBef>
                <a:spcPts val="0"/>
              </a:spcBef>
              <a:spcAft>
                <a:spcPts val="0"/>
              </a:spcAft>
              <a:defRPr/>
            </a:pPr>
            <a:endParaRPr lang="en-GB" dirty="0"/>
          </a:p>
        </p:txBody>
      </p:sp>
      <p:sp>
        <p:nvSpPr>
          <p:cNvPr id="81923" name="Slide Image Placeholder 6"/>
          <p:cNvSpPr>
            <a:spLocks noGrp="1" noRot="1" noChangeAspect="1" noTextEdit="1"/>
          </p:cNvSpPr>
          <p:nvPr>
            <p:ph type="sldImg"/>
          </p:nvPr>
        </p:nvSpPr>
        <p:spPr bwMode="auto">
          <a:noFill/>
          <a:ln>
            <a:solidFill>
              <a:srgbClr val="000000"/>
            </a:solidFill>
            <a:miter lim="800000"/>
            <a:headEnd/>
            <a:tailEnd/>
          </a:ln>
        </p:spPr>
      </p:sp>
      <p:sp>
        <p:nvSpPr>
          <p:cNvPr id="81924"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References</a:t>
            </a:r>
          </a:p>
          <a:p>
            <a:pPr marL="228578" indent="-228578" eaLnBrk="1" fontAlgn="auto" hangingPunct="1">
              <a:spcBef>
                <a:spcPts val="0"/>
              </a:spcBef>
              <a:spcAft>
                <a:spcPts val="0"/>
              </a:spcAft>
              <a:buFont typeface="+mj-lt"/>
              <a:buAutoNum type="arabicPeriod"/>
              <a:defRPr/>
            </a:pPr>
            <a:r>
              <a:rPr lang="en-US" dirty="0" smtClean="0"/>
              <a:t>Tong S et al. J Men’s Health. 2010;</a:t>
            </a:r>
            <a:r>
              <a:rPr lang="en-GB" dirty="0" smtClean="0"/>
              <a:t>7(3):323.&lt;&lt;to be confirmed.&gt;&gt;</a:t>
            </a:r>
            <a:endParaRPr lang="de-DE" dirty="0" smtClean="0"/>
          </a:p>
          <a:p>
            <a:pPr eaLnBrk="1" fontAlgn="auto" hangingPunct="1">
              <a:spcBef>
                <a:spcPts val="0"/>
              </a:spcBef>
              <a:spcAft>
                <a:spcPts val="0"/>
              </a:spcAft>
              <a:defRPr/>
            </a:pPr>
            <a:endParaRPr lang="en-GB" dirty="0"/>
          </a:p>
        </p:txBody>
      </p:sp>
      <p:sp>
        <p:nvSpPr>
          <p:cNvPr id="82948"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de-DE" b="1" dirty="0" smtClean="0"/>
              <a:t>Notes</a:t>
            </a:r>
          </a:p>
          <a:p>
            <a:pPr eaLnBrk="1" fontAlgn="auto" hangingPunct="1">
              <a:spcBef>
                <a:spcPts val="0"/>
              </a:spcBef>
              <a:spcAft>
                <a:spcPts val="0"/>
              </a:spcAft>
              <a:defRPr/>
            </a:pPr>
            <a:r>
              <a:rPr lang="en-GB" dirty="0" smtClean="0"/>
              <a:t>Seventy men aged 65 yr or older, with a serum T less than 12.1 nmol/ L on two occasions, were randomly assigned to receive one of three regimens for 36 months: T enanthate, 200 mg IM every 2 wk with placebo pills daily (T-only); T enanthate, 200 mg every 2 wk with 5 mg F daily (TF); or placebo injections and pills (placebo). Low BMD was not an inclusion criterion. </a:t>
            </a:r>
          </a:p>
          <a:p>
            <a:pPr eaLnBrk="1" fontAlgn="auto" hangingPunct="1">
              <a:spcBef>
                <a:spcPts val="0"/>
              </a:spcBef>
              <a:spcAft>
                <a:spcPts val="0"/>
              </a:spcAft>
              <a:defRPr/>
            </a:pPr>
            <a:endParaRPr lang="en-GB" dirty="0" smtClean="0"/>
          </a:p>
          <a:p>
            <a:pPr eaLnBrk="1" fontAlgn="auto" hangingPunct="1">
              <a:spcBef>
                <a:spcPts val="0"/>
              </a:spcBef>
              <a:spcAft>
                <a:spcPts val="0"/>
              </a:spcAft>
              <a:defRPr/>
            </a:pPr>
            <a:r>
              <a:rPr lang="en-GB" dirty="0" smtClean="0"/>
              <a:t>Obtained serial measurements of BMD of the lumbar spine and hip by dual x-ray absorptiometry.</a:t>
            </a:r>
          </a:p>
          <a:p>
            <a:pPr eaLnBrk="1" fontAlgn="auto" hangingPunct="1">
              <a:spcBef>
                <a:spcPts val="0"/>
              </a:spcBef>
              <a:spcAft>
                <a:spcPts val="0"/>
              </a:spcAft>
              <a:defRPr/>
            </a:pPr>
            <a:endParaRPr lang="en-GB" dirty="0" smtClean="0"/>
          </a:p>
          <a:p>
            <a:pPr eaLnBrk="1" fontAlgn="auto" hangingPunct="1">
              <a:spcBef>
                <a:spcPts val="0"/>
              </a:spcBef>
              <a:spcAft>
                <a:spcPts val="0"/>
              </a:spcAft>
              <a:defRPr/>
            </a:pPr>
            <a:r>
              <a:rPr lang="en-GB" dirty="0" smtClean="0"/>
              <a:t>Fifty men completed the 36-month protocol. By an intent-</a:t>
            </a:r>
            <a:r>
              <a:rPr lang="en-GB" dirty="0" err="1" smtClean="0"/>
              <a:t>totreat</a:t>
            </a:r>
            <a:r>
              <a:rPr lang="en-GB" dirty="0" smtClean="0"/>
              <a:t> analysis including all men for as long as they contributed data, T therapy for 36 months increased BMD in these men at the lumbar spine [10.2  1.4% (mean percentage increase from</a:t>
            </a:r>
          </a:p>
          <a:p>
            <a:pPr eaLnBrk="1" fontAlgn="auto" hangingPunct="1">
              <a:spcBef>
                <a:spcPts val="0"/>
              </a:spcBef>
              <a:spcAft>
                <a:spcPts val="0"/>
              </a:spcAft>
              <a:defRPr/>
            </a:pPr>
            <a:r>
              <a:rPr lang="en-GB" dirty="0" smtClean="0"/>
              <a:t>baseline  SEM; T-only) and 9.3  1.4% (TF) vs. 1.3  1.4% for placebo (P&lt;0.001)] and in the hip [2.70.7% (T-only) and 2.2 0.7% (TF) vs. 0.2  0.7% for placebo, (P &lt; 0.02)]. Significant increases in BMD were seen also in the intertrochanteric and</a:t>
            </a:r>
          </a:p>
          <a:p>
            <a:pPr eaLnBrk="1" fontAlgn="auto" hangingPunct="1">
              <a:spcBef>
                <a:spcPts val="0"/>
              </a:spcBef>
              <a:spcAft>
                <a:spcPts val="0"/>
              </a:spcAft>
              <a:defRPr/>
            </a:pPr>
            <a:r>
              <a:rPr lang="en-GB" dirty="0" smtClean="0"/>
              <a:t>trochanteric regions of the hip.</a:t>
            </a:r>
            <a:endParaRPr lang="de-DE" dirty="0" smtClean="0"/>
          </a:p>
          <a:p>
            <a:pPr eaLnBrk="1" fontAlgn="auto" hangingPunct="1">
              <a:spcBef>
                <a:spcPts val="0"/>
              </a:spcBef>
              <a:spcAft>
                <a:spcPts val="0"/>
              </a:spcAft>
              <a:defRPr/>
            </a:pPr>
            <a:endParaRPr lang="de-DE" b="1" dirty="0" smtClean="0"/>
          </a:p>
          <a:p>
            <a:pPr eaLnBrk="1" fontAlgn="auto" hangingPunct="1">
              <a:spcBef>
                <a:spcPts val="0"/>
              </a:spcBef>
              <a:spcAft>
                <a:spcPts val="0"/>
              </a:spcAft>
              <a:defRPr/>
            </a:pPr>
            <a:r>
              <a:rPr lang="de-DE" b="1" dirty="0" smtClean="0"/>
              <a:t>Reference</a:t>
            </a:r>
          </a:p>
          <a:p>
            <a:pPr marL="228578" indent="-228578" eaLnBrk="1" fontAlgn="auto" hangingPunct="1">
              <a:spcBef>
                <a:spcPts val="0"/>
              </a:spcBef>
              <a:spcAft>
                <a:spcPts val="0"/>
              </a:spcAft>
              <a:buFont typeface="+mj-lt"/>
              <a:buAutoNum type="arabicPeriod"/>
              <a:defRPr/>
            </a:pPr>
            <a:r>
              <a:rPr lang="en-GB" dirty="0" smtClean="0"/>
              <a:t>Amory JK, Watts NB, Easley KA et al. Exogenous testosterone or testosterone with finasteride increases bone mineral density in older men with low serum testosterone. </a:t>
            </a:r>
            <a:r>
              <a:rPr lang="en-GB" i="1" dirty="0" smtClean="0"/>
              <a:t>J </a:t>
            </a:r>
            <a:r>
              <a:rPr lang="en-GB" i="1" dirty="0" err="1" smtClean="0"/>
              <a:t>Clin</a:t>
            </a:r>
            <a:r>
              <a:rPr lang="en-GB" i="1" dirty="0" smtClean="0"/>
              <a:t> </a:t>
            </a:r>
            <a:r>
              <a:rPr lang="en-GB" i="1" dirty="0" err="1" smtClean="0"/>
              <a:t>Endocrinol</a:t>
            </a:r>
            <a:r>
              <a:rPr lang="en-GB" i="1" dirty="0" smtClean="0"/>
              <a:t> </a:t>
            </a:r>
            <a:r>
              <a:rPr lang="en-GB" i="1" dirty="0" err="1" smtClean="0"/>
              <a:t>Metab</a:t>
            </a:r>
            <a:r>
              <a:rPr lang="en-GB" i="1" dirty="0" smtClean="0"/>
              <a:t>.</a:t>
            </a:r>
            <a:r>
              <a:rPr lang="en-GB" dirty="0" smtClean="0"/>
              <a:t> 2004;89(2):503-10.&lt;&lt;Ap507 Figure 2&gt;&gt;</a:t>
            </a:r>
          </a:p>
          <a:p>
            <a:pPr eaLnBrk="1" fontAlgn="auto" hangingPunct="1">
              <a:spcBef>
                <a:spcPts val="0"/>
              </a:spcBef>
              <a:spcAft>
                <a:spcPts val="0"/>
              </a:spcAft>
              <a:defRPr/>
            </a:pPr>
            <a:endParaRPr lang="en-GB" dirty="0"/>
          </a:p>
        </p:txBody>
      </p:sp>
      <p:sp>
        <p:nvSpPr>
          <p:cNvPr id="83972"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p:spPr>
      </p:sp>
      <p:sp>
        <p:nvSpPr>
          <p:cNvPr id="849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84996"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p:spPr>
      </p:sp>
      <p:sp>
        <p:nvSpPr>
          <p:cNvPr id="860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86020"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r>
              <a:rPr lang="en-US" smtClean="0"/>
              <a:t>Reference to be confirmed. </a:t>
            </a:r>
          </a:p>
        </p:txBody>
      </p:sp>
      <p:sp>
        <p:nvSpPr>
          <p:cNvPr id="87043" name="Slide Image Placeholder 7"/>
          <p:cNvSpPr>
            <a:spLocks noGrp="1" noRot="1" noChangeAspect="1" noTextEdit="1"/>
          </p:cNvSpPr>
          <p:nvPr>
            <p:ph type="sldImg"/>
          </p:nvPr>
        </p:nvSpPr>
        <p:spPr bwMode="auto">
          <a:noFill/>
          <a:ln>
            <a:solidFill>
              <a:srgbClr val="000000"/>
            </a:solidFill>
            <a:miter lim="800000"/>
            <a:headEnd/>
            <a:tailEnd/>
          </a:ln>
        </p:spPr>
      </p:sp>
      <p:sp>
        <p:nvSpPr>
          <p:cNvPr id="87044"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a:bodyPr>
          <a:lstStyle/>
          <a:p>
            <a:pPr eaLnBrk="1" fontAlgn="auto" hangingPunct="1">
              <a:spcBef>
                <a:spcPts val="0"/>
              </a:spcBef>
              <a:spcAft>
                <a:spcPts val="0"/>
              </a:spcAft>
              <a:defRPr/>
            </a:pPr>
            <a:r>
              <a:rPr lang="en-GB" b="1" dirty="0" smtClean="0"/>
              <a:t>Notes</a:t>
            </a:r>
          </a:p>
          <a:p>
            <a:pPr eaLnBrk="1" fontAlgn="auto" hangingPunct="1">
              <a:spcBef>
                <a:spcPts val="0"/>
              </a:spcBef>
              <a:spcAft>
                <a:spcPts val="0"/>
              </a:spcAft>
              <a:defRPr/>
            </a:pPr>
            <a:r>
              <a:rPr lang="en-GB" dirty="0" smtClean="0"/>
              <a:t>Administration of</a:t>
            </a:r>
            <a:r>
              <a:rPr lang="en-GB" b="1" dirty="0" smtClean="0"/>
              <a:t> testosterone</a:t>
            </a:r>
            <a:r>
              <a:rPr lang="en-GB" dirty="0" smtClean="0"/>
              <a:t> undecanoate (TU) over 12 months to men with sexual dysfunction and signs of the metabolic syndrome, restored their plasma </a:t>
            </a:r>
            <a:r>
              <a:rPr lang="en-GB" b="1" dirty="0" smtClean="0"/>
              <a:t>testosterone</a:t>
            </a:r>
            <a:r>
              <a:rPr lang="en-GB" dirty="0" smtClean="0"/>
              <a:t> (T) levels to the mid-range of reference values. </a:t>
            </a:r>
          </a:p>
          <a:p>
            <a:pPr eaLnBrk="1" fontAlgn="auto" hangingPunct="1">
              <a:spcBef>
                <a:spcPts val="0"/>
              </a:spcBef>
              <a:spcAft>
                <a:spcPts val="0"/>
              </a:spcAft>
              <a:defRPr/>
            </a:pPr>
            <a:r>
              <a:rPr lang="en-GB" dirty="0" smtClean="0"/>
              <a:t>This had a beneficial effect on their sexual functioning as evidenced by an improvement of their scores on the International Index of Erectile Function. The scores on the Aging Male Symptoms score, AMS, were also improved. </a:t>
            </a:r>
          </a:p>
          <a:p>
            <a:pPr eaLnBrk="1" fontAlgn="auto" hangingPunct="1">
              <a:spcBef>
                <a:spcPts val="0"/>
              </a:spcBef>
              <a:spcAft>
                <a:spcPts val="0"/>
              </a:spcAft>
              <a:defRPr/>
            </a:pPr>
            <a:r>
              <a:rPr lang="en-GB" dirty="0" smtClean="0"/>
              <a:t>Most impressive were the improvements in the parameters of the metabolic syndrome; they all improved and appeared largely correlated (i.e., decline in waist circumference with declines of plasma cholesterol and LDL and increase in plasma HDL). </a:t>
            </a:r>
          </a:p>
          <a:p>
            <a:pPr eaLnBrk="1" fontAlgn="auto" hangingPunct="1">
              <a:spcBef>
                <a:spcPts val="0"/>
              </a:spcBef>
              <a:spcAft>
                <a:spcPts val="0"/>
              </a:spcAft>
              <a:defRPr/>
            </a:pPr>
            <a:r>
              <a:rPr lang="en-GB" dirty="0" smtClean="0"/>
              <a:t>Sex hormone binding globulin, SHBG, may be considered as an indicator of the severity of the metabolic syndrome; levels of SHBG initially fell, probably as a result of rising plasma T levels. </a:t>
            </a:r>
          </a:p>
          <a:p>
            <a:pPr eaLnBrk="1" fontAlgn="auto" hangingPunct="1">
              <a:spcBef>
                <a:spcPts val="0"/>
              </a:spcBef>
              <a:spcAft>
                <a:spcPts val="0"/>
              </a:spcAft>
              <a:defRPr/>
            </a:pPr>
            <a:r>
              <a:rPr lang="en-GB" dirty="0" smtClean="0"/>
              <a:t>But over the last six months of the observation period when plasma T rose further, there was a significant increase in plasma SHBG which may be interpreted to indicate an improvement of the metabolic syndrome. </a:t>
            </a:r>
          </a:p>
          <a:p>
            <a:pPr eaLnBrk="1" fontAlgn="auto" hangingPunct="1">
              <a:spcBef>
                <a:spcPts val="0"/>
              </a:spcBef>
              <a:spcAft>
                <a:spcPts val="0"/>
              </a:spcAft>
              <a:defRPr/>
            </a:pPr>
            <a:r>
              <a:rPr lang="en-GB" dirty="0" smtClean="0"/>
              <a:t>Blood pressure improved slightly but significantly.</a:t>
            </a:r>
          </a:p>
          <a:p>
            <a:pPr eaLnBrk="1" fontAlgn="auto" hangingPunct="1">
              <a:spcBef>
                <a:spcPts val="0"/>
              </a:spcBef>
              <a:spcAft>
                <a:spcPts val="0"/>
              </a:spcAft>
              <a:defRPr/>
            </a:pPr>
            <a:r>
              <a:rPr lang="en-GB" dirty="0" smtClean="0"/>
              <a:t>In this cohort of elderly men (54–76 years; median 64 years) there were no safety concerns over a one year period of T administration. </a:t>
            </a:r>
          </a:p>
          <a:p>
            <a:pPr eaLnBrk="1" fontAlgn="auto" hangingPunct="1">
              <a:spcBef>
                <a:spcPts val="0"/>
              </a:spcBef>
              <a:spcAft>
                <a:spcPts val="0"/>
              </a:spcAft>
              <a:defRPr/>
            </a:pPr>
            <a:endParaRPr lang="en-GB" b="1" dirty="0" smtClean="0"/>
          </a:p>
          <a:p>
            <a:pPr eaLnBrk="1" fontAlgn="auto" hangingPunct="1">
              <a:spcBef>
                <a:spcPts val="0"/>
              </a:spcBef>
              <a:spcAft>
                <a:spcPts val="0"/>
              </a:spcAft>
              <a:defRPr/>
            </a:pPr>
            <a:r>
              <a:rPr lang="en-GB" b="1" dirty="0" smtClean="0"/>
              <a:t>References</a:t>
            </a:r>
            <a:endParaRPr lang="en-GB" b="1" dirty="0"/>
          </a:p>
          <a:p>
            <a:pPr marL="228578" indent="-228578" eaLnBrk="1" fontAlgn="auto" hangingPunct="1">
              <a:spcBef>
                <a:spcPts val="0"/>
              </a:spcBef>
              <a:spcAft>
                <a:spcPts val="0"/>
              </a:spcAft>
              <a:buFont typeface="+mj-lt"/>
              <a:buAutoNum type="arabicPeriod"/>
              <a:defRPr/>
            </a:pPr>
            <a:r>
              <a:rPr lang="en-GB" dirty="0" err="1"/>
              <a:t>Saad</a:t>
            </a:r>
            <a:r>
              <a:rPr lang="en-GB" dirty="0"/>
              <a:t> F, </a:t>
            </a:r>
            <a:r>
              <a:rPr lang="en-GB" dirty="0" err="1"/>
              <a:t>Gooren</a:t>
            </a:r>
            <a:r>
              <a:rPr lang="en-GB" dirty="0"/>
              <a:t> L, </a:t>
            </a:r>
            <a:r>
              <a:rPr lang="en-GB" dirty="0" err="1"/>
              <a:t>Haider</a:t>
            </a:r>
            <a:r>
              <a:rPr lang="en-GB" dirty="0"/>
              <a:t> A, </a:t>
            </a:r>
            <a:r>
              <a:rPr lang="en-GB" dirty="0" err="1"/>
              <a:t>Yassin</a:t>
            </a:r>
            <a:r>
              <a:rPr lang="en-GB" dirty="0"/>
              <a:t> A. An exploratory study of the effects of 12 month administration of the novel long-acting testosterone undecanoate on measures of sexual function and the metabolic syndrome. </a:t>
            </a:r>
            <a:r>
              <a:rPr lang="en-GB" i="1" dirty="0"/>
              <a:t>Arch </a:t>
            </a:r>
            <a:r>
              <a:rPr lang="en-GB" i="1" dirty="0" err="1"/>
              <a:t>Androl</a:t>
            </a:r>
            <a:r>
              <a:rPr lang="en-GB" i="1" dirty="0"/>
              <a:t>. </a:t>
            </a:r>
            <a:r>
              <a:rPr lang="en-GB" dirty="0"/>
              <a:t>2007;53(6):353-7.</a:t>
            </a:r>
          </a:p>
          <a:p>
            <a:pPr eaLnBrk="1" fontAlgn="auto" hangingPunct="1">
              <a:spcBef>
                <a:spcPts val="0"/>
              </a:spcBef>
              <a:spcAft>
                <a:spcPts val="0"/>
              </a:spcAft>
              <a:defRPr/>
            </a:pPr>
            <a:endParaRPr lang="en-GB" dirty="0" smtClean="0"/>
          </a:p>
        </p:txBody>
      </p:sp>
      <p:sp>
        <p:nvSpPr>
          <p:cNvPr id="88068"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References</a:t>
            </a:r>
          </a:p>
          <a:p>
            <a:pPr marL="228578" indent="-228578" eaLnBrk="1" fontAlgn="auto" hangingPunct="1">
              <a:spcBef>
                <a:spcPts val="0"/>
              </a:spcBef>
              <a:spcAft>
                <a:spcPts val="0"/>
              </a:spcAft>
              <a:buFont typeface="+mj-lt"/>
              <a:buAutoNum type="arabicPeriod"/>
              <a:defRPr/>
            </a:pPr>
            <a:r>
              <a:rPr lang="en-GB" dirty="0" err="1" smtClean="0"/>
              <a:t>Saad</a:t>
            </a:r>
            <a:r>
              <a:rPr lang="en-GB" dirty="0" smtClean="0"/>
              <a:t> F, </a:t>
            </a:r>
            <a:r>
              <a:rPr lang="en-GB" dirty="0" err="1" smtClean="0"/>
              <a:t>Gooren</a:t>
            </a:r>
            <a:r>
              <a:rPr lang="en-GB" dirty="0" smtClean="0"/>
              <a:t> L, </a:t>
            </a:r>
            <a:r>
              <a:rPr lang="en-GB" dirty="0" err="1" smtClean="0"/>
              <a:t>Haider</a:t>
            </a:r>
            <a:r>
              <a:rPr lang="en-GB" dirty="0" smtClean="0"/>
              <a:t> A, </a:t>
            </a:r>
            <a:r>
              <a:rPr lang="en-GB" dirty="0" err="1" smtClean="0"/>
              <a:t>Yassin</a:t>
            </a:r>
            <a:r>
              <a:rPr lang="en-GB" dirty="0" smtClean="0"/>
              <a:t> A. An exploratory study of the effects of 12 month administration of the novel long-acting testosterone undecanoate on measures of sexual function and the metabolic syndrome. </a:t>
            </a:r>
            <a:r>
              <a:rPr lang="en-GB" i="1" dirty="0" smtClean="0"/>
              <a:t>Arch </a:t>
            </a:r>
            <a:r>
              <a:rPr lang="en-GB" i="1" dirty="0" err="1" smtClean="0"/>
              <a:t>Androl</a:t>
            </a:r>
            <a:r>
              <a:rPr lang="en-GB" i="1" dirty="0" smtClean="0"/>
              <a:t>. </a:t>
            </a:r>
            <a:r>
              <a:rPr lang="en-GB" dirty="0" smtClean="0"/>
              <a:t>2007;53(6):353-7.</a:t>
            </a:r>
          </a:p>
          <a:p>
            <a:pPr eaLnBrk="1" fontAlgn="auto" hangingPunct="1">
              <a:spcBef>
                <a:spcPts val="0"/>
              </a:spcBef>
              <a:spcAft>
                <a:spcPts val="0"/>
              </a:spcAft>
              <a:defRPr/>
            </a:pPr>
            <a:endParaRPr lang="en-GB" dirty="0"/>
          </a:p>
        </p:txBody>
      </p:sp>
      <p:sp>
        <p:nvSpPr>
          <p:cNvPr id="89092"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endParaRPr lang="en-GB" b="1" dirty="0"/>
          </a:p>
          <a:p>
            <a:pPr eaLnBrk="1" fontAlgn="auto" hangingPunct="1">
              <a:spcBef>
                <a:spcPts val="0"/>
              </a:spcBef>
              <a:spcAft>
                <a:spcPts val="0"/>
              </a:spcAft>
              <a:defRPr/>
            </a:pPr>
            <a:r>
              <a:rPr lang="en-GB" b="1" dirty="0" smtClean="0"/>
              <a:t>References</a:t>
            </a:r>
          </a:p>
          <a:p>
            <a:pPr marL="228578" indent="-228578" eaLnBrk="1" fontAlgn="auto" hangingPunct="1">
              <a:spcBef>
                <a:spcPts val="0"/>
              </a:spcBef>
              <a:spcAft>
                <a:spcPts val="0"/>
              </a:spcAft>
              <a:buFont typeface="+mj-lt"/>
              <a:buAutoNum type="arabicPeriod"/>
              <a:defRPr/>
            </a:pPr>
            <a:r>
              <a:rPr lang="en-GB" dirty="0" err="1" smtClean="0"/>
              <a:t>Yassin</a:t>
            </a:r>
            <a:r>
              <a:rPr lang="en-GB" dirty="0" smtClean="0"/>
              <a:t> AA, </a:t>
            </a:r>
            <a:r>
              <a:rPr lang="en-GB" dirty="0" err="1" smtClean="0"/>
              <a:t>Saad</a:t>
            </a:r>
            <a:r>
              <a:rPr lang="en-GB" dirty="0" smtClean="0"/>
              <a:t> F. Improvement of sexual function in men with late-onset hypogonadism treated with testosterone only. </a:t>
            </a:r>
            <a:r>
              <a:rPr lang="en-GB" i="1" dirty="0" smtClean="0"/>
              <a:t>J Sex Med</a:t>
            </a:r>
            <a:r>
              <a:rPr lang="en-GB" dirty="0" smtClean="0"/>
              <a:t>. 2007 Mar;4(2):497-501.</a:t>
            </a:r>
          </a:p>
          <a:p>
            <a:pPr eaLnBrk="1" fontAlgn="auto" hangingPunct="1">
              <a:spcBef>
                <a:spcPts val="0"/>
              </a:spcBef>
              <a:spcAft>
                <a:spcPts val="0"/>
              </a:spcAft>
              <a:defRPr/>
            </a:pPr>
            <a:endParaRPr lang="en-GB" dirty="0"/>
          </a:p>
        </p:txBody>
      </p:sp>
      <p:sp>
        <p:nvSpPr>
          <p:cNvPr id="90116"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References</a:t>
            </a:r>
          </a:p>
          <a:p>
            <a:pPr marL="228578" indent="-228578" eaLnBrk="1" fontAlgn="auto" hangingPunct="1">
              <a:spcBef>
                <a:spcPts val="0"/>
              </a:spcBef>
              <a:spcAft>
                <a:spcPts val="0"/>
              </a:spcAft>
              <a:buFont typeface="+mj-lt"/>
              <a:buAutoNum type="arabicPeriod"/>
              <a:defRPr/>
            </a:pPr>
            <a:r>
              <a:rPr lang="en-GB" dirty="0" err="1" smtClean="0"/>
              <a:t>Saad</a:t>
            </a:r>
            <a:r>
              <a:rPr lang="en-GB" dirty="0" smtClean="0"/>
              <a:t> F, </a:t>
            </a:r>
            <a:r>
              <a:rPr lang="en-GB" dirty="0" err="1" smtClean="0"/>
              <a:t>Gooren</a:t>
            </a:r>
            <a:r>
              <a:rPr lang="en-GB" dirty="0" smtClean="0"/>
              <a:t> L, </a:t>
            </a:r>
            <a:r>
              <a:rPr lang="en-GB" dirty="0" err="1" smtClean="0"/>
              <a:t>Haider</a:t>
            </a:r>
            <a:r>
              <a:rPr lang="en-GB" dirty="0" smtClean="0"/>
              <a:t> A, </a:t>
            </a:r>
            <a:r>
              <a:rPr lang="en-GB" dirty="0" err="1" smtClean="0"/>
              <a:t>Yassin</a:t>
            </a:r>
            <a:r>
              <a:rPr lang="en-GB" dirty="0" smtClean="0"/>
              <a:t> A. An exploratory study of the effects of 12 month administration of the novel long-acting testosterone undecanoate on measures of sexual function and the metabolic syndrome. </a:t>
            </a:r>
            <a:r>
              <a:rPr lang="en-GB" i="1" dirty="0" smtClean="0"/>
              <a:t>Arch </a:t>
            </a:r>
            <a:r>
              <a:rPr lang="en-GB" i="1" dirty="0" err="1" smtClean="0"/>
              <a:t>Androl</a:t>
            </a:r>
            <a:r>
              <a:rPr lang="en-GB" i="1" dirty="0" smtClean="0"/>
              <a:t>. </a:t>
            </a:r>
            <a:r>
              <a:rPr lang="en-GB" dirty="0" smtClean="0"/>
              <a:t>2007;53(6):353-7.</a:t>
            </a:r>
          </a:p>
          <a:p>
            <a:pPr eaLnBrk="1" fontAlgn="auto" hangingPunct="1">
              <a:spcBef>
                <a:spcPts val="0"/>
              </a:spcBef>
              <a:spcAft>
                <a:spcPts val="0"/>
              </a:spcAft>
              <a:defRPr/>
            </a:pPr>
            <a:endParaRPr lang="en-GB" dirty="0"/>
          </a:p>
        </p:txBody>
      </p:sp>
      <p:sp>
        <p:nvSpPr>
          <p:cNvPr id="91140"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References</a:t>
            </a:r>
          </a:p>
          <a:p>
            <a:pPr marL="228578" indent="-228578" eaLnBrk="1" fontAlgn="auto" hangingPunct="1">
              <a:spcBef>
                <a:spcPts val="0"/>
              </a:spcBef>
              <a:spcAft>
                <a:spcPts val="0"/>
              </a:spcAft>
              <a:buFont typeface="+mj-lt"/>
              <a:buAutoNum type="arabicPeriod"/>
              <a:defRPr/>
            </a:pPr>
            <a:r>
              <a:rPr lang="en-GB" dirty="0" err="1" smtClean="0"/>
              <a:t>Saad</a:t>
            </a:r>
            <a:r>
              <a:rPr lang="en-GB" dirty="0" smtClean="0"/>
              <a:t> F, </a:t>
            </a:r>
            <a:r>
              <a:rPr lang="en-GB" dirty="0" err="1" smtClean="0"/>
              <a:t>Gooren</a:t>
            </a:r>
            <a:r>
              <a:rPr lang="en-GB" dirty="0" smtClean="0"/>
              <a:t> L, </a:t>
            </a:r>
            <a:r>
              <a:rPr lang="en-GB" dirty="0" err="1" smtClean="0"/>
              <a:t>Haider</a:t>
            </a:r>
            <a:r>
              <a:rPr lang="en-GB" dirty="0" smtClean="0"/>
              <a:t> A, </a:t>
            </a:r>
            <a:r>
              <a:rPr lang="en-GB" dirty="0" err="1" smtClean="0"/>
              <a:t>Yassin</a:t>
            </a:r>
            <a:r>
              <a:rPr lang="en-GB" dirty="0" smtClean="0"/>
              <a:t> A. An exploratory study of the effects of 12 month administration of the novel long-acting testosterone undecanoate on measures of sexual function and the metabolic syndrome. </a:t>
            </a:r>
            <a:r>
              <a:rPr lang="en-GB" i="1" dirty="0" smtClean="0"/>
              <a:t>Arch </a:t>
            </a:r>
            <a:r>
              <a:rPr lang="en-GB" i="1" dirty="0" err="1" smtClean="0"/>
              <a:t>Androl</a:t>
            </a:r>
            <a:r>
              <a:rPr lang="en-GB" i="1" dirty="0" smtClean="0"/>
              <a:t>. </a:t>
            </a:r>
            <a:r>
              <a:rPr lang="en-GB" dirty="0" smtClean="0"/>
              <a:t>2007;53(6):353-7.</a:t>
            </a:r>
          </a:p>
          <a:p>
            <a:pPr eaLnBrk="1" fontAlgn="auto" hangingPunct="1">
              <a:spcBef>
                <a:spcPts val="0"/>
              </a:spcBef>
              <a:spcAft>
                <a:spcPts val="0"/>
              </a:spcAft>
              <a:defRPr/>
            </a:pPr>
            <a:endParaRPr lang="en-GB" dirty="0"/>
          </a:p>
        </p:txBody>
      </p:sp>
      <p:sp>
        <p:nvSpPr>
          <p:cNvPr id="92164"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References</a:t>
            </a:r>
          </a:p>
          <a:p>
            <a:pPr marL="228578" indent="-228578" eaLnBrk="1" fontAlgn="auto" hangingPunct="1">
              <a:spcBef>
                <a:spcPts val="0"/>
              </a:spcBef>
              <a:spcAft>
                <a:spcPts val="0"/>
              </a:spcAft>
              <a:buFont typeface="+mj-lt"/>
              <a:buAutoNum type="arabicPeriod"/>
              <a:defRPr/>
            </a:pPr>
            <a:r>
              <a:rPr lang="en-GB" dirty="0" err="1" smtClean="0"/>
              <a:t>Saad</a:t>
            </a:r>
            <a:r>
              <a:rPr lang="en-GB" dirty="0" smtClean="0"/>
              <a:t> F, </a:t>
            </a:r>
            <a:r>
              <a:rPr lang="en-GB" dirty="0" err="1" smtClean="0"/>
              <a:t>Gooren</a:t>
            </a:r>
            <a:r>
              <a:rPr lang="en-GB" dirty="0" smtClean="0"/>
              <a:t> L, </a:t>
            </a:r>
            <a:r>
              <a:rPr lang="en-GB" dirty="0" err="1" smtClean="0"/>
              <a:t>Haider</a:t>
            </a:r>
            <a:r>
              <a:rPr lang="en-GB" dirty="0" smtClean="0"/>
              <a:t> A, </a:t>
            </a:r>
            <a:r>
              <a:rPr lang="en-GB" dirty="0" err="1" smtClean="0"/>
              <a:t>Yassin</a:t>
            </a:r>
            <a:r>
              <a:rPr lang="en-GB" dirty="0" smtClean="0"/>
              <a:t> A. An exploratory study of the effects of 12 month administration of the novel long-acting testosterone undecanoate on measures of sexual function and the metabolic syndrome. </a:t>
            </a:r>
            <a:r>
              <a:rPr lang="en-GB" i="1" dirty="0" smtClean="0"/>
              <a:t>Arch </a:t>
            </a:r>
            <a:r>
              <a:rPr lang="en-GB" i="1" dirty="0" err="1" smtClean="0"/>
              <a:t>Androl</a:t>
            </a:r>
            <a:r>
              <a:rPr lang="en-GB" i="1" dirty="0" smtClean="0"/>
              <a:t>. </a:t>
            </a:r>
            <a:r>
              <a:rPr lang="en-GB" dirty="0" smtClean="0"/>
              <a:t>2007;53(6):353-7.</a:t>
            </a:r>
          </a:p>
          <a:p>
            <a:pPr eaLnBrk="1" fontAlgn="auto" hangingPunct="1">
              <a:spcBef>
                <a:spcPts val="0"/>
              </a:spcBef>
              <a:spcAft>
                <a:spcPts val="0"/>
              </a:spcAft>
              <a:defRPr/>
            </a:pPr>
            <a:endParaRPr lang="en-GB" dirty="0"/>
          </a:p>
        </p:txBody>
      </p:sp>
      <p:sp>
        <p:nvSpPr>
          <p:cNvPr id="93188"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References</a:t>
            </a:r>
          </a:p>
          <a:p>
            <a:pPr marL="228578" indent="-228578" eaLnBrk="1" fontAlgn="auto" hangingPunct="1">
              <a:spcBef>
                <a:spcPts val="0"/>
              </a:spcBef>
              <a:spcAft>
                <a:spcPts val="0"/>
              </a:spcAft>
              <a:buFont typeface="+mj-lt"/>
              <a:buAutoNum type="arabicPeriod"/>
              <a:defRPr/>
            </a:pPr>
            <a:r>
              <a:rPr lang="en-GB" dirty="0" err="1" smtClean="0"/>
              <a:t>Saad</a:t>
            </a:r>
            <a:r>
              <a:rPr lang="en-GB" dirty="0" smtClean="0"/>
              <a:t> F, </a:t>
            </a:r>
            <a:r>
              <a:rPr lang="en-GB" dirty="0" err="1" smtClean="0"/>
              <a:t>Gooren</a:t>
            </a:r>
            <a:r>
              <a:rPr lang="en-GB" dirty="0" smtClean="0"/>
              <a:t> L, </a:t>
            </a:r>
            <a:r>
              <a:rPr lang="en-GB" dirty="0" err="1" smtClean="0"/>
              <a:t>Haider</a:t>
            </a:r>
            <a:r>
              <a:rPr lang="en-GB" dirty="0" smtClean="0"/>
              <a:t> A, </a:t>
            </a:r>
            <a:r>
              <a:rPr lang="en-GB" dirty="0" err="1" smtClean="0"/>
              <a:t>Yassin</a:t>
            </a:r>
            <a:r>
              <a:rPr lang="en-GB" dirty="0" smtClean="0"/>
              <a:t> A. An exploratory study of the effects of 12 month administration of the novel long-acting testosterone undecanoate on measures of sexual function and the metabolic syndrome. </a:t>
            </a:r>
            <a:r>
              <a:rPr lang="en-GB" i="1" dirty="0" smtClean="0"/>
              <a:t>Arch </a:t>
            </a:r>
            <a:r>
              <a:rPr lang="en-GB" i="1" dirty="0" err="1" smtClean="0"/>
              <a:t>Androl</a:t>
            </a:r>
            <a:r>
              <a:rPr lang="en-GB" i="1" dirty="0" smtClean="0"/>
              <a:t>. </a:t>
            </a:r>
            <a:r>
              <a:rPr lang="en-GB" dirty="0" smtClean="0"/>
              <a:t>2007;53(6):353-7.</a:t>
            </a:r>
          </a:p>
          <a:p>
            <a:pPr eaLnBrk="1" fontAlgn="auto" hangingPunct="1">
              <a:spcBef>
                <a:spcPts val="0"/>
              </a:spcBef>
              <a:spcAft>
                <a:spcPts val="0"/>
              </a:spcAft>
              <a:defRPr/>
            </a:pPr>
            <a:endParaRPr lang="en-GB" dirty="0"/>
          </a:p>
        </p:txBody>
      </p:sp>
      <p:sp>
        <p:nvSpPr>
          <p:cNvPr id="94212"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References</a:t>
            </a:r>
          </a:p>
          <a:p>
            <a:pPr marL="228578" indent="-228578" eaLnBrk="1" fontAlgn="auto" hangingPunct="1">
              <a:spcBef>
                <a:spcPts val="0"/>
              </a:spcBef>
              <a:spcAft>
                <a:spcPts val="0"/>
              </a:spcAft>
              <a:buFont typeface="+mj-lt"/>
              <a:buAutoNum type="arabicPeriod"/>
              <a:defRPr/>
            </a:pPr>
            <a:r>
              <a:rPr lang="en-GB" dirty="0" err="1" smtClean="0"/>
              <a:t>Saad</a:t>
            </a:r>
            <a:r>
              <a:rPr lang="en-GB" dirty="0" smtClean="0"/>
              <a:t> F, </a:t>
            </a:r>
            <a:r>
              <a:rPr lang="en-GB" dirty="0" err="1" smtClean="0"/>
              <a:t>Gooren</a:t>
            </a:r>
            <a:r>
              <a:rPr lang="en-GB" dirty="0" smtClean="0"/>
              <a:t> L, </a:t>
            </a:r>
            <a:r>
              <a:rPr lang="en-GB" dirty="0" err="1" smtClean="0"/>
              <a:t>Haider</a:t>
            </a:r>
            <a:r>
              <a:rPr lang="en-GB" dirty="0" smtClean="0"/>
              <a:t> A, </a:t>
            </a:r>
            <a:r>
              <a:rPr lang="en-GB" dirty="0" err="1" smtClean="0"/>
              <a:t>Yassin</a:t>
            </a:r>
            <a:r>
              <a:rPr lang="en-GB" dirty="0" smtClean="0"/>
              <a:t> A. An exploratory study of the effects of 12 month administration of the novel long-acting testosterone undecanoate on measures of sexual function and the metabolic syndrome. </a:t>
            </a:r>
            <a:r>
              <a:rPr lang="en-GB" i="1" dirty="0" smtClean="0"/>
              <a:t>Arch </a:t>
            </a:r>
            <a:r>
              <a:rPr lang="en-GB" i="1" dirty="0" err="1" smtClean="0"/>
              <a:t>Androl</a:t>
            </a:r>
            <a:r>
              <a:rPr lang="en-GB" i="1" dirty="0" smtClean="0"/>
              <a:t>. </a:t>
            </a:r>
            <a:r>
              <a:rPr lang="en-GB" dirty="0" smtClean="0"/>
              <a:t>2007;53(6):353-7.</a:t>
            </a:r>
          </a:p>
          <a:p>
            <a:pPr eaLnBrk="1" fontAlgn="auto" hangingPunct="1">
              <a:spcBef>
                <a:spcPts val="0"/>
              </a:spcBef>
              <a:spcAft>
                <a:spcPts val="0"/>
              </a:spcAft>
              <a:defRPr/>
            </a:pPr>
            <a:endParaRPr lang="en-GB" dirty="0"/>
          </a:p>
        </p:txBody>
      </p:sp>
      <p:sp>
        <p:nvSpPr>
          <p:cNvPr id="95236"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References</a:t>
            </a:r>
          </a:p>
          <a:p>
            <a:pPr marL="228578" indent="-228578" eaLnBrk="1" fontAlgn="auto" hangingPunct="1">
              <a:spcBef>
                <a:spcPts val="0"/>
              </a:spcBef>
              <a:spcAft>
                <a:spcPts val="0"/>
              </a:spcAft>
              <a:buFont typeface="+mj-lt"/>
              <a:buAutoNum type="arabicPeriod"/>
              <a:defRPr/>
            </a:pPr>
            <a:r>
              <a:rPr lang="en-GB" dirty="0" err="1" smtClean="0"/>
              <a:t>Saad</a:t>
            </a:r>
            <a:r>
              <a:rPr lang="en-GB" dirty="0" smtClean="0"/>
              <a:t> F, </a:t>
            </a:r>
            <a:r>
              <a:rPr lang="en-GB" dirty="0" err="1" smtClean="0"/>
              <a:t>Gooren</a:t>
            </a:r>
            <a:r>
              <a:rPr lang="en-GB" dirty="0" smtClean="0"/>
              <a:t> L, </a:t>
            </a:r>
            <a:r>
              <a:rPr lang="en-GB" dirty="0" err="1" smtClean="0"/>
              <a:t>Haider</a:t>
            </a:r>
            <a:r>
              <a:rPr lang="en-GB" dirty="0" smtClean="0"/>
              <a:t> A, </a:t>
            </a:r>
            <a:r>
              <a:rPr lang="en-GB" dirty="0" err="1" smtClean="0"/>
              <a:t>Yassin</a:t>
            </a:r>
            <a:r>
              <a:rPr lang="en-GB" dirty="0" smtClean="0"/>
              <a:t> A. An exploratory study of the effects of 12 month administration of the novel long-acting testosterone undecanoate on measures of sexual function and the metabolic syndrome. </a:t>
            </a:r>
            <a:r>
              <a:rPr lang="en-GB" i="1" dirty="0" smtClean="0"/>
              <a:t>Arch </a:t>
            </a:r>
            <a:r>
              <a:rPr lang="en-GB" i="1" dirty="0" err="1" smtClean="0"/>
              <a:t>Androl</a:t>
            </a:r>
            <a:r>
              <a:rPr lang="en-GB" i="1" dirty="0" smtClean="0"/>
              <a:t>. </a:t>
            </a:r>
            <a:r>
              <a:rPr lang="en-GB" dirty="0" smtClean="0"/>
              <a:t>2007;53(6):353-7.</a:t>
            </a:r>
          </a:p>
          <a:p>
            <a:pPr eaLnBrk="1" fontAlgn="auto" hangingPunct="1">
              <a:spcBef>
                <a:spcPts val="0"/>
              </a:spcBef>
              <a:spcAft>
                <a:spcPts val="0"/>
              </a:spcAft>
              <a:defRPr/>
            </a:pPr>
            <a:endParaRPr lang="en-GB" dirty="0"/>
          </a:p>
        </p:txBody>
      </p:sp>
      <p:sp>
        <p:nvSpPr>
          <p:cNvPr id="96260"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p:spPr>
      </p:sp>
      <p:sp>
        <p:nvSpPr>
          <p:cNvPr id="972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97284"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Reference</a:t>
            </a:r>
          </a:p>
          <a:p>
            <a:pPr marL="228578" indent="-228578" eaLnBrk="1" fontAlgn="auto" hangingPunct="1">
              <a:spcBef>
                <a:spcPts val="0"/>
              </a:spcBef>
              <a:spcAft>
                <a:spcPts val="0"/>
              </a:spcAft>
              <a:buFont typeface="+mj-lt"/>
              <a:buAutoNum type="arabicPeriod"/>
              <a:defRPr/>
            </a:pPr>
            <a:r>
              <a:rPr lang="en-GB" dirty="0" smtClean="0"/>
              <a:t>Edelstein D, Dob  A, </a:t>
            </a:r>
            <a:r>
              <a:rPr lang="en-GB" dirty="0" err="1" smtClean="0"/>
              <a:t>Basaria</a:t>
            </a:r>
            <a:r>
              <a:rPr lang="en-GB" dirty="0" smtClean="0"/>
              <a:t> S. Emerging drugs for hypogonadism. </a:t>
            </a:r>
            <a:r>
              <a:rPr lang="en-GB" i="1" dirty="0" smtClean="0"/>
              <a:t>Expert </a:t>
            </a:r>
            <a:r>
              <a:rPr lang="en-GB" i="1" dirty="0" err="1" smtClean="0"/>
              <a:t>Opin</a:t>
            </a:r>
            <a:r>
              <a:rPr lang="en-GB" i="1" dirty="0" smtClean="0"/>
              <a:t> </a:t>
            </a:r>
            <a:r>
              <a:rPr lang="en-GB" i="1" dirty="0" err="1" smtClean="0"/>
              <a:t>Emerg</a:t>
            </a:r>
            <a:r>
              <a:rPr lang="en-GB" i="1" dirty="0" smtClean="0"/>
              <a:t> Drugs. </a:t>
            </a:r>
            <a:r>
              <a:rPr lang="en-GB" dirty="0" smtClean="0"/>
              <a:t>2006; 11(4): 685-707. &lt;&lt;Not seen – Taken from previous slide set&gt;&gt;</a:t>
            </a:r>
          </a:p>
          <a:p>
            <a:pPr eaLnBrk="1" fontAlgn="auto" hangingPunct="1">
              <a:spcBef>
                <a:spcPts val="0"/>
              </a:spcBef>
              <a:spcAft>
                <a:spcPts val="0"/>
              </a:spcAft>
              <a:defRPr/>
            </a:pPr>
            <a:endParaRPr lang="en-GB" dirty="0"/>
          </a:p>
        </p:txBody>
      </p:sp>
      <p:sp>
        <p:nvSpPr>
          <p:cNvPr id="98307" name="Slide Image Placeholder 6"/>
          <p:cNvSpPr>
            <a:spLocks noGrp="1" noRot="1" noChangeAspect="1" noTextEdit="1"/>
          </p:cNvSpPr>
          <p:nvPr>
            <p:ph type="sldImg"/>
          </p:nvPr>
        </p:nvSpPr>
        <p:spPr bwMode="auto">
          <a:noFill/>
          <a:ln>
            <a:solidFill>
              <a:srgbClr val="000000"/>
            </a:solidFill>
            <a:miter lim="800000"/>
            <a:headEnd/>
            <a:tailEnd/>
          </a:ln>
        </p:spPr>
      </p:sp>
      <p:sp>
        <p:nvSpPr>
          <p:cNvPr id="98308"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p:spPr>
      </p:sp>
      <p:sp>
        <p:nvSpPr>
          <p:cNvPr id="993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99332"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p:spPr>
      </p:sp>
      <p:sp>
        <p:nvSpPr>
          <p:cNvPr id="1003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100356"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Notes (</a:t>
            </a:r>
            <a:r>
              <a:rPr lang="en-GB" b="1" dirty="0" err="1" smtClean="0"/>
              <a:t>Buvat</a:t>
            </a:r>
            <a:r>
              <a:rPr lang="en-GB" b="1" dirty="0" smtClean="0"/>
              <a:t> J, </a:t>
            </a:r>
            <a:r>
              <a:rPr lang="en-GB" b="1" dirty="0" err="1" smtClean="0"/>
              <a:t>Maggi</a:t>
            </a:r>
            <a:r>
              <a:rPr lang="en-GB" b="1" dirty="0" smtClean="0"/>
              <a:t> M, </a:t>
            </a:r>
            <a:r>
              <a:rPr lang="en-GB" b="1" dirty="0" err="1" smtClean="0"/>
              <a:t>Gooren</a:t>
            </a:r>
            <a:r>
              <a:rPr lang="en-GB" b="1" dirty="0" smtClean="0"/>
              <a:t> L, et al. Endocrine aspects of male sexual dysfunctions. J Sex Med 2010;7;1627–1656. &lt;&lt;Ap1638&gt;&gt;)</a:t>
            </a:r>
          </a:p>
          <a:p>
            <a:pPr eaLnBrk="1" fontAlgn="auto" hangingPunct="1">
              <a:spcBef>
                <a:spcPts val="0"/>
              </a:spcBef>
              <a:spcAft>
                <a:spcPts val="0"/>
              </a:spcAft>
              <a:defRPr/>
            </a:pPr>
            <a:r>
              <a:rPr lang="en-GB" dirty="0" smtClean="0"/>
              <a:t>The oral route is the easiest one to replace T, but the ingested hormone is</a:t>
            </a:r>
          </a:p>
          <a:p>
            <a:pPr eaLnBrk="1" fontAlgn="auto" hangingPunct="1">
              <a:spcBef>
                <a:spcPts val="0"/>
              </a:spcBef>
              <a:spcAft>
                <a:spcPts val="0"/>
              </a:spcAft>
              <a:defRPr/>
            </a:pPr>
            <a:r>
              <a:rPr lang="en-GB" dirty="0" smtClean="0"/>
              <a:t>almost completely inactivated by its first pass through the liver: It is therefore difficult to achieve sustained blood levels with oral formulations, </a:t>
            </a:r>
            <a:r>
              <a:rPr lang="en-GB" dirty="0" err="1" smtClean="0"/>
              <a:t>andmost</a:t>
            </a:r>
            <a:r>
              <a:rPr lang="en-GB" dirty="0" smtClean="0"/>
              <a:t> of them are weakly active. </a:t>
            </a:r>
          </a:p>
          <a:p>
            <a:pPr eaLnBrk="1" fontAlgn="auto" hangingPunct="1">
              <a:spcBef>
                <a:spcPts val="0"/>
              </a:spcBef>
              <a:spcAft>
                <a:spcPts val="0"/>
              </a:spcAft>
              <a:defRPr/>
            </a:pPr>
            <a:r>
              <a:rPr lang="en-GB" dirty="0" smtClean="0"/>
              <a:t>The only active and safe oral formulation is the T undecanoate (TU), in oleic acid or in a mixture of castor oil and propylene glycol laureate. However, its absorption is variable.</a:t>
            </a:r>
          </a:p>
          <a:p>
            <a:pPr eaLnBrk="1" fontAlgn="auto" hangingPunct="1">
              <a:spcBef>
                <a:spcPts val="0"/>
              </a:spcBef>
              <a:spcAft>
                <a:spcPts val="0"/>
              </a:spcAft>
              <a:defRPr/>
            </a:pPr>
            <a:endParaRPr lang="en-GB" b="1" dirty="0" smtClean="0"/>
          </a:p>
          <a:p>
            <a:pPr eaLnBrk="1" fontAlgn="auto" hangingPunct="1">
              <a:spcBef>
                <a:spcPts val="0"/>
              </a:spcBef>
              <a:spcAft>
                <a:spcPts val="0"/>
              </a:spcAft>
              <a:defRPr/>
            </a:pPr>
            <a:r>
              <a:rPr lang="en-GB" b="1" dirty="0" smtClean="0"/>
              <a:t>References for slide</a:t>
            </a:r>
          </a:p>
          <a:p>
            <a:pPr marL="228578" indent="-228578" eaLnBrk="1" fontAlgn="auto" hangingPunct="1">
              <a:spcBef>
                <a:spcPts val="0"/>
              </a:spcBef>
              <a:spcAft>
                <a:spcPts val="0"/>
              </a:spcAft>
              <a:buFont typeface="+mj-lt"/>
              <a:buAutoNum type="arabicPeriod"/>
              <a:defRPr/>
            </a:pPr>
            <a:r>
              <a:rPr lang="en-GB" dirty="0" err="1" smtClean="0"/>
              <a:t>Bhasin</a:t>
            </a:r>
            <a:r>
              <a:rPr lang="en-GB" dirty="0" smtClean="0"/>
              <a:t> S, Cunningham GR, Hayes FJ, et al. Testosterone therapy in men with androgen deficiency syndromes: an endocrine society clinical practice guideline. </a:t>
            </a:r>
            <a:r>
              <a:rPr lang="en-GB" i="1" dirty="0" smtClean="0"/>
              <a:t>J </a:t>
            </a:r>
            <a:r>
              <a:rPr lang="en-GB" i="1" dirty="0" err="1" smtClean="0"/>
              <a:t>Clin</a:t>
            </a:r>
            <a:r>
              <a:rPr lang="en-GB" i="1" dirty="0" smtClean="0"/>
              <a:t> </a:t>
            </a:r>
            <a:r>
              <a:rPr lang="en-GB" i="1" dirty="0" err="1" smtClean="0"/>
              <a:t>Endocrinol</a:t>
            </a:r>
            <a:r>
              <a:rPr lang="en-GB" i="1" dirty="0" smtClean="0"/>
              <a:t> </a:t>
            </a:r>
            <a:r>
              <a:rPr lang="en-GB" i="1" dirty="0" err="1" smtClean="0"/>
              <a:t>Metabol</a:t>
            </a:r>
            <a:r>
              <a:rPr lang="en-GB" i="1" dirty="0" smtClean="0"/>
              <a:t>. </a:t>
            </a:r>
            <a:r>
              <a:rPr lang="en-GB" dirty="0" smtClean="0"/>
              <a:t>2010; 95:2536–2559.&lt;&lt;Ap2548 Table 6&gt;&gt;</a:t>
            </a:r>
            <a:endParaRPr lang="en-GB" dirty="0"/>
          </a:p>
        </p:txBody>
      </p:sp>
      <p:sp>
        <p:nvSpPr>
          <p:cNvPr id="101379" name="Slide Image Placeholder 6"/>
          <p:cNvSpPr>
            <a:spLocks noGrp="1" noRot="1" noChangeAspect="1" noTextEdit="1"/>
          </p:cNvSpPr>
          <p:nvPr>
            <p:ph type="sldImg"/>
          </p:nvPr>
        </p:nvSpPr>
        <p:spPr bwMode="auto">
          <a:noFill/>
          <a:ln>
            <a:solidFill>
              <a:srgbClr val="000000"/>
            </a:solidFill>
            <a:miter lim="800000"/>
            <a:headEnd/>
            <a:tailEnd/>
          </a:ln>
        </p:spPr>
      </p:sp>
      <p:sp>
        <p:nvSpPr>
          <p:cNvPr id="101380"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References for slide</a:t>
            </a:r>
          </a:p>
          <a:p>
            <a:pPr marL="228578" indent="-228578" eaLnBrk="1" fontAlgn="auto" hangingPunct="1">
              <a:spcBef>
                <a:spcPts val="0"/>
              </a:spcBef>
              <a:spcAft>
                <a:spcPts val="0"/>
              </a:spcAft>
              <a:buFont typeface="+mj-lt"/>
              <a:buAutoNum type="arabicPeriod"/>
              <a:defRPr/>
            </a:pPr>
            <a:r>
              <a:rPr lang="en-GB" dirty="0" err="1" smtClean="0"/>
              <a:t>Bhasin</a:t>
            </a:r>
            <a:r>
              <a:rPr lang="en-GB" dirty="0" smtClean="0"/>
              <a:t> S, Cunningham GR, Hayes FJ, et al. Testosterone therapy in men with androgen deficiency syndromes: an endocrine society clinical practice guideline. </a:t>
            </a:r>
            <a:r>
              <a:rPr lang="en-GB" i="1" dirty="0" smtClean="0"/>
              <a:t>J </a:t>
            </a:r>
            <a:r>
              <a:rPr lang="en-GB" i="1" dirty="0" err="1" smtClean="0"/>
              <a:t>Clin</a:t>
            </a:r>
            <a:r>
              <a:rPr lang="en-GB" i="1" dirty="0" smtClean="0"/>
              <a:t> </a:t>
            </a:r>
            <a:r>
              <a:rPr lang="en-GB" i="1" dirty="0" err="1" smtClean="0"/>
              <a:t>Endocrinol</a:t>
            </a:r>
            <a:r>
              <a:rPr lang="en-GB" i="1" dirty="0" smtClean="0"/>
              <a:t> </a:t>
            </a:r>
            <a:r>
              <a:rPr lang="en-GB" i="1" dirty="0" err="1" smtClean="0"/>
              <a:t>Metabol</a:t>
            </a:r>
            <a:r>
              <a:rPr lang="en-GB" i="1" dirty="0" smtClean="0"/>
              <a:t>. </a:t>
            </a:r>
            <a:r>
              <a:rPr lang="en-GB" dirty="0" smtClean="0"/>
              <a:t>2010; 95:2536–2559.&lt;&lt;Ap2548 Table 6&gt;&gt;</a:t>
            </a:r>
          </a:p>
          <a:p>
            <a:pPr eaLnBrk="1" fontAlgn="auto" hangingPunct="1">
              <a:spcBef>
                <a:spcPts val="0"/>
              </a:spcBef>
              <a:spcAft>
                <a:spcPts val="0"/>
              </a:spcAft>
              <a:defRPr/>
            </a:pPr>
            <a:endParaRPr lang="en-GB" dirty="0"/>
          </a:p>
        </p:txBody>
      </p:sp>
      <p:sp>
        <p:nvSpPr>
          <p:cNvPr id="102404"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Notes</a:t>
            </a:r>
          </a:p>
          <a:p>
            <a:pPr eaLnBrk="1" fontAlgn="auto" hangingPunct="1">
              <a:spcBef>
                <a:spcPts val="0"/>
              </a:spcBef>
              <a:spcAft>
                <a:spcPts val="0"/>
              </a:spcAft>
              <a:defRPr/>
            </a:pPr>
            <a:r>
              <a:rPr lang="en-GB" dirty="0" smtClean="0"/>
              <a:t>The IM  of T administered in oily depot includes short- and long-acting preparations. The short-acting T enanthate and cypionate must be injected at intervals of 2–4 weeks.</a:t>
            </a:r>
          </a:p>
          <a:p>
            <a:pPr eaLnBrk="1" fontAlgn="auto" hangingPunct="1">
              <a:spcBef>
                <a:spcPts val="0"/>
              </a:spcBef>
              <a:spcAft>
                <a:spcPts val="0"/>
              </a:spcAft>
              <a:defRPr/>
            </a:pPr>
            <a:r>
              <a:rPr lang="en-GB" dirty="0" smtClean="0"/>
              <a:t>Such injections generally induce </a:t>
            </a:r>
            <a:r>
              <a:rPr lang="en-GB" dirty="0" err="1" smtClean="0"/>
              <a:t>supraphysiological</a:t>
            </a:r>
            <a:r>
              <a:rPr lang="en-GB" dirty="0" smtClean="0"/>
              <a:t> serum peak levels of T for 2–5 days after injection, followed by a rapid decline to </a:t>
            </a:r>
            <a:r>
              <a:rPr lang="en-GB" dirty="0" err="1" smtClean="0"/>
              <a:t>subphysiological</a:t>
            </a:r>
            <a:r>
              <a:rPr lang="en-GB" dirty="0" smtClean="0"/>
              <a:t> levels in 10–14 days.</a:t>
            </a:r>
            <a:r>
              <a:rPr lang="en-GB" baseline="30000" dirty="0" smtClean="0"/>
              <a:t>1</a:t>
            </a:r>
          </a:p>
          <a:p>
            <a:pPr eaLnBrk="1" fontAlgn="auto" hangingPunct="1">
              <a:spcBef>
                <a:spcPts val="0"/>
              </a:spcBef>
              <a:spcAft>
                <a:spcPts val="0"/>
              </a:spcAft>
              <a:defRPr/>
            </a:pPr>
            <a:r>
              <a:rPr lang="en-GB" dirty="0" smtClean="0"/>
              <a:t>These highs and lows of T may produce unpleasant fluctuations in patient’s mood, sexual desire and activity, and energy level.</a:t>
            </a:r>
            <a:r>
              <a:rPr lang="en-GB" baseline="30000" dirty="0" smtClean="0"/>
              <a:t>1</a:t>
            </a:r>
          </a:p>
          <a:p>
            <a:pPr eaLnBrk="1" fontAlgn="auto" hangingPunct="1">
              <a:spcBef>
                <a:spcPts val="0"/>
              </a:spcBef>
              <a:spcAft>
                <a:spcPts val="0"/>
              </a:spcAft>
              <a:defRPr/>
            </a:pPr>
            <a:endParaRPr lang="en-GB" dirty="0" smtClean="0"/>
          </a:p>
          <a:p>
            <a:pPr eaLnBrk="1" fontAlgn="auto" hangingPunct="1">
              <a:spcBef>
                <a:spcPts val="0"/>
              </a:spcBef>
              <a:spcAft>
                <a:spcPts val="0"/>
              </a:spcAft>
              <a:defRPr/>
            </a:pPr>
            <a:endParaRPr lang="en-GB" dirty="0" smtClean="0"/>
          </a:p>
          <a:p>
            <a:pPr eaLnBrk="1" fontAlgn="auto" hangingPunct="1">
              <a:spcBef>
                <a:spcPts val="0"/>
              </a:spcBef>
              <a:spcAft>
                <a:spcPts val="0"/>
              </a:spcAft>
              <a:defRPr/>
            </a:pPr>
            <a:r>
              <a:rPr lang="en-GB" b="1" dirty="0" smtClean="0"/>
              <a:t>References</a:t>
            </a:r>
          </a:p>
          <a:p>
            <a:pPr marL="228578" indent="-228578" eaLnBrk="1" fontAlgn="auto" hangingPunct="1">
              <a:spcBef>
                <a:spcPts val="0"/>
              </a:spcBef>
              <a:spcAft>
                <a:spcPts val="0"/>
              </a:spcAft>
              <a:buFont typeface="+mj-lt"/>
              <a:buAutoNum type="arabicPeriod"/>
              <a:defRPr/>
            </a:pPr>
            <a:r>
              <a:rPr lang="en-GB" dirty="0" err="1" smtClean="0"/>
              <a:t>Buvat</a:t>
            </a:r>
            <a:r>
              <a:rPr lang="en-GB" dirty="0" smtClean="0"/>
              <a:t> J, </a:t>
            </a:r>
            <a:r>
              <a:rPr lang="en-GB" dirty="0" err="1" smtClean="0"/>
              <a:t>Maggi</a:t>
            </a:r>
            <a:r>
              <a:rPr lang="en-GB" dirty="0" smtClean="0"/>
              <a:t> M, </a:t>
            </a:r>
            <a:r>
              <a:rPr lang="en-GB" dirty="0" err="1" smtClean="0"/>
              <a:t>Gooren</a:t>
            </a:r>
            <a:r>
              <a:rPr lang="en-GB" dirty="0" smtClean="0"/>
              <a:t> L, et al. Endocrine aspects of male sexual dysfunctions. J Sex Med 2010;7;1627–1656. &lt;&lt;Ap1639 Table2, Bp1639&gt;&gt;)</a:t>
            </a:r>
          </a:p>
          <a:p>
            <a:pPr marL="228578" indent="-228578" eaLnBrk="1" fontAlgn="auto" hangingPunct="1">
              <a:spcBef>
                <a:spcPts val="0"/>
              </a:spcBef>
              <a:spcAft>
                <a:spcPts val="0"/>
              </a:spcAft>
              <a:buFont typeface="+mj-lt"/>
              <a:buAutoNum type="arabicPeriod"/>
              <a:defRPr/>
            </a:pPr>
            <a:r>
              <a:rPr lang="en-GB" dirty="0" err="1" smtClean="0"/>
              <a:t>Bhasin</a:t>
            </a:r>
            <a:r>
              <a:rPr lang="en-GB" dirty="0" smtClean="0"/>
              <a:t> S, Cunningham GR, Hayes FJ, et al. Testosterone therapy in men with androgen deficiency syndromes: an endocrine society clinical practice guideline. J </a:t>
            </a:r>
            <a:r>
              <a:rPr lang="en-GB" dirty="0" err="1" smtClean="0"/>
              <a:t>Clin</a:t>
            </a:r>
            <a:r>
              <a:rPr lang="en-GB" dirty="0" smtClean="0"/>
              <a:t> </a:t>
            </a:r>
            <a:r>
              <a:rPr lang="en-GB" dirty="0" err="1" smtClean="0"/>
              <a:t>Endocrinol</a:t>
            </a:r>
            <a:r>
              <a:rPr lang="en-GB" dirty="0" smtClean="0"/>
              <a:t> </a:t>
            </a:r>
            <a:r>
              <a:rPr lang="en-GB" dirty="0" err="1" smtClean="0"/>
              <a:t>Metabol</a:t>
            </a:r>
            <a:r>
              <a:rPr lang="en-GB" dirty="0" smtClean="0"/>
              <a:t>. 2010; 95:2536–2559.&lt;&lt;Ap2547 Table 6&gt;&gt;</a:t>
            </a:r>
            <a:endParaRPr lang="en-GB" dirty="0"/>
          </a:p>
        </p:txBody>
      </p:sp>
      <p:sp>
        <p:nvSpPr>
          <p:cNvPr id="103427" name="Slide Image Placeholder 7"/>
          <p:cNvSpPr>
            <a:spLocks noGrp="1" noRot="1" noChangeAspect="1" noTextEdit="1"/>
          </p:cNvSpPr>
          <p:nvPr>
            <p:ph type="sldImg"/>
          </p:nvPr>
        </p:nvSpPr>
        <p:spPr bwMode="auto">
          <a:noFill/>
          <a:ln>
            <a:solidFill>
              <a:srgbClr val="000000"/>
            </a:solidFill>
            <a:miter lim="800000"/>
            <a:headEnd/>
            <a:tailEnd/>
          </a:ln>
        </p:spPr>
      </p:sp>
      <p:sp>
        <p:nvSpPr>
          <p:cNvPr id="103428"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Notes</a:t>
            </a:r>
          </a:p>
          <a:p>
            <a:pPr eaLnBrk="1" fontAlgn="auto" hangingPunct="1">
              <a:spcBef>
                <a:spcPts val="0"/>
              </a:spcBef>
              <a:spcAft>
                <a:spcPts val="0"/>
              </a:spcAft>
              <a:defRPr/>
            </a:pPr>
            <a:r>
              <a:rPr lang="en-GB" dirty="0" smtClean="0"/>
              <a:t>The short-acting T enanthate and cypionate must be injected at intervals of 2–4 weeks.</a:t>
            </a:r>
          </a:p>
          <a:p>
            <a:pPr eaLnBrk="1" fontAlgn="auto" hangingPunct="1">
              <a:spcBef>
                <a:spcPts val="0"/>
              </a:spcBef>
              <a:spcAft>
                <a:spcPts val="0"/>
              </a:spcAft>
              <a:defRPr/>
            </a:pPr>
            <a:r>
              <a:rPr lang="en-GB" dirty="0" smtClean="0"/>
              <a:t>Such injections generally induce </a:t>
            </a:r>
            <a:r>
              <a:rPr lang="en-GB" dirty="0" err="1" smtClean="0"/>
              <a:t>supraphysiological</a:t>
            </a:r>
            <a:r>
              <a:rPr lang="en-GB" dirty="0" smtClean="0"/>
              <a:t> serum peak levels of T for 2–5 days after injection, followed by a rapid decline to </a:t>
            </a:r>
            <a:r>
              <a:rPr lang="en-GB" dirty="0" err="1" smtClean="0"/>
              <a:t>subphysiological</a:t>
            </a:r>
            <a:r>
              <a:rPr lang="en-GB" dirty="0" smtClean="0"/>
              <a:t> levels in 10–14 days.</a:t>
            </a:r>
            <a:r>
              <a:rPr lang="en-GB" baseline="30000" dirty="0" smtClean="0"/>
              <a:t>1</a:t>
            </a:r>
          </a:p>
          <a:p>
            <a:pPr eaLnBrk="1" fontAlgn="auto" hangingPunct="1">
              <a:spcBef>
                <a:spcPts val="0"/>
              </a:spcBef>
              <a:spcAft>
                <a:spcPts val="0"/>
              </a:spcAft>
              <a:defRPr/>
            </a:pPr>
            <a:r>
              <a:rPr lang="en-GB" dirty="0" smtClean="0"/>
              <a:t>These highs and lows of T may produce unpleasant fluctuations in patient’s mood, sexual desire and activity, and energy level.</a:t>
            </a:r>
            <a:r>
              <a:rPr lang="en-GB" baseline="30000" dirty="0" smtClean="0"/>
              <a:t>1</a:t>
            </a:r>
          </a:p>
          <a:p>
            <a:pPr eaLnBrk="1" fontAlgn="auto" hangingPunct="1">
              <a:spcBef>
                <a:spcPts val="0"/>
              </a:spcBef>
              <a:spcAft>
                <a:spcPts val="0"/>
              </a:spcAft>
              <a:defRPr/>
            </a:pPr>
            <a:endParaRPr lang="en-GB" dirty="0" smtClean="0"/>
          </a:p>
          <a:p>
            <a:pPr eaLnBrk="1" fontAlgn="auto" hangingPunct="1">
              <a:spcBef>
                <a:spcPts val="0"/>
              </a:spcBef>
              <a:spcAft>
                <a:spcPts val="0"/>
              </a:spcAft>
              <a:defRPr/>
            </a:pPr>
            <a:endParaRPr lang="en-GB" dirty="0" smtClean="0"/>
          </a:p>
          <a:p>
            <a:pPr eaLnBrk="1" fontAlgn="auto" hangingPunct="1">
              <a:spcBef>
                <a:spcPts val="0"/>
              </a:spcBef>
              <a:spcAft>
                <a:spcPts val="0"/>
              </a:spcAft>
              <a:defRPr/>
            </a:pPr>
            <a:r>
              <a:rPr lang="en-GB" b="1" dirty="0" smtClean="0"/>
              <a:t>References</a:t>
            </a:r>
          </a:p>
          <a:p>
            <a:pPr marL="228578" indent="-228578" eaLnBrk="1" fontAlgn="auto" hangingPunct="1">
              <a:spcBef>
                <a:spcPts val="0"/>
              </a:spcBef>
              <a:spcAft>
                <a:spcPts val="0"/>
              </a:spcAft>
              <a:buFont typeface="+mj-lt"/>
              <a:buAutoNum type="arabicPeriod"/>
              <a:defRPr/>
            </a:pPr>
            <a:r>
              <a:rPr lang="en-GB" dirty="0" err="1" smtClean="0"/>
              <a:t>Buvat</a:t>
            </a:r>
            <a:r>
              <a:rPr lang="en-GB" dirty="0" smtClean="0"/>
              <a:t> J, </a:t>
            </a:r>
            <a:r>
              <a:rPr lang="en-GB" dirty="0" err="1" smtClean="0"/>
              <a:t>Maggi</a:t>
            </a:r>
            <a:r>
              <a:rPr lang="en-GB" dirty="0" smtClean="0"/>
              <a:t> M, </a:t>
            </a:r>
            <a:r>
              <a:rPr lang="en-GB" dirty="0" err="1" smtClean="0"/>
              <a:t>Gooren</a:t>
            </a:r>
            <a:r>
              <a:rPr lang="en-GB" dirty="0" smtClean="0"/>
              <a:t> L, et al. Endocrine aspects of male sexual dysfunctions. J Sex Med 2010;7;1627–1656. &lt;&lt;Ap1639 Table2; Bp1639 &gt;&gt;)</a:t>
            </a:r>
          </a:p>
          <a:p>
            <a:pPr marL="228578" indent="-228578" eaLnBrk="1" fontAlgn="auto" hangingPunct="1">
              <a:spcBef>
                <a:spcPts val="0"/>
              </a:spcBef>
              <a:spcAft>
                <a:spcPts val="0"/>
              </a:spcAft>
              <a:buFont typeface="+mj-lt"/>
              <a:buAutoNum type="arabicPeriod"/>
              <a:defRPr/>
            </a:pPr>
            <a:r>
              <a:rPr lang="en-GB" dirty="0" err="1" smtClean="0"/>
              <a:t>Bhasin</a:t>
            </a:r>
            <a:r>
              <a:rPr lang="en-GB" dirty="0" smtClean="0"/>
              <a:t> S, Cunningham GR, Hayes FJ, et al. Testosterone therapy in men with androgen deficiency syndromes: an endocrine society clinical practice guideline. J </a:t>
            </a:r>
            <a:r>
              <a:rPr lang="en-GB" i="1" dirty="0" err="1" smtClean="0"/>
              <a:t>Clin</a:t>
            </a:r>
            <a:r>
              <a:rPr lang="en-GB" i="1" dirty="0" smtClean="0"/>
              <a:t> </a:t>
            </a:r>
            <a:r>
              <a:rPr lang="en-GB" i="1" dirty="0" err="1" smtClean="0"/>
              <a:t>Endocrinol</a:t>
            </a:r>
            <a:r>
              <a:rPr lang="en-GB" i="1" dirty="0" smtClean="0"/>
              <a:t> </a:t>
            </a:r>
            <a:r>
              <a:rPr lang="en-GB" i="1" dirty="0" err="1" smtClean="0"/>
              <a:t>Metabol</a:t>
            </a:r>
            <a:r>
              <a:rPr lang="en-GB" dirty="0" smtClean="0"/>
              <a:t>. 2010; 95:2536–2559.&lt;&lt;Ap2547 Table 6&gt;&gt;</a:t>
            </a:r>
            <a:endParaRPr lang="en-GB" dirty="0"/>
          </a:p>
        </p:txBody>
      </p:sp>
      <p:sp>
        <p:nvSpPr>
          <p:cNvPr id="104452"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Notes</a:t>
            </a:r>
          </a:p>
          <a:p>
            <a:pPr eaLnBrk="1" fontAlgn="auto" hangingPunct="1">
              <a:spcBef>
                <a:spcPts val="0"/>
              </a:spcBef>
              <a:spcAft>
                <a:spcPts val="0"/>
              </a:spcAft>
              <a:defRPr/>
            </a:pPr>
            <a:r>
              <a:rPr lang="en-GB" dirty="0" smtClean="0"/>
              <a:t>Nebido is injectable long-acting T </a:t>
            </a:r>
            <a:r>
              <a:rPr lang="en-GB" dirty="0" err="1" smtClean="0"/>
              <a:t>undeconoate</a:t>
            </a:r>
            <a:r>
              <a:rPr lang="en-GB" dirty="0" smtClean="0"/>
              <a:t> in oil. </a:t>
            </a:r>
          </a:p>
          <a:p>
            <a:pPr eaLnBrk="1" fontAlgn="auto" hangingPunct="1">
              <a:spcBef>
                <a:spcPts val="0"/>
              </a:spcBef>
              <a:spcAft>
                <a:spcPts val="0"/>
              </a:spcAft>
              <a:defRPr/>
            </a:pPr>
            <a:r>
              <a:rPr lang="en-GB" dirty="0" smtClean="0"/>
              <a:t>Long-acting T undecanoate shows more </a:t>
            </a:r>
            <a:r>
              <a:rPr lang="en-GB" dirty="0" err="1" smtClean="0"/>
              <a:t>favuorable</a:t>
            </a:r>
            <a:r>
              <a:rPr lang="en-GB" dirty="0" smtClean="0"/>
              <a:t> kinetics with serum T levels in the mid-normal range for about 12 weeks, and thus requires only four to five injections of 1,000 mg per year.</a:t>
            </a:r>
            <a:r>
              <a:rPr lang="en-GB" baseline="30000" dirty="0" smtClean="0"/>
              <a:t> 1</a:t>
            </a:r>
          </a:p>
          <a:p>
            <a:pPr eaLnBrk="1" fontAlgn="auto" hangingPunct="1">
              <a:spcBef>
                <a:spcPts val="0"/>
              </a:spcBef>
              <a:spcAft>
                <a:spcPts val="0"/>
              </a:spcAft>
              <a:defRPr/>
            </a:pPr>
            <a:r>
              <a:rPr lang="en-GB" dirty="0" smtClean="0"/>
              <a:t>Consequently, the side-effects due to the serum fluctuation levels of T are not observed with this formulation, in contrast to the shorter acting T propionate and T cypionate.</a:t>
            </a:r>
            <a:r>
              <a:rPr lang="en-GB" baseline="30000" dirty="0" smtClean="0"/>
              <a:t>1</a:t>
            </a:r>
          </a:p>
          <a:p>
            <a:pPr eaLnBrk="1" fontAlgn="auto" hangingPunct="1">
              <a:spcBef>
                <a:spcPts val="0"/>
              </a:spcBef>
              <a:spcAft>
                <a:spcPts val="0"/>
              </a:spcAft>
              <a:defRPr/>
            </a:pPr>
            <a:endParaRPr lang="en-GB" dirty="0" smtClean="0"/>
          </a:p>
          <a:p>
            <a:pPr eaLnBrk="1" fontAlgn="auto" hangingPunct="1">
              <a:spcBef>
                <a:spcPts val="0"/>
              </a:spcBef>
              <a:spcAft>
                <a:spcPts val="0"/>
              </a:spcAft>
              <a:defRPr/>
            </a:pPr>
            <a:endParaRPr lang="en-GB" dirty="0" smtClean="0"/>
          </a:p>
          <a:p>
            <a:pPr eaLnBrk="1" fontAlgn="auto" hangingPunct="1">
              <a:spcBef>
                <a:spcPts val="0"/>
              </a:spcBef>
              <a:spcAft>
                <a:spcPts val="0"/>
              </a:spcAft>
              <a:defRPr/>
            </a:pPr>
            <a:r>
              <a:rPr lang="en-GB" b="1" dirty="0" smtClean="0"/>
              <a:t>References</a:t>
            </a:r>
          </a:p>
          <a:p>
            <a:pPr marL="228578" indent="-228578" eaLnBrk="1" fontAlgn="auto" hangingPunct="1">
              <a:spcBef>
                <a:spcPts val="0"/>
              </a:spcBef>
              <a:spcAft>
                <a:spcPts val="0"/>
              </a:spcAft>
              <a:buFont typeface="+mj-lt"/>
              <a:buAutoNum type="arabicPeriod"/>
              <a:defRPr/>
            </a:pPr>
            <a:r>
              <a:rPr lang="en-GB" dirty="0" err="1" smtClean="0"/>
              <a:t>Buvat</a:t>
            </a:r>
            <a:r>
              <a:rPr lang="en-GB" dirty="0" smtClean="0"/>
              <a:t> J, </a:t>
            </a:r>
            <a:r>
              <a:rPr lang="en-GB" dirty="0" err="1" smtClean="0"/>
              <a:t>Maggi</a:t>
            </a:r>
            <a:r>
              <a:rPr lang="en-GB" dirty="0" smtClean="0"/>
              <a:t> M, </a:t>
            </a:r>
            <a:r>
              <a:rPr lang="en-GB" dirty="0" err="1" smtClean="0"/>
              <a:t>Gooren</a:t>
            </a:r>
            <a:r>
              <a:rPr lang="en-GB" dirty="0" smtClean="0"/>
              <a:t> L, et al. Endocrine aspects of male sexual dysfunctions. J Sex Med 2010;7;1627–1656. &lt;&lt;Ap1639A Table 2, Cp1639&gt;&gt;)</a:t>
            </a:r>
          </a:p>
          <a:p>
            <a:pPr marL="228578" indent="-228578" eaLnBrk="1" fontAlgn="auto" hangingPunct="1">
              <a:spcBef>
                <a:spcPts val="0"/>
              </a:spcBef>
              <a:spcAft>
                <a:spcPts val="0"/>
              </a:spcAft>
              <a:buFont typeface="+mj-lt"/>
              <a:buAutoNum type="arabicPeriod"/>
              <a:defRPr/>
            </a:pPr>
            <a:r>
              <a:rPr lang="en-GB" dirty="0" err="1" smtClean="0"/>
              <a:t>Bhasin</a:t>
            </a:r>
            <a:r>
              <a:rPr lang="en-GB" dirty="0" smtClean="0"/>
              <a:t> S, Cunningham GR, Hayes FJ, et al. Testosterone therapy in men with androgen deficiency syndromes: an endocrine society clinical practice guideline. J </a:t>
            </a:r>
            <a:r>
              <a:rPr lang="en-GB" dirty="0" err="1" smtClean="0"/>
              <a:t>Clin</a:t>
            </a:r>
            <a:r>
              <a:rPr lang="en-GB" dirty="0" smtClean="0"/>
              <a:t> </a:t>
            </a:r>
            <a:r>
              <a:rPr lang="en-GB" dirty="0" err="1" smtClean="0"/>
              <a:t>Endocrinol</a:t>
            </a:r>
            <a:r>
              <a:rPr lang="en-GB" dirty="0" smtClean="0"/>
              <a:t> </a:t>
            </a:r>
            <a:r>
              <a:rPr lang="en-GB" dirty="0" err="1" smtClean="0"/>
              <a:t>Metabol</a:t>
            </a:r>
            <a:r>
              <a:rPr lang="en-GB" dirty="0" smtClean="0"/>
              <a:t>. 2010; 95:2536–2559.&lt;&lt;Bp2548 Table 6&gt;&gt;</a:t>
            </a:r>
            <a:endParaRPr lang="en-GB" dirty="0"/>
          </a:p>
        </p:txBody>
      </p:sp>
      <p:sp>
        <p:nvSpPr>
          <p:cNvPr id="105475" name="Slide Image Placeholder 7"/>
          <p:cNvSpPr>
            <a:spLocks noGrp="1" noRot="1" noChangeAspect="1" noTextEdit="1"/>
          </p:cNvSpPr>
          <p:nvPr>
            <p:ph type="sldImg"/>
          </p:nvPr>
        </p:nvSpPr>
        <p:spPr bwMode="auto">
          <a:noFill/>
          <a:ln>
            <a:solidFill>
              <a:srgbClr val="000000"/>
            </a:solidFill>
            <a:miter lim="800000"/>
            <a:headEnd/>
            <a:tailEnd/>
          </a:ln>
        </p:spPr>
      </p:sp>
      <p:sp>
        <p:nvSpPr>
          <p:cNvPr id="105476"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b="1" dirty="0" smtClean="0"/>
              <a:t>References</a:t>
            </a:r>
          </a:p>
          <a:p>
            <a:pPr marL="228578" indent="-228578" eaLnBrk="1" fontAlgn="auto" hangingPunct="1">
              <a:spcBef>
                <a:spcPts val="0"/>
              </a:spcBef>
              <a:spcAft>
                <a:spcPts val="0"/>
              </a:spcAft>
              <a:buFont typeface="+mj-lt"/>
              <a:buAutoNum type="arabicPeriod"/>
              <a:defRPr/>
            </a:pPr>
            <a:r>
              <a:rPr lang="en-GB" dirty="0" smtClean="0"/>
              <a:t>Schubert M, </a:t>
            </a:r>
            <a:r>
              <a:rPr lang="en-GB" dirty="0" err="1" smtClean="0"/>
              <a:t>Minnemann</a:t>
            </a:r>
            <a:r>
              <a:rPr lang="en-GB" dirty="0" smtClean="0"/>
              <a:t> T, </a:t>
            </a:r>
            <a:r>
              <a:rPr lang="en-GB" dirty="0" err="1" smtClean="0"/>
              <a:t>Hübler</a:t>
            </a:r>
            <a:r>
              <a:rPr lang="en-GB" dirty="0" smtClean="0"/>
              <a:t> D, et al. Intramuscular testosterone undecanoate: pharmacokinetic aspects of a novel testosterone formulation during long-term treatment of men with hypogonadism. J </a:t>
            </a:r>
            <a:r>
              <a:rPr lang="en-GB" dirty="0" err="1" smtClean="0"/>
              <a:t>Clin</a:t>
            </a:r>
            <a:r>
              <a:rPr lang="en-GB" dirty="0" smtClean="0"/>
              <a:t> </a:t>
            </a:r>
            <a:r>
              <a:rPr lang="en-GB" dirty="0" err="1" smtClean="0"/>
              <a:t>Endocrinol</a:t>
            </a:r>
            <a:r>
              <a:rPr lang="en-GB" dirty="0" smtClean="0"/>
              <a:t> </a:t>
            </a:r>
            <a:r>
              <a:rPr lang="en-GB" dirty="0" err="1" smtClean="0"/>
              <a:t>Metab</a:t>
            </a:r>
            <a:r>
              <a:rPr lang="en-GB" dirty="0" smtClean="0"/>
              <a:t>. </a:t>
            </a:r>
            <a:r>
              <a:rPr lang="en-US" dirty="0" smtClean="0"/>
              <a:t>2004;89:5429-5434</a:t>
            </a:r>
            <a:r>
              <a:rPr lang="en-GB" dirty="0" smtClean="0"/>
              <a:t>.&lt;&lt;Ap5432 Figure 2&gt;&gt;</a:t>
            </a:r>
          </a:p>
          <a:p>
            <a:pPr eaLnBrk="1" fontAlgn="auto" hangingPunct="1">
              <a:spcBef>
                <a:spcPts val="0"/>
              </a:spcBef>
              <a:spcAft>
                <a:spcPts val="0"/>
              </a:spcAft>
              <a:defRPr/>
            </a:pPr>
            <a:endParaRPr lang="en-GB" dirty="0" smtClean="0"/>
          </a:p>
        </p:txBody>
      </p:sp>
      <p:sp>
        <p:nvSpPr>
          <p:cNvPr id="106499" name="Slide Image Placeholder 6"/>
          <p:cNvSpPr>
            <a:spLocks noGrp="1" noRot="1" noChangeAspect="1" noTextEdit="1"/>
          </p:cNvSpPr>
          <p:nvPr>
            <p:ph type="sldImg"/>
          </p:nvPr>
        </p:nvSpPr>
        <p:spPr bwMode="auto">
          <a:noFill/>
          <a:ln>
            <a:solidFill>
              <a:srgbClr val="000000"/>
            </a:solidFill>
            <a:miter lim="800000"/>
            <a:headEnd/>
            <a:tailEnd/>
          </a:ln>
        </p:spPr>
      </p:sp>
      <p:sp>
        <p:nvSpPr>
          <p:cNvPr id="106500"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Notes</a:t>
            </a:r>
          </a:p>
          <a:p>
            <a:pPr eaLnBrk="1" fontAlgn="auto" hangingPunct="1">
              <a:spcBef>
                <a:spcPts val="0"/>
              </a:spcBef>
              <a:spcAft>
                <a:spcPts val="0"/>
              </a:spcAft>
              <a:defRPr/>
            </a:pPr>
            <a:r>
              <a:rPr lang="en-GB" dirty="0" smtClean="0"/>
              <a:t>Nebido is injectable long-acting T </a:t>
            </a:r>
            <a:r>
              <a:rPr lang="en-GB" dirty="0" err="1" smtClean="0"/>
              <a:t>undeconoate</a:t>
            </a:r>
            <a:r>
              <a:rPr lang="en-GB" dirty="0" smtClean="0"/>
              <a:t> in oil. </a:t>
            </a:r>
          </a:p>
          <a:p>
            <a:pPr eaLnBrk="1" fontAlgn="auto" hangingPunct="1">
              <a:spcBef>
                <a:spcPts val="0"/>
              </a:spcBef>
              <a:spcAft>
                <a:spcPts val="0"/>
              </a:spcAft>
              <a:defRPr/>
            </a:pPr>
            <a:r>
              <a:rPr lang="en-GB" dirty="0" smtClean="0"/>
              <a:t>Long-acting T undecanoate shows more favorable kinetics with serum T levels in the mid-normal range for about 12 weeks, and thus requires only four to five injections of 1,000 mg per year.</a:t>
            </a:r>
            <a:r>
              <a:rPr lang="en-GB" baseline="30000" dirty="0" smtClean="0"/>
              <a:t> 1</a:t>
            </a:r>
          </a:p>
          <a:p>
            <a:pPr eaLnBrk="1" fontAlgn="auto" hangingPunct="1">
              <a:spcBef>
                <a:spcPts val="0"/>
              </a:spcBef>
              <a:spcAft>
                <a:spcPts val="0"/>
              </a:spcAft>
              <a:defRPr/>
            </a:pPr>
            <a:r>
              <a:rPr lang="en-GB" dirty="0" smtClean="0"/>
              <a:t>Consequently, the side-effects due to the serum fluctuation levels of T are not observed with this formulation, in contrast to the shorter acting T propionate and T cypionate.</a:t>
            </a:r>
            <a:r>
              <a:rPr lang="en-GB" baseline="30000" dirty="0" smtClean="0"/>
              <a:t>1</a:t>
            </a:r>
          </a:p>
          <a:p>
            <a:pPr eaLnBrk="1" fontAlgn="auto" hangingPunct="1">
              <a:spcBef>
                <a:spcPts val="0"/>
              </a:spcBef>
              <a:spcAft>
                <a:spcPts val="0"/>
              </a:spcAft>
              <a:defRPr/>
            </a:pPr>
            <a:endParaRPr lang="en-GB" dirty="0" smtClean="0"/>
          </a:p>
          <a:p>
            <a:pPr eaLnBrk="1" fontAlgn="auto" hangingPunct="1">
              <a:spcBef>
                <a:spcPts val="0"/>
              </a:spcBef>
              <a:spcAft>
                <a:spcPts val="0"/>
              </a:spcAft>
              <a:defRPr/>
            </a:pPr>
            <a:endParaRPr lang="en-GB" dirty="0" smtClean="0"/>
          </a:p>
          <a:p>
            <a:pPr eaLnBrk="1" fontAlgn="auto" hangingPunct="1">
              <a:spcBef>
                <a:spcPts val="0"/>
              </a:spcBef>
              <a:spcAft>
                <a:spcPts val="0"/>
              </a:spcAft>
              <a:defRPr/>
            </a:pPr>
            <a:r>
              <a:rPr lang="en-GB" b="1" dirty="0" smtClean="0"/>
              <a:t>References</a:t>
            </a:r>
          </a:p>
          <a:p>
            <a:pPr marL="228578" indent="-228578" eaLnBrk="1" fontAlgn="auto" hangingPunct="1">
              <a:spcBef>
                <a:spcPts val="0"/>
              </a:spcBef>
              <a:spcAft>
                <a:spcPts val="0"/>
              </a:spcAft>
              <a:buFont typeface="+mj-lt"/>
              <a:buAutoNum type="arabicPeriod"/>
              <a:defRPr/>
            </a:pPr>
            <a:r>
              <a:rPr lang="en-GB" dirty="0" err="1" smtClean="0"/>
              <a:t>Buvat</a:t>
            </a:r>
            <a:r>
              <a:rPr lang="en-GB" dirty="0" smtClean="0"/>
              <a:t> J, </a:t>
            </a:r>
            <a:r>
              <a:rPr lang="en-GB" dirty="0" err="1" smtClean="0"/>
              <a:t>Maggi</a:t>
            </a:r>
            <a:r>
              <a:rPr lang="en-GB" dirty="0" smtClean="0"/>
              <a:t> M, </a:t>
            </a:r>
            <a:r>
              <a:rPr lang="en-GB" dirty="0" err="1" smtClean="0"/>
              <a:t>Gooren</a:t>
            </a:r>
            <a:r>
              <a:rPr lang="en-GB" dirty="0" smtClean="0"/>
              <a:t> L, et al. Endocrine aspects of male sexual dysfunctions. J Sex Med 2010;7;1627–1656. &lt;&lt;Ap1639A Table 2, Cp1639&gt;&gt;)</a:t>
            </a:r>
          </a:p>
          <a:p>
            <a:pPr marL="228578" indent="-228578" eaLnBrk="1" fontAlgn="auto" hangingPunct="1">
              <a:spcBef>
                <a:spcPts val="0"/>
              </a:spcBef>
              <a:spcAft>
                <a:spcPts val="0"/>
              </a:spcAft>
              <a:buFont typeface="+mj-lt"/>
              <a:buAutoNum type="arabicPeriod"/>
              <a:defRPr/>
            </a:pPr>
            <a:r>
              <a:rPr lang="en-GB" dirty="0" err="1" smtClean="0"/>
              <a:t>Bhasin</a:t>
            </a:r>
            <a:r>
              <a:rPr lang="en-GB" dirty="0" smtClean="0"/>
              <a:t> S, Cunningham GR, Hayes FJ, et al. Testosterone therapy in men with androgen deficiency syndromes: an endocrine society clinical practice guideline. J </a:t>
            </a:r>
            <a:r>
              <a:rPr lang="en-GB" dirty="0" err="1" smtClean="0"/>
              <a:t>Clin</a:t>
            </a:r>
            <a:r>
              <a:rPr lang="en-GB" dirty="0" smtClean="0"/>
              <a:t> </a:t>
            </a:r>
            <a:r>
              <a:rPr lang="en-GB" dirty="0" err="1" smtClean="0"/>
              <a:t>Endocrinol</a:t>
            </a:r>
            <a:r>
              <a:rPr lang="en-GB" dirty="0" smtClean="0"/>
              <a:t> </a:t>
            </a:r>
            <a:r>
              <a:rPr lang="en-GB" dirty="0" err="1" smtClean="0"/>
              <a:t>Metabol</a:t>
            </a:r>
            <a:r>
              <a:rPr lang="en-GB" dirty="0" smtClean="0"/>
              <a:t>. 2010; 95:2536–2559.&lt;&lt;Bp2548 Table 6&gt;&gt;</a:t>
            </a:r>
            <a:endParaRPr lang="en-GB" dirty="0"/>
          </a:p>
        </p:txBody>
      </p:sp>
      <p:sp>
        <p:nvSpPr>
          <p:cNvPr id="107524"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Notes</a:t>
            </a:r>
          </a:p>
          <a:p>
            <a:pPr eaLnBrk="1" fontAlgn="auto" hangingPunct="1">
              <a:spcBef>
                <a:spcPts val="0"/>
              </a:spcBef>
              <a:spcAft>
                <a:spcPts val="0"/>
              </a:spcAft>
              <a:defRPr/>
            </a:pPr>
            <a:r>
              <a:rPr lang="en-GB" dirty="0" smtClean="0"/>
              <a:t>Subdermal pellet implants of T have a prolonged period of action (around 6 months). They  need to be implanted  by a specialist and expose the patients to risks of infection (uncommon) an spontaneous extrusion of the pellet.</a:t>
            </a:r>
            <a:r>
              <a:rPr lang="en-GB" baseline="30000" dirty="0" smtClean="0"/>
              <a:t>1</a:t>
            </a:r>
          </a:p>
          <a:p>
            <a:pPr eaLnBrk="1" fontAlgn="auto" hangingPunct="1">
              <a:spcBef>
                <a:spcPts val="0"/>
              </a:spcBef>
              <a:spcAft>
                <a:spcPts val="0"/>
              </a:spcAft>
              <a:defRPr/>
            </a:pPr>
            <a:endParaRPr lang="en-GB" dirty="0" smtClean="0"/>
          </a:p>
          <a:p>
            <a:pPr eaLnBrk="1" fontAlgn="auto" hangingPunct="1">
              <a:spcBef>
                <a:spcPts val="0"/>
              </a:spcBef>
              <a:spcAft>
                <a:spcPts val="0"/>
              </a:spcAft>
              <a:defRPr/>
            </a:pPr>
            <a:r>
              <a:rPr lang="en-GB" b="1" dirty="0" smtClean="0"/>
              <a:t>References</a:t>
            </a:r>
          </a:p>
          <a:p>
            <a:pPr marL="228578" indent="-228578" eaLnBrk="1" fontAlgn="auto" hangingPunct="1">
              <a:spcBef>
                <a:spcPts val="0"/>
              </a:spcBef>
              <a:spcAft>
                <a:spcPts val="0"/>
              </a:spcAft>
              <a:buFont typeface="+mj-lt"/>
              <a:buAutoNum type="arabicPeriod"/>
              <a:defRPr/>
            </a:pPr>
            <a:r>
              <a:rPr lang="en-GB" dirty="0" err="1" smtClean="0"/>
              <a:t>Buvat</a:t>
            </a:r>
            <a:r>
              <a:rPr lang="en-GB" dirty="0" smtClean="0"/>
              <a:t> J, </a:t>
            </a:r>
            <a:r>
              <a:rPr lang="en-GB" dirty="0" err="1" smtClean="0"/>
              <a:t>Maggi</a:t>
            </a:r>
            <a:r>
              <a:rPr lang="en-GB" dirty="0" smtClean="0"/>
              <a:t> M, </a:t>
            </a:r>
            <a:r>
              <a:rPr lang="en-GB" dirty="0" err="1" smtClean="0"/>
              <a:t>Gooren</a:t>
            </a:r>
            <a:r>
              <a:rPr lang="en-GB" dirty="0" smtClean="0"/>
              <a:t> L, et al. Endocrine aspects of male sexual dysfunctions. J Sex Med 2010;7;1627–1656. &lt;&lt;Dp1639&gt;&gt;)</a:t>
            </a:r>
          </a:p>
          <a:p>
            <a:pPr marL="228578" indent="-228578" eaLnBrk="1" fontAlgn="auto" hangingPunct="1">
              <a:spcBef>
                <a:spcPts val="0"/>
              </a:spcBef>
              <a:spcAft>
                <a:spcPts val="0"/>
              </a:spcAft>
              <a:buFont typeface="+mj-lt"/>
              <a:buAutoNum type="arabicPeriod"/>
              <a:defRPr/>
            </a:pPr>
            <a:r>
              <a:rPr lang="en-GB" dirty="0" err="1" smtClean="0"/>
              <a:t>Bhasin</a:t>
            </a:r>
            <a:r>
              <a:rPr lang="en-GB" dirty="0" smtClean="0"/>
              <a:t> S, Cunningham GR, Hayes FJ, et al. Testosterone therapy in men with androgen deficiency syndromes: an endocrine society clinical practice guideline. J </a:t>
            </a:r>
            <a:r>
              <a:rPr lang="en-GB" dirty="0" err="1" smtClean="0"/>
              <a:t>Clin</a:t>
            </a:r>
            <a:r>
              <a:rPr lang="en-GB" dirty="0" smtClean="0"/>
              <a:t> </a:t>
            </a:r>
            <a:r>
              <a:rPr lang="en-GB" dirty="0" err="1" smtClean="0"/>
              <a:t>Endocrinol</a:t>
            </a:r>
            <a:r>
              <a:rPr lang="en-GB" dirty="0" smtClean="0"/>
              <a:t> </a:t>
            </a:r>
            <a:r>
              <a:rPr lang="en-GB" dirty="0" err="1" smtClean="0"/>
              <a:t>Metabol</a:t>
            </a:r>
            <a:r>
              <a:rPr lang="en-GB" dirty="0" smtClean="0"/>
              <a:t>. 2010; 95:2536–2559.&lt;&lt;Bp2547 Table 6&gt;&gt;</a:t>
            </a:r>
            <a:endParaRPr lang="en-GB" dirty="0"/>
          </a:p>
        </p:txBody>
      </p:sp>
      <p:sp>
        <p:nvSpPr>
          <p:cNvPr id="108547" name="Slide Image Placeholder 7"/>
          <p:cNvSpPr>
            <a:spLocks noGrp="1" noRot="1" noChangeAspect="1" noTextEdit="1"/>
          </p:cNvSpPr>
          <p:nvPr>
            <p:ph type="sldImg"/>
          </p:nvPr>
        </p:nvSpPr>
        <p:spPr bwMode="auto">
          <a:noFill/>
          <a:ln>
            <a:solidFill>
              <a:srgbClr val="000000"/>
            </a:solidFill>
            <a:miter lim="800000"/>
            <a:headEnd/>
            <a:tailEnd/>
          </a:ln>
        </p:spPr>
      </p:sp>
      <p:sp>
        <p:nvSpPr>
          <p:cNvPr id="108548"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b="1" dirty="0" smtClean="0"/>
              <a:t>References</a:t>
            </a:r>
          </a:p>
          <a:p>
            <a:pPr marL="228578" indent="-228578" eaLnBrk="1" fontAlgn="auto" hangingPunct="1">
              <a:spcBef>
                <a:spcPts val="0"/>
              </a:spcBef>
              <a:spcAft>
                <a:spcPts val="0"/>
              </a:spcAft>
              <a:buFont typeface="+mj-lt"/>
              <a:buAutoNum type="arabicPeriod"/>
              <a:defRPr/>
            </a:pPr>
            <a:r>
              <a:rPr lang="en-US" dirty="0" err="1" smtClean="0"/>
              <a:t>Jockenhövel</a:t>
            </a:r>
            <a:r>
              <a:rPr lang="en-US" dirty="0" smtClean="0"/>
              <a:t> F, Vogel E, Kreutzer M et al. Pharmacokinetics and pharmacodynamics of subcutaneous testosterone implants in hypogonadal men. </a:t>
            </a:r>
            <a:r>
              <a:rPr lang="en-US" dirty="0" err="1" smtClean="0"/>
              <a:t>Clin</a:t>
            </a:r>
            <a:r>
              <a:rPr lang="en-US" dirty="0" smtClean="0"/>
              <a:t> </a:t>
            </a:r>
            <a:r>
              <a:rPr lang="en-US" dirty="0" err="1" smtClean="0"/>
              <a:t>Endocrinol</a:t>
            </a:r>
            <a:r>
              <a:rPr lang="en-US" dirty="0" smtClean="0"/>
              <a:t> (</a:t>
            </a:r>
            <a:r>
              <a:rPr lang="en-US" dirty="0" err="1" smtClean="0"/>
              <a:t>Oxf</a:t>
            </a:r>
            <a:r>
              <a:rPr lang="en-US" dirty="0" smtClean="0"/>
              <a:t>). 1996;45(1):61–71.&lt;&lt;Not seen from previous slide set.&gt;&gt;</a:t>
            </a:r>
          </a:p>
          <a:p>
            <a:pPr eaLnBrk="1" fontAlgn="auto" hangingPunct="1">
              <a:spcBef>
                <a:spcPts val="0"/>
              </a:spcBef>
              <a:spcAft>
                <a:spcPts val="0"/>
              </a:spcAft>
              <a:defRPr/>
            </a:pPr>
            <a:endParaRPr lang="en-GB" dirty="0"/>
          </a:p>
        </p:txBody>
      </p:sp>
      <p:sp>
        <p:nvSpPr>
          <p:cNvPr id="109571" name="Slide Image Placeholder 6"/>
          <p:cNvSpPr>
            <a:spLocks noGrp="1" noRot="1" noChangeAspect="1" noTextEdit="1"/>
          </p:cNvSpPr>
          <p:nvPr>
            <p:ph type="sldImg"/>
          </p:nvPr>
        </p:nvSpPr>
        <p:spPr bwMode="auto">
          <a:noFill/>
          <a:ln>
            <a:solidFill>
              <a:srgbClr val="000000"/>
            </a:solidFill>
            <a:miter lim="800000"/>
            <a:headEnd/>
            <a:tailEnd/>
          </a:ln>
        </p:spPr>
      </p:sp>
      <p:sp>
        <p:nvSpPr>
          <p:cNvPr id="109572"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Notes</a:t>
            </a:r>
          </a:p>
          <a:p>
            <a:pPr eaLnBrk="1" fontAlgn="auto" hangingPunct="1">
              <a:spcBef>
                <a:spcPts val="0"/>
              </a:spcBef>
              <a:spcAft>
                <a:spcPts val="0"/>
              </a:spcAft>
              <a:defRPr/>
            </a:pPr>
            <a:r>
              <a:rPr lang="en-GB" dirty="0" smtClean="0"/>
              <a:t>Subdermal pellet implants of T have a prolonged period of action (around 6 months). </a:t>
            </a:r>
          </a:p>
          <a:p>
            <a:pPr eaLnBrk="1" fontAlgn="auto" hangingPunct="1">
              <a:spcBef>
                <a:spcPts val="0"/>
              </a:spcBef>
              <a:spcAft>
                <a:spcPts val="0"/>
              </a:spcAft>
              <a:defRPr/>
            </a:pPr>
            <a:r>
              <a:rPr lang="en-GB" dirty="0" smtClean="0"/>
              <a:t>They  need to be implanted  by a specialist and exposes the patients to uncommon risks of  infection or spontaneous extrusion of the pellet.</a:t>
            </a:r>
            <a:r>
              <a:rPr lang="en-GB" baseline="30000" dirty="0" smtClean="0"/>
              <a:t>1</a:t>
            </a:r>
          </a:p>
          <a:p>
            <a:pPr eaLnBrk="1" fontAlgn="auto" hangingPunct="1">
              <a:spcBef>
                <a:spcPts val="0"/>
              </a:spcBef>
              <a:spcAft>
                <a:spcPts val="0"/>
              </a:spcAft>
              <a:defRPr/>
            </a:pPr>
            <a:endParaRPr lang="en-GB" dirty="0" smtClean="0"/>
          </a:p>
          <a:p>
            <a:pPr eaLnBrk="1" fontAlgn="auto" hangingPunct="1">
              <a:spcBef>
                <a:spcPts val="0"/>
              </a:spcBef>
              <a:spcAft>
                <a:spcPts val="0"/>
              </a:spcAft>
              <a:defRPr/>
            </a:pPr>
            <a:r>
              <a:rPr lang="en-GB" b="1" dirty="0" smtClean="0"/>
              <a:t>References</a:t>
            </a:r>
          </a:p>
          <a:p>
            <a:pPr marL="228578" indent="-228578" eaLnBrk="1" fontAlgn="auto" hangingPunct="1">
              <a:spcBef>
                <a:spcPts val="0"/>
              </a:spcBef>
              <a:spcAft>
                <a:spcPts val="0"/>
              </a:spcAft>
              <a:buFont typeface="+mj-lt"/>
              <a:buAutoNum type="arabicPeriod"/>
              <a:defRPr/>
            </a:pPr>
            <a:r>
              <a:rPr lang="en-GB" dirty="0" err="1" smtClean="0"/>
              <a:t>Buvat</a:t>
            </a:r>
            <a:r>
              <a:rPr lang="en-GB" dirty="0" smtClean="0"/>
              <a:t> J, </a:t>
            </a:r>
            <a:r>
              <a:rPr lang="en-GB" dirty="0" err="1" smtClean="0"/>
              <a:t>Maggi</a:t>
            </a:r>
            <a:r>
              <a:rPr lang="en-GB" dirty="0" smtClean="0"/>
              <a:t> M, </a:t>
            </a:r>
            <a:r>
              <a:rPr lang="en-GB" dirty="0" err="1" smtClean="0"/>
              <a:t>Gooren</a:t>
            </a:r>
            <a:r>
              <a:rPr lang="en-GB" dirty="0" smtClean="0"/>
              <a:t> L, et al. Endocrine aspects of male sexual dysfunctions. J Sex Med 2010;7;1627–1656. &lt;&lt;Dp1639&gt;&gt;)</a:t>
            </a:r>
          </a:p>
          <a:p>
            <a:pPr marL="228578" indent="-228578" eaLnBrk="1" fontAlgn="auto" hangingPunct="1">
              <a:spcBef>
                <a:spcPts val="0"/>
              </a:spcBef>
              <a:spcAft>
                <a:spcPts val="0"/>
              </a:spcAft>
              <a:buFont typeface="+mj-lt"/>
              <a:buAutoNum type="arabicPeriod"/>
              <a:defRPr/>
            </a:pPr>
            <a:r>
              <a:rPr lang="en-GB" dirty="0" err="1" smtClean="0"/>
              <a:t>Bhasin</a:t>
            </a:r>
            <a:r>
              <a:rPr lang="en-GB" dirty="0" smtClean="0"/>
              <a:t> S, Cunningham GR, Hayes FJ, et al. Testosterone therapy in men with androgen deficiency syndromes: an endocrine society clinical practice guideline. J </a:t>
            </a:r>
            <a:r>
              <a:rPr lang="en-GB" dirty="0" err="1" smtClean="0"/>
              <a:t>Clin</a:t>
            </a:r>
            <a:r>
              <a:rPr lang="en-GB" dirty="0" smtClean="0"/>
              <a:t> </a:t>
            </a:r>
            <a:r>
              <a:rPr lang="en-GB" dirty="0" err="1" smtClean="0"/>
              <a:t>Endocrinol</a:t>
            </a:r>
            <a:r>
              <a:rPr lang="en-GB" dirty="0" smtClean="0"/>
              <a:t> </a:t>
            </a:r>
            <a:r>
              <a:rPr lang="en-GB" dirty="0" err="1" smtClean="0"/>
              <a:t>Metabol</a:t>
            </a:r>
            <a:r>
              <a:rPr lang="en-GB" dirty="0" smtClean="0"/>
              <a:t>. 2010; 95:2536–2559.&lt;&lt;Bp2547 Table 6&gt;&gt;</a:t>
            </a:r>
            <a:endParaRPr lang="en-GB" dirty="0"/>
          </a:p>
        </p:txBody>
      </p:sp>
      <p:sp>
        <p:nvSpPr>
          <p:cNvPr id="110596"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Notes</a:t>
            </a:r>
          </a:p>
          <a:p>
            <a:pPr eaLnBrk="1" fontAlgn="auto" hangingPunct="1">
              <a:spcBef>
                <a:spcPts val="0"/>
              </a:spcBef>
              <a:spcAft>
                <a:spcPts val="0"/>
              </a:spcAft>
              <a:defRPr/>
            </a:pPr>
            <a:r>
              <a:rPr lang="en-GB" dirty="0" smtClean="0"/>
              <a:t>Transdermal preparations are available either as skin patches or as hydroalcoholic gel and are designed to deliver 5–10 mg of T per day.</a:t>
            </a:r>
            <a:r>
              <a:rPr lang="en-GB" baseline="30000" dirty="0" smtClean="0"/>
              <a:t>1</a:t>
            </a:r>
          </a:p>
          <a:p>
            <a:pPr eaLnBrk="1" fontAlgn="auto" hangingPunct="1">
              <a:spcBef>
                <a:spcPts val="0"/>
              </a:spcBef>
              <a:spcAft>
                <a:spcPts val="0"/>
              </a:spcAft>
              <a:defRPr/>
            </a:pPr>
            <a:r>
              <a:rPr lang="en-GB" dirty="0" smtClean="0"/>
              <a:t>They should be used daily or every other day for one recent brand of patch, and normally provide uniform T serum levels during the treatment.</a:t>
            </a:r>
            <a:r>
              <a:rPr lang="en-GB" baseline="30000" dirty="0" smtClean="0"/>
              <a:t>1</a:t>
            </a:r>
          </a:p>
          <a:p>
            <a:pPr eaLnBrk="1" fontAlgn="auto" hangingPunct="1">
              <a:spcBef>
                <a:spcPts val="0"/>
              </a:spcBef>
              <a:spcAft>
                <a:spcPts val="0"/>
              </a:spcAft>
              <a:defRPr/>
            </a:pPr>
            <a:r>
              <a:rPr lang="en-GB" dirty="0" smtClean="0"/>
              <a:t>The patches can be scrotal or non-scrotal.</a:t>
            </a:r>
            <a:r>
              <a:rPr lang="en-GB" baseline="30000" dirty="0" smtClean="0"/>
              <a:t> 1</a:t>
            </a:r>
          </a:p>
          <a:p>
            <a:pPr eaLnBrk="1" fontAlgn="auto" hangingPunct="1">
              <a:spcBef>
                <a:spcPts val="0"/>
              </a:spcBef>
              <a:spcAft>
                <a:spcPts val="0"/>
              </a:spcAft>
              <a:defRPr/>
            </a:pPr>
            <a:r>
              <a:rPr lang="en-GB" dirty="0" smtClean="0"/>
              <a:t>Skin irritation is a common side-effect with the  patches but uncommon with the gel. Patient’s compliance with T gel seems much better than with T patches, but the possibility of T transfer from gel-treated males to women and children requires specific precautions.</a:t>
            </a:r>
            <a:r>
              <a:rPr lang="en-GB" baseline="30000" dirty="0" smtClean="0"/>
              <a:t>1</a:t>
            </a:r>
          </a:p>
          <a:p>
            <a:pPr eaLnBrk="1" fontAlgn="auto" hangingPunct="1">
              <a:spcBef>
                <a:spcPts val="0"/>
              </a:spcBef>
              <a:spcAft>
                <a:spcPts val="0"/>
              </a:spcAft>
              <a:defRPr/>
            </a:pPr>
            <a:endParaRPr lang="en-GB" b="1" dirty="0" smtClean="0"/>
          </a:p>
          <a:p>
            <a:pPr eaLnBrk="1" fontAlgn="auto" hangingPunct="1">
              <a:spcBef>
                <a:spcPts val="0"/>
              </a:spcBef>
              <a:spcAft>
                <a:spcPts val="0"/>
              </a:spcAft>
              <a:defRPr/>
            </a:pPr>
            <a:r>
              <a:rPr lang="en-GB" b="1" dirty="0" smtClean="0"/>
              <a:t>References</a:t>
            </a:r>
          </a:p>
          <a:p>
            <a:pPr marL="228578" indent="-228578" eaLnBrk="1" fontAlgn="auto" hangingPunct="1">
              <a:spcBef>
                <a:spcPts val="0"/>
              </a:spcBef>
              <a:spcAft>
                <a:spcPts val="0"/>
              </a:spcAft>
              <a:buFont typeface="+mj-lt"/>
              <a:buAutoNum type="arabicPeriod"/>
              <a:defRPr/>
            </a:pPr>
            <a:r>
              <a:rPr lang="en-GB" dirty="0" err="1" smtClean="0"/>
              <a:t>Buvat</a:t>
            </a:r>
            <a:r>
              <a:rPr lang="en-GB" dirty="0" smtClean="0"/>
              <a:t> J, </a:t>
            </a:r>
            <a:r>
              <a:rPr lang="en-GB" dirty="0" err="1" smtClean="0"/>
              <a:t>Maggi</a:t>
            </a:r>
            <a:r>
              <a:rPr lang="en-GB" dirty="0" smtClean="0"/>
              <a:t> M, </a:t>
            </a:r>
            <a:r>
              <a:rPr lang="en-GB" dirty="0" err="1" smtClean="0"/>
              <a:t>Gooren</a:t>
            </a:r>
            <a:r>
              <a:rPr lang="en-GB" dirty="0" smtClean="0"/>
              <a:t> L, et al. Endocrine aspects of male sexual dysfunctions. J Sex Med 2010;7;1627–1656. &lt;&lt;Bp1638, Ep1639, Fp1639 Table 2&gt;&gt;)</a:t>
            </a:r>
          </a:p>
          <a:p>
            <a:pPr marL="228578" indent="-228578" eaLnBrk="1" fontAlgn="auto" hangingPunct="1">
              <a:spcBef>
                <a:spcPts val="0"/>
              </a:spcBef>
              <a:spcAft>
                <a:spcPts val="0"/>
              </a:spcAft>
              <a:buFont typeface="+mj-lt"/>
              <a:buAutoNum type="arabicPeriod"/>
              <a:defRPr/>
            </a:pPr>
            <a:r>
              <a:rPr lang="en-GB" dirty="0" err="1" smtClean="0"/>
              <a:t>Bhasin</a:t>
            </a:r>
            <a:r>
              <a:rPr lang="en-GB" dirty="0" smtClean="0"/>
              <a:t> S, Cunningham GR, Hayes FJ, et al. Testosterone therapy in men with androgen deficiency syndromes: an endocrine society clinical practice guideline. J </a:t>
            </a:r>
            <a:r>
              <a:rPr lang="en-GB" dirty="0" err="1" smtClean="0"/>
              <a:t>Clin</a:t>
            </a:r>
            <a:r>
              <a:rPr lang="en-GB" dirty="0" smtClean="0"/>
              <a:t> </a:t>
            </a:r>
            <a:r>
              <a:rPr lang="en-GB" dirty="0" err="1" smtClean="0"/>
              <a:t>Endocrinol</a:t>
            </a:r>
            <a:r>
              <a:rPr lang="en-GB" dirty="0" smtClean="0"/>
              <a:t> </a:t>
            </a:r>
            <a:r>
              <a:rPr lang="en-GB" dirty="0" err="1" smtClean="0"/>
              <a:t>Metabol</a:t>
            </a:r>
            <a:r>
              <a:rPr lang="en-GB" dirty="0" smtClean="0"/>
              <a:t>. 2010; 95:2536–2559.&lt;&lt;Cp2547 Table 6&gt;&gt;</a:t>
            </a:r>
            <a:endParaRPr lang="en-GB" dirty="0"/>
          </a:p>
        </p:txBody>
      </p:sp>
      <p:sp>
        <p:nvSpPr>
          <p:cNvPr id="111619" name="Slide Image Placeholder 7"/>
          <p:cNvSpPr>
            <a:spLocks noGrp="1" noRot="1" noChangeAspect="1" noTextEdit="1"/>
          </p:cNvSpPr>
          <p:nvPr>
            <p:ph type="sldImg"/>
          </p:nvPr>
        </p:nvSpPr>
        <p:spPr bwMode="auto">
          <a:noFill/>
          <a:ln>
            <a:solidFill>
              <a:srgbClr val="000000"/>
            </a:solidFill>
            <a:miter lim="800000"/>
            <a:headEnd/>
            <a:tailEnd/>
          </a:ln>
        </p:spPr>
      </p:sp>
      <p:sp>
        <p:nvSpPr>
          <p:cNvPr id="111620"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Notes</a:t>
            </a:r>
          </a:p>
          <a:p>
            <a:pPr eaLnBrk="1" fontAlgn="auto" hangingPunct="1">
              <a:spcBef>
                <a:spcPts val="0"/>
              </a:spcBef>
              <a:spcAft>
                <a:spcPts val="0"/>
              </a:spcAft>
              <a:defRPr/>
            </a:pPr>
            <a:r>
              <a:rPr lang="en-GB" dirty="0" smtClean="0"/>
              <a:t>Transdermal preparations are available either as skin patches or as hydroalcoholic gel and are designed to deliver 5–10 mg of T per day.</a:t>
            </a:r>
            <a:r>
              <a:rPr lang="en-GB" baseline="30000" dirty="0" smtClean="0"/>
              <a:t>1</a:t>
            </a:r>
          </a:p>
          <a:p>
            <a:pPr eaLnBrk="1" fontAlgn="auto" hangingPunct="1">
              <a:spcBef>
                <a:spcPts val="0"/>
              </a:spcBef>
              <a:spcAft>
                <a:spcPts val="0"/>
              </a:spcAft>
              <a:defRPr/>
            </a:pPr>
            <a:r>
              <a:rPr lang="en-GB" dirty="0" smtClean="0"/>
              <a:t>They should be used daily or every other day for one recent brand of patch, and normally provide uniform T serum levels during the treatment.</a:t>
            </a:r>
            <a:r>
              <a:rPr lang="en-GB" baseline="30000" dirty="0" smtClean="0"/>
              <a:t>1</a:t>
            </a:r>
          </a:p>
          <a:p>
            <a:pPr eaLnBrk="1" fontAlgn="auto" hangingPunct="1">
              <a:spcBef>
                <a:spcPts val="0"/>
              </a:spcBef>
              <a:spcAft>
                <a:spcPts val="0"/>
              </a:spcAft>
              <a:defRPr/>
            </a:pPr>
            <a:r>
              <a:rPr lang="en-GB" dirty="0" smtClean="0"/>
              <a:t>The patches can be scrotal or non-scrotal.</a:t>
            </a:r>
            <a:r>
              <a:rPr lang="en-GB" baseline="30000" dirty="0" smtClean="0"/>
              <a:t> 1</a:t>
            </a:r>
          </a:p>
          <a:p>
            <a:pPr eaLnBrk="1" fontAlgn="auto" hangingPunct="1">
              <a:spcBef>
                <a:spcPts val="0"/>
              </a:spcBef>
              <a:spcAft>
                <a:spcPts val="0"/>
              </a:spcAft>
              <a:defRPr/>
            </a:pPr>
            <a:r>
              <a:rPr lang="en-GB" dirty="0" smtClean="0"/>
              <a:t>Skin irritation is a common side-effect with the  patches but uncommon with the gel. Patient’s compliance with T gel seems much better than with T patches, but the possibility of T transfer from gel-treated males to women and children requires specific precautions.</a:t>
            </a:r>
            <a:r>
              <a:rPr lang="en-GB" baseline="30000" dirty="0" smtClean="0"/>
              <a:t>1</a:t>
            </a:r>
          </a:p>
          <a:p>
            <a:pPr eaLnBrk="1" fontAlgn="auto" hangingPunct="1">
              <a:spcBef>
                <a:spcPts val="0"/>
              </a:spcBef>
              <a:spcAft>
                <a:spcPts val="0"/>
              </a:spcAft>
              <a:defRPr/>
            </a:pPr>
            <a:endParaRPr lang="en-GB" b="1" dirty="0" smtClean="0"/>
          </a:p>
          <a:p>
            <a:pPr eaLnBrk="1" fontAlgn="auto" hangingPunct="1">
              <a:spcBef>
                <a:spcPts val="0"/>
              </a:spcBef>
              <a:spcAft>
                <a:spcPts val="0"/>
              </a:spcAft>
              <a:defRPr/>
            </a:pPr>
            <a:r>
              <a:rPr lang="en-GB" b="1" dirty="0" smtClean="0"/>
              <a:t>References</a:t>
            </a:r>
          </a:p>
          <a:p>
            <a:pPr marL="228578" indent="-228578" eaLnBrk="1" fontAlgn="auto" hangingPunct="1">
              <a:spcBef>
                <a:spcPts val="0"/>
              </a:spcBef>
              <a:spcAft>
                <a:spcPts val="0"/>
              </a:spcAft>
              <a:buFont typeface="+mj-lt"/>
              <a:buAutoNum type="arabicPeriod"/>
              <a:defRPr/>
            </a:pPr>
            <a:r>
              <a:rPr lang="en-GB" dirty="0" err="1" smtClean="0"/>
              <a:t>Buvat</a:t>
            </a:r>
            <a:r>
              <a:rPr lang="en-GB" dirty="0" smtClean="0"/>
              <a:t> J, </a:t>
            </a:r>
            <a:r>
              <a:rPr lang="en-GB" dirty="0" err="1" smtClean="0"/>
              <a:t>Maggi</a:t>
            </a:r>
            <a:r>
              <a:rPr lang="en-GB" dirty="0" smtClean="0"/>
              <a:t> M, </a:t>
            </a:r>
            <a:r>
              <a:rPr lang="en-GB" dirty="0" err="1" smtClean="0"/>
              <a:t>Gooren</a:t>
            </a:r>
            <a:r>
              <a:rPr lang="en-GB" dirty="0" smtClean="0"/>
              <a:t> L, et al. Endocrine aspects of male sexual dysfunctions. J Sex Med 2010;7;1627–1656. &lt;&lt;Bp1638, Ep1639, Fp1639 Table 2&gt;&gt;)</a:t>
            </a:r>
          </a:p>
          <a:p>
            <a:pPr marL="228578" indent="-228578" eaLnBrk="1" fontAlgn="auto" hangingPunct="1">
              <a:spcBef>
                <a:spcPts val="0"/>
              </a:spcBef>
              <a:spcAft>
                <a:spcPts val="0"/>
              </a:spcAft>
              <a:buFont typeface="+mj-lt"/>
              <a:buAutoNum type="arabicPeriod"/>
              <a:defRPr/>
            </a:pPr>
            <a:r>
              <a:rPr lang="en-GB" dirty="0" err="1" smtClean="0"/>
              <a:t>Bhasin</a:t>
            </a:r>
            <a:r>
              <a:rPr lang="en-GB" dirty="0" smtClean="0"/>
              <a:t> S, Cunningham GR, Hayes FJ, et al. Testosterone therapy in men with androgen deficiency syndromes: an endocrine society clinical practice guideline. J </a:t>
            </a:r>
            <a:r>
              <a:rPr lang="en-GB" dirty="0" err="1" smtClean="0"/>
              <a:t>Clin</a:t>
            </a:r>
            <a:r>
              <a:rPr lang="en-GB" dirty="0" smtClean="0"/>
              <a:t> </a:t>
            </a:r>
            <a:r>
              <a:rPr lang="en-GB" dirty="0" err="1" smtClean="0"/>
              <a:t>Endocrinol</a:t>
            </a:r>
            <a:r>
              <a:rPr lang="en-GB" dirty="0" smtClean="0"/>
              <a:t> </a:t>
            </a:r>
            <a:r>
              <a:rPr lang="en-GB" dirty="0" err="1" smtClean="0"/>
              <a:t>Metabol</a:t>
            </a:r>
            <a:r>
              <a:rPr lang="en-GB" dirty="0" smtClean="0"/>
              <a:t>. 2010; 95:2536–2559.&lt;&lt;Cp2547 Table 6&gt;&gt;</a:t>
            </a:r>
            <a:endParaRPr lang="en-GB" dirty="0"/>
          </a:p>
        </p:txBody>
      </p:sp>
      <p:sp>
        <p:nvSpPr>
          <p:cNvPr id="112644"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Notes</a:t>
            </a:r>
          </a:p>
          <a:p>
            <a:pPr eaLnBrk="1" fontAlgn="auto" hangingPunct="1">
              <a:spcBef>
                <a:spcPts val="0"/>
              </a:spcBef>
              <a:spcAft>
                <a:spcPts val="0"/>
              </a:spcAft>
              <a:defRPr/>
            </a:pPr>
            <a:r>
              <a:rPr lang="en-GB" dirty="0" smtClean="0"/>
              <a:t>Transbuccal administration allows the absorption of T through the oral mucosa, avoiding intestinal passage and liver inactivation.</a:t>
            </a:r>
            <a:r>
              <a:rPr lang="en-GB" baseline="30000" dirty="0" smtClean="0"/>
              <a:t>1</a:t>
            </a:r>
            <a:r>
              <a:rPr lang="en-GB" dirty="0" smtClean="0"/>
              <a:t> </a:t>
            </a:r>
          </a:p>
          <a:p>
            <a:pPr eaLnBrk="1" fontAlgn="auto" hangingPunct="1">
              <a:spcBef>
                <a:spcPts val="0"/>
              </a:spcBef>
              <a:spcAft>
                <a:spcPts val="0"/>
              </a:spcAft>
              <a:defRPr/>
            </a:pPr>
            <a:r>
              <a:rPr lang="en-GB" dirty="0" smtClean="0"/>
              <a:t>The T is presented as a </a:t>
            </a:r>
            <a:r>
              <a:rPr lang="en-GB" dirty="0" err="1" smtClean="0"/>
              <a:t>biopellet</a:t>
            </a:r>
            <a:r>
              <a:rPr lang="en-GB" dirty="0" smtClean="0"/>
              <a:t> to be pressed on the gum above the incisor tooth.</a:t>
            </a:r>
            <a:r>
              <a:rPr lang="en-GB" baseline="30000" dirty="0" smtClean="0"/>
              <a:t>1</a:t>
            </a:r>
            <a:r>
              <a:rPr lang="en-GB" dirty="0" smtClean="0"/>
              <a:t> </a:t>
            </a:r>
          </a:p>
          <a:p>
            <a:pPr eaLnBrk="1" fontAlgn="auto" hangingPunct="1">
              <a:spcBef>
                <a:spcPts val="0"/>
              </a:spcBef>
              <a:spcAft>
                <a:spcPts val="0"/>
              </a:spcAft>
              <a:defRPr/>
            </a:pPr>
            <a:endParaRPr lang="en-GB" b="1" dirty="0" smtClean="0"/>
          </a:p>
          <a:p>
            <a:pPr eaLnBrk="1" fontAlgn="auto" hangingPunct="1">
              <a:spcBef>
                <a:spcPts val="0"/>
              </a:spcBef>
              <a:spcAft>
                <a:spcPts val="0"/>
              </a:spcAft>
              <a:defRPr/>
            </a:pPr>
            <a:r>
              <a:rPr lang="en-GB" b="1" dirty="0" smtClean="0"/>
              <a:t>References</a:t>
            </a:r>
          </a:p>
          <a:p>
            <a:pPr marL="228578" indent="-228578" eaLnBrk="1" fontAlgn="auto" hangingPunct="1">
              <a:spcBef>
                <a:spcPts val="0"/>
              </a:spcBef>
              <a:spcAft>
                <a:spcPts val="0"/>
              </a:spcAft>
              <a:buFont typeface="+mj-lt"/>
              <a:buAutoNum type="arabicPeriod"/>
              <a:defRPr/>
            </a:pPr>
            <a:r>
              <a:rPr lang="en-GB" dirty="0" err="1" smtClean="0"/>
              <a:t>Buvat</a:t>
            </a:r>
            <a:r>
              <a:rPr lang="en-GB" dirty="0" smtClean="0"/>
              <a:t> J, </a:t>
            </a:r>
            <a:r>
              <a:rPr lang="en-GB" dirty="0" err="1" smtClean="0"/>
              <a:t>Maggi</a:t>
            </a:r>
            <a:r>
              <a:rPr lang="en-GB" dirty="0" smtClean="0"/>
              <a:t> M, </a:t>
            </a:r>
            <a:r>
              <a:rPr lang="en-GB" dirty="0" err="1" smtClean="0"/>
              <a:t>Gooren</a:t>
            </a:r>
            <a:r>
              <a:rPr lang="en-GB" dirty="0" smtClean="0"/>
              <a:t> L, et al. Endocrine aspects of male sexual dysfunctions. J Sex Med 2010;7;1627–1656. &lt;&lt;Cp1638, Gp1639 Table 2.&gt;&gt;)</a:t>
            </a:r>
          </a:p>
          <a:p>
            <a:pPr marL="228578" indent="-228578" eaLnBrk="1" fontAlgn="auto" hangingPunct="1">
              <a:spcBef>
                <a:spcPts val="0"/>
              </a:spcBef>
              <a:spcAft>
                <a:spcPts val="0"/>
              </a:spcAft>
              <a:buFont typeface="+mj-lt"/>
              <a:buAutoNum type="arabicPeriod"/>
              <a:defRPr/>
            </a:pPr>
            <a:r>
              <a:rPr lang="en-GB" dirty="0" err="1" smtClean="0"/>
              <a:t>Bhasin</a:t>
            </a:r>
            <a:r>
              <a:rPr lang="en-GB" dirty="0" smtClean="0"/>
              <a:t> S, Cunningham GR, Hayes FJ, et al. Testosterone therapy in men with androgen deficiency syndromes: an endocrine society clinical practice guideline. J </a:t>
            </a:r>
            <a:r>
              <a:rPr lang="en-GB" dirty="0" err="1" smtClean="0"/>
              <a:t>Clin</a:t>
            </a:r>
            <a:r>
              <a:rPr lang="en-GB" dirty="0" smtClean="0"/>
              <a:t> </a:t>
            </a:r>
            <a:r>
              <a:rPr lang="en-GB" dirty="0" err="1" smtClean="0"/>
              <a:t>Endocrinol</a:t>
            </a:r>
            <a:r>
              <a:rPr lang="en-GB" dirty="0" smtClean="0"/>
              <a:t> </a:t>
            </a:r>
            <a:r>
              <a:rPr lang="en-GB" dirty="0" err="1" smtClean="0"/>
              <a:t>Metabol</a:t>
            </a:r>
            <a:r>
              <a:rPr lang="en-GB" dirty="0" smtClean="0"/>
              <a:t>. 2010; 95:2536–2559.&lt;&lt;Dp2547 Table 6.&gt;&gt;</a:t>
            </a:r>
            <a:endParaRPr lang="en-GB" dirty="0"/>
          </a:p>
        </p:txBody>
      </p:sp>
      <p:sp>
        <p:nvSpPr>
          <p:cNvPr id="113667" name="Slide Image Placeholder 7"/>
          <p:cNvSpPr>
            <a:spLocks noGrp="1" noRot="1" noChangeAspect="1" noTextEdit="1"/>
          </p:cNvSpPr>
          <p:nvPr>
            <p:ph type="sldImg"/>
          </p:nvPr>
        </p:nvSpPr>
        <p:spPr bwMode="auto">
          <a:noFill/>
          <a:ln>
            <a:solidFill>
              <a:srgbClr val="000000"/>
            </a:solidFill>
            <a:miter lim="800000"/>
            <a:headEnd/>
            <a:tailEnd/>
          </a:ln>
        </p:spPr>
      </p:sp>
      <p:sp>
        <p:nvSpPr>
          <p:cNvPr id="113668"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Notes</a:t>
            </a:r>
          </a:p>
          <a:p>
            <a:pPr eaLnBrk="1" fontAlgn="auto" hangingPunct="1">
              <a:spcBef>
                <a:spcPts val="0"/>
              </a:spcBef>
              <a:spcAft>
                <a:spcPts val="0"/>
              </a:spcAft>
              <a:defRPr/>
            </a:pPr>
            <a:r>
              <a:rPr lang="en-GB" dirty="0" smtClean="0"/>
              <a:t>Transbuccal administration allows the absorption of T through the oral mucosa, avoiding intestinal passage and liver inactivation.</a:t>
            </a:r>
            <a:r>
              <a:rPr lang="en-GB" baseline="30000" dirty="0" smtClean="0"/>
              <a:t>1</a:t>
            </a:r>
            <a:r>
              <a:rPr lang="en-GB" dirty="0" smtClean="0"/>
              <a:t> </a:t>
            </a:r>
          </a:p>
          <a:p>
            <a:pPr eaLnBrk="1" fontAlgn="auto" hangingPunct="1">
              <a:spcBef>
                <a:spcPts val="0"/>
              </a:spcBef>
              <a:spcAft>
                <a:spcPts val="0"/>
              </a:spcAft>
              <a:defRPr/>
            </a:pPr>
            <a:r>
              <a:rPr lang="en-GB" dirty="0" smtClean="0"/>
              <a:t>The T is presented as a </a:t>
            </a:r>
            <a:r>
              <a:rPr lang="en-GB" dirty="0" err="1" smtClean="0"/>
              <a:t>biopellet</a:t>
            </a:r>
            <a:r>
              <a:rPr lang="en-GB" dirty="0" smtClean="0"/>
              <a:t> to be pressed on the gum above the incisor tooth.</a:t>
            </a:r>
            <a:r>
              <a:rPr lang="en-GB" baseline="30000" dirty="0" smtClean="0"/>
              <a:t>1</a:t>
            </a:r>
            <a:r>
              <a:rPr lang="en-GB" dirty="0" smtClean="0"/>
              <a:t> </a:t>
            </a:r>
          </a:p>
          <a:p>
            <a:pPr eaLnBrk="1" fontAlgn="auto" hangingPunct="1">
              <a:spcBef>
                <a:spcPts val="0"/>
              </a:spcBef>
              <a:spcAft>
                <a:spcPts val="0"/>
              </a:spcAft>
              <a:defRPr/>
            </a:pPr>
            <a:endParaRPr lang="en-GB" b="1" dirty="0" smtClean="0"/>
          </a:p>
          <a:p>
            <a:pPr eaLnBrk="1" fontAlgn="auto" hangingPunct="1">
              <a:spcBef>
                <a:spcPts val="0"/>
              </a:spcBef>
              <a:spcAft>
                <a:spcPts val="0"/>
              </a:spcAft>
              <a:defRPr/>
            </a:pPr>
            <a:r>
              <a:rPr lang="en-GB" b="1" dirty="0" smtClean="0"/>
              <a:t>References</a:t>
            </a:r>
          </a:p>
          <a:p>
            <a:pPr marL="228578" indent="-228578" eaLnBrk="1" fontAlgn="auto" hangingPunct="1">
              <a:spcBef>
                <a:spcPts val="0"/>
              </a:spcBef>
              <a:spcAft>
                <a:spcPts val="0"/>
              </a:spcAft>
              <a:buFont typeface="+mj-lt"/>
              <a:buAutoNum type="arabicPeriod"/>
              <a:defRPr/>
            </a:pPr>
            <a:r>
              <a:rPr lang="en-GB" dirty="0" err="1" smtClean="0"/>
              <a:t>Buvat</a:t>
            </a:r>
            <a:r>
              <a:rPr lang="en-GB" dirty="0" smtClean="0"/>
              <a:t> J, </a:t>
            </a:r>
            <a:r>
              <a:rPr lang="en-GB" dirty="0" err="1" smtClean="0"/>
              <a:t>Maggi</a:t>
            </a:r>
            <a:r>
              <a:rPr lang="en-GB" dirty="0" smtClean="0"/>
              <a:t> M, </a:t>
            </a:r>
            <a:r>
              <a:rPr lang="en-GB" dirty="0" err="1" smtClean="0"/>
              <a:t>Gooren</a:t>
            </a:r>
            <a:r>
              <a:rPr lang="en-GB" dirty="0" smtClean="0"/>
              <a:t> L, et al. Endocrine aspects of male sexual dysfunctions. J Sex Med 2010;7;1627–1656. &lt;&lt;Cp1638, Gp1639 Table 2.&gt;&gt;)</a:t>
            </a:r>
          </a:p>
          <a:p>
            <a:pPr marL="228578" indent="-228578" eaLnBrk="1" fontAlgn="auto" hangingPunct="1">
              <a:spcBef>
                <a:spcPts val="0"/>
              </a:spcBef>
              <a:spcAft>
                <a:spcPts val="0"/>
              </a:spcAft>
              <a:buFont typeface="+mj-lt"/>
              <a:buAutoNum type="arabicPeriod"/>
              <a:defRPr/>
            </a:pPr>
            <a:r>
              <a:rPr lang="en-GB" dirty="0" err="1" smtClean="0"/>
              <a:t>Bhasin</a:t>
            </a:r>
            <a:r>
              <a:rPr lang="en-GB" dirty="0" smtClean="0"/>
              <a:t> S, Cunningham GR, Hayes FJ, et al. Testosterone therapy in men with androgen deficiency syndromes: an endocrine society clinical practice guideline. J </a:t>
            </a:r>
            <a:r>
              <a:rPr lang="en-GB" dirty="0" err="1" smtClean="0"/>
              <a:t>Clin</a:t>
            </a:r>
            <a:r>
              <a:rPr lang="en-GB" dirty="0" smtClean="0"/>
              <a:t> </a:t>
            </a:r>
            <a:r>
              <a:rPr lang="en-GB" dirty="0" err="1" smtClean="0"/>
              <a:t>Endocrinol</a:t>
            </a:r>
            <a:r>
              <a:rPr lang="en-GB" dirty="0" smtClean="0"/>
              <a:t> </a:t>
            </a:r>
            <a:r>
              <a:rPr lang="en-GB" dirty="0" err="1" smtClean="0"/>
              <a:t>Metabol</a:t>
            </a:r>
            <a:r>
              <a:rPr lang="en-GB" dirty="0" smtClean="0"/>
              <a:t>. 2010; 95:2536–2559.&lt;&lt;Dp2547 Table 6.&gt;&gt;</a:t>
            </a:r>
          </a:p>
          <a:p>
            <a:pPr eaLnBrk="1" fontAlgn="auto" hangingPunct="1">
              <a:spcBef>
                <a:spcPts val="0"/>
              </a:spcBef>
              <a:spcAft>
                <a:spcPts val="0"/>
              </a:spcAft>
              <a:defRPr/>
            </a:pPr>
            <a:endParaRPr lang="en-GB" dirty="0"/>
          </a:p>
        </p:txBody>
      </p:sp>
      <p:sp>
        <p:nvSpPr>
          <p:cNvPr id="114692"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p:spPr>
      </p:sp>
      <p:sp>
        <p:nvSpPr>
          <p:cNvPr id="1157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115716"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it-IT" smtClean="0">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jpeg"/><Relationship Id="rId7" Type="http://schemas.openxmlformats.org/officeDocument/2006/relationships/image" Target="../media/image6.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8.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8.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2.jpeg"/><Relationship Id="rId7" Type="http://schemas.openxmlformats.org/officeDocument/2006/relationships/image" Target="../media/image9.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8.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8.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8.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8.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8.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8.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8.emf"/><Relationship Id="rId2" Type="http://schemas.openxmlformats.org/officeDocument/2006/relationships/image" Target="../media/image1.emf"/><Relationship Id="rId1" Type="http://schemas.openxmlformats.org/officeDocument/2006/relationships/slideMaster" Target="../slideMasters/slideMaster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8.emf"/><Relationship Id="rId2" Type="http://schemas.openxmlformats.org/officeDocument/2006/relationships/image" Target="../media/image1.emf"/><Relationship Id="rId1" Type="http://schemas.openxmlformats.org/officeDocument/2006/relationships/slideMaster" Target="../slideMasters/slideMaster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2.jpeg"/><Relationship Id="rId7" Type="http://schemas.openxmlformats.org/officeDocument/2006/relationships/image" Target="../media/image9.emf"/><Relationship Id="rId2" Type="http://schemas.openxmlformats.org/officeDocument/2006/relationships/image" Target="../media/image1.emf"/><Relationship Id="rId1" Type="http://schemas.openxmlformats.org/officeDocument/2006/relationships/slideMaster" Target="../slideMasters/slideMaster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2.jpeg"/><Relationship Id="rId7" Type="http://schemas.openxmlformats.org/officeDocument/2006/relationships/image" Target="../media/image9.emf"/><Relationship Id="rId2" Type="http://schemas.openxmlformats.org/officeDocument/2006/relationships/image" Target="../media/image1.emf"/><Relationship Id="rId1" Type="http://schemas.openxmlformats.org/officeDocument/2006/relationships/slideMaster" Target="../slideMasters/slideMaster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8.emf"/><Relationship Id="rId2" Type="http://schemas.openxmlformats.org/officeDocument/2006/relationships/image" Target="../media/image1.emf"/><Relationship Id="rId1" Type="http://schemas.openxmlformats.org/officeDocument/2006/relationships/slideMaster" Target="../slideMasters/slideMaster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8.emf"/><Relationship Id="rId2" Type="http://schemas.openxmlformats.org/officeDocument/2006/relationships/image" Target="../media/image1.emf"/><Relationship Id="rId1" Type="http://schemas.openxmlformats.org/officeDocument/2006/relationships/slideMaster" Target="../slideMasters/slideMaster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4" name="Picture 22"/>
          <p:cNvPicPr>
            <a:picLocks noChangeAspect="1"/>
          </p:cNvPicPr>
          <p:nvPr/>
        </p:nvPicPr>
        <p:blipFill>
          <a:blip r:embed="rId2"/>
          <a:srcRect/>
          <a:stretch>
            <a:fillRect/>
          </a:stretch>
        </p:blipFill>
        <p:spPr bwMode="auto">
          <a:xfrm>
            <a:off x="96838" y="6373813"/>
            <a:ext cx="8951912" cy="484187"/>
          </a:xfrm>
          <a:prstGeom prst="rect">
            <a:avLst/>
          </a:prstGeom>
          <a:noFill/>
          <a:ln w="9525">
            <a:noFill/>
            <a:miter lim="800000"/>
            <a:headEnd/>
            <a:tailEnd/>
          </a:ln>
        </p:spPr>
      </p:pic>
      <p:pic>
        <p:nvPicPr>
          <p:cNvPr id="5" name="Picture 6"/>
          <p:cNvPicPr>
            <a:picLocks noChangeAspect="1"/>
          </p:cNvPicPr>
          <p:nvPr/>
        </p:nvPicPr>
        <p:blipFill>
          <a:blip r:embed="rId3"/>
          <a:srcRect/>
          <a:stretch>
            <a:fillRect/>
          </a:stretch>
        </p:blipFill>
        <p:spPr bwMode="auto">
          <a:xfrm>
            <a:off x="457200" y="274638"/>
            <a:ext cx="1485900" cy="457200"/>
          </a:xfrm>
          <a:prstGeom prst="rect">
            <a:avLst/>
          </a:prstGeom>
          <a:noFill/>
          <a:ln w="9525">
            <a:noFill/>
            <a:miter lim="800000"/>
            <a:headEnd/>
            <a:tailEnd/>
          </a:ln>
        </p:spPr>
      </p:pic>
      <p:pic>
        <p:nvPicPr>
          <p:cNvPr id="6" name="Picture 7"/>
          <p:cNvPicPr>
            <a:picLocks noChangeAspect="1"/>
          </p:cNvPicPr>
          <p:nvPr/>
        </p:nvPicPr>
        <p:blipFill>
          <a:blip r:embed="rId4"/>
          <a:srcRect/>
          <a:stretch>
            <a:fillRect/>
          </a:stretch>
        </p:blipFill>
        <p:spPr bwMode="auto">
          <a:xfrm>
            <a:off x="7950200" y="274638"/>
            <a:ext cx="736600" cy="749300"/>
          </a:xfrm>
          <a:prstGeom prst="rect">
            <a:avLst/>
          </a:prstGeom>
          <a:noFill/>
          <a:ln w="9525">
            <a:noFill/>
            <a:miter lim="800000"/>
            <a:headEnd/>
            <a:tailEnd/>
          </a:ln>
        </p:spPr>
      </p:pic>
      <p:pic>
        <p:nvPicPr>
          <p:cNvPr id="7" name="Picture 18"/>
          <p:cNvPicPr>
            <a:picLocks noChangeAspect="1"/>
          </p:cNvPicPr>
          <p:nvPr/>
        </p:nvPicPr>
        <p:blipFill>
          <a:blip r:embed="rId5"/>
          <a:srcRect/>
          <a:stretch>
            <a:fillRect/>
          </a:stretch>
        </p:blipFill>
        <p:spPr bwMode="auto">
          <a:xfrm>
            <a:off x="9048750" y="6500813"/>
            <a:ext cx="103188" cy="373062"/>
          </a:xfrm>
          <a:prstGeom prst="rect">
            <a:avLst/>
          </a:prstGeom>
          <a:noFill/>
          <a:ln w="9525">
            <a:noFill/>
            <a:miter lim="800000"/>
            <a:headEnd/>
            <a:tailEnd/>
          </a:ln>
        </p:spPr>
      </p:pic>
      <p:pic>
        <p:nvPicPr>
          <p:cNvPr id="8" name="Picture 21"/>
          <p:cNvPicPr>
            <a:picLocks noChangeAspect="1"/>
          </p:cNvPicPr>
          <p:nvPr/>
        </p:nvPicPr>
        <p:blipFill>
          <a:blip r:embed="rId6"/>
          <a:srcRect/>
          <a:stretch>
            <a:fillRect/>
          </a:stretch>
        </p:blipFill>
        <p:spPr bwMode="auto">
          <a:xfrm>
            <a:off x="9048750" y="6500813"/>
            <a:ext cx="103188" cy="373062"/>
          </a:xfrm>
          <a:prstGeom prst="rect">
            <a:avLst/>
          </a:prstGeom>
          <a:noFill/>
          <a:ln w="9525">
            <a:noFill/>
            <a:miter lim="800000"/>
            <a:headEnd/>
            <a:tailEnd/>
          </a:ln>
        </p:spPr>
      </p:pic>
      <p:pic>
        <p:nvPicPr>
          <p:cNvPr id="9" name="Picture 13"/>
          <p:cNvPicPr>
            <a:picLocks noChangeAspect="1"/>
          </p:cNvPicPr>
          <p:nvPr userDrawn="1"/>
        </p:nvPicPr>
        <p:blipFill>
          <a:blip r:embed="rId7"/>
          <a:srcRect/>
          <a:stretch>
            <a:fillRect/>
          </a:stretch>
        </p:blipFill>
        <p:spPr bwMode="auto">
          <a:xfrm>
            <a:off x="1822450" y="4260850"/>
            <a:ext cx="7321550" cy="2597150"/>
          </a:xfrm>
          <a:prstGeom prst="rect">
            <a:avLst/>
          </a:prstGeom>
          <a:noFill/>
          <a:ln w="9525">
            <a:noFill/>
            <a:miter lim="800000"/>
            <a:headEnd/>
            <a:tailEnd/>
          </a:ln>
        </p:spPr>
      </p:pic>
      <p:pic>
        <p:nvPicPr>
          <p:cNvPr id="10" name="Picture 14"/>
          <p:cNvPicPr>
            <a:picLocks noChangeAspect="1"/>
          </p:cNvPicPr>
          <p:nvPr userDrawn="1"/>
        </p:nvPicPr>
        <p:blipFill>
          <a:blip r:embed="rId8"/>
          <a:srcRect/>
          <a:stretch>
            <a:fillRect/>
          </a:stretch>
        </p:blipFill>
        <p:spPr bwMode="auto">
          <a:xfrm>
            <a:off x="463550" y="2098675"/>
            <a:ext cx="1358900" cy="1371600"/>
          </a:xfrm>
          <a:prstGeom prst="rect">
            <a:avLst/>
          </a:prstGeom>
          <a:noFill/>
          <a:ln w="9525">
            <a:noFill/>
            <a:miter lim="800000"/>
            <a:headEnd/>
            <a:tailEnd/>
          </a:ln>
        </p:spPr>
      </p:pic>
      <p:sp>
        <p:nvSpPr>
          <p:cNvPr id="11" name="Title Placeholder 1"/>
          <p:cNvSpPr txBox="1">
            <a:spLocks/>
          </p:cNvSpPr>
          <p:nvPr userDrawn="1"/>
        </p:nvSpPr>
        <p:spPr>
          <a:xfrm>
            <a:off x="698500" y="2327275"/>
            <a:ext cx="7758113" cy="1933575"/>
          </a:xfrm>
          <a:prstGeom prst="rect">
            <a:avLst/>
          </a:prstGeom>
          <a:solidFill>
            <a:srgbClr val="7EC8E4"/>
          </a:solidFill>
        </p:spPr>
        <p:txBody>
          <a:bodyPr bIns="108000" anchor="ctr"/>
          <a:lstStyle>
            <a:lvl1pPr marL="720000" algn="l" defTabSz="457200" rtl="0" eaLnBrk="1" latinLnBrk="0" hangingPunct="1">
              <a:spcBef>
                <a:spcPct val="0"/>
              </a:spcBef>
              <a:spcAft>
                <a:spcPts val="0"/>
              </a:spcAft>
              <a:buNone/>
              <a:defRPr sz="3600" b="0" i="0" kern="1200" baseline="0">
                <a:solidFill>
                  <a:schemeClr val="tx1"/>
                </a:solidFill>
                <a:latin typeface="Frutiger 55 Roman"/>
                <a:ea typeface="+mj-ea"/>
                <a:cs typeface="Frutiger 55 Roman"/>
              </a:defRPr>
            </a:lvl1pPr>
          </a:lstStyle>
          <a:p>
            <a:pPr marL="306000" fontAlgn="auto">
              <a:defRPr/>
            </a:pPr>
            <a:endParaRPr lang="en-US" sz="4300" dirty="0">
              <a:solidFill>
                <a:srgbClr val="0094D8"/>
              </a:solidFill>
            </a:endParaRPr>
          </a:p>
        </p:txBody>
      </p:sp>
      <p:sp>
        <p:nvSpPr>
          <p:cNvPr id="12" name="Title Placeholder 1"/>
          <p:cNvSpPr txBox="1">
            <a:spLocks/>
          </p:cNvSpPr>
          <p:nvPr userDrawn="1"/>
        </p:nvSpPr>
        <p:spPr>
          <a:xfrm>
            <a:off x="2633663" y="4260850"/>
            <a:ext cx="5789612" cy="809625"/>
          </a:xfrm>
          <a:prstGeom prst="rect">
            <a:avLst/>
          </a:prstGeom>
          <a:noFill/>
        </p:spPr>
        <p:txBody>
          <a:bodyPr bIns="108000" anchor="ctr"/>
          <a:lstStyle>
            <a:lvl1pPr marL="720000" algn="l" defTabSz="457200" rtl="0" eaLnBrk="1" latinLnBrk="0" hangingPunct="1">
              <a:spcBef>
                <a:spcPct val="0"/>
              </a:spcBef>
              <a:spcAft>
                <a:spcPts val="0"/>
              </a:spcAft>
              <a:buNone/>
              <a:defRPr sz="3600" b="0" i="0" kern="1200" baseline="0">
                <a:solidFill>
                  <a:schemeClr val="tx1"/>
                </a:solidFill>
                <a:latin typeface="Frutiger 55 Roman"/>
                <a:ea typeface="+mj-ea"/>
                <a:cs typeface="Frutiger 55 Roman"/>
              </a:defRPr>
            </a:lvl1pPr>
          </a:lstStyle>
          <a:p>
            <a:pPr marL="306000" fontAlgn="auto">
              <a:defRPr/>
            </a:pPr>
            <a:endParaRPr lang="en-US" sz="3000" dirty="0">
              <a:solidFill>
                <a:prstClr val="white"/>
              </a:solidFill>
            </a:endParaRPr>
          </a:p>
        </p:txBody>
      </p:sp>
      <p:sp>
        <p:nvSpPr>
          <p:cNvPr id="13" name="AutoShape 2"/>
          <p:cNvSpPr>
            <a:spLocks noChangeAspect="1" noChangeArrowheads="1"/>
          </p:cNvSpPr>
          <p:nvPr/>
        </p:nvSpPr>
        <p:spPr bwMode="auto">
          <a:xfrm>
            <a:off x="7950200" y="274638"/>
            <a:ext cx="736600" cy="749300"/>
          </a:xfrm>
          <a:prstGeom prst="rect">
            <a:avLst/>
          </a:prstGeom>
          <a:noFill/>
        </p:spPr>
        <p:txBody>
          <a:bodyPr/>
          <a:lstStyle/>
          <a:p>
            <a:pPr>
              <a:defRPr/>
            </a:pPr>
            <a:endParaRPr lang="en-GB"/>
          </a:p>
        </p:txBody>
      </p:sp>
      <p:sp>
        <p:nvSpPr>
          <p:cNvPr id="16" name="Text Placeholder 15"/>
          <p:cNvSpPr>
            <a:spLocks noGrp="1"/>
          </p:cNvSpPr>
          <p:nvPr>
            <p:ph type="body" sz="quarter" idx="15"/>
          </p:nvPr>
        </p:nvSpPr>
        <p:spPr>
          <a:xfrm>
            <a:off x="698500" y="2327982"/>
            <a:ext cx="7724892" cy="1933575"/>
          </a:xfrm>
          <a:prstGeom prst="rect">
            <a:avLst/>
          </a:prstGeom>
        </p:spPr>
        <p:txBody>
          <a:bodyPr anchor="ctr" anchorCtr="0">
            <a:normAutofit/>
          </a:bodyPr>
          <a:lstStyle>
            <a:lvl1pPr>
              <a:buNone/>
              <a:defRPr sz="4000">
                <a:solidFill>
                  <a:schemeClr val="bg1"/>
                </a:solidFill>
                <a:latin typeface="Frutiger 55 Roman"/>
              </a:defRPr>
            </a:lvl1pPr>
          </a:lstStyle>
          <a:p>
            <a:pPr lvl="0"/>
            <a:r>
              <a:rPr lang="en-US" dirty="0" smtClean="0"/>
              <a:t>Click to edit Master text styles</a:t>
            </a:r>
          </a:p>
        </p:txBody>
      </p:sp>
      <p:sp>
        <p:nvSpPr>
          <p:cNvPr id="18" name="Text Placeholder 17"/>
          <p:cNvSpPr>
            <a:spLocks noGrp="1"/>
          </p:cNvSpPr>
          <p:nvPr>
            <p:ph type="body" sz="quarter" idx="16"/>
          </p:nvPr>
        </p:nvSpPr>
        <p:spPr>
          <a:xfrm>
            <a:off x="2365375" y="4260850"/>
            <a:ext cx="6778625" cy="1020763"/>
          </a:xfrm>
          <a:prstGeom prst="rect">
            <a:avLst/>
          </a:prstGeom>
        </p:spPr>
        <p:txBody>
          <a:bodyPr anchor="ctr" anchorCtr="0">
            <a:normAutofit/>
          </a:bodyPr>
          <a:lstStyle>
            <a:lvl1pPr>
              <a:buNone/>
              <a:defRPr sz="3000">
                <a:solidFill>
                  <a:schemeClr val="tx1"/>
                </a:solidFill>
              </a:defRPr>
            </a:lvl1pPr>
            <a:lvl2pPr>
              <a:defRPr sz="3000">
                <a:solidFill>
                  <a:schemeClr val="bg1"/>
                </a:solidFill>
              </a:defRPr>
            </a:lvl2pPr>
            <a:lvl3pPr>
              <a:defRPr sz="3000">
                <a:solidFill>
                  <a:schemeClr val="bg1"/>
                </a:solidFill>
              </a:defRPr>
            </a:lvl3pPr>
            <a:lvl4pPr>
              <a:defRPr sz="3000">
                <a:solidFill>
                  <a:schemeClr val="bg1"/>
                </a:solidFill>
              </a:defRPr>
            </a:lvl4pPr>
            <a:lvl5pPr>
              <a:defRPr sz="3000">
                <a:solidFill>
                  <a:schemeClr val="bg1"/>
                </a:solidFill>
              </a:defRPr>
            </a:lvl5pPr>
          </a:lstStyle>
          <a:p>
            <a:pPr lvl="0"/>
            <a:r>
              <a:rPr lang="en-US" dirty="0" smtClean="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pic>
        <p:nvPicPr>
          <p:cNvPr id="4" name="Picture 22"/>
          <p:cNvPicPr>
            <a:picLocks noChangeAspect="1"/>
          </p:cNvPicPr>
          <p:nvPr/>
        </p:nvPicPr>
        <p:blipFill>
          <a:blip r:embed="rId2"/>
          <a:srcRect/>
          <a:stretch>
            <a:fillRect/>
          </a:stretch>
        </p:blipFill>
        <p:spPr bwMode="auto">
          <a:xfrm>
            <a:off x="96838" y="6373813"/>
            <a:ext cx="8951912" cy="484187"/>
          </a:xfrm>
          <a:prstGeom prst="rect">
            <a:avLst/>
          </a:prstGeom>
          <a:noFill/>
          <a:ln w="9525">
            <a:noFill/>
            <a:miter lim="800000"/>
            <a:headEnd/>
            <a:tailEnd/>
          </a:ln>
        </p:spPr>
      </p:pic>
      <p:pic>
        <p:nvPicPr>
          <p:cNvPr id="5" name="Picture 6"/>
          <p:cNvPicPr>
            <a:picLocks noChangeAspect="1"/>
          </p:cNvPicPr>
          <p:nvPr/>
        </p:nvPicPr>
        <p:blipFill>
          <a:blip r:embed="rId3"/>
          <a:srcRect/>
          <a:stretch>
            <a:fillRect/>
          </a:stretch>
        </p:blipFill>
        <p:spPr bwMode="auto">
          <a:xfrm>
            <a:off x="457200" y="274638"/>
            <a:ext cx="1485900" cy="457200"/>
          </a:xfrm>
          <a:prstGeom prst="rect">
            <a:avLst/>
          </a:prstGeom>
          <a:noFill/>
          <a:ln w="9525">
            <a:noFill/>
            <a:miter lim="800000"/>
            <a:headEnd/>
            <a:tailEnd/>
          </a:ln>
        </p:spPr>
      </p:pic>
      <p:pic>
        <p:nvPicPr>
          <p:cNvPr id="6" name="Picture 7"/>
          <p:cNvPicPr>
            <a:picLocks noChangeAspect="1"/>
          </p:cNvPicPr>
          <p:nvPr/>
        </p:nvPicPr>
        <p:blipFill>
          <a:blip r:embed="rId4"/>
          <a:srcRect/>
          <a:stretch>
            <a:fillRect/>
          </a:stretch>
        </p:blipFill>
        <p:spPr bwMode="auto">
          <a:xfrm>
            <a:off x="7950200" y="274638"/>
            <a:ext cx="736600" cy="749300"/>
          </a:xfrm>
          <a:prstGeom prst="rect">
            <a:avLst/>
          </a:prstGeom>
          <a:noFill/>
          <a:ln w="9525">
            <a:noFill/>
            <a:miter lim="800000"/>
            <a:headEnd/>
            <a:tailEnd/>
          </a:ln>
        </p:spPr>
      </p:pic>
      <p:pic>
        <p:nvPicPr>
          <p:cNvPr id="7" name="Picture 18"/>
          <p:cNvPicPr>
            <a:picLocks noChangeAspect="1"/>
          </p:cNvPicPr>
          <p:nvPr/>
        </p:nvPicPr>
        <p:blipFill>
          <a:blip r:embed="rId5"/>
          <a:srcRect/>
          <a:stretch>
            <a:fillRect/>
          </a:stretch>
        </p:blipFill>
        <p:spPr bwMode="auto">
          <a:xfrm>
            <a:off x="9048750" y="6500813"/>
            <a:ext cx="103188" cy="373062"/>
          </a:xfrm>
          <a:prstGeom prst="rect">
            <a:avLst/>
          </a:prstGeom>
          <a:noFill/>
          <a:ln w="9525">
            <a:noFill/>
            <a:miter lim="800000"/>
            <a:headEnd/>
            <a:tailEnd/>
          </a:ln>
        </p:spPr>
      </p:pic>
      <p:pic>
        <p:nvPicPr>
          <p:cNvPr id="8" name="Picture 21"/>
          <p:cNvPicPr>
            <a:picLocks noChangeAspect="1"/>
          </p:cNvPicPr>
          <p:nvPr/>
        </p:nvPicPr>
        <p:blipFill>
          <a:blip r:embed="rId6"/>
          <a:srcRect/>
          <a:stretch>
            <a:fillRect/>
          </a:stretch>
        </p:blipFill>
        <p:spPr bwMode="auto">
          <a:xfrm>
            <a:off x="9048750" y="6500813"/>
            <a:ext cx="103188" cy="373062"/>
          </a:xfrm>
          <a:prstGeom prst="rect">
            <a:avLst/>
          </a:prstGeom>
          <a:noFill/>
          <a:ln w="9525">
            <a:noFill/>
            <a:miter lim="800000"/>
            <a:headEnd/>
            <a:tailEnd/>
          </a:ln>
        </p:spPr>
      </p:pic>
      <p:pic>
        <p:nvPicPr>
          <p:cNvPr id="9" name="Picture 9"/>
          <p:cNvPicPr>
            <a:picLocks noChangeAspect="1"/>
          </p:cNvPicPr>
          <p:nvPr userDrawn="1"/>
        </p:nvPicPr>
        <p:blipFill>
          <a:blip r:embed="rId7"/>
          <a:srcRect/>
          <a:stretch>
            <a:fillRect/>
          </a:stretch>
        </p:blipFill>
        <p:spPr bwMode="auto">
          <a:xfrm>
            <a:off x="-7938" y="6251575"/>
            <a:ext cx="620713" cy="622300"/>
          </a:xfrm>
          <a:prstGeom prst="rect">
            <a:avLst/>
          </a:prstGeom>
          <a:noFill/>
          <a:ln w="9525">
            <a:noFill/>
            <a:miter lim="800000"/>
            <a:headEnd/>
            <a:tailEnd/>
          </a:ln>
        </p:spPr>
      </p:pic>
      <p:pic>
        <p:nvPicPr>
          <p:cNvPr id="10" name="Picture 10"/>
          <p:cNvPicPr>
            <a:picLocks noChangeAspect="1"/>
          </p:cNvPicPr>
          <p:nvPr userDrawn="1"/>
        </p:nvPicPr>
        <p:blipFill>
          <a:blip r:embed="rId5"/>
          <a:srcRect/>
          <a:stretch>
            <a:fillRect/>
          </a:stretch>
        </p:blipFill>
        <p:spPr bwMode="auto">
          <a:xfrm>
            <a:off x="4775200" y="6759575"/>
            <a:ext cx="4376738" cy="114300"/>
          </a:xfrm>
          <a:prstGeom prst="rect">
            <a:avLst/>
          </a:prstGeom>
          <a:noFill/>
          <a:ln w="9525">
            <a:noFill/>
            <a:miter lim="800000"/>
            <a:headEnd/>
            <a:tailEnd/>
          </a:ln>
        </p:spPr>
      </p:pic>
      <p:sp>
        <p:nvSpPr>
          <p:cNvPr id="11" name="AutoShape 2"/>
          <p:cNvSpPr>
            <a:spLocks noChangeAspect="1" noChangeArrowheads="1"/>
          </p:cNvSpPr>
          <p:nvPr/>
        </p:nvSpPr>
        <p:spPr bwMode="auto">
          <a:xfrm>
            <a:off x="7950200" y="274638"/>
            <a:ext cx="736600" cy="749300"/>
          </a:xfrm>
          <a:prstGeom prst="rect">
            <a:avLst/>
          </a:prstGeom>
          <a:noFill/>
        </p:spPr>
        <p:txBody>
          <a:bodyPr/>
          <a:lstStyle/>
          <a:p>
            <a:pPr>
              <a:defRPr/>
            </a:pPr>
            <a:endParaRPr lang="en-GB"/>
          </a:p>
        </p:txBody>
      </p:sp>
      <p:sp>
        <p:nvSpPr>
          <p:cNvPr id="2" name="Title 1"/>
          <p:cNvSpPr>
            <a:spLocks noGrp="1"/>
          </p:cNvSpPr>
          <p:nvPr>
            <p:ph type="title"/>
          </p:nvPr>
        </p:nvSpPr>
        <p:spPr>
          <a:xfrm>
            <a:off x="598489" y="730251"/>
            <a:ext cx="7361236" cy="895350"/>
          </a:xfrm>
        </p:spPr>
        <p:txBody>
          <a:bodyPr/>
          <a:lstStyle>
            <a:lvl1pPr marL="0" indent="0">
              <a:defRPr sz="2800" b="1">
                <a:latin typeface="Frutiger 55 Roman"/>
              </a:defRPr>
            </a:lvl1pPr>
          </a:lstStyle>
          <a:p>
            <a:r>
              <a:rPr lang="en-US" dirty="0" smtClean="0"/>
              <a:t>Click to edit Master title style</a:t>
            </a:r>
            <a:endParaRPr lang="en-US" dirty="0"/>
          </a:p>
        </p:txBody>
      </p:sp>
      <p:sp>
        <p:nvSpPr>
          <p:cNvPr id="3" name="Content Placeholder 2"/>
          <p:cNvSpPr>
            <a:spLocks noGrp="1"/>
          </p:cNvSpPr>
          <p:nvPr>
            <p:ph idx="1"/>
          </p:nvPr>
        </p:nvSpPr>
        <p:spPr>
          <a:xfrm>
            <a:off x="598488" y="1781175"/>
            <a:ext cx="8105776" cy="4344988"/>
          </a:xfrm>
          <a:prstGeom prst="rect">
            <a:avLst/>
          </a:prstGeom>
        </p:spPr>
        <p:txBody>
          <a:bodyPr>
            <a:normAutofit/>
          </a:bodyPr>
          <a:lstStyle>
            <a:lvl1pPr algn="l" defTabSz="457200" rtl="0" eaLnBrk="1" latinLnBrk="0" hangingPunct="1">
              <a:spcBef>
                <a:spcPct val="20000"/>
              </a:spcBef>
              <a:buClr>
                <a:srgbClr val="4FA735"/>
              </a:buClr>
              <a:buFont typeface="Arial" pitchFamily="34" charset="0"/>
              <a:buChar char="•"/>
              <a:defRPr lang="en-US" sz="2400" b="0" i="0" kern="1200" dirty="0" smtClean="0">
                <a:solidFill>
                  <a:schemeClr val="tx1"/>
                </a:solidFill>
                <a:latin typeface="Frutiger 55 Roman"/>
                <a:ea typeface="+mn-ea"/>
                <a:cs typeface="Frutiger 55 Roman"/>
              </a:defRPr>
            </a:lvl1pPr>
            <a:lvl2pPr algn="l" defTabSz="457200" rtl="0" eaLnBrk="1" latinLnBrk="0" hangingPunct="1">
              <a:spcBef>
                <a:spcPct val="20000"/>
              </a:spcBef>
              <a:buClr>
                <a:srgbClr val="4FA735"/>
              </a:buClr>
              <a:buFont typeface="Arial"/>
              <a:defRPr lang="en-US" sz="2400" b="0" i="0" kern="1200" dirty="0" smtClean="0">
                <a:solidFill>
                  <a:schemeClr val="tx1"/>
                </a:solidFill>
                <a:latin typeface="Frutiger 55 Roman"/>
                <a:ea typeface="+mn-ea"/>
                <a:cs typeface="Frutiger 55 Roman"/>
              </a:defRPr>
            </a:lvl2pPr>
            <a:lvl3pPr algn="l" defTabSz="457200" rtl="0" eaLnBrk="1" latinLnBrk="0" hangingPunct="1">
              <a:spcBef>
                <a:spcPct val="20000"/>
              </a:spcBef>
              <a:buClr>
                <a:srgbClr val="4FA735"/>
              </a:buClr>
              <a:buFont typeface="Arial"/>
              <a:defRPr lang="en-US" sz="2000" b="0" i="0" kern="1200" dirty="0" smtClean="0">
                <a:solidFill>
                  <a:schemeClr val="tx1"/>
                </a:solidFill>
                <a:latin typeface="Frutiger 55 Roman"/>
                <a:ea typeface="+mn-ea"/>
                <a:cs typeface="Frutiger 55 Roman"/>
              </a:defRPr>
            </a:lvl3pPr>
            <a:lvl4pPr algn="l" defTabSz="457200" rtl="0" eaLnBrk="1" latinLnBrk="0" hangingPunct="1">
              <a:spcBef>
                <a:spcPct val="20000"/>
              </a:spcBef>
              <a:buClr>
                <a:srgbClr val="4FA735"/>
              </a:buClr>
              <a:buFont typeface="Arial"/>
              <a:defRPr lang="en-US" sz="1800" b="0" i="0" kern="1200" dirty="0" smtClean="0">
                <a:solidFill>
                  <a:schemeClr val="tx1"/>
                </a:solidFill>
                <a:latin typeface="Frutiger 55 Roman"/>
                <a:ea typeface="+mn-ea"/>
                <a:cs typeface="Frutiger 55 Roman"/>
              </a:defRPr>
            </a:lvl4pPr>
            <a:lvl5pPr algn="l" defTabSz="457200" rtl="0" eaLnBrk="1" latinLnBrk="0" hangingPunct="1">
              <a:spcBef>
                <a:spcPct val="20000"/>
              </a:spcBef>
              <a:buClr>
                <a:srgbClr val="4FA735"/>
              </a:buClr>
              <a:buFont typeface="Arial"/>
              <a:defRPr lang="en-US" sz="1600" b="0" i="0" kern="1200" dirty="0" smtClean="0">
                <a:solidFill>
                  <a:schemeClr val="tx1"/>
                </a:solidFill>
                <a:latin typeface="Frutiger 55 Roman"/>
                <a:ea typeface="+mn-ea"/>
                <a:cs typeface="Frutiger 55 Roman"/>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2_Title and Content">
    <p:spTree>
      <p:nvGrpSpPr>
        <p:cNvPr id="1" name=""/>
        <p:cNvGrpSpPr/>
        <p:nvPr/>
      </p:nvGrpSpPr>
      <p:grpSpPr>
        <a:xfrm>
          <a:off x="0" y="0"/>
          <a:ext cx="0" cy="0"/>
          <a:chOff x="0" y="0"/>
          <a:chExt cx="0" cy="0"/>
        </a:xfrm>
      </p:grpSpPr>
      <p:pic>
        <p:nvPicPr>
          <p:cNvPr id="4" name="Picture 22"/>
          <p:cNvPicPr>
            <a:picLocks noChangeAspect="1"/>
          </p:cNvPicPr>
          <p:nvPr/>
        </p:nvPicPr>
        <p:blipFill>
          <a:blip r:embed="rId2"/>
          <a:srcRect/>
          <a:stretch>
            <a:fillRect/>
          </a:stretch>
        </p:blipFill>
        <p:spPr bwMode="auto">
          <a:xfrm>
            <a:off x="96838" y="6373813"/>
            <a:ext cx="8951912" cy="484187"/>
          </a:xfrm>
          <a:prstGeom prst="rect">
            <a:avLst/>
          </a:prstGeom>
          <a:noFill/>
          <a:ln w="9525">
            <a:noFill/>
            <a:miter lim="800000"/>
            <a:headEnd/>
            <a:tailEnd/>
          </a:ln>
        </p:spPr>
      </p:pic>
      <p:pic>
        <p:nvPicPr>
          <p:cNvPr id="5" name="Picture 6"/>
          <p:cNvPicPr>
            <a:picLocks noChangeAspect="1"/>
          </p:cNvPicPr>
          <p:nvPr/>
        </p:nvPicPr>
        <p:blipFill>
          <a:blip r:embed="rId3"/>
          <a:srcRect/>
          <a:stretch>
            <a:fillRect/>
          </a:stretch>
        </p:blipFill>
        <p:spPr bwMode="auto">
          <a:xfrm>
            <a:off x="457200" y="274638"/>
            <a:ext cx="1485900" cy="457200"/>
          </a:xfrm>
          <a:prstGeom prst="rect">
            <a:avLst/>
          </a:prstGeom>
          <a:noFill/>
          <a:ln w="9525">
            <a:noFill/>
            <a:miter lim="800000"/>
            <a:headEnd/>
            <a:tailEnd/>
          </a:ln>
        </p:spPr>
      </p:pic>
      <p:pic>
        <p:nvPicPr>
          <p:cNvPr id="6" name="Picture 7"/>
          <p:cNvPicPr>
            <a:picLocks noChangeAspect="1"/>
          </p:cNvPicPr>
          <p:nvPr/>
        </p:nvPicPr>
        <p:blipFill>
          <a:blip r:embed="rId4"/>
          <a:srcRect/>
          <a:stretch>
            <a:fillRect/>
          </a:stretch>
        </p:blipFill>
        <p:spPr bwMode="auto">
          <a:xfrm>
            <a:off x="7950200" y="274638"/>
            <a:ext cx="736600" cy="749300"/>
          </a:xfrm>
          <a:prstGeom prst="rect">
            <a:avLst/>
          </a:prstGeom>
          <a:noFill/>
          <a:ln w="9525">
            <a:noFill/>
            <a:miter lim="800000"/>
            <a:headEnd/>
            <a:tailEnd/>
          </a:ln>
        </p:spPr>
      </p:pic>
      <p:pic>
        <p:nvPicPr>
          <p:cNvPr id="7" name="Picture 18"/>
          <p:cNvPicPr>
            <a:picLocks noChangeAspect="1"/>
          </p:cNvPicPr>
          <p:nvPr/>
        </p:nvPicPr>
        <p:blipFill>
          <a:blip r:embed="rId5"/>
          <a:srcRect/>
          <a:stretch>
            <a:fillRect/>
          </a:stretch>
        </p:blipFill>
        <p:spPr bwMode="auto">
          <a:xfrm>
            <a:off x="9048750" y="6500813"/>
            <a:ext cx="103188" cy="373062"/>
          </a:xfrm>
          <a:prstGeom prst="rect">
            <a:avLst/>
          </a:prstGeom>
          <a:noFill/>
          <a:ln w="9525">
            <a:noFill/>
            <a:miter lim="800000"/>
            <a:headEnd/>
            <a:tailEnd/>
          </a:ln>
        </p:spPr>
      </p:pic>
      <p:pic>
        <p:nvPicPr>
          <p:cNvPr id="8" name="Picture 21"/>
          <p:cNvPicPr>
            <a:picLocks noChangeAspect="1"/>
          </p:cNvPicPr>
          <p:nvPr/>
        </p:nvPicPr>
        <p:blipFill>
          <a:blip r:embed="rId6"/>
          <a:srcRect/>
          <a:stretch>
            <a:fillRect/>
          </a:stretch>
        </p:blipFill>
        <p:spPr bwMode="auto">
          <a:xfrm>
            <a:off x="9048750" y="6500813"/>
            <a:ext cx="103188" cy="373062"/>
          </a:xfrm>
          <a:prstGeom prst="rect">
            <a:avLst/>
          </a:prstGeom>
          <a:noFill/>
          <a:ln w="9525">
            <a:noFill/>
            <a:miter lim="800000"/>
            <a:headEnd/>
            <a:tailEnd/>
          </a:ln>
        </p:spPr>
      </p:pic>
      <p:pic>
        <p:nvPicPr>
          <p:cNvPr id="9" name="Picture 9"/>
          <p:cNvPicPr>
            <a:picLocks noChangeAspect="1"/>
          </p:cNvPicPr>
          <p:nvPr userDrawn="1"/>
        </p:nvPicPr>
        <p:blipFill>
          <a:blip r:embed="rId7"/>
          <a:srcRect/>
          <a:stretch>
            <a:fillRect/>
          </a:stretch>
        </p:blipFill>
        <p:spPr bwMode="auto">
          <a:xfrm>
            <a:off x="-7938" y="6251575"/>
            <a:ext cx="620713" cy="622300"/>
          </a:xfrm>
          <a:prstGeom prst="rect">
            <a:avLst/>
          </a:prstGeom>
          <a:noFill/>
          <a:ln w="9525">
            <a:noFill/>
            <a:miter lim="800000"/>
            <a:headEnd/>
            <a:tailEnd/>
          </a:ln>
        </p:spPr>
      </p:pic>
      <p:pic>
        <p:nvPicPr>
          <p:cNvPr id="10" name="Picture 10"/>
          <p:cNvPicPr>
            <a:picLocks noChangeAspect="1"/>
          </p:cNvPicPr>
          <p:nvPr userDrawn="1"/>
        </p:nvPicPr>
        <p:blipFill>
          <a:blip r:embed="rId5"/>
          <a:srcRect/>
          <a:stretch>
            <a:fillRect/>
          </a:stretch>
        </p:blipFill>
        <p:spPr bwMode="auto">
          <a:xfrm>
            <a:off x="4775200" y="6759575"/>
            <a:ext cx="4376738" cy="114300"/>
          </a:xfrm>
          <a:prstGeom prst="rect">
            <a:avLst/>
          </a:prstGeom>
          <a:noFill/>
          <a:ln w="9525">
            <a:noFill/>
            <a:miter lim="800000"/>
            <a:headEnd/>
            <a:tailEnd/>
          </a:ln>
        </p:spPr>
      </p:pic>
      <p:sp>
        <p:nvSpPr>
          <p:cNvPr id="11" name="AutoShape 2"/>
          <p:cNvSpPr>
            <a:spLocks noChangeAspect="1" noChangeArrowheads="1"/>
          </p:cNvSpPr>
          <p:nvPr/>
        </p:nvSpPr>
        <p:spPr bwMode="auto">
          <a:xfrm>
            <a:off x="7950200" y="274638"/>
            <a:ext cx="736600" cy="749300"/>
          </a:xfrm>
          <a:prstGeom prst="rect">
            <a:avLst/>
          </a:prstGeom>
          <a:noFill/>
        </p:spPr>
        <p:txBody>
          <a:bodyPr/>
          <a:lstStyle/>
          <a:p>
            <a:pPr>
              <a:defRPr/>
            </a:pPr>
            <a:endParaRPr lang="en-GB"/>
          </a:p>
        </p:txBody>
      </p:sp>
      <p:sp>
        <p:nvSpPr>
          <p:cNvPr id="2" name="Title 1"/>
          <p:cNvSpPr>
            <a:spLocks noGrp="1"/>
          </p:cNvSpPr>
          <p:nvPr>
            <p:ph type="title"/>
          </p:nvPr>
        </p:nvSpPr>
        <p:spPr>
          <a:xfrm>
            <a:off x="598489" y="730251"/>
            <a:ext cx="7361236" cy="895350"/>
          </a:xfrm>
        </p:spPr>
        <p:txBody>
          <a:bodyPr/>
          <a:lstStyle>
            <a:lvl1pPr marL="0" indent="0">
              <a:defRPr sz="2800" b="1">
                <a:latin typeface="Frutiger 55 Roman"/>
              </a:defRPr>
            </a:lvl1pPr>
          </a:lstStyle>
          <a:p>
            <a:r>
              <a:rPr lang="en-US" dirty="0" smtClean="0"/>
              <a:t>Click to edit Master title style</a:t>
            </a:r>
            <a:endParaRPr lang="en-US" dirty="0"/>
          </a:p>
        </p:txBody>
      </p:sp>
      <p:sp>
        <p:nvSpPr>
          <p:cNvPr id="3" name="Content Placeholder 2"/>
          <p:cNvSpPr>
            <a:spLocks noGrp="1"/>
          </p:cNvSpPr>
          <p:nvPr>
            <p:ph idx="1"/>
          </p:nvPr>
        </p:nvSpPr>
        <p:spPr>
          <a:xfrm>
            <a:off x="598487" y="1781175"/>
            <a:ext cx="8355481" cy="4344988"/>
          </a:xfrm>
          <a:prstGeom prst="rect">
            <a:avLst/>
          </a:prstGeom>
        </p:spPr>
        <p:txBody>
          <a:bodyPr>
            <a:normAutofit/>
          </a:bodyPr>
          <a:lstStyle>
            <a:lvl1pPr marL="0" indent="0" algn="l" defTabSz="457200" rtl="0" eaLnBrk="1" latinLnBrk="0" hangingPunct="1">
              <a:spcBef>
                <a:spcPct val="20000"/>
              </a:spcBef>
              <a:buClr>
                <a:srgbClr val="4FA735"/>
              </a:buClr>
              <a:buFont typeface="Arial" pitchFamily="34" charset="0"/>
              <a:buNone/>
              <a:defRPr lang="en-US" sz="2400" b="0" i="0" kern="1200" dirty="0" smtClean="0">
                <a:solidFill>
                  <a:schemeClr val="tx1"/>
                </a:solidFill>
                <a:latin typeface="Frutiger 55 Roman"/>
                <a:ea typeface="+mn-ea"/>
                <a:cs typeface="Frutiger 55 Roman"/>
              </a:defRPr>
            </a:lvl1pPr>
            <a:lvl2pPr algn="l" defTabSz="457200" rtl="0" eaLnBrk="1" latinLnBrk="0" hangingPunct="1">
              <a:spcBef>
                <a:spcPct val="20000"/>
              </a:spcBef>
              <a:buClr>
                <a:srgbClr val="4FA735"/>
              </a:buClr>
              <a:buFont typeface="Arial"/>
              <a:buNone/>
              <a:defRPr lang="en-US" sz="2400" b="0" i="0" kern="1200" dirty="0" smtClean="0">
                <a:solidFill>
                  <a:schemeClr val="tx1"/>
                </a:solidFill>
                <a:latin typeface="Frutiger 55 Roman"/>
                <a:ea typeface="+mn-ea"/>
                <a:cs typeface="Frutiger 55 Roman"/>
              </a:defRPr>
            </a:lvl2pPr>
            <a:lvl3pPr algn="l" defTabSz="457200" rtl="0" eaLnBrk="1" latinLnBrk="0" hangingPunct="1">
              <a:spcBef>
                <a:spcPct val="20000"/>
              </a:spcBef>
              <a:buClr>
                <a:srgbClr val="4FA735"/>
              </a:buClr>
              <a:buFont typeface="Arial"/>
              <a:buNone/>
              <a:defRPr lang="en-US" sz="2000" b="0" i="0" kern="1200" dirty="0" smtClean="0">
                <a:solidFill>
                  <a:schemeClr val="tx1"/>
                </a:solidFill>
                <a:latin typeface="Frutiger 55 Roman"/>
                <a:ea typeface="+mn-ea"/>
                <a:cs typeface="Frutiger 55 Roman"/>
              </a:defRPr>
            </a:lvl3pPr>
            <a:lvl4pPr algn="l" defTabSz="457200" rtl="0" eaLnBrk="1" latinLnBrk="0" hangingPunct="1">
              <a:spcBef>
                <a:spcPct val="20000"/>
              </a:spcBef>
              <a:buClr>
                <a:srgbClr val="4FA735"/>
              </a:buClr>
              <a:buFont typeface="Arial"/>
              <a:buNone/>
              <a:defRPr lang="en-US" sz="1800" b="0" i="0" kern="1200" dirty="0" smtClean="0">
                <a:solidFill>
                  <a:schemeClr val="tx1"/>
                </a:solidFill>
                <a:latin typeface="Frutiger 55 Roman"/>
                <a:ea typeface="+mn-ea"/>
                <a:cs typeface="Frutiger 55 Roman"/>
              </a:defRPr>
            </a:lvl4pPr>
            <a:lvl5pPr algn="l" defTabSz="457200" rtl="0" eaLnBrk="1" latinLnBrk="0" hangingPunct="1">
              <a:spcBef>
                <a:spcPct val="20000"/>
              </a:spcBef>
              <a:buClr>
                <a:srgbClr val="4FA735"/>
              </a:buClr>
              <a:buFont typeface="Arial"/>
              <a:buNone/>
              <a:defRPr lang="en-US" sz="1600" b="0" i="0" kern="1200" dirty="0" smtClean="0">
                <a:solidFill>
                  <a:schemeClr val="tx1"/>
                </a:solidFill>
                <a:latin typeface="Frutiger 55 Roman"/>
                <a:ea typeface="+mn-ea"/>
                <a:cs typeface="Frutiger 55 Roman"/>
              </a:defRPr>
            </a:lvl5pPr>
          </a:lstStyle>
          <a:p>
            <a:pPr lvl="0"/>
            <a:r>
              <a:rPr lang="en-US" dirty="0"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pic>
        <p:nvPicPr>
          <p:cNvPr id="7" name="Picture 22"/>
          <p:cNvPicPr>
            <a:picLocks noChangeAspect="1"/>
          </p:cNvPicPr>
          <p:nvPr/>
        </p:nvPicPr>
        <p:blipFill>
          <a:blip r:embed="rId2"/>
          <a:srcRect/>
          <a:stretch>
            <a:fillRect/>
          </a:stretch>
        </p:blipFill>
        <p:spPr bwMode="auto">
          <a:xfrm>
            <a:off x="96838" y="6373813"/>
            <a:ext cx="8951912" cy="484187"/>
          </a:xfrm>
          <a:prstGeom prst="rect">
            <a:avLst/>
          </a:prstGeom>
          <a:noFill/>
          <a:ln w="9525">
            <a:noFill/>
            <a:miter lim="800000"/>
            <a:headEnd/>
            <a:tailEnd/>
          </a:ln>
        </p:spPr>
      </p:pic>
      <p:pic>
        <p:nvPicPr>
          <p:cNvPr id="8" name="Picture 6"/>
          <p:cNvPicPr>
            <a:picLocks noChangeAspect="1"/>
          </p:cNvPicPr>
          <p:nvPr/>
        </p:nvPicPr>
        <p:blipFill>
          <a:blip r:embed="rId3"/>
          <a:srcRect/>
          <a:stretch>
            <a:fillRect/>
          </a:stretch>
        </p:blipFill>
        <p:spPr bwMode="auto">
          <a:xfrm>
            <a:off x="457200" y="274638"/>
            <a:ext cx="1485900" cy="457200"/>
          </a:xfrm>
          <a:prstGeom prst="rect">
            <a:avLst/>
          </a:prstGeom>
          <a:noFill/>
          <a:ln w="9525">
            <a:noFill/>
            <a:miter lim="800000"/>
            <a:headEnd/>
            <a:tailEnd/>
          </a:ln>
        </p:spPr>
      </p:pic>
      <p:pic>
        <p:nvPicPr>
          <p:cNvPr id="9" name="Picture 7"/>
          <p:cNvPicPr>
            <a:picLocks noChangeAspect="1"/>
          </p:cNvPicPr>
          <p:nvPr/>
        </p:nvPicPr>
        <p:blipFill>
          <a:blip r:embed="rId4"/>
          <a:srcRect/>
          <a:stretch>
            <a:fillRect/>
          </a:stretch>
        </p:blipFill>
        <p:spPr bwMode="auto">
          <a:xfrm>
            <a:off x="7950200" y="274638"/>
            <a:ext cx="736600" cy="749300"/>
          </a:xfrm>
          <a:prstGeom prst="rect">
            <a:avLst/>
          </a:prstGeom>
          <a:noFill/>
          <a:ln w="9525">
            <a:noFill/>
            <a:miter lim="800000"/>
            <a:headEnd/>
            <a:tailEnd/>
          </a:ln>
        </p:spPr>
      </p:pic>
      <p:pic>
        <p:nvPicPr>
          <p:cNvPr id="10" name="Picture 18"/>
          <p:cNvPicPr>
            <a:picLocks noChangeAspect="1"/>
          </p:cNvPicPr>
          <p:nvPr/>
        </p:nvPicPr>
        <p:blipFill>
          <a:blip r:embed="rId5"/>
          <a:srcRect/>
          <a:stretch>
            <a:fillRect/>
          </a:stretch>
        </p:blipFill>
        <p:spPr bwMode="auto">
          <a:xfrm>
            <a:off x="9048750" y="6500813"/>
            <a:ext cx="103188" cy="373062"/>
          </a:xfrm>
          <a:prstGeom prst="rect">
            <a:avLst/>
          </a:prstGeom>
          <a:noFill/>
          <a:ln w="9525">
            <a:noFill/>
            <a:miter lim="800000"/>
            <a:headEnd/>
            <a:tailEnd/>
          </a:ln>
        </p:spPr>
      </p:pic>
      <p:pic>
        <p:nvPicPr>
          <p:cNvPr id="11" name="Picture 21"/>
          <p:cNvPicPr>
            <a:picLocks noChangeAspect="1"/>
          </p:cNvPicPr>
          <p:nvPr/>
        </p:nvPicPr>
        <p:blipFill>
          <a:blip r:embed="rId6"/>
          <a:srcRect/>
          <a:stretch>
            <a:fillRect/>
          </a:stretch>
        </p:blipFill>
        <p:spPr bwMode="auto">
          <a:xfrm>
            <a:off x="9048750" y="6500813"/>
            <a:ext cx="103188" cy="373062"/>
          </a:xfrm>
          <a:prstGeom prst="rect">
            <a:avLst/>
          </a:prstGeom>
          <a:noFill/>
          <a:ln w="9525">
            <a:noFill/>
            <a:miter lim="800000"/>
            <a:headEnd/>
            <a:tailEnd/>
          </a:ln>
        </p:spPr>
      </p:pic>
      <p:pic>
        <p:nvPicPr>
          <p:cNvPr id="12" name="Picture 9"/>
          <p:cNvPicPr>
            <a:picLocks noChangeAspect="1"/>
          </p:cNvPicPr>
          <p:nvPr userDrawn="1"/>
        </p:nvPicPr>
        <p:blipFill>
          <a:blip r:embed="rId7"/>
          <a:srcRect/>
          <a:stretch>
            <a:fillRect/>
          </a:stretch>
        </p:blipFill>
        <p:spPr bwMode="auto">
          <a:xfrm>
            <a:off x="-7938" y="6251575"/>
            <a:ext cx="620713" cy="622300"/>
          </a:xfrm>
          <a:prstGeom prst="rect">
            <a:avLst/>
          </a:prstGeom>
          <a:noFill/>
          <a:ln w="9525">
            <a:noFill/>
            <a:miter lim="800000"/>
            <a:headEnd/>
            <a:tailEnd/>
          </a:ln>
        </p:spPr>
      </p:pic>
      <p:pic>
        <p:nvPicPr>
          <p:cNvPr id="13" name="Picture 10"/>
          <p:cNvPicPr>
            <a:picLocks noChangeAspect="1"/>
          </p:cNvPicPr>
          <p:nvPr userDrawn="1"/>
        </p:nvPicPr>
        <p:blipFill>
          <a:blip r:embed="rId6"/>
          <a:srcRect/>
          <a:stretch>
            <a:fillRect/>
          </a:stretch>
        </p:blipFill>
        <p:spPr bwMode="auto">
          <a:xfrm>
            <a:off x="4775200" y="6759575"/>
            <a:ext cx="4376738" cy="114300"/>
          </a:xfrm>
          <a:prstGeom prst="rect">
            <a:avLst/>
          </a:prstGeom>
          <a:noFill/>
          <a:ln w="9525">
            <a:noFill/>
            <a:miter lim="800000"/>
            <a:headEnd/>
            <a:tailEnd/>
          </a:ln>
        </p:spPr>
      </p:pic>
      <p:pic>
        <p:nvPicPr>
          <p:cNvPr id="14" name="Picture 11"/>
          <p:cNvPicPr>
            <a:picLocks noChangeAspect="1"/>
          </p:cNvPicPr>
          <p:nvPr userDrawn="1"/>
        </p:nvPicPr>
        <p:blipFill>
          <a:blip r:embed="rId8"/>
          <a:srcRect/>
          <a:stretch>
            <a:fillRect/>
          </a:stretch>
        </p:blipFill>
        <p:spPr bwMode="auto">
          <a:xfrm>
            <a:off x="-7938" y="6251575"/>
            <a:ext cx="620713" cy="622300"/>
          </a:xfrm>
          <a:prstGeom prst="rect">
            <a:avLst/>
          </a:prstGeom>
          <a:noFill/>
          <a:ln w="9525">
            <a:noFill/>
            <a:miter lim="800000"/>
            <a:headEnd/>
            <a:tailEnd/>
          </a:ln>
        </p:spPr>
      </p:pic>
      <p:pic>
        <p:nvPicPr>
          <p:cNvPr id="15" name="Picture 12"/>
          <p:cNvPicPr>
            <a:picLocks noChangeAspect="1"/>
          </p:cNvPicPr>
          <p:nvPr userDrawn="1"/>
        </p:nvPicPr>
        <p:blipFill>
          <a:blip r:embed="rId5"/>
          <a:srcRect/>
          <a:stretch>
            <a:fillRect/>
          </a:stretch>
        </p:blipFill>
        <p:spPr bwMode="auto">
          <a:xfrm>
            <a:off x="4775200" y="6759575"/>
            <a:ext cx="4376738" cy="114300"/>
          </a:xfrm>
          <a:prstGeom prst="rect">
            <a:avLst/>
          </a:prstGeom>
          <a:noFill/>
          <a:ln w="9525">
            <a:noFill/>
            <a:miter lim="800000"/>
            <a:headEnd/>
            <a:tailEnd/>
          </a:ln>
        </p:spPr>
      </p:pic>
      <p:sp>
        <p:nvSpPr>
          <p:cNvPr id="16" name="AutoShape 2"/>
          <p:cNvSpPr>
            <a:spLocks noChangeAspect="1" noChangeArrowheads="1"/>
          </p:cNvSpPr>
          <p:nvPr/>
        </p:nvSpPr>
        <p:spPr bwMode="auto">
          <a:xfrm>
            <a:off x="7950200" y="274638"/>
            <a:ext cx="736600" cy="749300"/>
          </a:xfrm>
          <a:prstGeom prst="rect">
            <a:avLst/>
          </a:prstGeom>
          <a:noFill/>
        </p:spPr>
        <p:txBody>
          <a:bodyPr/>
          <a:lstStyle/>
          <a:p>
            <a:pPr>
              <a:defRPr/>
            </a:pPr>
            <a:endParaRPr lang="en-GB"/>
          </a:p>
        </p:txBody>
      </p:sp>
      <p:sp>
        <p:nvSpPr>
          <p:cNvPr id="2" name="Title 1"/>
          <p:cNvSpPr>
            <a:spLocks noGrp="1"/>
          </p:cNvSpPr>
          <p:nvPr>
            <p:ph type="title"/>
          </p:nvPr>
        </p:nvSpPr>
        <p:spPr>
          <a:xfrm>
            <a:off x="598485" y="730249"/>
            <a:ext cx="7361241" cy="892176"/>
          </a:xfrm>
        </p:spPr>
        <p:txBody>
          <a:bodyPr/>
          <a:lstStyle>
            <a:lvl1pPr marL="0" indent="0">
              <a:defRPr sz="2800" b="1"/>
            </a:lvl1pPr>
          </a:lstStyle>
          <a:p>
            <a:r>
              <a:rPr lang="en-US" dirty="0" smtClean="0"/>
              <a:t>Click to edit Master title style</a:t>
            </a:r>
            <a:endParaRPr lang="en-US" dirty="0"/>
          </a:p>
        </p:txBody>
      </p:sp>
      <p:sp>
        <p:nvSpPr>
          <p:cNvPr id="3" name="Text Placeholder 2"/>
          <p:cNvSpPr>
            <a:spLocks noGrp="1"/>
          </p:cNvSpPr>
          <p:nvPr>
            <p:ph type="body" idx="1"/>
          </p:nvPr>
        </p:nvSpPr>
        <p:spPr>
          <a:xfrm>
            <a:off x="598486" y="1636714"/>
            <a:ext cx="3898901" cy="639762"/>
          </a:xfrm>
          <a:prstGeom prst="rect">
            <a:avLst/>
          </a:prstGeom>
          <a:solidFill>
            <a:srgbClr val="98DEF8"/>
          </a:solidFill>
          <a:ln>
            <a:solidFill>
              <a:schemeClr val="bg1">
                <a:lumMod val="65000"/>
              </a:schemeClr>
            </a:solidFill>
          </a:ln>
        </p:spPr>
        <p:txBody>
          <a:bodyPr tIns="90000" bIns="90000" anchor="ctr" anchorCtr="0">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598486" y="2276476"/>
            <a:ext cx="3898901" cy="3951288"/>
          </a:xfrm>
          <a:prstGeom prst="rect">
            <a:avLst/>
          </a:prstGeom>
          <a:ln>
            <a:solidFill>
              <a:schemeClr val="bg1">
                <a:lumMod val="65000"/>
              </a:schemeClr>
            </a:solidFill>
          </a:ln>
        </p:spPr>
        <p:txBody>
          <a:bodyPr/>
          <a:lstStyle>
            <a:lvl1pPr marL="180975" indent="-180975">
              <a:buClr>
                <a:srgbClr val="4FA735"/>
              </a:buClr>
              <a:defRPr sz="1800"/>
            </a:lvl1pPr>
            <a:lvl2pPr>
              <a:buClr>
                <a:srgbClr val="4FA735"/>
              </a:buClr>
              <a:defRPr sz="1800"/>
            </a:lvl2pPr>
            <a:lvl3pPr>
              <a:buClr>
                <a:srgbClr val="4FA735"/>
              </a:buClr>
              <a:defRPr sz="1600"/>
            </a:lvl3pPr>
            <a:lvl4pPr>
              <a:buClr>
                <a:srgbClr val="4FA735"/>
              </a:buClr>
              <a:defRPr sz="1600"/>
            </a:lvl4pPr>
            <a:lvl5pPr>
              <a:buClr>
                <a:srgbClr val="4FA735"/>
              </a:buClr>
              <a:defRPr sz="1400"/>
            </a:lvl5pPr>
            <a:lvl6pPr>
              <a:defRPr sz="1600"/>
            </a:lvl6pPr>
            <a:lvl7pPr>
              <a:defRPr sz="1600"/>
            </a:lvl7pPr>
            <a:lvl8pPr>
              <a:defRPr sz="1600"/>
            </a:lvl8pPr>
            <a:lvl9pPr>
              <a:defRPr sz="1600"/>
            </a:lvl9pPr>
          </a:lstStyle>
          <a:p>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5" name="Text Placeholder 4"/>
          <p:cNvSpPr>
            <a:spLocks noGrp="1"/>
          </p:cNvSpPr>
          <p:nvPr>
            <p:ph type="body" sz="quarter" idx="3"/>
          </p:nvPr>
        </p:nvSpPr>
        <p:spPr>
          <a:xfrm>
            <a:off x="4775200" y="1636714"/>
            <a:ext cx="3911600" cy="639762"/>
          </a:xfrm>
          <a:prstGeom prst="rect">
            <a:avLst/>
          </a:prstGeom>
          <a:solidFill>
            <a:srgbClr val="98DEF8"/>
          </a:solidFill>
          <a:ln>
            <a:solidFill>
              <a:schemeClr val="bg1">
                <a:lumMod val="65000"/>
              </a:schemeClr>
            </a:solidFill>
          </a:ln>
        </p:spPr>
        <p:txBody>
          <a:bodyPr tIns="90000" bIns="90000" anchor="ctr" anchorCtr="0">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775200" y="2276476"/>
            <a:ext cx="3911600" cy="3951288"/>
          </a:xfrm>
          <a:prstGeom prst="rect">
            <a:avLst/>
          </a:prstGeom>
          <a:ln>
            <a:solidFill>
              <a:schemeClr val="bg1">
                <a:lumMod val="65000"/>
              </a:schemeClr>
            </a:solidFill>
          </a:ln>
        </p:spPr>
        <p:txBody>
          <a:bodyPr/>
          <a:lstStyle>
            <a:lvl1pPr marL="180975" indent="-180975" algn="l" defTabSz="457200" rtl="0" eaLnBrk="0" fontAlgn="base" hangingPunct="0">
              <a:spcBef>
                <a:spcPct val="20000"/>
              </a:spcBef>
              <a:spcAft>
                <a:spcPct val="0"/>
              </a:spcAft>
              <a:buClr>
                <a:srgbClr val="4FA735"/>
              </a:buClr>
              <a:buFont typeface="Arial" pitchFamily="34" charset="0"/>
              <a:defRPr lang="en-GB" sz="1800" kern="1200" dirty="0" smtClean="0">
                <a:solidFill>
                  <a:schemeClr val="tx1"/>
                </a:solidFill>
                <a:latin typeface="Frutiger 55 Roman"/>
                <a:ea typeface="Frutiger 55 Roman"/>
                <a:cs typeface="Frutiger 55 Roman"/>
              </a:defRPr>
            </a:lvl1pPr>
            <a:lvl2pPr algn="l" defTabSz="457200" rtl="0" eaLnBrk="0" fontAlgn="base" hangingPunct="0">
              <a:spcBef>
                <a:spcPct val="20000"/>
              </a:spcBef>
              <a:spcAft>
                <a:spcPct val="0"/>
              </a:spcAft>
              <a:buClr>
                <a:srgbClr val="4FA735"/>
              </a:buClr>
              <a:buFont typeface="Arial" pitchFamily="34" charset="0"/>
              <a:defRPr lang="en-GB" sz="1800" kern="1200" dirty="0" smtClean="0">
                <a:solidFill>
                  <a:schemeClr val="tx1"/>
                </a:solidFill>
                <a:latin typeface="Frutiger 55 Roman"/>
                <a:ea typeface="Frutiger 55 Roman"/>
                <a:cs typeface="Frutiger 55 Roman"/>
              </a:defRPr>
            </a:lvl2pPr>
            <a:lvl3pPr algn="l" defTabSz="457200" rtl="0" eaLnBrk="0" fontAlgn="base" hangingPunct="0">
              <a:spcBef>
                <a:spcPct val="20000"/>
              </a:spcBef>
              <a:spcAft>
                <a:spcPct val="0"/>
              </a:spcAft>
              <a:buClr>
                <a:srgbClr val="4FA735"/>
              </a:buClr>
              <a:buFont typeface="Arial" pitchFamily="34" charset="0"/>
              <a:defRPr lang="en-GB" sz="1800" kern="1200" dirty="0" smtClean="0">
                <a:solidFill>
                  <a:schemeClr val="tx1"/>
                </a:solidFill>
                <a:latin typeface="Frutiger 55 Roman"/>
                <a:ea typeface="Frutiger 55 Roman"/>
                <a:cs typeface="Frutiger 55 Roman"/>
              </a:defRPr>
            </a:lvl3pPr>
            <a:lvl4pPr algn="l" defTabSz="457200" rtl="0" eaLnBrk="0" fontAlgn="base" hangingPunct="0">
              <a:spcBef>
                <a:spcPct val="20000"/>
              </a:spcBef>
              <a:spcAft>
                <a:spcPct val="0"/>
              </a:spcAft>
              <a:buClr>
                <a:srgbClr val="4FA735"/>
              </a:buClr>
              <a:buFont typeface="Arial" pitchFamily="34" charset="0"/>
              <a:defRPr lang="en-GB" sz="1800" kern="1200" dirty="0" smtClean="0">
                <a:solidFill>
                  <a:schemeClr val="tx1"/>
                </a:solidFill>
                <a:latin typeface="Frutiger 55 Roman"/>
                <a:ea typeface="Frutiger 55 Roman"/>
                <a:cs typeface="Frutiger 55 Roman"/>
              </a:defRPr>
            </a:lvl4pPr>
            <a:lvl5pPr algn="l" defTabSz="457200" rtl="0" eaLnBrk="0" fontAlgn="base" hangingPunct="0">
              <a:spcBef>
                <a:spcPct val="20000"/>
              </a:spcBef>
              <a:spcAft>
                <a:spcPct val="0"/>
              </a:spcAft>
              <a:buClr>
                <a:srgbClr val="4FA735"/>
              </a:buClr>
              <a:buFont typeface="Arial" pitchFamily="34" charset="0"/>
              <a:defRPr lang="en-US" sz="1800" kern="1200" dirty="0">
                <a:solidFill>
                  <a:schemeClr val="tx1"/>
                </a:solidFill>
                <a:latin typeface="Frutiger 55 Roman"/>
                <a:ea typeface="Frutiger 55 Roman"/>
                <a:cs typeface="Frutiger 55 Roman"/>
              </a:defRPr>
            </a:lvl5pPr>
            <a:lvl6pPr>
              <a:defRPr sz="1600"/>
            </a:lvl6pPr>
            <a:lvl7pPr>
              <a:defRPr sz="1600"/>
            </a:lvl7pPr>
            <a:lvl8pPr>
              <a:defRPr sz="1600"/>
            </a:lvl8pPr>
            <a:lvl9pPr>
              <a:defRPr sz="1600"/>
            </a:lvl9pPr>
          </a:lstStyle>
          <a:p>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pic>
        <p:nvPicPr>
          <p:cNvPr id="3" name="Picture 22"/>
          <p:cNvPicPr>
            <a:picLocks noChangeAspect="1"/>
          </p:cNvPicPr>
          <p:nvPr/>
        </p:nvPicPr>
        <p:blipFill>
          <a:blip r:embed="rId2"/>
          <a:srcRect/>
          <a:stretch>
            <a:fillRect/>
          </a:stretch>
        </p:blipFill>
        <p:spPr bwMode="auto">
          <a:xfrm>
            <a:off x="96838" y="6373813"/>
            <a:ext cx="8951912" cy="484187"/>
          </a:xfrm>
          <a:prstGeom prst="rect">
            <a:avLst/>
          </a:prstGeom>
          <a:noFill/>
          <a:ln w="9525">
            <a:noFill/>
            <a:miter lim="800000"/>
            <a:headEnd/>
            <a:tailEnd/>
          </a:ln>
        </p:spPr>
      </p:pic>
      <p:pic>
        <p:nvPicPr>
          <p:cNvPr id="4" name="Picture 6"/>
          <p:cNvPicPr>
            <a:picLocks noChangeAspect="1"/>
          </p:cNvPicPr>
          <p:nvPr/>
        </p:nvPicPr>
        <p:blipFill>
          <a:blip r:embed="rId3"/>
          <a:srcRect/>
          <a:stretch>
            <a:fillRect/>
          </a:stretch>
        </p:blipFill>
        <p:spPr bwMode="auto">
          <a:xfrm>
            <a:off x="457200" y="274638"/>
            <a:ext cx="1485900" cy="457200"/>
          </a:xfrm>
          <a:prstGeom prst="rect">
            <a:avLst/>
          </a:prstGeom>
          <a:noFill/>
          <a:ln w="9525">
            <a:noFill/>
            <a:miter lim="800000"/>
            <a:headEnd/>
            <a:tailEnd/>
          </a:ln>
        </p:spPr>
      </p:pic>
      <p:pic>
        <p:nvPicPr>
          <p:cNvPr id="5" name="Picture 7"/>
          <p:cNvPicPr>
            <a:picLocks noChangeAspect="1"/>
          </p:cNvPicPr>
          <p:nvPr/>
        </p:nvPicPr>
        <p:blipFill>
          <a:blip r:embed="rId4"/>
          <a:srcRect/>
          <a:stretch>
            <a:fillRect/>
          </a:stretch>
        </p:blipFill>
        <p:spPr bwMode="auto">
          <a:xfrm>
            <a:off x="7950200" y="274638"/>
            <a:ext cx="736600" cy="749300"/>
          </a:xfrm>
          <a:prstGeom prst="rect">
            <a:avLst/>
          </a:prstGeom>
          <a:noFill/>
          <a:ln w="9525">
            <a:noFill/>
            <a:miter lim="800000"/>
            <a:headEnd/>
            <a:tailEnd/>
          </a:ln>
        </p:spPr>
      </p:pic>
      <p:pic>
        <p:nvPicPr>
          <p:cNvPr id="6" name="Picture 18"/>
          <p:cNvPicPr>
            <a:picLocks noChangeAspect="1"/>
          </p:cNvPicPr>
          <p:nvPr/>
        </p:nvPicPr>
        <p:blipFill>
          <a:blip r:embed="rId5"/>
          <a:srcRect/>
          <a:stretch>
            <a:fillRect/>
          </a:stretch>
        </p:blipFill>
        <p:spPr bwMode="auto">
          <a:xfrm>
            <a:off x="9048750" y="6500813"/>
            <a:ext cx="103188" cy="373062"/>
          </a:xfrm>
          <a:prstGeom prst="rect">
            <a:avLst/>
          </a:prstGeom>
          <a:noFill/>
          <a:ln w="9525">
            <a:noFill/>
            <a:miter lim="800000"/>
            <a:headEnd/>
            <a:tailEnd/>
          </a:ln>
        </p:spPr>
      </p:pic>
      <p:pic>
        <p:nvPicPr>
          <p:cNvPr id="7" name="Picture 21"/>
          <p:cNvPicPr>
            <a:picLocks noChangeAspect="1"/>
          </p:cNvPicPr>
          <p:nvPr/>
        </p:nvPicPr>
        <p:blipFill>
          <a:blip r:embed="rId6"/>
          <a:srcRect/>
          <a:stretch>
            <a:fillRect/>
          </a:stretch>
        </p:blipFill>
        <p:spPr bwMode="auto">
          <a:xfrm>
            <a:off x="9048750" y="6500813"/>
            <a:ext cx="103188" cy="373062"/>
          </a:xfrm>
          <a:prstGeom prst="rect">
            <a:avLst/>
          </a:prstGeom>
          <a:noFill/>
          <a:ln w="9525">
            <a:noFill/>
            <a:miter lim="800000"/>
            <a:headEnd/>
            <a:tailEnd/>
          </a:ln>
        </p:spPr>
      </p:pic>
      <p:pic>
        <p:nvPicPr>
          <p:cNvPr id="8" name="Picture 9"/>
          <p:cNvPicPr>
            <a:picLocks noChangeAspect="1"/>
          </p:cNvPicPr>
          <p:nvPr userDrawn="1"/>
        </p:nvPicPr>
        <p:blipFill>
          <a:blip r:embed="rId7"/>
          <a:srcRect/>
          <a:stretch>
            <a:fillRect/>
          </a:stretch>
        </p:blipFill>
        <p:spPr bwMode="auto">
          <a:xfrm>
            <a:off x="-7938" y="6251575"/>
            <a:ext cx="620713" cy="622300"/>
          </a:xfrm>
          <a:prstGeom prst="rect">
            <a:avLst/>
          </a:prstGeom>
          <a:noFill/>
          <a:ln w="9525">
            <a:noFill/>
            <a:miter lim="800000"/>
            <a:headEnd/>
            <a:tailEnd/>
          </a:ln>
        </p:spPr>
      </p:pic>
      <p:pic>
        <p:nvPicPr>
          <p:cNvPr id="9" name="Picture 10"/>
          <p:cNvPicPr>
            <a:picLocks noChangeAspect="1"/>
          </p:cNvPicPr>
          <p:nvPr userDrawn="1"/>
        </p:nvPicPr>
        <p:blipFill>
          <a:blip r:embed="rId5"/>
          <a:srcRect/>
          <a:stretch>
            <a:fillRect/>
          </a:stretch>
        </p:blipFill>
        <p:spPr bwMode="auto">
          <a:xfrm>
            <a:off x="4775200" y="6759575"/>
            <a:ext cx="4376738" cy="114300"/>
          </a:xfrm>
          <a:prstGeom prst="rect">
            <a:avLst/>
          </a:prstGeom>
          <a:noFill/>
          <a:ln w="9525">
            <a:noFill/>
            <a:miter lim="800000"/>
            <a:headEnd/>
            <a:tailEnd/>
          </a:ln>
        </p:spPr>
      </p:pic>
      <p:sp>
        <p:nvSpPr>
          <p:cNvPr id="10" name="AutoShape 2"/>
          <p:cNvSpPr>
            <a:spLocks noChangeAspect="1" noChangeArrowheads="1"/>
          </p:cNvSpPr>
          <p:nvPr/>
        </p:nvSpPr>
        <p:spPr bwMode="auto">
          <a:xfrm>
            <a:off x="7950200" y="274638"/>
            <a:ext cx="736600" cy="749300"/>
          </a:xfrm>
          <a:prstGeom prst="rect">
            <a:avLst/>
          </a:prstGeom>
          <a:noFill/>
        </p:spPr>
        <p:txBody>
          <a:bodyPr/>
          <a:lstStyle/>
          <a:p>
            <a:pPr>
              <a:defRPr/>
            </a:pPr>
            <a:endParaRPr lang="en-GB"/>
          </a:p>
        </p:txBody>
      </p:sp>
      <p:sp>
        <p:nvSpPr>
          <p:cNvPr id="2" name="Title 1"/>
          <p:cNvSpPr>
            <a:spLocks noGrp="1"/>
          </p:cNvSpPr>
          <p:nvPr>
            <p:ph type="title"/>
          </p:nvPr>
        </p:nvSpPr>
        <p:spPr>
          <a:xfrm>
            <a:off x="598487" y="730251"/>
            <a:ext cx="7361237" cy="892174"/>
          </a:xfrm>
        </p:spPr>
        <p:txBody>
          <a:bodyPr/>
          <a:lstStyle>
            <a:lvl1pPr>
              <a:defRPr sz="2800" b="1"/>
            </a:lvl1pPr>
          </a:lstStyle>
          <a:p>
            <a:r>
              <a:rPr lang="en-GB" dirty="0"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5" name="Picture 22"/>
          <p:cNvPicPr>
            <a:picLocks noChangeAspect="1"/>
          </p:cNvPicPr>
          <p:nvPr/>
        </p:nvPicPr>
        <p:blipFill>
          <a:blip r:embed="rId2"/>
          <a:srcRect/>
          <a:stretch>
            <a:fillRect/>
          </a:stretch>
        </p:blipFill>
        <p:spPr bwMode="auto">
          <a:xfrm>
            <a:off x="96838" y="6373813"/>
            <a:ext cx="8951912" cy="484187"/>
          </a:xfrm>
          <a:prstGeom prst="rect">
            <a:avLst/>
          </a:prstGeom>
          <a:noFill/>
          <a:ln w="9525">
            <a:noFill/>
            <a:miter lim="800000"/>
            <a:headEnd/>
            <a:tailEnd/>
          </a:ln>
        </p:spPr>
      </p:pic>
      <p:pic>
        <p:nvPicPr>
          <p:cNvPr id="6" name="Picture 6"/>
          <p:cNvPicPr>
            <a:picLocks noChangeAspect="1"/>
          </p:cNvPicPr>
          <p:nvPr/>
        </p:nvPicPr>
        <p:blipFill>
          <a:blip r:embed="rId3"/>
          <a:srcRect/>
          <a:stretch>
            <a:fillRect/>
          </a:stretch>
        </p:blipFill>
        <p:spPr bwMode="auto">
          <a:xfrm>
            <a:off x="457200" y="274638"/>
            <a:ext cx="1485900" cy="457200"/>
          </a:xfrm>
          <a:prstGeom prst="rect">
            <a:avLst/>
          </a:prstGeom>
          <a:noFill/>
          <a:ln w="9525">
            <a:noFill/>
            <a:miter lim="800000"/>
            <a:headEnd/>
            <a:tailEnd/>
          </a:ln>
        </p:spPr>
      </p:pic>
      <p:pic>
        <p:nvPicPr>
          <p:cNvPr id="7" name="Picture 7"/>
          <p:cNvPicPr>
            <a:picLocks noChangeAspect="1"/>
          </p:cNvPicPr>
          <p:nvPr/>
        </p:nvPicPr>
        <p:blipFill>
          <a:blip r:embed="rId4"/>
          <a:srcRect/>
          <a:stretch>
            <a:fillRect/>
          </a:stretch>
        </p:blipFill>
        <p:spPr bwMode="auto">
          <a:xfrm>
            <a:off x="7950200" y="274638"/>
            <a:ext cx="736600" cy="749300"/>
          </a:xfrm>
          <a:prstGeom prst="rect">
            <a:avLst/>
          </a:prstGeom>
          <a:noFill/>
          <a:ln w="9525">
            <a:noFill/>
            <a:miter lim="800000"/>
            <a:headEnd/>
            <a:tailEnd/>
          </a:ln>
        </p:spPr>
      </p:pic>
      <p:pic>
        <p:nvPicPr>
          <p:cNvPr id="8" name="Picture 18"/>
          <p:cNvPicPr>
            <a:picLocks noChangeAspect="1"/>
          </p:cNvPicPr>
          <p:nvPr/>
        </p:nvPicPr>
        <p:blipFill>
          <a:blip r:embed="rId5"/>
          <a:srcRect/>
          <a:stretch>
            <a:fillRect/>
          </a:stretch>
        </p:blipFill>
        <p:spPr bwMode="auto">
          <a:xfrm>
            <a:off x="9048750" y="6500813"/>
            <a:ext cx="103188" cy="373062"/>
          </a:xfrm>
          <a:prstGeom prst="rect">
            <a:avLst/>
          </a:prstGeom>
          <a:noFill/>
          <a:ln w="9525">
            <a:noFill/>
            <a:miter lim="800000"/>
            <a:headEnd/>
            <a:tailEnd/>
          </a:ln>
        </p:spPr>
      </p:pic>
      <p:pic>
        <p:nvPicPr>
          <p:cNvPr id="9" name="Picture 21"/>
          <p:cNvPicPr>
            <a:picLocks noChangeAspect="1"/>
          </p:cNvPicPr>
          <p:nvPr/>
        </p:nvPicPr>
        <p:blipFill>
          <a:blip r:embed="rId6"/>
          <a:srcRect/>
          <a:stretch>
            <a:fillRect/>
          </a:stretch>
        </p:blipFill>
        <p:spPr bwMode="auto">
          <a:xfrm>
            <a:off x="9048750" y="6500813"/>
            <a:ext cx="103188" cy="373062"/>
          </a:xfrm>
          <a:prstGeom prst="rect">
            <a:avLst/>
          </a:prstGeom>
          <a:noFill/>
          <a:ln w="9525">
            <a:noFill/>
            <a:miter lim="800000"/>
            <a:headEnd/>
            <a:tailEnd/>
          </a:ln>
        </p:spPr>
      </p:pic>
      <p:pic>
        <p:nvPicPr>
          <p:cNvPr id="10" name="Picture 13"/>
          <p:cNvPicPr>
            <a:picLocks noChangeAspect="1"/>
          </p:cNvPicPr>
          <p:nvPr userDrawn="1"/>
        </p:nvPicPr>
        <p:blipFill>
          <a:blip r:embed="rId7"/>
          <a:srcRect/>
          <a:stretch>
            <a:fillRect/>
          </a:stretch>
        </p:blipFill>
        <p:spPr bwMode="auto">
          <a:xfrm>
            <a:off x="-7938" y="6251575"/>
            <a:ext cx="620713" cy="622300"/>
          </a:xfrm>
          <a:prstGeom prst="rect">
            <a:avLst/>
          </a:prstGeom>
          <a:noFill/>
          <a:ln w="9525">
            <a:noFill/>
            <a:miter lim="800000"/>
            <a:headEnd/>
            <a:tailEnd/>
          </a:ln>
        </p:spPr>
      </p:pic>
      <p:pic>
        <p:nvPicPr>
          <p:cNvPr id="11" name="Picture 14"/>
          <p:cNvPicPr>
            <a:picLocks noChangeAspect="1"/>
          </p:cNvPicPr>
          <p:nvPr userDrawn="1"/>
        </p:nvPicPr>
        <p:blipFill>
          <a:blip r:embed="rId5"/>
          <a:srcRect/>
          <a:stretch>
            <a:fillRect/>
          </a:stretch>
        </p:blipFill>
        <p:spPr bwMode="auto">
          <a:xfrm>
            <a:off x="4775200" y="6759575"/>
            <a:ext cx="4376738" cy="114300"/>
          </a:xfrm>
          <a:prstGeom prst="rect">
            <a:avLst/>
          </a:prstGeom>
          <a:noFill/>
          <a:ln w="9525">
            <a:noFill/>
            <a:miter lim="800000"/>
            <a:headEnd/>
            <a:tailEnd/>
          </a:ln>
        </p:spPr>
      </p:pic>
      <p:sp>
        <p:nvSpPr>
          <p:cNvPr id="12" name="AutoShape 2"/>
          <p:cNvSpPr>
            <a:spLocks noChangeAspect="1" noChangeArrowheads="1"/>
          </p:cNvSpPr>
          <p:nvPr/>
        </p:nvSpPr>
        <p:spPr bwMode="auto">
          <a:xfrm>
            <a:off x="7950200" y="274638"/>
            <a:ext cx="736600" cy="749300"/>
          </a:xfrm>
          <a:prstGeom prst="rect">
            <a:avLst/>
          </a:prstGeom>
          <a:noFill/>
        </p:spPr>
        <p:txBody>
          <a:bodyPr/>
          <a:lstStyle/>
          <a:p>
            <a:pPr>
              <a:defRPr/>
            </a:pPr>
            <a:endParaRPr lang="en-GB"/>
          </a:p>
        </p:txBody>
      </p:sp>
      <p:sp>
        <p:nvSpPr>
          <p:cNvPr id="2" name="Title 1"/>
          <p:cNvSpPr>
            <a:spLocks noGrp="1"/>
          </p:cNvSpPr>
          <p:nvPr>
            <p:ph type="title"/>
          </p:nvPr>
        </p:nvSpPr>
        <p:spPr>
          <a:xfrm>
            <a:off x="1814866"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814866" y="911225"/>
            <a:ext cx="5486400" cy="38163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814866"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pic>
        <p:nvPicPr>
          <p:cNvPr id="3" name="Picture 22"/>
          <p:cNvPicPr>
            <a:picLocks noChangeAspect="1"/>
          </p:cNvPicPr>
          <p:nvPr/>
        </p:nvPicPr>
        <p:blipFill>
          <a:blip r:embed="rId2"/>
          <a:srcRect/>
          <a:stretch>
            <a:fillRect/>
          </a:stretch>
        </p:blipFill>
        <p:spPr bwMode="auto">
          <a:xfrm>
            <a:off x="96838" y="6373813"/>
            <a:ext cx="8951912" cy="484187"/>
          </a:xfrm>
          <a:prstGeom prst="rect">
            <a:avLst/>
          </a:prstGeom>
          <a:noFill/>
          <a:ln w="9525">
            <a:noFill/>
            <a:miter lim="800000"/>
            <a:headEnd/>
            <a:tailEnd/>
          </a:ln>
        </p:spPr>
      </p:pic>
      <p:pic>
        <p:nvPicPr>
          <p:cNvPr id="4" name="Picture 6"/>
          <p:cNvPicPr>
            <a:picLocks noChangeAspect="1"/>
          </p:cNvPicPr>
          <p:nvPr/>
        </p:nvPicPr>
        <p:blipFill>
          <a:blip r:embed="rId3"/>
          <a:srcRect/>
          <a:stretch>
            <a:fillRect/>
          </a:stretch>
        </p:blipFill>
        <p:spPr bwMode="auto">
          <a:xfrm>
            <a:off x="457200" y="274638"/>
            <a:ext cx="1485900" cy="457200"/>
          </a:xfrm>
          <a:prstGeom prst="rect">
            <a:avLst/>
          </a:prstGeom>
          <a:noFill/>
          <a:ln w="9525">
            <a:noFill/>
            <a:miter lim="800000"/>
            <a:headEnd/>
            <a:tailEnd/>
          </a:ln>
        </p:spPr>
      </p:pic>
      <p:pic>
        <p:nvPicPr>
          <p:cNvPr id="5" name="Picture 7"/>
          <p:cNvPicPr>
            <a:picLocks noChangeAspect="1"/>
          </p:cNvPicPr>
          <p:nvPr/>
        </p:nvPicPr>
        <p:blipFill>
          <a:blip r:embed="rId4"/>
          <a:srcRect/>
          <a:stretch>
            <a:fillRect/>
          </a:stretch>
        </p:blipFill>
        <p:spPr bwMode="auto">
          <a:xfrm>
            <a:off x="7950200" y="274638"/>
            <a:ext cx="736600" cy="749300"/>
          </a:xfrm>
          <a:prstGeom prst="rect">
            <a:avLst/>
          </a:prstGeom>
          <a:noFill/>
          <a:ln w="9525">
            <a:noFill/>
            <a:miter lim="800000"/>
            <a:headEnd/>
            <a:tailEnd/>
          </a:ln>
        </p:spPr>
      </p:pic>
      <p:pic>
        <p:nvPicPr>
          <p:cNvPr id="6" name="Picture 18"/>
          <p:cNvPicPr>
            <a:picLocks noChangeAspect="1"/>
          </p:cNvPicPr>
          <p:nvPr/>
        </p:nvPicPr>
        <p:blipFill>
          <a:blip r:embed="rId5"/>
          <a:srcRect/>
          <a:stretch>
            <a:fillRect/>
          </a:stretch>
        </p:blipFill>
        <p:spPr bwMode="auto">
          <a:xfrm>
            <a:off x="9048750" y="6500813"/>
            <a:ext cx="103188" cy="373062"/>
          </a:xfrm>
          <a:prstGeom prst="rect">
            <a:avLst/>
          </a:prstGeom>
          <a:noFill/>
          <a:ln w="9525">
            <a:noFill/>
            <a:miter lim="800000"/>
            <a:headEnd/>
            <a:tailEnd/>
          </a:ln>
        </p:spPr>
      </p:pic>
      <p:pic>
        <p:nvPicPr>
          <p:cNvPr id="7" name="Picture 21"/>
          <p:cNvPicPr>
            <a:picLocks noChangeAspect="1"/>
          </p:cNvPicPr>
          <p:nvPr/>
        </p:nvPicPr>
        <p:blipFill>
          <a:blip r:embed="rId6"/>
          <a:srcRect/>
          <a:stretch>
            <a:fillRect/>
          </a:stretch>
        </p:blipFill>
        <p:spPr bwMode="auto">
          <a:xfrm>
            <a:off x="9048750" y="6500813"/>
            <a:ext cx="103188" cy="373062"/>
          </a:xfrm>
          <a:prstGeom prst="rect">
            <a:avLst/>
          </a:prstGeom>
          <a:noFill/>
          <a:ln w="9525">
            <a:noFill/>
            <a:miter lim="800000"/>
            <a:headEnd/>
            <a:tailEnd/>
          </a:ln>
        </p:spPr>
      </p:pic>
      <p:pic>
        <p:nvPicPr>
          <p:cNvPr id="8" name="Picture 9"/>
          <p:cNvPicPr>
            <a:picLocks noChangeAspect="1"/>
          </p:cNvPicPr>
          <p:nvPr userDrawn="1"/>
        </p:nvPicPr>
        <p:blipFill>
          <a:blip r:embed="rId7"/>
          <a:srcRect/>
          <a:stretch>
            <a:fillRect/>
          </a:stretch>
        </p:blipFill>
        <p:spPr bwMode="auto">
          <a:xfrm>
            <a:off x="-7938" y="6251575"/>
            <a:ext cx="620713" cy="622300"/>
          </a:xfrm>
          <a:prstGeom prst="rect">
            <a:avLst/>
          </a:prstGeom>
          <a:noFill/>
          <a:ln w="9525">
            <a:noFill/>
            <a:miter lim="800000"/>
            <a:headEnd/>
            <a:tailEnd/>
          </a:ln>
        </p:spPr>
      </p:pic>
      <p:pic>
        <p:nvPicPr>
          <p:cNvPr id="9" name="Picture 10"/>
          <p:cNvPicPr>
            <a:picLocks noChangeAspect="1"/>
          </p:cNvPicPr>
          <p:nvPr userDrawn="1"/>
        </p:nvPicPr>
        <p:blipFill>
          <a:blip r:embed="rId5"/>
          <a:srcRect/>
          <a:stretch>
            <a:fillRect/>
          </a:stretch>
        </p:blipFill>
        <p:spPr bwMode="auto">
          <a:xfrm>
            <a:off x="4775200" y="6759575"/>
            <a:ext cx="4376738" cy="114300"/>
          </a:xfrm>
          <a:prstGeom prst="rect">
            <a:avLst/>
          </a:prstGeom>
          <a:noFill/>
          <a:ln w="9525">
            <a:noFill/>
            <a:miter lim="800000"/>
            <a:headEnd/>
            <a:tailEnd/>
          </a:ln>
        </p:spPr>
      </p:pic>
      <p:sp>
        <p:nvSpPr>
          <p:cNvPr id="10" name="AutoShape 2"/>
          <p:cNvSpPr>
            <a:spLocks noChangeAspect="1" noChangeArrowheads="1"/>
          </p:cNvSpPr>
          <p:nvPr/>
        </p:nvSpPr>
        <p:spPr bwMode="auto">
          <a:xfrm>
            <a:off x="7950200" y="274638"/>
            <a:ext cx="736600" cy="749300"/>
          </a:xfrm>
          <a:prstGeom prst="rect">
            <a:avLst/>
          </a:prstGeom>
          <a:noFill/>
        </p:spPr>
        <p:txBody>
          <a:bodyPr/>
          <a:lstStyle/>
          <a:p>
            <a:pPr>
              <a:defRPr/>
            </a:pPr>
            <a:endParaRPr lang="en-GB"/>
          </a:p>
        </p:txBody>
      </p:sp>
      <p:sp>
        <p:nvSpPr>
          <p:cNvPr id="2" name="Title 1"/>
          <p:cNvSpPr>
            <a:spLocks noGrp="1"/>
          </p:cNvSpPr>
          <p:nvPr>
            <p:ph type="title"/>
          </p:nvPr>
        </p:nvSpPr>
        <p:spPr>
          <a:xfrm>
            <a:off x="598488" y="730251"/>
            <a:ext cx="7361237" cy="892174"/>
          </a:xfrm>
        </p:spPr>
        <p:txBody>
          <a:bodyPr/>
          <a:lstStyle>
            <a:lvl1pPr>
              <a:defRPr sz="2800" b="1"/>
            </a:lvl1pPr>
          </a:lstStyle>
          <a:p>
            <a:r>
              <a:rPr lang="en-GB" dirty="0" smtClean="0"/>
              <a:t>Click to edit Master title style</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2" name="Picture 22"/>
          <p:cNvPicPr>
            <a:picLocks noChangeAspect="1"/>
          </p:cNvPicPr>
          <p:nvPr/>
        </p:nvPicPr>
        <p:blipFill>
          <a:blip r:embed="rId2"/>
          <a:srcRect/>
          <a:stretch>
            <a:fillRect/>
          </a:stretch>
        </p:blipFill>
        <p:spPr bwMode="auto">
          <a:xfrm>
            <a:off x="96838" y="6373813"/>
            <a:ext cx="8951912" cy="484187"/>
          </a:xfrm>
          <a:prstGeom prst="rect">
            <a:avLst/>
          </a:prstGeom>
          <a:noFill/>
          <a:ln w="9525">
            <a:noFill/>
            <a:miter lim="800000"/>
            <a:headEnd/>
            <a:tailEnd/>
          </a:ln>
        </p:spPr>
      </p:pic>
      <p:pic>
        <p:nvPicPr>
          <p:cNvPr id="3" name="Picture 6"/>
          <p:cNvPicPr>
            <a:picLocks noChangeAspect="1"/>
          </p:cNvPicPr>
          <p:nvPr/>
        </p:nvPicPr>
        <p:blipFill>
          <a:blip r:embed="rId3"/>
          <a:srcRect/>
          <a:stretch>
            <a:fillRect/>
          </a:stretch>
        </p:blipFill>
        <p:spPr bwMode="auto">
          <a:xfrm>
            <a:off x="457200" y="274638"/>
            <a:ext cx="1485900" cy="457200"/>
          </a:xfrm>
          <a:prstGeom prst="rect">
            <a:avLst/>
          </a:prstGeom>
          <a:noFill/>
          <a:ln w="9525">
            <a:noFill/>
            <a:miter lim="800000"/>
            <a:headEnd/>
            <a:tailEnd/>
          </a:ln>
        </p:spPr>
      </p:pic>
      <p:pic>
        <p:nvPicPr>
          <p:cNvPr id="4" name="Picture 7"/>
          <p:cNvPicPr>
            <a:picLocks noChangeAspect="1"/>
          </p:cNvPicPr>
          <p:nvPr/>
        </p:nvPicPr>
        <p:blipFill>
          <a:blip r:embed="rId4"/>
          <a:srcRect/>
          <a:stretch>
            <a:fillRect/>
          </a:stretch>
        </p:blipFill>
        <p:spPr bwMode="auto">
          <a:xfrm>
            <a:off x="7950200" y="274638"/>
            <a:ext cx="736600" cy="749300"/>
          </a:xfrm>
          <a:prstGeom prst="rect">
            <a:avLst/>
          </a:prstGeom>
          <a:noFill/>
          <a:ln w="9525">
            <a:noFill/>
            <a:miter lim="800000"/>
            <a:headEnd/>
            <a:tailEnd/>
          </a:ln>
        </p:spPr>
      </p:pic>
      <p:pic>
        <p:nvPicPr>
          <p:cNvPr id="5" name="Picture 18"/>
          <p:cNvPicPr>
            <a:picLocks noChangeAspect="1"/>
          </p:cNvPicPr>
          <p:nvPr/>
        </p:nvPicPr>
        <p:blipFill>
          <a:blip r:embed="rId5"/>
          <a:srcRect/>
          <a:stretch>
            <a:fillRect/>
          </a:stretch>
        </p:blipFill>
        <p:spPr bwMode="auto">
          <a:xfrm>
            <a:off x="9048750" y="6500813"/>
            <a:ext cx="103188" cy="373062"/>
          </a:xfrm>
          <a:prstGeom prst="rect">
            <a:avLst/>
          </a:prstGeom>
          <a:noFill/>
          <a:ln w="9525">
            <a:noFill/>
            <a:miter lim="800000"/>
            <a:headEnd/>
            <a:tailEnd/>
          </a:ln>
        </p:spPr>
      </p:pic>
      <p:pic>
        <p:nvPicPr>
          <p:cNvPr id="6" name="Picture 21"/>
          <p:cNvPicPr>
            <a:picLocks noChangeAspect="1"/>
          </p:cNvPicPr>
          <p:nvPr/>
        </p:nvPicPr>
        <p:blipFill>
          <a:blip r:embed="rId6"/>
          <a:srcRect/>
          <a:stretch>
            <a:fillRect/>
          </a:stretch>
        </p:blipFill>
        <p:spPr bwMode="auto">
          <a:xfrm>
            <a:off x="9048750" y="6500813"/>
            <a:ext cx="103188" cy="373062"/>
          </a:xfrm>
          <a:prstGeom prst="rect">
            <a:avLst/>
          </a:prstGeom>
          <a:noFill/>
          <a:ln w="9525">
            <a:noFill/>
            <a:miter lim="800000"/>
            <a:headEnd/>
            <a:tailEnd/>
          </a:ln>
        </p:spPr>
      </p:pic>
      <p:pic>
        <p:nvPicPr>
          <p:cNvPr id="7" name="Picture 9"/>
          <p:cNvPicPr>
            <a:picLocks noChangeAspect="1"/>
          </p:cNvPicPr>
          <p:nvPr userDrawn="1"/>
        </p:nvPicPr>
        <p:blipFill>
          <a:blip r:embed="rId7"/>
          <a:srcRect/>
          <a:stretch>
            <a:fillRect/>
          </a:stretch>
        </p:blipFill>
        <p:spPr bwMode="auto">
          <a:xfrm>
            <a:off x="-7938" y="6251575"/>
            <a:ext cx="620713" cy="622300"/>
          </a:xfrm>
          <a:prstGeom prst="rect">
            <a:avLst/>
          </a:prstGeom>
          <a:noFill/>
          <a:ln w="9525">
            <a:noFill/>
            <a:miter lim="800000"/>
            <a:headEnd/>
            <a:tailEnd/>
          </a:ln>
        </p:spPr>
      </p:pic>
      <p:pic>
        <p:nvPicPr>
          <p:cNvPr id="8" name="Picture 10"/>
          <p:cNvPicPr>
            <a:picLocks noChangeAspect="1"/>
          </p:cNvPicPr>
          <p:nvPr userDrawn="1"/>
        </p:nvPicPr>
        <p:blipFill>
          <a:blip r:embed="rId5"/>
          <a:srcRect/>
          <a:stretch>
            <a:fillRect/>
          </a:stretch>
        </p:blipFill>
        <p:spPr bwMode="auto">
          <a:xfrm>
            <a:off x="4775200" y="6759575"/>
            <a:ext cx="4376738" cy="114300"/>
          </a:xfrm>
          <a:prstGeom prst="rect">
            <a:avLst/>
          </a:prstGeom>
          <a:noFill/>
          <a:ln w="9525">
            <a:noFill/>
            <a:miter lim="800000"/>
            <a:headEnd/>
            <a:tailEnd/>
          </a:ln>
        </p:spPr>
      </p:pic>
      <p:sp>
        <p:nvSpPr>
          <p:cNvPr id="9" name="AutoShape 2"/>
          <p:cNvSpPr>
            <a:spLocks noChangeAspect="1" noChangeArrowheads="1"/>
          </p:cNvSpPr>
          <p:nvPr/>
        </p:nvSpPr>
        <p:spPr bwMode="auto">
          <a:xfrm>
            <a:off x="7950200" y="274638"/>
            <a:ext cx="736600" cy="749300"/>
          </a:xfrm>
          <a:prstGeom prst="rect">
            <a:avLst/>
          </a:prstGeom>
          <a:noFill/>
        </p:spPr>
        <p:txBody>
          <a:bodyPr/>
          <a:lstStyle/>
          <a:p>
            <a:pPr>
              <a:defRPr/>
            </a:pPr>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woObj">
  <p:cSld name="Two Content">
    <p:spTree>
      <p:nvGrpSpPr>
        <p:cNvPr id="1" name=""/>
        <p:cNvGrpSpPr/>
        <p:nvPr/>
      </p:nvGrpSpPr>
      <p:grpSpPr>
        <a:xfrm>
          <a:off x="0" y="0"/>
          <a:ext cx="0" cy="0"/>
          <a:chOff x="0" y="0"/>
          <a:chExt cx="0" cy="0"/>
        </a:xfrm>
      </p:grpSpPr>
      <p:pic>
        <p:nvPicPr>
          <p:cNvPr id="5" name="Picture 22"/>
          <p:cNvPicPr>
            <a:picLocks noChangeAspect="1"/>
          </p:cNvPicPr>
          <p:nvPr/>
        </p:nvPicPr>
        <p:blipFill>
          <a:blip r:embed="rId2"/>
          <a:srcRect/>
          <a:stretch>
            <a:fillRect/>
          </a:stretch>
        </p:blipFill>
        <p:spPr bwMode="auto">
          <a:xfrm>
            <a:off x="96838" y="6373813"/>
            <a:ext cx="8951912" cy="484187"/>
          </a:xfrm>
          <a:prstGeom prst="rect">
            <a:avLst/>
          </a:prstGeom>
          <a:noFill/>
          <a:ln w="9525">
            <a:noFill/>
            <a:miter lim="800000"/>
            <a:headEnd/>
            <a:tailEnd/>
          </a:ln>
        </p:spPr>
      </p:pic>
      <p:pic>
        <p:nvPicPr>
          <p:cNvPr id="6" name="Picture 6"/>
          <p:cNvPicPr>
            <a:picLocks noChangeAspect="1"/>
          </p:cNvPicPr>
          <p:nvPr/>
        </p:nvPicPr>
        <p:blipFill>
          <a:blip r:embed="rId3"/>
          <a:srcRect/>
          <a:stretch>
            <a:fillRect/>
          </a:stretch>
        </p:blipFill>
        <p:spPr bwMode="auto">
          <a:xfrm>
            <a:off x="457200" y="274638"/>
            <a:ext cx="1485900" cy="457200"/>
          </a:xfrm>
          <a:prstGeom prst="rect">
            <a:avLst/>
          </a:prstGeom>
          <a:noFill/>
          <a:ln w="9525">
            <a:noFill/>
            <a:miter lim="800000"/>
            <a:headEnd/>
            <a:tailEnd/>
          </a:ln>
        </p:spPr>
      </p:pic>
      <p:pic>
        <p:nvPicPr>
          <p:cNvPr id="7" name="Picture 7"/>
          <p:cNvPicPr>
            <a:picLocks noChangeAspect="1"/>
          </p:cNvPicPr>
          <p:nvPr/>
        </p:nvPicPr>
        <p:blipFill>
          <a:blip r:embed="rId4"/>
          <a:srcRect/>
          <a:stretch>
            <a:fillRect/>
          </a:stretch>
        </p:blipFill>
        <p:spPr bwMode="auto">
          <a:xfrm>
            <a:off x="7950200" y="274638"/>
            <a:ext cx="736600" cy="749300"/>
          </a:xfrm>
          <a:prstGeom prst="rect">
            <a:avLst/>
          </a:prstGeom>
          <a:noFill/>
          <a:ln w="9525">
            <a:noFill/>
            <a:miter lim="800000"/>
            <a:headEnd/>
            <a:tailEnd/>
          </a:ln>
        </p:spPr>
      </p:pic>
      <p:pic>
        <p:nvPicPr>
          <p:cNvPr id="8" name="Picture 18"/>
          <p:cNvPicPr>
            <a:picLocks noChangeAspect="1"/>
          </p:cNvPicPr>
          <p:nvPr/>
        </p:nvPicPr>
        <p:blipFill>
          <a:blip r:embed="rId5"/>
          <a:srcRect/>
          <a:stretch>
            <a:fillRect/>
          </a:stretch>
        </p:blipFill>
        <p:spPr bwMode="auto">
          <a:xfrm>
            <a:off x="9048750" y="6500813"/>
            <a:ext cx="103188" cy="373062"/>
          </a:xfrm>
          <a:prstGeom prst="rect">
            <a:avLst/>
          </a:prstGeom>
          <a:noFill/>
          <a:ln w="9525">
            <a:noFill/>
            <a:miter lim="800000"/>
            <a:headEnd/>
            <a:tailEnd/>
          </a:ln>
        </p:spPr>
      </p:pic>
      <p:pic>
        <p:nvPicPr>
          <p:cNvPr id="9" name="Picture 21"/>
          <p:cNvPicPr>
            <a:picLocks noChangeAspect="1"/>
          </p:cNvPicPr>
          <p:nvPr/>
        </p:nvPicPr>
        <p:blipFill>
          <a:blip r:embed="rId6"/>
          <a:srcRect/>
          <a:stretch>
            <a:fillRect/>
          </a:stretch>
        </p:blipFill>
        <p:spPr bwMode="auto">
          <a:xfrm>
            <a:off x="9048750" y="6500813"/>
            <a:ext cx="103188" cy="373062"/>
          </a:xfrm>
          <a:prstGeom prst="rect">
            <a:avLst/>
          </a:prstGeom>
          <a:noFill/>
          <a:ln w="9525">
            <a:noFill/>
            <a:miter lim="800000"/>
            <a:headEnd/>
            <a:tailEnd/>
          </a:ln>
        </p:spPr>
      </p:pic>
      <p:pic>
        <p:nvPicPr>
          <p:cNvPr id="10" name="Picture 13"/>
          <p:cNvPicPr>
            <a:picLocks noChangeAspect="1"/>
          </p:cNvPicPr>
          <p:nvPr userDrawn="1"/>
        </p:nvPicPr>
        <p:blipFill>
          <a:blip r:embed="rId7"/>
          <a:srcRect/>
          <a:stretch>
            <a:fillRect/>
          </a:stretch>
        </p:blipFill>
        <p:spPr bwMode="auto">
          <a:xfrm>
            <a:off x="-7938" y="6256338"/>
            <a:ext cx="620713" cy="622300"/>
          </a:xfrm>
          <a:prstGeom prst="rect">
            <a:avLst/>
          </a:prstGeom>
          <a:noFill/>
          <a:ln w="9525">
            <a:noFill/>
            <a:miter lim="800000"/>
            <a:headEnd/>
            <a:tailEnd/>
          </a:ln>
        </p:spPr>
      </p:pic>
      <p:sp>
        <p:nvSpPr>
          <p:cNvPr id="11" name="AutoShape 2"/>
          <p:cNvSpPr>
            <a:spLocks noChangeAspect="1" noChangeArrowheads="1"/>
          </p:cNvSpPr>
          <p:nvPr/>
        </p:nvSpPr>
        <p:spPr bwMode="auto">
          <a:xfrm>
            <a:off x="7950200" y="274638"/>
            <a:ext cx="736600" cy="749300"/>
          </a:xfrm>
          <a:prstGeom prst="rect">
            <a:avLst/>
          </a:prstGeom>
          <a:noFill/>
        </p:spPr>
        <p:txBody>
          <a:bodyPr/>
          <a:lstStyle/>
          <a:p>
            <a:pPr>
              <a:defRPr/>
            </a:pPr>
            <a:endParaRPr lang="en-GB"/>
          </a:p>
        </p:txBody>
      </p:sp>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2" name="Date Placeholder 3"/>
          <p:cNvSpPr>
            <a:spLocks noGrp="1"/>
          </p:cNvSpPr>
          <p:nvPr>
            <p:ph type="dt" sz="half" idx="10"/>
          </p:nvPr>
        </p:nvSpPr>
        <p:spPr>
          <a:xfrm>
            <a:off x="457200" y="6356350"/>
            <a:ext cx="2133600" cy="365125"/>
          </a:xfrm>
          <a:prstGeom prst="rect">
            <a:avLst/>
          </a:prstGeom>
        </p:spPr>
        <p:txBody>
          <a:bodyPr/>
          <a:lstStyle>
            <a:lvl1pPr>
              <a:defRPr>
                <a:solidFill>
                  <a:srgbClr val="0094D8"/>
                </a:solidFill>
              </a:defRPr>
            </a:lvl1pPr>
          </a:lstStyle>
          <a:p>
            <a:pPr>
              <a:defRPr/>
            </a:pPr>
            <a:fld id="{86EFDB2D-3D77-4797-9B14-7E9465CD864B}" type="datetimeFigureOut">
              <a:rPr lang="en-US"/>
              <a:pPr>
                <a:defRPr/>
              </a:pPr>
              <a:t>7/19/2012</a:t>
            </a:fld>
            <a:endParaRPr lang="en-GB"/>
          </a:p>
        </p:txBody>
      </p:sp>
      <p:sp>
        <p:nvSpPr>
          <p:cNvPr id="13"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0094D8"/>
                </a:solidFill>
              </a:defRPr>
            </a:lvl1pPr>
          </a:lstStyle>
          <a:p>
            <a:pPr>
              <a:defRPr/>
            </a:pPr>
            <a:endParaRPr lang="en-GB"/>
          </a:p>
        </p:txBody>
      </p:sp>
      <p:sp>
        <p:nvSpPr>
          <p:cNvPr id="14"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0094D8"/>
                </a:solidFill>
              </a:defRPr>
            </a:lvl1pPr>
          </a:lstStyle>
          <a:p>
            <a:pPr>
              <a:defRPr/>
            </a:pPr>
            <a:fld id="{A3C0C67A-1F54-43C8-8335-F2D54BC14BA6}" type="slidenum">
              <a:rPr lang="en-GB"/>
              <a:pPr>
                <a:defRPr/>
              </a:pPr>
              <a:t>‹N›</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cSld name="Section Header">
    <p:spTree>
      <p:nvGrpSpPr>
        <p:cNvPr id="1" name=""/>
        <p:cNvGrpSpPr/>
        <p:nvPr/>
      </p:nvGrpSpPr>
      <p:grpSpPr>
        <a:xfrm>
          <a:off x="0" y="0"/>
          <a:ext cx="0" cy="0"/>
          <a:chOff x="0" y="0"/>
          <a:chExt cx="0" cy="0"/>
        </a:xfrm>
      </p:grpSpPr>
      <p:pic>
        <p:nvPicPr>
          <p:cNvPr id="4" name="Picture 22"/>
          <p:cNvPicPr>
            <a:picLocks noChangeAspect="1"/>
          </p:cNvPicPr>
          <p:nvPr/>
        </p:nvPicPr>
        <p:blipFill>
          <a:blip r:embed="rId2"/>
          <a:srcRect/>
          <a:stretch>
            <a:fillRect/>
          </a:stretch>
        </p:blipFill>
        <p:spPr bwMode="auto">
          <a:xfrm>
            <a:off x="96838" y="6373813"/>
            <a:ext cx="8951912" cy="484187"/>
          </a:xfrm>
          <a:prstGeom prst="rect">
            <a:avLst/>
          </a:prstGeom>
          <a:noFill/>
          <a:ln w="9525">
            <a:noFill/>
            <a:miter lim="800000"/>
            <a:headEnd/>
            <a:tailEnd/>
          </a:ln>
        </p:spPr>
      </p:pic>
      <p:pic>
        <p:nvPicPr>
          <p:cNvPr id="5" name="Picture 6"/>
          <p:cNvPicPr>
            <a:picLocks noChangeAspect="1"/>
          </p:cNvPicPr>
          <p:nvPr/>
        </p:nvPicPr>
        <p:blipFill>
          <a:blip r:embed="rId3"/>
          <a:srcRect/>
          <a:stretch>
            <a:fillRect/>
          </a:stretch>
        </p:blipFill>
        <p:spPr bwMode="auto">
          <a:xfrm>
            <a:off x="457200" y="274638"/>
            <a:ext cx="1485900" cy="457200"/>
          </a:xfrm>
          <a:prstGeom prst="rect">
            <a:avLst/>
          </a:prstGeom>
          <a:noFill/>
          <a:ln w="9525">
            <a:noFill/>
            <a:miter lim="800000"/>
            <a:headEnd/>
            <a:tailEnd/>
          </a:ln>
        </p:spPr>
      </p:pic>
      <p:pic>
        <p:nvPicPr>
          <p:cNvPr id="6" name="Picture 7"/>
          <p:cNvPicPr>
            <a:picLocks noChangeAspect="1"/>
          </p:cNvPicPr>
          <p:nvPr/>
        </p:nvPicPr>
        <p:blipFill>
          <a:blip r:embed="rId4"/>
          <a:srcRect/>
          <a:stretch>
            <a:fillRect/>
          </a:stretch>
        </p:blipFill>
        <p:spPr bwMode="auto">
          <a:xfrm>
            <a:off x="7950200" y="274638"/>
            <a:ext cx="736600" cy="749300"/>
          </a:xfrm>
          <a:prstGeom prst="rect">
            <a:avLst/>
          </a:prstGeom>
          <a:noFill/>
          <a:ln w="9525">
            <a:noFill/>
            <a:miter lim="800000"/>
            <a:headEnd/>
            <a:tailEnd/>
          </a:ln>
        </p:spPr>
      </p:pic>
      <p:pic>
        <p:nvPicPr>
          <p:cNvPr id="7" name="Picture 18"/>
          <p:cNvPicPr>
            <a:picLocks noChangeAspect="1"/>
          </p:cNvPicPr>
          <p:nvPr/>
        </p:nvPicPr>
        <p:blipFill>
          <a:blip r:embed="rId5"/>
          <a:srcRect/>
          <a:stretch>
            <a:fillRect/>
          </a:stretch>
        </p:blipFill>
        <p:spPr bwMode="auto">
          <a:xfrm>
            <a:off x="9048750" y="6500813"/>
            <a:ext cx="103188" cy="373062"/>
          </a:xfrm>
          <a:prstGeom prst="rect">
            <a:avLst/>
          </a:prstGeom>
          <a:noFill/>
          <a:ln w="9525">
            <a:noFill/>
            <a:miter lim="800000"/>
            <a:headEnd/>
            <a:tailEnd/>
          </a:ln>
        </p:spPr>
      </p:pic>
      <p:pic>
        <p:nvPicPr>
          <p:cNvPr id="8" name="Picture 21"/>
          <p:cNvPicPr>
            <a:picLocks noChangeAspect="1"/>
          </p:cNvPicPr>
          <p:nvPr/>
        </p:nvPicPr>
        <p:blipFill>
          <a:blip r:embed="rId6"/>
          <a:srcRect/>
          <a:stretch>
            <a:fillRect/>
          </a:stretch>
        </p:blipFill>
        <p:spPr bwMode="auto">
          <a:xfrm>
            <a:off x="9048750" y="6500813"/>
            <a:ext cx="103188" cy="373062"/>
          </a:xfrm>
          <a:prstGeom prst="rect">
            <a:avLst/>
          </a:prstGeom>
          <a:noFill/>
          <a:ln w="9525">
            <a:noFill/>
            <a:miter lim="800000"/>
            <a:headEnd/>
            <a:tailEnd/>
          </a:ln>
        </p:spPr>
      </p:pic>
      <p:pic>
        <p:nvPicPr>
          <p:cNvPr id="9" name="Picture 9"/>
          <p:cNvPicPr>
            <a:picLocks noChangeAspect="1"/>
          </p:cNvPicPr>
          <p:nvPr userDrawn="1"/>
        </p:nvPicPr>
        <p:blipFill>
          <a:blip r:embed="rId7"/>
          <a:srcRect/>
          <a:stretch>
            <a:fillRect/>
          </a:stretch>
        </p:blipFill>
        <p:spPr bwMode="auto">
          <a:xfrm>
            <a:off x="-7938" y="6256338"/>
            <a:ext cx="620713" cy="622300"/>
          </a:xfrm>
          <a:prstGeom prst="rect">
            <a:avLst/>
          </a:prstGeom>
          <a:noFill/>
          <a:ln w="9525">
            <a:noFill/>
            <a:miter lim="800000"/>
            <a:headEnd/>
            <a:tailEnd/>
          </a:ln>
        </p:spPr>
      </p:pic>
      <p:sp>
        <p:nvSpPr>
          <p:cNvPr id="10" name="AutoShape 2"/>
          <p:cNvSpPr>
            <a:spLocks noChangeAspect="1" noChangeArrowheads="1"/>
          </p:cNvSpPr>
          <p:nvPr/>
        </p:nvSpPr>
        <p:spPr bwMode="auto">
          <a:xfrm>
            <a:off x="7950200" y="274638"/>
            <a:ext cx="736600" cy="749300"/>
          </a:xfrm>
          <a:prstGeom prst="rect">
            <a:avLst/>
          </a:prstGeom>
          <a:noFill/>
        </p:spPr>
        <p:txBody>
          <a:bodyPr/>
          <a:lstStyle/>
          <a:p>
            <a:pPr>
              <a:defRPr/>
            </a:pPr>
            <a:endParaRPr lang="en-GB"/>
          </a:p>
        </p:txBody>
      </p:sp>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1" name="Date Placeholder 3"/>
          <p:cNvSpPr>
            <a:spLocks noGrp="1"/>
          </p:cNvSpPr>
          <p:nvPr>
            <p:ph type="dt" sz="half" idx="10"/>
          </p:nvPr>
        </p:nvSpPr>
        <p:spPr>
          <a:xfrm>
            <a:off x="457200" y="6356350"/>
            <a:ext cx="2133600" cy="365125"/>
          </a:xfrm>
          <a:prstGeom prst="rect">
            <a:avLst/>
          </a:prstGeom>
        </p:spPr>
        <p:txBody>
          <a:bodyPr/>
          <a:lstStyle>
            <a:lvl1pPr>
              <a:defRPr>
                <a:solidFill>
                  <a:srgbClr val="0094D8"/>
                </a:solidFill>
              </a:defRPr>
            </a:lvl1pPr>
          </a:lstStyle>
          <a:p>
            <a:pPr>
              <a:defRPr/>
            </a:pPr>
            <a:fld id="{2FDB5456-CE90-407C-8CFC-7DC72B53E2DA}" type="datetimeFigureOut">
              <a:rPr lang="en-US"/>
              <a:pPr>
                <a:defRPr/>
              </a:pPr>
              <a:t>7/19/2012</a:t>
            </a:fld>
            <a:endParaRPr lang="en-GB"/>
          </a:p>
        </p:txBody>
      </p:sp>
      <p:sp>
        <p:nvSpPr>
          <p:cNvPr id="12"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0094D8"/>
                </a:solidFill>
              </a:defRPr>
            </a:lvl1pPr>
          </a:lstStyle>
          <a:p>
            <a:pPr>
              <a:defRPr/>
            </a:pPr>
            <a:endParaRPr lang="en-GB"/>
          </a:p>
        </p:txBody>
      </p:sp>
      <p:sp>
        <p:nvSpPr>
          <p:cNvPr id="13"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0094D8"/>
                </a:solidFill>
              </a:defRPr>
            </a:lvl1pPr>
          </a:lstStyle>
          <a:p>
            <a:pPr>
              <a:defRPr/>
            </a:pPr>
            <a:fld id="{A1C6BDF2-B4CA-4CEA-8933-0B0C343F6233}" type="slidenum">
              <a:rPr lang="en-GB"/>
              <a:pPr>
                <a:defRPr/>
              </a:pPr>
              <a:t>‹N›</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cSld name="Section Header">
    <p:spTree>
      <p:nvGrpSpPr>
        <p:cNvPr id="1" name=""/>
        <p:cNvGrpSpPr/>
        <p:nvPr/>
      </p:nvGrpSpPr>
      <p:grpSpPr>
        <a:xfrm>
          <a:off x="0" y="0"/>
          <a:ext cx="0" cy="0"/>
          <a:chOff x="0" y="0"/>
          <a:chExt cx="0" cy="0"/>
        </a:xfrm>
      </p:grpSpPr>
      <p:pic>
        <p:nvPicPr>
          <p:cNvPr id="4" name="Picture 22"/>
          <p:cNvPicPr>
            <a:picLocks noChangeAspect="1"/>
          </p:cNvPicPr>
          <p:nvPr userDrawn="1"/>
        </p:nvPicPr>
        <p:blipFill>
          <a:blip r:embed="rId2"/>
          <a:srcRect/>
          <a:stretch>
            <a:fillRect/>
          </a:stretch>
        </p:blipFill>
        <p:spPr bwMode="auto">
          <a:xfrm>
            <a:off x="96838" y="6373813"/>
            <a:ext cx="8951912" cy="484187"/>
          </a:xfrm>
          <a:prstGeom prst="rect">
            <a:avLst/>
          </a:prstGeom>
          <a:noFill/>
          <a:ln w="9525">
            <a:noFill/>
            <a:miter lim="800000"/>
            <a:headEnd/>
            <a:tailEnd/>
          </a:ln>
        </p:spPr>
      </p:pic>
      <p:pic>
        <p:nvPicPr>
          <p:cNvPr id="5" name="Picture 6"/>
          <p:cNvPicPr>
            <a:picLocks noChangeAspect="1"/>
          </p:cNvPicPr>
          <p:nvPr userDrawn="1"/>
        </p:nvPicPr>
        <p:blipFill>
          <a:blip r:embed="rId3"/>
          <a:srcRect/>
          <a:stretch>
            <a:fillRect/>
          </a:stretch>
        </p:blipFill>
        <p:spPr bwMode="auto">
          <a:xfrm>
            <a:off x="457200" y="274638"/>
            <a:ext cx="1485900" cy="457200"/>
          </a:xfrm>
          <a:prstGeom prst="rect">
            <a:avLst/>
          </a:prstGeom>
          <a:noFill/>
          <a:ln w="9525">
            <a:noFill/>
            <a:miter lim="800000"/>
            <a:headEnd/>
            <a:tailEnd/>
          </a:ln>
        </p:spPr>
      </p:pic>
      <p:pic>
        <p:nvPicPr>
          <p:cNvPr id="6" name="Picture 7"/>
          <p:cNvPicPr>
            <a:picLocks noChangeAspect="1"/>
          </p:cNvPicPr>
          <p:nvPr userDrawn="1"/>
        </p:nvPicPr>
        <p:blipFill>
          <a:blip r:embed="rId4"/>
          <a:srcRect/>
          <a:stretch>
            <a:fillRect/>
          </a:stretch>
        </p:blipFill>
        <p:spPr bwMode="auto">
          <a:xfrm>
            <a:off x="7950200" y="274638"/>
            <a:ext cx="736600" cy="749300"/>
          </a:xfrm>
          <a:prstGeom prst="rect">
            <a:avLst/>
          </a:prstGeom>
          <a:noFill/>
          <a:ln w="9525">
            <a:noFill/>
            <a:miter lim="800000"/>
            <a:headEnd/>
            <a:tailEnd/>
          </a:ln>
        </p:spPr>
      </p:pic>
      <p:pic>
        <p:nvPicPr>
          <p:cNvPr id="7" name="Picture 18"/>
          <p:cNvPicPr>
            <a:picLocks noChangeAspect="1"/>
          </p:cNvPicPr>
          <p:nvPr userDrawn="1"/>
        </p:nvPicPr>
        <p:blipFill>
          <a:blip r:embed="rId5"/>
          <a:srcRect/>
          <a:stretch>
            <a:fillRect/>
          </a:stretch>
        </p:blipFill>
        <p:spPr bwMode="auto">
          <a:xfrm>
            <a:off x="9048750" y="6500813"/>
            <a:ext cx="103188" cy="373062"/>
          </a:xfrm>
          <a:prstGeom prst="rect">
            <a:avLst/>
          </a:prstGeom>
          <a:noFill/>
          <a:ln w="9525">
            <a:noFill/>
            <a:miter lim="800000"/>
            <a:headEnd/>
            <a:tailEnd/>
          </a:ln>
        </p:spPr>
      </p:pic>
      <p:pic>
        <p:nvPicPr>
          <p:cNvPr id="8" name="Picture 21"/>
          <p:cNvPicPr>
            <a:picLocks noChangeAspect="1"/>
          </p:cNvPicPr>
          <p:nvPr userDrawn="1"/>
        </p:nvPicPr>
        <p:blipFill>
          <a:blip r:embed="rId6"/>
          <a:srcRect/>
          <a:stretch>
            <a:fillRect/>
          </a:stretch>
        </p:blipFill>
        <p:spPr bwMode="auto">
          <a:xfrm>
            <a:off x="9048750" y="6500813"/>
            <a:ext cx="103188" cy="373062"/>
          </a:xfrm>
          <a:prstGeom prst="rect">
            <a:avLst/>
          </a:prstGeom>
          <a:noFill/>
          <a:ln w="9525">
            <a:noFill/>
            <a:miter lim="800000"/>
            <a:headEnd/>
            <a:tailEnd/>
          </a:ln>
        </p:spPr>
      </p:pic>
      <p:pic>
        <p:nvPicPr>
          <p:cNvPr id="9" name="Picture 9"/>
          <p:cNvPicPr>
            <a:picLocks noChangeAspect="1"/>
          </p:cNvPicPr>
          <p:nvPr userDrawn="1"/>
        </p:nvPicPr>
        <p:blipFill>
          <a:blip r:embed="rId7"/>
          <a:srcRect/>
          <a:stretch>
            <a:fillRect/>
          </a:stretch>
        </p:blipFill>
        <p:spPr bwMode="auto">
          <a:xfrm>
            <a:off x="-7938" y="6256338"/>
            <a:ext cx="620713" cy="622300"/>
          </a:xfrm>
          <a:prstGeom prst="rect">
            <a:avLst/>
          </a:prstGeom>
          <a:noFill/>
          <a:ln w="9525">
            <a:noFill/>
            <a:miter lim="800000"/>
            <a:headEnd/>
            <a:tailEnd/>
          </a:ln>
        </p:spPr>
      </p:pic>
      <p:sp>
        <p:nvSpPr>
          <p:cNvPr id="10" name="AutoShape 8"/>
          <p:cNvSpPr>
            <a:spLocks noChangeAspect="1" noChangeArrowheads="1"/>
          </p:cNvSpPr>
          <p:nvPr/>
        </p:nvSpPr>
        <p:spPr bwMode="auto">
          <a:xfrm>
            <a:off x="7950200" y="274638"/>
            <a:ext cx="736600" cy="749300"/>
          </a:xfrm>
          <a:prstGeom prst="rect">
            <a:avLst/>
          </a:prstGeom>
          <a:noFill/>
        </p:spPr>
        <p:txBody>
          <a:bodyPr/>
          <a:lstStyle/>
          <a:p>
            <a:pPr>
              <a:defRPr/>
            </a:pPr>
            <a:endParaRPr lang="en-GB"/>
          </a:p>
        </p:txBody>
      </p:sp>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1" name="Date Placeholder 3"/>
          <p:cNvSpPr>
            <a:spLocks noGrp="1"/>
          </p:cNvSpPr>
          <p:nvPr>
            <p:ph type="dt" sz="half" idx="10"/>
          </p:nvPr>
        </p:nvSpPr>
        <p:spPr>
          <a:xfrm>
            <a:off x="457200" y="6356350"/>
            <a:ext cx="2133600" cy="365125"/>
          </a:xfrm>
          <a:prstGeom prst="rect">
            <a:avLst/>
          </a:prstGeom>
        </p:spPr>
        <p:txBody>
          <a:bodyPr/>
          <a:lstStyle>
            <a:lvl1pPr>
              <a:defRPr>
                <a:solidFill>
                  <a:srgbClr val="0094D8"/>
                </a:solidFill>
              </a:defRPr>
            </a:lvl1pPr>
          </a:lstStyle>
          <a:p>
            <a:pPr>
              <a:defRPr/>
            </a:pPr>
            <a:fld id="{5647E8FE-22DD-458E-AA18-2EC4D7D311D3}" type="datetimeFigureOut">
              <a:rPr lang="en-US"/>
              <a:pPr>
                <a:defRPr/>
              </a:pPr>
              <a:t>7/19/2012</a:t>
            </a:fld>
            <a:endParaRPr lang="en-GB"/>
          </a:p>
        </p:txBody>
      </p:sp>
      <p:sp>
        <p:nvSpPr>
          <p:cNvPr id="12"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0094D8"/>
                </a:solidFill>
              </a:defRPr>
            </a:lvl1pPr>
          </a:lstStyle>
          <a:p>
            <a:pPr>
              <a:defRPr/>
            </a:pPr>
            <a:endParaRPr lang="en-GB"/>
          </a:p>
        </p:txBody>
      </p:sp>
      <p:sp>
        <p:nvSpPr>
          <p:cNvPr id="13"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0094D8"/>
                </a:solidFill>
              </a:defRPr>
            </a:lvl1pPr>
          </a:lstStyle>
          <a:p>
            <a:pPr>
              <a:defRPr/>
            </a:pPr>
            <a:fld id="{FE2154F3-A823-4845-802E-47195EBF6BF2}" type="slidenum">
              <a:rPr lang="en-GB"/>
              <a:pPr>
                <a:defRPr/>
              </a:pPr>
              <a:t>‹N›</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1_Title and Content">
    <p:spTree>
      <p:nvGrpSpPr>
        <p:cNvPr id="1" name=""/>
        <p:cNvGrpSpPr/>
        <p:nvPr/>
      </p:nvGrpSpPr>
      <p:grpSpPr>
        <a:xfrm>
          <a:off x="0" y="0"/>
          <a:ext cx="0" cy="0"/>
          <a:chOff x="0" y="0"/>
          <a:chExt cx="0" cy="0"/>
        </a:xfrm>
      </p:grpSpPr>
      <p:pic>
        <p:nvPicPr>
          <p:cNvPr id="4" name="Picture 22"/>
          <p:cNvPicPr>
            <a:picLocks noChangeAspect="1"/>
          </p:cNvPicPr>
          <p:nvPr userDrawn="1"/>
        </p:nvPicPr>
        <p:blipFill>
          <a:blip r:embed="rId2"/>
          <a:srcRect/>
          <a:stretch>
            <a:fillRect/>
          </a:stretch>
        </p:blipFill>
        <p:spPr bwMode="auto">
          <a:xfrm>
            <a:off x="96838" y="6373813"/>
            <a:ext cx="8951912" cy="484187"/>
          </a:xfrm>
          <a:prstGeom prst="rect">
            <a:avLst/>
          </a:prstGeom>
          <a:noFill/>
          <a:ln w="9525">
            <a:noFill/>
            <a:miter lim="800000"/>
            <a:headEnd/>
            <a:tailEnd/>
          </a:ln>
        </p:spPr>
      </p:pic>
      <p:pic>
        <p:nvPicPr>
          <p:cNvPr id="5" name="Picture 6"/>
          <p:cNvPicPr>
            <a:picLocks noChangeAspect="1"/>
          </p:cNvPicPr>
          <p:nvPr userDrawn="1"/>
        </p:nvPicPr>
        <p:blipFill>
          <a:blip r:embed="rId3"/>
          <a:srcRect/>
          <a:stretch>
            <a:fillRect/>
          </a:stretch>
        </p:blipFill>
        <p:spPr bwMode="auto">
          <a:xfrm>
            <a:off x="457200" y="274638"/>
            <a:ext cx="1485900" cy="457200"/>
          </a:xfrm>
          <a:prstGeom prst="rect">
            <a:avLst/>
          </a:prstGeom>
          <a:noFill/>
          <a:ln w="9525">
            <a:noFill/>
            <a:miter lim="800000"/>
            <a:headEnd/>
            <a:tailEnd/>
          </a:ln>
        </p:spPr>
      </p:pic>
      <p:pic>
        <p:nvPicPr>
          <p:cNvPr id="6" name="Picture 7"/>
          <p:cNvPicPr>
            <a:picLocks noChangeAspect="1"/>
          </p:cNvPicPr>
          <p:nvPr userDrawn="1"/>
        </p:nvPicPr>
        <p:blipFill>
          <a:blip r:embed="rId4"/>
          <a:srcRect/>
          <a:stretch>
            <a:fillRect/>
          </a:stretch>
        </p:blipFill>
        <p:spPr bwMode="auto">
          <a:xfrm>
            <a:off x="7950200" y="274638"/>
            <a:ext cx="736600" cy="749300"/>
          </a:xfrm>
          <a:prstGeom prst="rect">
            <a:avLst/>
          </a:prstGeom>
          <a:noFill/>
          <a:ln w="9525">
            <a:noFill/>
            <a:miter lim="800000"/>
            <a:headEnd/>
            <a:tailEnd/>
          </a:ln>
        </p:spPr>
      </p:pic>
      <p:pic>
        <p:nvPicPr>
          <p:cNvPr id="7" name="Picture 18"/>
          <p:cNvPicPr>
            <a:picLocks noChangeAspect="1"/>
          </p:cNvPicPr>
          <p:nvPr userDrawn="1"/>
        </p:nvPicPr>
        <p:blipFill>
          <a:blip r:embed="rId5"/>
          <a:srcRect/>
          <a:stretch>
            <a:fillRect/>
          </a:stretch>
        </p:blipFill>
        <p:spPr bwMode="auto">
          <a:xfrm>
            <a:off x="9048750" y="6500813"/>
            <a:ext cx="103188" cy="373062"/>
          </a:xfrm>
          <a:prstGeom prst="rect">
            <a:avLst/>
          </a:prstGeom>
          <a:noFill/>
          <a:ln w="9525">
            <a:noFill/>
            <a:miter lim="800000"/>
            <a:headEnd/>
            <a:tailEnd/>
          </a:ln>
        </p:spPr>
      </p:pic>
      <p:pic>
        <p:nvPicPr>
          <p:cNvPr id="8" name="Picture 21"/>
          <p:cNvPicPr>
            <a:picLocks noChangeAspect="1"/>
          </p:cNvPicPr>
          <p:nvPr userDrawn="1"/>
        </p:nvPicPr>
        <p:blipFill>
          <a:blip r:embed="rId6"/>
          <a:srcRect/>
          <a:stretch>
            <a:fillRect/>
          </a:stretch>
        </p:blipFill>
        <p:spPr bwMode="auto">
          <a:xfrm>
            <a:off x="9048750" y="6500813"/>
            <a:ext cx="103188" cy="373062"/>
          </a:xfrm>
          <a:prstGeom prst="rect">
            <a:avLst/>
          </a:prstGeom>
          <a:noFill/>
          <a:ln w="9525">
            <a:noFill/>
            <a:miter lim="800000"/>
            <a:headEnd/>
            <a:tailEnd/>
          </a:ln>
        </p:spPr>
      </p:pic>
      <p:pic>
        <p:nvPicPr>
          <p:cNvPr id="9" name="Picture 9"/>
          <p:cNvPicPr>
            <a:picLocks noChangeAspect="1"/>
          </p:cNvPicPr>
          <p:nvPr userDrawn="1"/>
        </p:nvPicPr>
        <p:blipFill>
          <a:blip r:embed="rId7"/>
          <a:srcRect/>
          <a:stretch>
            <a:fillRect/>
          </a:stretch>
        </p:blipFill>
        <p:spPr bwMode="auto">
          <a:xfrm>
            <a:off x="-7938" y="6251575"/>
            <a:ext cx="620713" cy="622300"/>
          </a:xfrm>
          <a:prstGeom prst="rect">
            <a:avLst/>
          </a:prstGeom>
          <a:noFill/>
          <a:ln w="9525">
            <a:noFill/>
            <a:miter lim="800000"/>
            <a:headEnd/>
            <a:tailEnd/>
          </a:ln>
        </p:spPr>
      </p:pic>
      <p:pic>
        <p:nvPicPr>
          <p:cNvPr id="10" name="Picture 10"/>
          <p:cNvPicPr>
            <a:picLocks noChangeAspect="1"/>
          </p:cNvPicPr>
          <p:nvPr userDrawn="1"/>
        </p:nvPicPr>
        <p:blipFill>
          <a:blip r:embed="rId5"/>
          <a:srcRect/>
          <a:stretch>
            <a:fillRect/>
          </a:stretch>
        </p:blipFill>
        <p:spPr bwMode="auto">
          <a:xfrm>
            <a:off x="4775200" y="6759575"/>
            <a:ext cx="4376738" cy="114300"/>
          </a:xfrm>
          <a:prstGeom prst="rect">
            <a:avLst/>
          </a:prstGeom>
          <a:noFill/>
          <a:ln w="9525">
            <a:noFill/>
            <a:miter lim="800000"/>
            <a:headEnd/>
            <a:tailEnd/>
          </a:ln>
        </p:spPr>
      </p:pic>
      <p:sp>
        <p:nvSpPr>
          <p:cNvPr id="11" name="AutoShape 8"/>
          <p:cNvSpPr>
            <a:spLocks noChangeAspect="1" noChangeArrowheads="1"/>
          </p:cNvSpPr>
          <p:nvPr/>
        </p:nvSpPr>
        <p:spPr bwMode="auto">
          <a:xfrm>
            <a:off x="7950200" y="274638"/>
            <a:ext cx="736600" cy="749300"/>
          </a:xfrm>
          <a:prstGeom prst="rect">
            <a:avLst/>
          </a:prstGeom>
          <a:noFill/>
        </p:spPr>
        <p:txBody>
          <a:bodyPr/>
          <a:lstStyle/>
          <a:p>
            <a:pPr>
              <a:defRPr/>
            </a:pPr>
            <a:endParaRPr lang="en-GB"/>
          </a:p>
        </p:txBody>
      </p:sp>
      <p:sp>
        <p:nvSpPr>
          <p:cNvPr id="2" name="Title 1"/>
          <p:cNvSpPr>
            <a:spLocks noGrp="1"/>
          </p:cNvSpPr>
          <p:nvPr>
            <p:ph type="title"/>
          </p:nvPr>
        </p:nvSpPr>
        <p:spPr>
          <a:xfrm>
            <a:off x="598489" y="730251"/>
            <a:ext cx="7361236" cy="895350"/>
          </a:xfrm>
        </p:spPr>
        <p:txBody>
          <a:bodyPr/>
          <a:lstStyle>
            <a:lvl1pPr marL="0" indent="0">
              <a:defRPr sz="2800" b="1">
                <a:latin typeface="Frutiger 55 Roman"/>
              </a:defRPr>
            </a:lvl1pPr>
          </a:lstStyle>
          <a:p>
            <a:r>
              <a:rPr lang="en-US" dirty="0" smtClean="0"/>
              <a:t>Click to edit Master title style</a:t>
            </a:r>
            <a:endParaRPr lang="en-US" dirty="0"/>
          </a:p>
        </p:txBody>
      </p:sp>
      <p:sp>
        <p:nvSpPr>
          <p:cNvPr id="3" name="Content Placeholder 2"/>
          <p:cNvSpPr>
            <a:spLocks noGrp="1"/>
          </p:cNvSpPr>
          <p:nvPr>
            <p:ph idx="1"/>
          </p:nvPr>
        </p:nvSpPr>
        <p:spPr>
          <a:xfrm>
            <a:off x="598488" y="1781175"/>
            <a:ext cx="8105776" cy="4344988"/>
          </a:xfrm>
          <a:prstGeom prst="rect">
            <a:avLst/>
          </a:prstGeom>
        </p:spPr>
        <p:txBody>
          <a:bodyPr>
            <a:normAutofit/>
          </a:bodyPr>
          <a:lstStyle>
            <a:lvl1pPr algn="l" defTabSz="457200" rtl="0" eaLnBrk="1" latinLnBrk="0" hangingPunct="1">
              <a:spcBef>
                <a:spcPct val="20000"/>
              </a:spcBef>
              <a:buClr>
                <a:srgbClr val="4FA735"/>
              </a:buClr>
              <a:buFont typeface="Arial" pitchFamily="34" charset="0"/>
              <a:buChar char="•"/>
              <a:defRPr lang="en-US" sz="2400" b="0" i="0" kern="1200" dirty="0" smtClean="0">
                <a:solidFill>
                  <a:schemeClr val="tx1"/>
                </a:solidFill>
                <a:latin typeface="Frutiger 55 Roman"/>
                <a:ea typeface="+mn-ea"/>
                <a:cs typeface="Frutiger 55 Roman"/>
              </a:defRPr>
            </a:lvl1pPr>
            <a:lvl2pPr algn="l" defTabSz="457200" rtl="0" eaLnBrk="1" latinLnBrk="0" hangingPunct="1">
              <a:spcBef>
                <a:spcPct val="20000"/>
              </a:spcBef>
              <a:buClr>
                <a:srgbClr val="4FA735"/>
              </a:buClr>
              <a:buFont typeface="Arial"/>
              <a:defRPr lang="en-US" sz="2400" b="0" i="0" kern="1200" dirty="0" smtClean="0">
                <a:solidFill>
                  <a:schemeClr val="tx1"/>
                </a:solidFill>
                <a:latin typeface="Frutiger 55 Roman"/>
                <a:ea typeface="+mn-ea"/>
                <a:cs typeface="Frutiger 55 Roman"/>
              </a:defRPr>
            </a:lvl2pPr>
            <a:lvl3pPr algn="l" defTabSz="457200" rtl="0" eaLnBrk="1" latinLnBrk="0" hangingPunct="1">
              <a:spcBef>
                <a:spcPct val="20000"/>
              </a:spcBef>
              <a:buClr>
                <a:srgbClr val="4FA735"/>
              </a:buClr>
              <a:buFont typeface="Arial"/>
              <a:defRPr lang="en-US" sz="2000" b="0" i="0" kern="1200" dirty="0" smtClean="0">
                <a:solidFill>
                  <a:schemeClr val="tx1"/>
                </a:solidFill>
                <a:latin typeface="Frutiger 55 Roman"/>
                <a:ea typeface="+mn-ea"/>
                <a:cs typeface="Frutiger 55 Roman"/>
              </a:defRPr>
            </a:lvl3pPr>
            <a:lvl4pPr algn="l" defTabSz="457200" rtl="0" eaLnBrk="1" latinLnBrk="0" hangingPunct="1">
              <a:spcBef>
                <a:spcPct val="20000"/>
              </a:spcBef>
              <a:buClr>
                <a:srgbClr val="4FA735"/>
              </a:buClr>
              <a:buFont typeface="Arial"/>
              <a:defRPr lang="en-US" sz="1800" b="0" i="0" kern="1200" dirty="0" smtClean="0">
                <a:solidFill>
                  <a:schemeClr val="tx1"/>
                </a:solidFill>
                <a:latin typeface="Frutiger 55 Roman"/>
                <a:ea typeface="+mn-ea"/>
                <a:cs typeface="Frutiger 55 Roman"/>
              </a:defRPr>
            </a:lvl4pPr>
            <a:lvl5pPr algn="l" defTabSz="457200" rtl="0" eaLnBrk="1" latinLnBrk="0" hangingPunct="1">
              <a:spcBef>
                <a:spcPct val="20000"/>
              </a:spcBef>
              <a:buClr>
                <a:srgbClr val="4FA735"/>
              </a:buClr>
              <a:buFont typeface="Arial"/>
              <a:defRPr lang="en-US" sz="1600" b="0" i="0" kern="1200" dirty="0" smtClean="0">
                <a:solidFill>
                  <a:schemeClr val="tx1"/>
                </a:solidFill>
                <a:latin typeface="Frutiger 55 Roman"/>
                <a:ea typeface="+mn-ea"/>
                <a:cs typeface="Frutiger 55 Roman"/>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woTxTwoObj">
  <p:cSld name="Comparison">
    <p:spTree>
      <p:nvGrpSpPr>
        <p:cNvPr id="1" name=""/>
        <p:cNvGrpSpPr/>
        <p:nvPr/>
      </p:nvGrpSpPr>
      <p:grpSpPr>
        <a:xfrm>
          <a:off x="0" y="0"/>
          <a:ext cx="0" cy="0"/>
          <a:chOff x="0" y="0"/>
          <a:chExt cx="0" cy="0"/>
        </a:xfrm>
      </p:grpSpPr>
      <p:pic>
        <p:nvPicPr>
          <p:cNvPr id="7" name="Picture 22"/>
          <p:cNvPicPr>
            <a:picLocks noChangeAspect="1"/>
          </p:cNvPicPr>
          <p:nvPr userDrawn="1"/>
        </p:nvPicPr>
        <p:blipFill>
          <a:blip r:embed="rId2"/>
          <a:srcRect/>
          <a:stretch>
            <a:fillRect/>
          </a:stretch>
        </p:blipFill>
        <p:spPr bwMode="auto">
          <a:xfrm>
            <a:off x="96838" y="6373813"/>
            <a:ext cx="8951912" cy="484187"/>
          </a:xfrm>
          <a:prstGeom prst="rect">
            <a:avLst/>
          </a:prstGeom>
          <a:noFill/>
          <a:ln w="9525">
            <a:noFill/>
            <a:miter lim="800000"/>
            <a:headEnd/>
            <a:tailEnd/>
          </a:ln>
        </p:spPr>
      </p:pic>
      <p:pic>
        <p:nvPicPr>
          <p:cNvPr id="8" name="Picture 6"/>
          <p:cNvPicPr>
            <a:picLocks noChangeAspect="1"/>
          </p:cNvPicPr>
          <p:nvPr userDrawn="1"/>
        </p:nvPicPr>
        <p:blipFill>
          <a:blip r:embed="rId3"/>
          <a:srcRect/>
          <a:stretch>
            <a:fillRect/>
          </a:stretch>
        </p:blipFill>
        <p:spPr bwMode="auto">
          <a:xfrm>
            <a:off x="457200" y="274638"/>
            <a:ext cx="1485900" cy="457200"/>
          </a:xfrm>
          <a:prstGeom prst="rect">
            <a:avLst/>
          </a:prstGeom>
          <a:noFill/>
          <a:ln w="9525">
            <a:noFill/>
            <a:miter lim="800000"/>
            <a:headEnd/>
            <a:tailEnd/>
          </a:ln>
        </p:spPr>
      </p:pic>
      <p:pic>
        <p:nvPicPr>
          <p:cNvPr id="9" name="Picture 7"/>
          <p:cNvPicPr>
            <a:picLocks noChangeAspect="1"/>
          </p:cNvPicPr>
          <p:nvPr userDrawn="1"/>
        </p:nvPicPr>
        <p:blipFill>
          <a:blip r:embed="rId4"/>
          <a:srcRect/>
          <a:stretch>
            <a:fillRect/>
          </a:stretch>
        </p:blipFill>
        <p:spPr bwMode="auto">
          <a:xfrm>
            <a:off x="7950200" y="274638"/>
            <a:ext cx="736600" cy="749300"/>
          </a:xfrm>
          <a:prstGeom prst="rect">
            <a:avLst/>
          </a:prstGeom>
          <a:noFill/>
          <a:ln w="9525">
            <a:noFill/>
            <a:miter lim="800000"/>
            <a:headEnd/>
            <a:tailEnd/>
          </a:ln>
        </p:spPr>
      </p:pic>
      <p:pic>
        <p:nvPicPr>
          <p:cNvPr id="10" name="Picture 18"/>
          <p:cNvPicPr>
            <a:picLocks noChangeAspect="1"/>
          </p:cNvPicPr>
          <p:nvPr userDrawn="1"/>
        </p:nvPicPr>
        <p:blipFill>
          <a:blip r:embed="rId5"/>
          <a:srcRect/>
          <a:stretch>
            <a:fillRect/>
          </a:stretch>
        </p:blipFill>
        <p:spPr bwMode="auto">
          <a:xfrm>
            <a:off x="9048750" y="6500813"/>
            <a:ext cx="103188" cy="373062"/>
          </a:xfrm>
          <a:prstGeom prst="rect">
            <a:avLst/>
          </a:prstGeom>
          <a:noFill/>
          <a:ln w="9525">
            <a:noFill/>
            <a:miter lim="800000"/>
            <a:headEnd/>
            <a:tailEnd/>
          </a:ln>
        </p:spPr>
      </p:pic>
      <p:pic>
        <p:nvPicPr>
          <p:cNvPr id="11" name="Picture 21"/>
          <p:cNvPicPr>
            <a:picLocks noChangeAspect="1"/>
          </p:cNvPicPr>
          <p:nvPr userDrawn="1"/>
        </p:nvPicPr>
        <p:blipFill>
          <a:blip r:embed="rId6"/>
          <a:srcRect/>
          <a:stretch>
            <a:fillRect/>
          </a:stretch>
        </p:blipFill>
        <p:spPr bwMode="auto">
          <a:xfrm>
            <a:off x="9048750" y="6500813"/>
            <a:ext cx="103188" cy="373062"/>
          </a:xfrm>
          <a:prstGeom prst="rect">
            <a:avLst/>
          </a:prstGeom>
          <a:noFill/>
          <a:ln w="9525">
            <a:noFill/>
            <a:miter lim="800000"/>
            <a:headEnd/>
            <a:tailEnd/>
          </a:ln>
        </p:spPr>
      </p:pic>
      <p:pic>
        <p:nvPicPr>
          <p:cNvPr id="12" name="Picture 9"/>
          <p:cNvPicPr>
            <a:picLocks noChangeAspect="1"/>
          </p:cNvPicPr>
          <p:nvPr userDrawn="1"/>
        </p:nvPicPr>
        <p:blipFill>
          <a:blip r:embed="rId7"/>
          <a:srcRect/>
          <a:stretch>
            <a:fillRect/>
          </a:stretch>
        </p:blipFill>
        <p:spPr bwMode="auto">
          <a:xfrm>
            <a:off x="-7938" y="6251575"/>
            <a:ext cx="620713" cy="622300"/>
          </a:xfrm>
          <a:prstGeom prst="rect">
            <a:avLst/>
          </a:prstGeom>
          <a:noFill/>
          <a:ln w="9525">
            <a:noFill/>
            <a:miter lim="800000"/>
            <a:headEnd/>
            <a:tailEnd/>
          </a:ln>
        </p:spPr>
      </p:pic>
      <p:pic>
        <p:nvPicPr>
          <p:cNvPr id="13" name="Picture 10"/>
          <p:cNvPicPr>
            <a:picLocks noChangeAspect="1"/>
          </p:cNvPicPr>
          <p:nvPr userDrawn="1"/>
        </p:nvPicPr>
        <p:blipFill>
          <a:blip r:embed="rId6"/>
          <a:srcRect/>
          <a:stretch>
            <a:fillRect/>
          </a:stretch>
        </p:blipFill>
        <p:spPr bwMode="auto">
          <a:xfrm>
            <a:off x="4775200" y="6759575"/>
            <a:ext cx="4376738" cy="114300"/>
          </a:xfrm>
          <a:prstGeom prst="rect">
            <a:avLst/>
          </a:prstGeom>
          <a:noFill/>
          <a:ln w="9525">
            <a:noFill/>
            <a:miter lim="800000"/>
            <a:headEnd/>
            <a:tailEnd/>
          </a:ln>
        </p:spPr>
      </p:pic>
      <p:pic>
        <p:nvPicPr>
          <p:cNvPr id="14" name="Picture 11"/>
          <p:cNvPicPr>
            <a:picLocks noChangeAspect="1"/>
          </p:cNvPicPr>
          <p:nvPr userDrawn="1"/>
        </p:nvPicPr>
        <p:blipFill>
          <a:blip r:embed="rId8"/>
          <a:srcRect/>
          <a:stretch>
            <a:fillRect/>
          </a:stretch>
        </p:blipFill>
        <p:spPr bwMode="auto">
          <a:xfrm>
            <a:off x="-7938" y="6251575"/>
            <a:ext cx="620713" cy="622300"/>
          </a:xfrm>
          <a:prstGeom prst="rect">
            <a:avLst/>
          </a:prstGeom>
          <a:noFill/>
          <a:ln w="9525">
            <a:noFill/>
            <a:miter lim="800000"/>
            <a:headEnd/>
            <a:tailEnd/>
          </a:ln>
        </p:spPr>
      </p:pic>
      <p:pic>
        <p:nvPicPr>
          <p:cNvPr id="15" name="Picture 12"/>
          <p:cNvPicPr>
            <a:picLocks noChangeAspect="1"/>
          </p:cNvPicPr>
          <p:nvPr userDrawn="1"/>
        </p:nvPicPr>
        <p:blipFill>
          <a:blip r:embed="rId5"/>
          <a:srcRect/>
          <a:stretch>
            <a:fillRect/>
          </a:stretch>
        </p:blipFill>
        <p:spPr bwMode="auto">
          <a:xfrm>
            <a:off x="4775200" y="6759575"/>
            <a:ext cx="4376738" cy="114300"/>
          </a:xfrm>
          <a:prstGeom prst="rect">
            <a:avLst/>
          </a:prstGeom>
          <a:noFill/>
          <a:ln w="9525">
            <a:noFill/>
            <a:miter lim="800000"/>
            <a:headEnd/>
            <a:tailEnd/>
          </a:ln>
        </p:spPr>
      </p:pic>
      <p:sp>
        <p:nvSpPr>
          <p:cNvPr id="16" name="AutoShape 8"/>
          <p:cNvSpPr>
            <a:spLocks noChangeAspect="1" noChangeArrowheads="1"/>
          </p:cNvSpPr>
          <p:nvPr/>
        </p:nvSpPr>
        <p:spPr bwMode="auto">
          <a:xfrm>
            <a:off x="7950200" y="274638"/>
            <a:ext cx="736600" cy="749300"/>
          </a:xfrm>
          <a:prstGeom prst="rect">
            <a:avLst/>
          </a:prstGeom>
          <a:noFill/>
        </p:spPr>
        <p:txBody>
          <a:bodyPr/>
          <a:lstStyle/>
          <a:p>
            <a:pPr>
              <a:defRPr/>
            </a:pPr>
            <a:endParaRPr lang="en-GB"/>
          </a:p>
        </p:txBody>
      </p:sp>
      <p:sp>
        <p:nvSpPr>
          <p:cNvPr id="2" name="Title 1"/>
          <p:cNvSpPr>
            <a:spLocks noGrp="1"/>
          </p:cNvSpPr>
          <p:nvPr>
            <p:ph type="title"/>
          </p:nvPr>
        </p:nvSpPr>
        <p:spPr>
          <a:xfrm>
            <a:off x="598485" y="730249"/>
            <a:ext cx="7361241" cy="892176"/>
          </a:xfrm>
        </p:spPr>
        <p:txBody>
          <a:bodyPr/>
          <a:lstStyle>
            <a:lvl1pPr marL="0" indent="0">
              <a:defRPr sz="2800" b="1"/>
            </a:lvl1pPr>
          </a:lstStyle>
          <a:p>
            <a:r>
              <a:rPr lang="en-US" dirty="0" smtClean="0"/>
              <a:t>Click to edit Master title style</a:t>
            </a:r>
            <a:endParaRPr lang="en-US" dirty="0"/>
          </a:p>
        </p:txBody>
      </p:sp>
      <p:sp>
        <p:nvSpPr>
          <p:cNvPr id="3" name="Text Placeholder 2"/>
          <p:cNvSpPr>
            <a:spLocks noGrp="1"/>
          </p:cNvSpPr>
          <p:nvPr>
            <p:ph type="body" idx="1"/>
          </p:nvPr>
        </p:nvSpPr>
        <p:spPr>
          <a:xfrm>
            <a:off x="598486" y="1636714"/>
            <a:ext cx="3898901" cy="639762"/>
          </a:xfrm>
          <a:prstGeom prst="rect">
            <a:avLst/>
          </a:prstGeom>
          <a:solidFill>
            <a:srgbClr val="98DEF8"/>
          </a:solidFill>
          <a:ln>
            <a:solidFill>
              <a:schemeClr val="bg1">
                <a:lumMod val="65000"/>
              </a:schemeClr>
            </a:solidFill>
          </a:ln>
        </p:spPr>
        <p:txBody>
          <a:bodyPr tIns="90000" bIns="90000" anchor="ctr" anchorCtr="0">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598486" y="2276476"/>
            <a:ext cx="3898901" cy="3951288"/>
          </a:xfrm>
          <a:prstGeom prst="rect">
            <a:avLst/>
          </a:prstGeom>
          <a:ln>
            <a:solidFill>
              <a:schemeClr val="bg1">
                <a:lumMod val="65000"/>
              </a:schemeClr>
            </a:solidFill>
          </a:ln>
        </p:spPr>
        <p:txBody>
          <a:bodyPr/>
          <a:lstStyle>
            <a:lvl1pPr marL="180975" indent="-180975">
              <a:buClr>
                <a:srgbClr val="4FA735"/>
              </a:buClr>
              <a:defRPr sz="1800"/>
            </a:lvl1pPr>
            <a:lvl2pPr>
              <a:buClr>
                <a:srgbClr val="4FA735"/>
              </a:buClr>
              <a:defRPr sz="1800"/>
            </a:lvl2pPr>
            <a:lvl3pPr>
              <a:buClr>
                <a:srgbClr val="4FA735"/>
              </a:buClr>
              <a:defRPr sz="1600"/>
            </a:lvl3pPr>
            <a:lvl4pPr>
              <a:buClr>
                <a:srgbClr val="4FA735"/>
              </a:buClr>
              <a:defRPr sz="1600"/>
            </a:lvl4pPr>
            <a:lvl5pPr>
              <a:buClr>
                <a:srgbClr val="4FA735"/>
              </a:buClr>
              <a:defRPr sz="1400"/>
            </a:lvl5pPr>
            <a:lvl6pPr>
              <a:defRPr sz="1600"/>
            </a:lvl6pPr>
            <a:lvl7pPr>
              <a:defRPr sz="1600"/>
            </a:lvl7pPr>
            <a:lvl8pPr>
              <a:defRPr sz="1600"/>
            </a:lvl8pPr>
            <a:lvl9pPr>
              <a:defRPr sz="1600"/>
            </a:lvl9pPr>
          </a:lstStyle>
          <a:p>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5" name="Text Placeholder 4"/>
          <p:cNvSpPr>
            <a:spLocks noGrp="1"/>
          </p:cNvSpPr>
          <p:nvPr>
            <p:ph type="body" sz="quarter" idx="3"/>
          </p:nvPr>
        </p:nvSpPr>
        <p:spPr>
          <a:xfrm>
            <a:off x="4775200" y="1636714"/>
            <a:ext cx="3911600" cy="639762"/>
          </a:xfrm>
          <a:prstGeom prst="rect">
            <a:avLst/>
          </a:prstGeom>
          <a:solidFill>
            <a:srgbClr val="98DEF8"/>
          </a:solidFill>
          <a:ln>
            <a:solidFill>
              <a:schemeClr val="bg1">
                <a:lumMod val="65000"/>
              </a:schemeClr>
            </a:solidFill>
          </a:ln>
        </p:spPr>
        <p:txBody>
          <a:bodyPr tIns="90000" bIns="90000" anchor="ctr" anchorCtr="0">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775200" y="2276476"/>
            <a:ext cx="3911600" cy="3951288"/>
          </a:xfrm>
          <a:prstGeom prst="rect">
            <a:avLst/>
          </a:prstGeom>
          <a:ln>
            <a:solidFill>
              <a:schemeClr val="bg1">
                <a:lumMod val="65000"/>
              </a:schemeClr>
            </a:solidFill>
          </a:ln>
        </p:spPr>
        <p:txBody>
          <a:bodyPr/>
          <a:lstStyle>
            <a:lvl1pPr marL="180975" indent="-180975" algn="l" defTabSz="457200" rtl="0" eaLnBrk="0" fontAlgn="base" hangingPunct="0">
              <a:spcBef>
                <a:spcPct val="20000"/>
              </a:spcBef>
              <a:spcAft>
                <a:spcPct val="0"/>
              </a:spcAft>
              <a:buClr>
                <a:srgbClr val="4FA735"/>
              </a:buClr>
              <a:buFont typeface="Arial" pitchFamily="34" charset="0"/>
              <a:defRPr lang="en-GB" sz="1800" kern="1200" dirty="0" smtClean="0">
                <a:solidFill>
                  <a:schemeClr val="tx1"/>
                </a:solidFill>
                <a:latin typeface="Frutiger 55 Roman"/>
                <a:ea typeface="Frutiger 55 Roman"/>
                <a:cs typeface="Frutiger 55 Roman"/>
              </a:defRPr>
            </a:lvl1pPr>
            <a:lvl2pPr algn="l" defTabSz="457200" rtl="0" eaLnBrk="0" fontAlgn="base" hangingPunct="0">
              <a:spcBef>
                <a:spcPct val="20000"/>
              </a:spcBef>
              <a:spcAft>
                <a:spcPct val="0"/>
              </a:spcAft>
              <a:buClr>
                <a:srgbClr val="4FA735"/>
              </a:buClr>
              <a:buFont typeface="Arial" pitchFamily="34" charset="0"/>
              <a:defRPr lang="en-GB" sz="1800" kern="1200" dirty="0" smtClean="0">
                <a:solidFill>
                  <a:schemeClr val="tx1"/>
                </a:solidFill>
                <a:latin typeface="Frutiger 55 Roman"/>
                <a:ea typeface="Frutiger 55 Roman"/>
                <a:cs typeface="Frutiger 55 Roman"/>
              </a:defRPr>
            </a:lvl2pPr>
            <a:lvl3pPr algn="l" defTabSz="457200" rtl="0" eaLnBrk="0" fontAlgn="base" hangingPunct="0">
              <a:spcBef>
                <a:spcPct val="20000"/>
              </a:spcBef>
              <a:spcAft>
                <a:spcPct val="0"/>
              </a:spcAft>
              <a:buClr>
                <a:srgbClr val="4FA735"/>
              </a:buClr>
              <a:buFont typeface="Arial" pitchFamily="34" charset="0"/>
              <a:defRPr lang="en-GB" sz="1800" kern="1200" dirty="0" smtClean="0">
                <a:solidFill>
                  <a:schemeClr val="tx1"/>
                </a:solidFill>
                <a:latin typeface="Frutiger 55 Roman"/>
                <a:ea typeface="Frutiger 55 Roman"/>
                <a:cs typeface="Frutiger 55 Roman"/>
              </a:defRPr>
            </a:lvl3pPr>
            <a:lvl4pPr algn="l" defTabSz="457200" rtl="0" eaLnBrk="0" fontAlgn="base" hangingPunct="0">
              <a:spcBef>
                <a:spcPct val="20000"/>
              </a:spcBef>
              <a:spcAft>
                <a:spcPct val="0"/>
              </a:spcAft>
              <a:buClr>
                <a:srgbClr val="4FA735"/>
              </a:buClr>
              <a:buFont typeface="Arial" pitchFamily="34" charset="0"/>
              <a:defRPr lang="en-GB" sz="1800" kern="1200" dirty="0" smtClean="0">
                <a:solidFill>
                  <a:schemeClr val="tx1"/>
                </a:solidFill>
                <a:latin typeface="Frutiger 55 Roman"/>
                <a:ea typeface="Frutiger 55 Roman"/>
                <a:cs typeface="Frutiger 55 Roman"/>
              </a:defRPr>
            </a:lvl4pPr>
            <a:lvl5pPr algn="l" defTabSz="457200" rtl="0" eaLnBrk="0" fontAlgn="base" hangingPunct="0">
              <a:spcBef>
                <a:spcPct val="20000"/>
              </a:spcBef>
              <a:spcAft>
                <a:spcPct val="0"/>
              </a:spcAft>
              <a:buClr>
                <a:srgbClr val="4FA735"/>
              </a:buClr>
              <a:buFont typeface="Arial" pitchFamily="34" charset="0"/>
              <a:defRPr lang="en-US" sz="1800" kern="1200" dirty="0">
                <a:solidFill>
                  <a:schemeClr val="tx1"/>
                </a:solidFill>
                <a:latin typeface="Frutiger 55 Roman"/>
                <a:ea typeface="Frutiger 55 Roman"/>
                <a:cs typeface="Frutiger 55 Roman"/>
              </a:defRPr>
            </a:lvl5pPr>
            <a:lvl6pPr>
              <a:defRPr sz="1600"/>
            </a:lvl6pPr>
            <a:lvl7pPr>
              <a:defRPr sz="1600"/>
            </a:lvl7pPr>
            <a:lvl8pPr>
              <a:defRPr sz="1600"/>
            </a:lvl8pPr>
            <a:lvl9pPr>
              <a:defRPr sz="1600"/>
            </a:lvl9pPr>
          </a:lstStyle>
          <a:p>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_Comparison">
    <p:spTree>
      <p:nvGrpSpPr>
        <p:cNvPr id="1" name=""/>
        <p:cNvGrpSpPr/>
        <p:nvPr/>
      </p:nvGrpSpPr>
      <p:grpSpPr>
        <a:xfrm>
          <a:off x="0" y="0"/>
          <a:ext cx="0" cy="0"/>
          <a:chOff x="0" y="0"/>
          <a:chExt cx="0" cy="0"/>
        </a:xfrm>
      </p:grpSpPr>
      <p:pic>
        <p:nvPicPr>
          <p:cNvPr id="5" name="Picture 22"/>
          <p:cNvPicPr>
            <a:picLocks noChangeAspect="1"/>
          </p:cNvPicPr>
          <p:nvPr userDrawn="1"/>
        </p:nvPicPr>
        <p:blipFill>
          <a:blip r:embed="rId2"/>
          <a:srcRect/>
          <a:stretch>
            <a:fillRect/>
          </a:stretch>
        </p:blipFill>
        <p:spPr bwMode="auto">
          <a:xfrm>
            <a:off x="96838" y="6373813"/>
            <a:ext cx="8951912" cy="484187"/>
          </a:xfrm>
          <a:prstGeom prst="rect">
            <a:avLst/>
          </a:prstGeom>
          <a:noFill/>
          <a:ln w="9525">
            <a:noFill/>
            <a:miter lim="800000"/>
            <a:headEnd/>
            <a:tailEnd/>
          </a:ln>
        </p:spPr>
      </p:pic>
      <p:pic>
        <p:nvPicPr>
          <p:cNvPr id="7" name="Picture 9"/>
          <p:cNvPicPr>
            <a:picLocks noChangeAspect="1"/>
          </p:cNvPicPr>
          <p:nvPr userDrawn="1"/>
        </p:nvPicPr>
        <p:blipFill>
          <a:blip r:embed="rId3"/>
          <a:srcRect/>
          <a:stretch>
            <a:fillRect/>
          </a:stretch>
        </p:blipFill>
        <p:spPr bwMode="auto">
          <a:xfrm>
            <a:off x="457200" y="274638"/>
            <a:ext cx="1485900" cy="457200"/>
          </a:xfrm>
          <a:prstGeom prst="rect">
            <a:avLst/>
          </a:prstGeom>
          <a:noFill/>
          <a:ln w="9525">
            <a:noFill/>
            <a:miter lim="800000"/>
            <a:headEnd/>
            <a:tailEnd/>
          </a:ln>
        </p:spPr>
      </p:pic>
      <p:pic>
        <p:nvPicPr>
          <p:cNvPr id="8" name="Picture 10"/>
          <p:cNvPicPr>
            <a:picLocks noChangeAspect="1"/>
          </p:cNvPicPr>
          <p:nvPr userDrawn="1"/>
        </p:nvPicPr>
        <p:blipFill>
          <a:blip r:embed="rId4"/>
          <a:srcRect/>
          <a:stretch>
            <a:fillRect/>
          </a:stretch>
        </p:blipFill>
        <p:spPr bwMode="auto">
          <a:xfrm>
            <a:off x="7950200" y="274638"/>
            <a:ext cx="736600" cy="749300"/>
          </a:xfrm>
          <a:prstGeom prst="rect">
            <a:avLst/>
          </a:prstGeom>
          <a:noFill/>
          <a:ln w="9525">
            <a:noFill/>
            <a:miter lim="800000"/>
            <a:headEnd/>
            <a:tailEnd/>
          </a:ln>
        </p:spPr>
      </p:pic>
      <p:pic>
        <p:nvPicPr>
          <p:cNvPr id="9" name="Picture 18"/>
          <p:cNvPicPr>
            <a:picLocks noChangeAspect="1"/>
          </p:cNvPicPr>
          <p:nvPr userDrawn="1"/>
        </p:nvPicPr>
        <p:blipFill>
          <a:blip r:embed="rId5"/>
          <a:srcRect/>
          <a:stretch>
            <a:fillRect/>
          </a:stretch>
        </p:blipFill>
        <p:spPr bwMode="auto">
          <a:xfrm>
            <a:off x="9048750" y="6500813"/>
            <a:ext cx="103188" cy="373062"/>
          </a:xfrm>
          <a:prstGeom prst="rect">
            <a:avLst/>
          </a:prstGeom>
          <a:noFill/>
          <a:ln w="9525">
            <a:noFill/>
            <a:miter lim="800000"/>
            <a:headEnd/>
            <a:tailEnd/>
          </a:ln>
        </p:spPr>
      </p:pic>
      <p:pic>
        <p:nvPicPr>
          <p:cNvPr id="10" name="Picture 21"/>
          <p:cNvPicPr>
            <a:picLocks noChangeAspect="1"/>
          </p:cNvPicPr>
          <p:nvPr userDrawn="1"/>
        </p:nvPicPr>
        <p:blipFill>
          <a:blip r:embed="rId6"/>
          <a:srcRect/>
          <a:stretch>
            <a:fillRect/>
          </a:stretch>
        </p:blipFill>
        <p:spPr bwMode="auto">
          <a:xfrm>
            <a:off x="9048750" y="6500813"/>
            <a:ext cx="103188" cy="373062"/>
          </a:xfrm>
          <a:prstGeom prst="rect">
            <a:avLst/>
          </a:prstGeom>
          <a:noFill/>
          <a:ln w="9525">
            <a:noFill/>
            <a:miter lim="800000"/>
            <a:headEnd/>
            <a:tailEnd/>
          </a:ln>
        </p:spPr>
      </p:pic>
      <p:pic>
        <p:nvPicPr>
          <p:cNvPr id="11" name="Picture 9"/>
          <p:cNvPicPr>
            <a:picLocks noChangeAspect="1"/>
          </p:cNvPicPr>
          <p:nvPr userDrawn="1"/>
        </p:nvPicPr>
        <p:blipFill>
          <a:blip r:embed="rId7"/>
          <a:srcRect/>
          <a:stretch>
            <a:fillRect/>
          </a:stretch>
        </p:blipFill>
        <p:spPr bwMode="auto">
          <a:xfrm>
            <a:off x="-7938" y="6251575"/>
            <a:ext cx="620713" cy="622300"/>
          </a:xfrm>
          <a:prstGeom prst="rect">
            <a:avLst/>
          </a:prstGeom>
          <a:noFill/>
          <a:ln w="9525">
            <a:noFill/>
            <a:miter lim="800000"/>
            <a:headEnd/>
            <a:tailEnd/>
          </a:ln>
        </p:spPr>
      </p:pic>
      <p:pic>
        <p:nvPicPr>
          <p:cNvPr id="12" name="Picture 10"/>
          <p:cNvPicPr>
            <a:picLocks noChangeAspect="1"/>
          </p:cNvPicPr>
          <p:nvPr userDrawn="1"/>
        </p:nvPicPr>
        <p:blipFill>
          <a:blip r:embed="rId6"/>
          <a:srcRect/>
          <a:stretch>
            <a:fillRect/>
          </a:stretch>
        </p:blipFill>
        <p:spPr bwMode="auto">
          <a:xfrm>
            <a:off x="4775200" y="6759575"/>
            <a:ext cx="4376738" cy="114300"/>
          </a:xfrm>
          <a:prstGeom prst="rect">
            <a:avLst/>
          </a:prstGeom>
          <a:noFill/>
          <a:ln w="9525">
            <a:noFill/>
            <a:miter lim="800000"/>
            <a:headEnd/>
            <a:tailEnd/>
          </a:ln>
        </p:spPr>
      </p:pic>
      <p:pic>
        <p:nvPicPr>
          <p:cNvPr id="13" name="Picture 11"/>
          <p:cNvPicPr>
            <a:picLocks noChangeAspect="1"/>
          </p:cNvPicPr>
          <p:nvPr userDrawn="1"/>
        </p:nvPicPr>
        <p:blipFill>
          <a:blip r:embed="rId8"/>
          <a:srcRect/>
          <a:stretch>
            <a:fillRect/>
          </a:stretch>
        </p:blipFill>
        <p:spPr bwMode="auto">
          <a:xfrm>
            <a:off x="-7938" y="6251575"/>
            <a:ext cx="620713" cy="622300"/>
          </a:xfrm>
          <a:prstGeom prst="rect">
            <a:avLst/>
          </a:prstGeom>
          <a:noFill/>
          <a:ln w="9525">
            <a:noFill/>
            <a:miter lim="800000"/>
            <a:headEnd/>
            <a:tailEnd/>
          </a:ln>
        </p:spPr>
      </p:pic>
      <p:pic>
        <p:nvPicPr>
          <p:cNvPr id="14" name="Picture 12"/>
          <p:cNvPicPr>
            <a:picLocks noChangeAspect="1"/>
          </p:cNvPicPr>
          <p:nvPr userDrawn="1"/>
        </p:nvPicPr>
        <p:blipFill>
          <a:blip r:embed="rId5"/>
          <a:srcRect/>
          <a:stretch>
            <a:fillRect/>
          </a:stretch>
        </p:blipFill>
        <p:spPr bwMode="auto">
          <a:xfrm>
            <a:off x="4775200" y="6759575"/>
            <a:ext cx="4376738" cy="114300"/>
          </a:xfrm>
          <a:prstGeom prst="rect">
            <a:avLst/>
          </a:prstGeom>
          <a:noFill/>
          <a:ln w="9525">
            <a:noFill/>
            <a:miter lim="800000"/>
            <a:headEnd/>
            <a:tailEnd/>
          </a:ln>
        </p:spPr>
      </p:pic>
      <p:sp>
        <p:nvSpPr>
          <p:cNvPr id="15" name="AutoShape 8"/>
          <p:cNvSpPr>
            <a:spLocks noChangeAspect="1" noChangeArrowheads="1"/>
          </p:cNvSpPr>
          <p:nvPr/>
        </p:nvSpPr>
        <p:spPr bwMode="auto">
          <a:xfrm>
            <a:off x="7950200" y="274638"/>
            <a:ext cx="736600" cy="749300"/>
          </a:xfrm>
          <a:prstGeom prst="rect">
            <a:avLst/>
          </a:prstGeom>
          <a:noFill/>
        </p:spPr>
        <p:txBody>
          <a:bodyPr/>
          <a:lstStyle/>
          <a:p>
            <a:pPr>
              <a:defRPr/>
            </a:pPr>
            <a:endParaRPr lang="en-GB"/>
          </a:p>
        </p:txBody>
      </p:sp>
      <p:sp>
        <p:nvSpPr>
          <p:cNvPr id="2" name="Title 1"/>
          <p:cNvSpPr>
            <a:spLocks noGrp="1"/>
          </p:cNvSpPr>
          <p:nvPr>
            <p:ph type="title"/>
          </p:nvPr>
        </p:nvSpPr>
        <p:spPr>
          <a:xfrm>
            <a:off x="598485" y="730249"/>
            <a:ext cx="7361241" cy="892176"/>
          </a:xfrm>
        </p:spPr>
        <p:txBody>
          <a:bodyPr/>
          <a:lstStyle>
            <a:lvl1pPr marL="0" indent="0">
              <a:defRPr sz="2800" b="1"/>
            </a:lvl1pPr>
          </a:lstStyle>
          <a:p>
            <a:r>
              <a:rPr lang="en-US" dirty="0" smtClean="0"/>
              <a:t>Click to edit Master title style</a:t>
            </a:r>
            <a:endParaRPr lang="en-US" dirty="0"/>
          </a:p>
        </p:txBody>
      </p:sp>
      <p:sp>
        <p:nvSpPr>
          <p:cNvPr id="4" name="Content Placeholder 3"/>
          <p:cNvSpPr>
            <a:spLocks noGrp="1"/>
          </p:cNvSpPr>
          <p:nvPr>
            <p:ph sz="half" idx="2"/>
          </p:nvPr>
        </p:nvSpPr>
        <p:spPr>
          <a:xfrm>
            <a:off x="598486" y="1623316"/>
            <a:ext cx="3898901" cy="3951288"/>
          </a:xfrm>
          <a:prstGeom prst="rect">
            <a:avLst/>
          </a:prstGeom>
          <a:ln>
            <a:solidFill>
              <a:schemeClr val="bg1">
                <a:lumMod val="65000"/>
              </a:schemeClr>
            </a:solidFill>
          </a:ln>
        </p:spPr>
        <p:txBody>
          <a:bodyPr/>
          <a:lstStyle>
            <a:lvl1pPr marL="180975" indent="-180975">
              <a:buClr>
                <a:srgbClr val="4FA735"/>
              </a:buClr>
              <a:defRPr sz="2400"/>
            </a:lvl1pPr>
            <a:lvl2pPr>
              <a:buClr>
                <a:srgbClr val="4FA735"/>
              </a:buClr>
              <a:defRPr sz="2400"/>
            </a:lvl2pPr>
            <a:lvl3pPr>
              <a:buClr>
                <a:srgbClr val="4FA735"/>
              </a:buClr>
              <a:defRPr sz="2000"/>
            </a:lvl3pPr>
            <a:lvl4pPr>
              <a:buClr>
                <a:srgbClr val="4FA735"/>
              </a:buClr>
              <a:defRPr sz="2000"/>
            </a:lvl4pPr>
            <a:lvl5pPr>
              <a:buClr>
                <a:srgbClr val="4FA735"/>
              </a:buClr>
              <a:defRPr sz="1800"/>
            </a:lvl5pPr>
            <a:lvl6pPr>
              <a:defRPr sz="1600"/>
            </a:lvl6pPr>
            <a:lvl7pPr>
              <a:defRPr sz="1600"/>
            </a:lvl7pPr>
            <a:lvl8pPr>
              <a:defRPr sz="1600"/>
            </a:lvl8pPr>
            <a:lvl9pPr>
              <a:defRPr sz="1600"/>
            </a:lvl9pPr>
          </a:lstStyle>
          <a:p>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6" name="Content Placeholder 5"/>
          <p:cNvSpPr>
            <a:spLocks noGrp="1"/>
          </p:cNvSpPr>
          <p:nvPr>
            <p:ph sz="quarter" idx="4"/>
          </p:nvPr>
        </p:nvSpPr>
        <p:spPr>
          <a:xfrm>
            <a:off x="4775200" y="1623316"/>
            <a:ext cx="3911600" cy="3951288"/>
          </a:xfrm>
          <a:prstGeom prst="rect">
            <a:avLst/>
          </a:prstGeom>
          <a:ln>
            <a:solidFill>
              <a:schemeClr val="bg1">
                <a:lumMod val="65000"/>
              </a:schemeClr>
            </a:solidFill>
          </a:ln>
        </p:spPr>
        <p:txBody>
          <a:bodyPr/>
          <a:lstStyle>
            <a:lvl1pPr marL="180975" indent="-180975" algn="l" defTabSz="457200" rtl="0" eaLnBrk="0" fontAlgn="base" hangingPunct="0">
              <a:spcBef>
                <a:spcPct val="20000"/>
              </a:spcBef>
              <a:spcAft>
                <a:spcPct val="0"/>
              </a:spcAft>
              <a:buClr>
                <a:srgbClr val="4FA735"/>
              </a:buClr>
              <a:buFont typeface="Arial" pitchFamily="34" charset="0"/>
              <a:defRPr lang="en-GB" sz="2400" kern="1200" dirty="0" smtClean="0">
                <a:solidFill>
                  <a:schemeClr val="tx1"/>
                </a:solidFill>
                <a:latin typeface="Frutiger 55 Roman"/>
                <a:ea typeface="Frutiger 55 Roman"/>
                <a:cs typeface="Frutiger 55 Roman"/>
              </a:defRPr>
            </a:lvl1pPr>
            <a:lvl2pPr algn="l" defTabSz="457200" rtl="0" eaLnBrk="0" fontAlgn="base" hangingPunct="0">
              <a:spcBef>
                <a:spcPct val="20000"/>
              </a:spcBef>
              <a:spcAft>
                <a:spcPct val="0"/>
              </a:spcAft>
              <a:buClr>
                <a:srgbClr val="4FA735"/>
              </a:buClr>
              <a:buFont typeface="Arial" pitchFamily="34" charset="0"/>
              <a:defRPr lang="en-GB" sz="2400" kern="1200" dirty="0" smtClean="0">
                <a:solidFill>
                  <a:schemeClr val="tx1"/>
                </a:solidFill>
                <a:latin typeface="Frutiger 55 Roman"/>
                <a:ea typeface="Frutiger 55 Roman"/>
                <a:cs typeface="Frutiger 55 Roman"/>
              </a:defRPr>
            </a:lvl2pPr>
            <a:lvl3pPr algn="l" defTabSz="457200" rtl="0" eaLnBrk="0" fontAlgn="base" hangingPunct="0">
              <a:spcBef>
                <a:spcPct val="20000"/>
              </a:spcBef>
              <a:spcAft>
                <a:spcPct val="0"/>
              </a:spcAft>
              <a:buClr>
                <a:srgbClr val="4FA735"/>
              </a:buClr>
              <a:buFont typeface="Arial" pitchFamily="34" charset="0"/>
              <a:defRPr lang="en-GB" sz="2400" kern="1200" dirty="0" smtClean="0">
                <a:solidFill>
                  <a:schemeClr val="tx1"/>
                </a:solidFill>
                <a:latin typeface="Frutiger 55 Roman"/>
                <a:ea typeface="Frutiger 55 Roman"/>
                <a:cs typeface="Frutiger 55 Roman"/>
              </a:defRPr>
            </a:lvl3pPr>
            <a:lvl4pPr algn="l" defTabSz="457200" rtl="0" eaLnBrk="0" fontAlgn="base" hangingPunct="0">
              <a:spcBef>
                <a:spcPct val="20000"/>
              </a:spcBef>
              <a:spcAft>
                <a:spcPct val="0"/>
              </a:spcAft>
              <a:buClr>
                <a:srgbClr val="4FA735"/>
              </a:buClr>
              <a:buFont typeface="Arial" pitchFamily="34" charset="0"/>
              <a:defRPr lang="en-GB" sz="2400" kern="1200" dirty="0" smtClean="0">
                <a:solidFill>
                  <a:schemeClr val="tx1"/>
                </a:solidFill>
                <a:latin typeface="Frutiger 55 Roman"/>
                <a:ea typeface="Frutiger 55 Roman"/>
                <a:cs typeface="Frutiger 55 Roman"/>
              </a:defRPr>
            </a:lvl4pPr>
            <a:lvl5pPr algn="l" defTabSz="457200" rtl="0" eaLnBrk="0" fontAlgn="base" hangingPunct="0">
              <a:spcBef>
                <a:spcPct val="20000"/>
              </a:spcBef>
              <a:spcAft>
                <a:spcPct val="0"/>
              </a:spcAft>
              <a:buClr>
                <a:srgbClr val="4FA735"/>
              </a:buClr>
              <a:buFont typeface="Arial" pitchFamily="34" charset="0"/>
              <a:defRPr lang="en-US" sz="2400" kern="1200" dirty="0">
                <a:solidFill>
                  <a:schemeClr val="tx1"/>
                </a:solidFill>
                <a:latin typeface="Frutiger 55 Roman"/>
                <a:ea typeface="Frutiger 55 Roman"/>
                <a:cs typeface="Frutiger 55 Roman"/>
              </a:defRPr>
            </a:lvl5pPr>
            <a:lvl6pPr>
              <a:defRPr sz="1600"/>
            </a:lvl6pPr>
            <a:lvl7pPr>
              <a:defRPr sz="1600"/>
            </a:lvl7pPr>
            <a:lvl8pPr>
              <a:defRPr sz="1600"/>
            </a:lvl8pPr>
            <a:lvl9pPr>
              <a:defRPr sz="1600"/>
            </a:lvl9pPr>
          </a:lstStyle>
          <a:p>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cSld name="Two Content">
    <p:spTree>
      <p:nvGrpSpPr>
        <p:cNvPr id="1" name=""/>
        <p:cNvGrpSpPr/>
        <p:nvPr/>
      </p:nvGrpSpPr>
      <p:grpSpPr>
        <a:xfrm>
          <a:off x="0" y="0"/>
          <a:ext cx="0" cy="0"/>
          <a:chOff x="0" y="0"/>
          <a:chExt cx="0" cy="0"/>
        </a:xfrm>
      </p:grpSpPr>
      <p:pic>
        <p:nvPicPr>
          <p:cNvPr id="5" name="Picture 22"/>
          <p:cNvPicPr>
            <a:picLocks noChangeAspect="1"/>
          </p:cNvPicPr>
          <p:nvPr userDrawn="1"/>
        </p:nvPicPr>
        <p:blipFill>
          <a:blip r:embed="rId2"/>
          <a:srcRect/>
          <a:stretch>
            <a:fillRect/>
          </a:stretch>
        </p:blipFill>
        <p:spPr bwMode="auto">
          <a:xfrm>
            <a:off x="96838" y="6373813"/>
            <a:ext cx="8951912" cy="484187"/>
          </a:xfrm>
          <a:prstGeom prst="rect">
            <a:avLst/>
          </a:prstGeom>
          <a:noFill/>
          <a:ln w="9525">
            <a:noFill/>
            <a:miter lim="800000"/>
            <a:headEnd/>
            <a:tailEnd/>
          </a:ln>
        </p:spPr>
      </p:pic>
      <p:pic>
        <p:nvPicPr>
          <p:cNvPr id="6" name="Picture 6"/>
          <p:cNvPicPr>
            <a:picLocks noChangeAspect="1"/>
          </p:cNvPicPr>
          <p:nvPr userDrawn="1"/>
        </p:nvPicPr>
        <p:blipFill>
          <a:blip r:embed="rId3"/>
          <a:srcRect/>
          <a:stretch>
            <a:fillRect/>
          </a:stretch>
        </p:blipFill>
        <p:spPr bwMode="auto">
          <a:xfrm>
            <a:off x="457200" y="274638"/>
            <a:ext cx="1485900" cy="457200"/>
          </a:xfrm>
          <a:prstGeom prst="rect">
            <a:avLst/>
          </a:prstGeom>
          <a:noFill/>
          <a:ln w="9525">
            <a:noFill/>
            <a:miter lim="800000"/>
            <a:headEnd/>
            <a:tailEnd/>
          </a:ln>
        </p:spPr>
      </p:pic>
      <p:pic>
        <p:nvPicPr>
          <p:cNvPr id="7" name="Picture 7"/>
          <p:cNvPicPr>
            <a:picLocks noChangeAspect="1"/>
          </p:cNvPicPr>
          <p:nvPr userDrawn="1"/>
        </p:nvPicPr>
        <p:blipFill>
          <a:blip r:embed="rId4"/>
          <a:srcRect/>
          <a:stretch>
            <a:fillRect/>
          </a:stretch>
        </p:blipFill>
        <p:spPr bwMode="auto">
          <a:xfrm>
            <a:off x="7950200" y="274638"/>
            <a:ext cx="736600" cy="749300"/>
          </a:xfrm>
          <a:prstGeom prst="rect">
            <a:avLst/>
          </a:prstGeom>
          <a:noFill/>
          <a:ln w="9525">
            <a:noFill/>
            <a:miter lim="800000"/>
            <a:headEnd/>
            <a:tailEnd/>
          </a:ln>
        </p:spPr>
      </p:pic>
      <p:pic>
        <p:nvPicPr>
          <p:cNvPr id="8" name="Picture 18"/>
          <p:cNvPicPr>
            <a:picLocks noChangeAspect="1"/>
          </p:cNvPicPr>
          <p:nvPr userDrawn="1"/>
        </p:nvPicPr>
        <p:blipFill>
          <a:blip r:embed="rId5"/>
          <a:srcRect/>
          <a:stretch>
            <a:fillRect/>
          </a:stretch>
        </p:blipFill>
        <p:spPr bwMode="auto">
          <a:xfrm>
            <a:off x="9048750" y="6500813"/>
            <a:ext cx="103188" cy="373062"/>
          </a:xfrm>
          <a:prstGeom prst="rect">
            <a:avLst/>
          </a:prstGeom>
          <a:noFill/>
          <a:ln w="9525">
            <a:noFill/>
            <a:miter lim="800000"/>
            <a:headEnd/>
            <a:tailEnd/>
          </a:ln>
        </p:spPr>
      </p:pic>
      <p:pic>
        <p:nvPicPr>
          <p:cNvPr id="9" name="Picture 21"/>
          <p:cNvPicPr>
            <a:picLocks noChangeAspect="1"/>
          </p:cNvPicPr>
          <p:nvPr userDrawn="1"/>
        </p:nvPicPr>
        <p:blipFill>
          <a:blip r:embed="rId6"/>
          <a:srcRect/>
          <a:stretch>
            <a:fillRect/>
          </a:stretch>
        </p:blipFill>
        <p:spPr bwMode="auto">
          <a:xfrm>
            <a:off x="9048750" y="6500813"/>
            <a:ext cx="103188" cy="373062"/>
          </a:xfrm>
          <a:prstGeom prst="rect">
            <a:avLst/>
          </a:prstGeom>
          <a:noFill/>
          <a:ln w="9525">
            <a:noFill/>
            <a:miter lim="800000"/>
            <a:headEnd/>
            <a:tailEnd/>
          </a:ln>
        </p:spPr>
      </p:pic>
      <p:pic>
        <p:nvPicPr>
          <p:cNvPr id="10" name="Picture 13"/>
          <p:cNvPicPr>
            <a:picLocks noChangeAspect="1"/>
          </p:cNvPicPr>
          <p:nvPr userDrawn="1"/>
        </p:nvPicPr>
        <p:blipFill>
          <a:blip r:embed="rId7"/>
          <a:srcRect/>
          <a:stretch>
            <a:fillRect/>
          </a:stretch>
        </p:blipFill>
        <p:spPr bwMode="auto">
          <a:xfrm>
            <a:off x="-7938" y="6256338"/>
            <a:ext cx="620713" cy="622300"/>
          </a:xfrm>
          <a:prstGeom prst="rect">
            <a:avLst/>
          </a:prstGeom>
          <a:noFill/>
          <a:ln w="9525">
            <a:noFill/>
            <a:miter lim="800000"/>
            <a:headEnd/>
            <a:tailEnd/>
          </a:ln>
        </p:spPr>
      </p:pic>
      <p:sp>
        <p:nvSpPr>
          <p:cNvPr id="11" name="AutoShape 8"/>
          <p:cNvSpPr>
            <a:spLocks noChangeAspect="1" noChangeArrowheads="1"/>
          </p:cNvSpPr>
          <p:nvPr/>
        </p:nvSpPr>
        <p:spPr bwMode="auto">
          <a:xfrm>
            <a:off x="7950200" y="274638"/>
            <a:ext cx="736600" cy="749300"/>
          </a:xfrm>
          <a:prstGeom prst="rect">
            <a:avLst/>
          </a:prstGeom>
          <a:noFill/>
        </p:spPr>
        <p:txBody>
          <a:bodyPr/>
          <a:lstStyle/>
          <a:p>
            <a:pPr>
              <a:defRPr/>
            </a:pPr>
            <a:endParaRPr lang="en-GB"/>
          </a:p>
        </p:txBody>
      </p:sp>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a:prstGeom prst="rect">
            <a:avLst/>
          </a:prstGeom>
        </p:spPr>
        <p:txBody>
          <a:bodyPr/>
          <a:lstStyle>
            <a:lvl1pPr>
              <a:buClr>
                <a:srgbClr val="4FA735"/>
              </a:buClr>
              <a:defRPr sz="2800"/>
            </a:lvl1pPr>
            <a:lvl2pPr>
              <a:buClr>
                <a:srgbClr val="4FA735"/>
              </a:buClr>
              <a:defRPr sz="2400"/>
            </a:lvl2pPr>
            <a:lvl3pPr>
              <a:buClr>
                <a:srgbClr val="4FA735"/>
              </a:buClr>
              <a:defRPr sz="2000"/>
            </a:lvl3pPr>
            <a:lvl4pPr>
              <a:buClr>
                <a:srgbClr val="4FA735"/>
              </a:buClr>
              <a:defRPr sz="1800"/>
            </a:lvl4pPr>
            <a:lvl5pPr>
              <a:buClr>
                <a:srgbClr val="4FA735"/>
              </a:buCl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a:prstGeom prst="rect">
            <a:avLst/>
          </a:prstGeom>
        </p:spPr>
        <p:txBody>
          <a:bodyPr/>
          <a:lstStyle>
            <a:lvl1pPr>
              <a:buClr>
                <a:srgbClr val="4FA735"/>
              </a:buClr>
              <a:defRPr sz="2800"/>
            </a:lvl1pPr>
            <a:lvl2pPr>
              <a:buClr>
                <a:srgbClr val="4FA735"/>
              </a:buClr>
              <a:defRPr sz="2400"/>
            </a:lvl2pPr>
            <a:lvl3pPr>
              <a:buClr>
                <a:srgbClr val="4FA735"/>
              </a:buClr>
              <a:defRPr sz="2000"/>
            </a:lvl3pPr>
            <a:lvl4pPr>
              <a:buClr>
                <a:srgbClr val="4FA735"/>
              </a:buClr>
              <a:defRPr sz="1800"/>
            </a:lvl4pPr>
            <a:lvl5pPr>
              <a:buClr>
                <a:srgbClr val="4FA735"/>
              </a:buCl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Date Placeholder 3"/>
          <p:cNvSpPr>
            <a:spLocks noGrp="1"/>
          </p:cNvSpPr>
          <p:nvPr>
            <p:ph type="dt" sz="half" idx="10"/>
          </p:nvPr>
        </p:nvSpPr>
        <p:spPr>
          <a:xfrm>
            <a:off x="457200" y="6356350"/>
            <a:ext cx="2133600" cy="365125"/>
          </a:xfrm>
          <a:prstGeom prst="rect">
            <a:avLst/>
          </a:prstGeom>
        </p:spPr>
        <p:txBody>
          <a:bodyPr/>
          <a:lstStyle>
            <a:lvl1pPr>
              <a:defRPr>
                <a:solidFill>
                  <a:srgbClr val="0094D8"/>
                </a:solidFill>
              </a:defRPr>
            </a:lvl1pPr>
          </a:lstStyle>
          <a:p>
            <a:pPr>
              <a:defRPr/>
            </a:pPr>
            <a:fld id="{469C4D25-9920-4011-9CD6-FDD65307C136}" type="datetimeFigureOut">
              <a:rPr lang="en-US"/>
              <a:pPr>
                <a:defRPr/>
              </a:pPr>
              <a:t>7/19/2012</a:t>
            </a:fld>
            <a:endParaRPr lang="en-GB"/>
          </a:p>
        </p:txBody>
      </p:sp>
      <p:sp>
        <p:nvSpPr>
          <p:cNvPr id="13"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0094D8"/>
                </a:solidFill>
              </a:defRPr>
            </a:lvl1pPr>
          </a:lstStyle>
          <a:p>
            <a:pPr>
              <a:defRPr/>
            </a:pPr>
            <a:endParaRPr lang="en-GB"/>
          </a:p>
        </p:txBody>
      </p:sp>
      <p:sp>
        <p:nvSpPr>
          <p:cNvPr id="14"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0094D8"/>
                </a:solidFill>
              </a:defRPr>
            </a:lvl1pPr>
          </a:lstStyle>
          <a:p>
            <a:pPr>
              <a:defRPr/>
            </a:pPr>
            <a:fld id="{EBD622A3-92E4-4E2E-9F34-8C9EAAABFC2B}" type="slidenum">
              <a:rPr lang="en-GB"/>
              <a:pPr>
                <a:defRPr/>
              </a:pPr>
              <a:t>‹N›</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Only">
  <p:cSld name="Title Only">
    <p:spTree>
      <p:nvGrpSpPr>
        <p:cNvPr id="1" name=""/>
        <p:cNvGrpSpPr/>
        <p:nvPr/>
      </p:nvGrpSpPr>
      <p:grpSpPr>
        <a:xfrm>
          <a:off x="0" y="0"/>
          <a:ext cx="0" cy="0"/>
          <a:chOff x="0" y="0"/>
          <a:chExt cx="0" cy="0"/>
        </a:xfrm>
      </p:grpSpPr>
      <p:pic>
        <p:nvPicPr>
          <p:cNvPr id="3" name="Picture 22"/>
          <p:cNvPicPr>
            <a:picLocks noChangeAspect="1"/>
          </p:cNvPicPr>
          <p:nvPr userDrawn="1"/>
        </p:nvPicPr>
        <p:blipFill>
          <a:blip r:embed="rId2"/>
          <a:srcRect/>
          <a:stretch>
            <a:fillRect/>
          </a:stretch>
        </p:blipFill>
        <p:spPr bwMode="auto">
          <a:xfrm>
            <a:off x="96838" y="6373813"/>
            <a:ext cx="8951912" cy="484187"/>
          </a:xfrm>
          <a:prstGeom prst="rect">
            <a:avLst/>
          </a:prstGeom>
          <a:noFill/>
          <a:ln w="9525">
            <a:noFill/>
            <a:miter lim="800000"/>
            <a:headEnd/>
            <a:tailEnd/>
          </a:ln>
        </p:spPr>
      </p:pic>
      <p:pic>
        <p:nvPicPr>
          <p:cNvPr id="4" name="Picture 6"/>
          <p:cNvPicPr>
            <a:picLocks noChangeAspect="1"/>
          </p:cNvPicPr>
          <p:nvPr userDrawn="1"/>
        </p:nvPicPr>
        <p:blipFill>
          <a:blip r:embed="rId3"/>
          <a:srcRect/>
          <a:stretch>
            <a:fillRect/>
          </a:stretch>
        </p:blipFill>
        <p:spPr bwMode="auto">
          <a:xfrm>
            <a:off x="457200" y="274638"/>
            <a:ext cx="1485900" cy="457200"/>
          </a:xfrm>
          <a:prstGeom prst="rect">
            <a:avLst/>
          </a:prstGeom>
          <a:noFill/>
          <a:ln w="9525">
            <a:noFill/>
            <a:miter lim="800000"/>
            <a:headEnd/>
            <a:tailEnd/>
          </a:ln>
        </p:spPr>
      </p:pic>
      <p:pic>
        <p:nvPicPr>
          <p:cNvPr id="5" name="Picture 7"/>
          <p:cNvPicPr>
            <a:picLocks noChangeAspect="1"/>
          </p:cNvPicPr>
          <p:nvPr userDrawn="1"/>
        </p:nvPicPr>
        <p:blipFill>
          <a:blip r:embed="rId4"/>
          <a:srcRect/>
          <a:stretch>
            <a:fillRect/>
          </a:stretch>
        </p:blipFill>
        <p:spPr bwMode="auto">
          <a:xfrm>
            <a:off x="7950200" y="274638"/>
            <a:ext cx="736600" cy="749300"/>
          </a:xfrm>
          <a:prstGeom prst="rect">
            <a:avLst/>
          </a:prstGeom>
          <a:noFill/>
          <a:ln w="9525">
            <a:noFill/>
            <a:miter lim="800000"/>
            <a:headEnd/>
            <a:tailEnd/>
          </a:ln>
        </p:spPr>
      </p:pic>
      <p:pic>
        <p:nvPicPr>
          <p:cNvPr id="6" name="Picture 18"/>
          <p:cNvPicPr>
            <a:picLocks noChangeAspect="1"/>
          </p:cNvPicPr>
          <p:nvPr userDrawn="1"/>
        </p:nvPicPr>
        <p:blipFill>
          <a:blip r:embed="rId5"/>
          <a:srcRect/>
          <a:stretch>
            <a:fillRect/>
          </a:stretch>
        </p:blipFill>
        <p:spPr bwMode="auto">
          <a:xfrm>
            <a:off x="9048750" y="6500813"/>
            <a:ext cx="103188" cy="373062"/>
          </a:xfrm>
          <a:prstGeom prst="rect">
            <a:avLst/>
          </a:prstGeom>
          <a:noFill/>
          <a:ln w="9525">
            <a:noFill/>
            <a:miter lim="800000"/>
            <a:headEnd/>
            <a:tailEnd/>
          </a:ln>
        </p:spPr>
      </p:pic>
      <p:pic>
        <p:nvPicPr>
          <p:cNvPr id="7" name="Picture 21"/>
          <p:cNvPicPr>
            <a:picLocks noChangeAspect="1"/>
          </p:cNvPicPr>
          <p:nvPr userDrawn="1"/>
        </p:nvPicPr>
        <p:blipFill>
          <a:blip r:embed="rId6"/>
          <a:srcRect/>
          <a:stretch>
            <a:fillRect/>
          </a:stretch>
        </p:blipFill>
        <p:spPr bwMode="auto">
          <a:xfrm>
            <a:off x="9048750" y="6500813"/>
            <a:ext cx="103188" cy="373062"/>
          </a:xfrm>
          <a:prstGeom prst="rect">
            <a:avLst/>
          </a:prstGeom>
          <a:noFill/>
          <a:ln w="9525">
            <a:noFill/>
            <a:miter lim="800000"/>
            <a:headEnd/>
            <a:tailEnd/>
          </a:ln>
        </p:spPr>
      </p:pic>
      <p:pic>
        <p:nvPicPr>
          <p:cNvPr id="8" name="Picture 9"/>
          <p:cNvPicPr>
            <a:picLocks noChangeAspect="1"/>
          </p:cNvPicPr>
          <p:nvPr userDrawn="1"/>
        </p:nvPicPr>
        <p:blipFill>
          <a:blip r:embed="rId7"/>
          <a:srcRect/>
          <a:stretch>
            <a:fillRect/>
          </a:stretch>
        </p:blipFill>
        <p:spPr bwMode="auto">
          <a:xfrm>
            <a:off x="-7938" y="6251575"/>
            <a:ext cx="620713" cy="622300"/>
          </a:xfrm>
          <a:prstGeom prst="rect">
            <a:avLst/>
          </a:prstGeom>
          <a:noFill/>
          <a:ln w="9525">
            <a:noFill/>
            <a:miter lim="800000"/>
            <a:headEnd/>
            <a:tailEnd/>
          </a:ln>
        </p:spPr>
      </p:pic>
      <p:pic>
        <p:nvPicPr>
          <p:cNvPr id="9" name="Picture 10"/>
          <p:cNvPicPr>
            <a:picLocks noChangeAspect="1"/>
          </p:cNvPicPr>
          <p:nvPr userDrawn="1"/>
        </p:nvPicPr>
        <p:blipFill>
          <a:blip r:embed="rId5"/>
          <a:srcRect/>
          <a:stretch>
            <a:fillRect/>
          </a:stretch>
        </p:blipFill>
        <p:spPr bwMode="auto">
          <a:xfrm>
            <a:off x="4775200" y="6759575"/>
            <a:ext cx="4376738" cy="114300"/>
          </a:xfrm>
          <a:prstGeom prst="rect">
            <a:avLst/>
          </a:prstGeom>
          <a:noFill/>
          <a:ln w="9525">
            <a:noFill/>
            <a:miter lim="800000"/>
            <a:headEnd/>
            <a:tailEnd/>
          </a:ln>
        </p:spPr>
      </p:pic>
      <p:sp>
        <p:nvSpPr>
          <p:cNvPr id="10" name="AutoShape 8"/>
          <p:cNvSpPr>
            <a:spLocks noChangeAspect="1" noChangeArrowheads="1"/>
          </p:cNvSpPr>
          <p:nvPr/>
        </p:nvSpPr>
        <p:spPr bwMode="auto">
          <a:xfrm>
            <a:off x="7950200" y="274638"/>
            <a:ext cx="736600" cy="749300"/>
          </a:xfrm>
          <a:prstGeom prst="rect">
            <a:avLst/>
          </a:prstGeom>
          <a:noFill/>
        </p:spPr>
        <p:txBody>
          <a:bodyPr/>
          <a:lstStyle/>
          <a:p>
            <a:pPr>
              <a:defRPr/>
            </a:pPr>
            <a:endParaRPr lang="en-GB"/>
          </a:p>
        </p:txBody>
      </p:sp>
      <p:sp>
        <p:nvSpPr>
          <p:cNvPr id="2" name="Title 1"/>
          <p:cNvSpPr>
            <a:spLocks noGrp="1"/>
          </p:cNvSpPr>
          <p:nvPr>
            <p:ph type="title"/>
          </p:nvPr>
        </p:nvSpPr>
        <p:spPr>
          <a:xfrm>
            <a:off x="598488" y="730251"/>
            <a:ext cx="7361237" cy="892174"/>
          </a:xfrm>
        </p:spPr>
        <p:txBody>
          <a:bodyPr/>
          <a:lstStyle>
            <a:lvl1pPr>
              <a:defRPr sz="2800" b="1"/>
            </a:lvl1pPr>
          </a:lstStyle>
          <a:p>
            <a:r>
              <a:rPr lang="en-GB" dirty="0" smtClean="0"/>
              <a:t>Click to edit Master title style</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image" Target="../media/image5.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4.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e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3.xml"/><Relationship Id="rId7" Type="http://schemas.openxmlformats.org/officeDocument/2006/relationships/theme" Target="../theme/theme2.xml"/><Relationship Id="rId12" Type="http://schemas.openxmlformats.org/officeDocument/2006/relationships/image" Target="../media/image5.emf"/><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4.emf"/><Relationship Id="rId5" Type="http://schemas.openxmlformats.org/officeDocument/2006/relationships/slideLayout" Target="../slideLayouts/slideLayout15.xml"/><Relationship Id="rId10" Type="http://schemas.openxmlformats.org/officeDocument/2006/relationships/image" Target="../media/image3.emf"/><Relationship Id="rId4" Type="http://schemas.openxmlformats.org/officeDocument/2006/relationships/slideLayout" Target="../slideLayouts/slideLayout14.xml"/><Relationship Id="rId9"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314" name="Picture 22"/>
          <p:cNvPicPr>
            <a:picLocks noChangeAspect="1"/>
          </p:cNvPicPr>
          <p:nvPr/>
        </p:nvPicPr>
        <p:blipFill>
          <a:blip r:embed="rId12"/>
          <a:srcRect/>
          <a:stretch>
            <a:fillRect/>
          </a:stretch>
        </p:blipFill>
        <p:spPr bwMode="auto">
          <a:xfrm>
            <a:off x="96838" y="6373813"/>
            <a:ext cx="8951912" cy="484187"/>
          </a:xfrm>
          <a:prstGeom prst="rect">
            <a:avLst/>
          </a:prstGeom>
          <a:noFill/>
          <a:ln w="9525">
            <a:noFill/>
            <a:miter lim="800000"/>
            <a:headEnd/>
            <a:tailEnd/>
          </a:ln>
        </p:spPr>
      </p:pic>
      <p:pic>
        <p:nvPicPr>
          <p:cNvPr id="13315" name="Picture 6"/>
          <p:cNvPicPr>
            <a:picLocks noChangeAspect="1"/>
          </p:cNvPicPr>
          <p:nvPr/>
        </p:nvPicPr>
        <p:blipFill>
          <a:blip r:embed="rId13"/>
          <a:srcRect/>
          <a:stretch>
            <a:fillRect/>
          </a:stretch>
        </p:blipFill>
        <p:spPr bwMode="auto">
          <a:xfrm>
            <a:off x="457200" y="274638"/>
            <a:ext cx="1485900" cy="457200"/>
          </a:xfrm>
          <a:prstGeom prst="rect">
            <a:avLst/>
          </a:prstGeom>
          <a:noFill/>
          <a:ln w="9525">
            <a:noFill/>
            <a:miter lim="800000"/>
            <a:headEnd/>
            <a:tailEnd/>
          </a:ln>
        </p:spPr>
      </p:pic>
      <p:pic>
        <p:nvPicPr>
          <p:cNvPr id="13316" name="Picture 7"/>
          <p:cNvPicPr>
            <a:picLocks noChangeAspect="1"/>
          </p:cNvPicPr>
          <p:nvPr/>
        </p:nvPicPr>
        <p:blipFill>
          <a:blip r:embed="rId14"/>
          <a:srcRect/>
          <a:stretch>
            <a:fillRect/>
          </a:stretch>
        </p:blipFill>
        <p:spPr bwMode="auto">
          <a:xfrm>
            <a:off x="7950200" y="274638"/>
            <a:ext cx="736600" cy="749300"/>
          </a:xfrm>
          <a:prstGeom prst="rect">
            <a:avLst/>
          </a:prstGeom>
          <a:noFill/>
          <a:ln w="9525">
            <a:noFill/>
            <a:miter lim="800000"/>
            <a:headEnd/>
            <a:tailEnd/>
          </a:ln>
        </p:spPr>
      </p:pic>
      <p:sp>
        <p:nvSpPr>
          <p:cNvPr id="13317" name="Title Placeholder 1"/>
          <p:cNvSpPr>
            <a:spLocks noGrp="1"/>
          </p:cNvSpPr>
          <p:nvPr>
            <p:ph type="title"/>
          </p:nvPr>
        </p:nvSpPr>
        <p:spPr bwMode="auto">
          <a:xfrm>
            <a:off x="598488" y="731838"/>
            <a:ext cx="7351712" cy="890587"/>
          </a:xfrm>
          <a:prstGeom prst="rect">
            <a:avLst/>
          </a:prstGeom>
          <a:noFill/>
          <a:ln w="9525">
            <a:noFill/>
            <a:miter lim="800000"/>
            <a:headEnd/>
            <a:tailEnd/>
          </a:ln>
        </p:spPr>
        <p:txBody>
          <a:bodyPr vert="horz" wrap="square" lIns="91440" tIns="0" rIns="91440" bIns="45720" numCol="1" anchor="t" anchorCtr="0" compatLnSpc="1">
            <a:prstTxWarp prst="textNoShape">
              <a:avLst/>
            </a:prstTxWarp>
          </a:bodyPr>
          <a:lstStyle/>
          <a:p>
            <a:pPr lvl="0"/>
            <a:r>
              <a:rPr lang="en-GB" smtClean="0"/>
              <a:t>Your title here</a:t>
            </a:r>
            <a:endParaRPr lang="en-US" smtClean="0"/>
          </a:p>
        </p:txBody>
      </p:sp>
      <p:pic>
        <p:nvPicPr>
          <p:cNvPr id="13318" name="Picture 18"/>
          <p:cNvPicPr>
            <a:picLocks noChangeAspect="1"/>
          </p:cNvPicPr>
          <p:nvPr/>
        </p:nvPicPr>
        <p:blipFill>
          <a:blip r:embed="rId15"/>
          <a:srcRect/>
          <a:stretch>
            <a:fillRect/>
          </a:stretch>
        </p:blipFill>
        <p:spPr bwMode="auto">
          <a:xfrm>
            <a:off x="9048750" y="6500813"/>
            <a:ext cx="103188" cy="373062"/>
          </a:xfrm>
          <a:prstGeom prst="rect">
            <a:avLst/>
          </a:prstGeom>
          <a:noFill/>
          <a:ln w="9525">
            <a:noFill/>
            <a:miter lim="800000"/>
            <a:headEnd/>
            <a:tailEnd/>
          </a:ln>
        </p:spPr>
      </p:pic>
      <p:pic>
        <p:nvPicPr>
          <p:cNvPr id="13319" name="Picture 21"/>
          <p:cNvPicPr>
            <a:picLocks noChangeAspect="1"/>
          </p:cNvPicPr>
          <p:nvPr/>
        </p:nvPicPr>
        <p:blipFill>
          <a:blip r:embed="rId16"/>
          <a:srcRect/>
          <a:stretch>
            <a:fillRect/>
          </a:stretch>
        </p:blipFill>
        <p:spPr bwMode="auto">
          <a:xfrm>
            <a:off x="9048750" y="6500813"/>
            <a:ext cx="103188" cy="373062"/>
          </a:xfrm>
          <a:prstGeom prst="rect">
            <a:avLst/>
          </a:prstGeom>
          <a:noFill/>
          <a:ln w="9525">
            <a:noFill/>
            <a:miter lim="800000"/>
            <a:headEnd/>
            <a:tailEnd/>
          </a:ln>
        </p:spPr>
      </p:pic>
      <p:sp>
        <p:nvSpPr>
          <p:cNvPr id="2" name="AutoShape 2"/>
          <p:cNvSpPr>
            <a:spLocks noChangeAspect="1" noChangeArrowheads="1"/>
          </p:cNvSpPr>
          <p:nvPr/>
        </p:nvSpPr>
        <p:spPr bwMode="auto">
          <a:xfrm>
            <a:off x="7950200" y="274638"/>
            <a:ext cx="736600" cy="749300"/>
          </a:xfrm>
          <a:prstGeom prst="rect">
            <a:avLst/>
          </a:prstGeom>
          <a:noFill/>
        </p:spPr>
        <p:txBody>
          <a:bodyPr/>
          <a:lstStyle/>
          <a:p>
            <a:pPr>
              <a:defRPr/>
            </a:pPr>
            <a:endParaRPr lang="en-GB"/>
          </a:p>
        </p:txBody>
      </p:sp>
    </p:spTree>
  </p:cSld>
  <p:clrMap bg1="lt1" tx1="dk1" bg2="lt2" tx2="dk2" accent1="accent1" accent2="accent2" accent3="accent3" accent4="accent4" accent5="accent5" accent6="accent6" hlink="hlink" folHlink="folHlink"/>
  <p:sldLayoutIdLst>
    <p:sldLayoutId id="2147484120" r:id="rId1"/>
    <p:sldLayoutId id="2147484121" r:id="rId2"/>
    <p:sldLayoutId id="2147484122" r:id="rId3"/>
    <p:sldLayoutId id="2147484123" r:id="rId4"/>
    <p:sldLayoutId id="2147484124" r:id="rId5"/>
    <p:sldLayoutId id="2147484125" r:id="rId6"/>
    <p:sldLayoutId id="2147484126" r:id="rId7"/>
    <p:sldLayoutId id="2147484127" r:id="rId8"/>
    <p:sldLayoutId id="2147484128" r:id="rId9"/>
    <p:sldLayoutId id="2147484129" r:id="rId10"/>
  </p:sldLayoutIdLst>
  <p:timing>
    <p:tnLst>
      <p:par>
        <p:cTn id="1" dur="indefinite" restart="never" nodeType="tmRoot"/>
      </p:par>
    </p:tnLst>
  </p:timing>
  <p:txStyles>
    <p:titleStyle>
      <a:lvl1pPr algn="l" defTabSz="457200" rtl="0" eaLnBrk="0" fontAlgn="base" hangingPunct="0">
        <a:spcBef>
          <a:spcPct val="0"/>
        </a:spcBef>
        <a:spcAft>
          <a:spcPct val="0"/>
        </a:spcAft>
        <a:defRPr sz="2800" b="1" kern="1200">
          <a:solidFill>
            <a:schemeClr val="tx1"/>
          </a:solidFill>
          <a:latin typeface="Frutiger 55 Roman"/>
          <a:ea typeface="Frutiger 55 Roman"/>
          <a:cs typeface="Frutiger 55 Roman"/>
        </a:defRPr>
      </a:lvl1pPr>
      <a:lvl2pPr algn="l" defTabSz="457200" rtl="0" eaLnBrk="0" fontAlgn="base" hangingPunct="0">
        <a:spcBef>
          <a:spcPct val="0"/>
        </a:spcBef>
        <a:spcAft>
          <a:spcPct val="0"/>
        </a:spcAft>
        <a:defRPr sz="2800" b="1">
          <a:solidFill>
            <a:schemeClr val="tx1"/>
          </a:solidFill>
          <a:latin typeface="Frutiger 55 Roman"/>
          <a:ea typeface="Frutiger 55 Roman"/>
          <a:cs typeface="Frutiger 55 Roman"/>
        </a:defRPr>
      </a:lvl2pPr>
      <a:lvl3pPr algn="l" defTabSz="457200" rtl="0" eaLnBrk="0" fontAlgn="base" hangingPunct="0">
        <a:spcBef>
          <a:spcPct val="0"/>
        </a:spcBef>
        <a:spcAft>
          <a:spcPct val="0"/>
        </a:spcAft>
        <a:defRPr sz="2800" b="1">
          <a:solidFill>
            <a:schemeClr val="tx1"/>
          </a:solidFill>
          <a:latin typeface="Frutiger 55 Roman"/>
          <a:ea typeface="Frutiger 55 Roman"/>
          <a:cs typeface="Frutiger 55 Roman"/>
        </a:defRPr>
      </a:lvl3pPr>
      <a:lvl4pPr algn="l" defTabSz="457200" rtl="0" eaLnBrk="0" fontAlgn="base" hangingPunct="0">
        <a:spcBef>
          <a:spcPct val="0"/>
        </a:spcBef>
        <a:spcAft>
          <a:spcPct val="0"/>
        </a:spcAft>
        <a:defRPr sz="2800" b="1">
          <a:solidFill>
            <a:schemeClr val="tx1"/>
          </a:solidFill>
          <a:latin typeface="Frutiger 55 Roman"/>
          <a:ea typeface="Frutiger 55 Roman"/>
          <a:cs typeface="Frutiger 55 Roman"/>
        </a:defRPr>
      </a:lvl4pPr>
      <a:lvl5pPr algn="l" defTabSz="457200" rtl="0" eaLnBrk="0" fontAlgn="base" hangingPunct="0">
        <a:spcBef>
          <a:spcPct val="0"/>
        </a:spcBef>
        <a:spcAft>
          <a:spcPct val="0"/>
        </a:spcAft>
        <a:defRPr sz="2800" b="1">
          <a:solidFill>
            <a:schemeClr val="tx1"/>
          </a:solidFill>
          <a:latin typeface="Frutiger 55 Roman"/>
          <a:ea typeface="Frutiger 55 Roman"/>
          <a:cs typeface="Frutiger 55 Roman"/>
        </a:defRPr>
      </a:lvl5pPr>
      <a:lvl6pPr marL="815975" algn="l" defTabSz="457200" rtl="0" fontAlgn="base">
        <a:spcBef>
          <a:spcPct val="0"/>
        </a:spcBef>
        <a:spcAft>
          <a:spcPct val="0"/>
        </a:spcAft>
        <a:defRPr sz="3000">
          <a:solidFill>
            <a:schemeClr val="tx1"/>
          </a:solidFill>
          <a:latin typeface="Frutiger 55 Roman"/>
          <a:ea typeface="Frutiger 55 Roman"/>
          <a:cs typeface="Frutiger 55 Roman"/>
        </a:defRPr>
      </a:lvl6pPr>
      <a:lvl7pPr marL="1273175" algn="l" defTabSz="457200" rtl="0" fontAlgn="base">
        <a:spcBef>
          <a:spcPct val="0"/>
        </a:spcBef>
        <a:spcAft>
          <a:spcPct val="0"/>
        </a:spcAft>
        <a:defRPr sz="3000">
          <a:solidFill>
            <a:schemeClr val="tx1"/>
          </a:solidFill>
          <a:latin typeface="Frutiger 55 Roman"/>
          <a:ea typeface="Frutiger 55 Roman"/>
          <a:cs typeface="Frutiger 55 Roman"/>
        </a:defRPr>
      </a:lvl7pPr>
      <a:lvl8pPr marL="1730375" algn="l" defTabSz="457200" rtl="0" fontAlgn="base">
        <a:spcBef>
          <a:spcPct val="0"/>
        </a:spcBef>
        <a:spcAft>
          <a:spcPct val="0"/>
        </a:spcAft>
        <a:defRPr sz="3000">
          <a:solidFill>
            <a:schemeClr val="tx1"/>
          </a:solidFill>
          <a:latin typeface="Frutiger 55 Roman"/>
          <a:ea typeface="Frutiger 55 Roman"/>
          <a:cs typeface="Frutiger 55 Roman"/>
        </a:defRPr>
      </a:lvl8pPr>
      <a:lvl9pPr marL="2187575" algn="l" defTabSz="457200" rtl="0" fontAlgn="base">
        <a:spcBef>
          <a:spcPct val="0"/>
        </a:spcBef>
        <a:spcAft>
          <a:spcPct val="0"/>
        </a:spcAft>
        <a:defRPr sz="3000">
          <a:solidFill>
            <a:schemeClr val="tx1"/>
          </a:solidFill>
          <a:latin typeface="Frutiger 55 Roman"/>
          <a:ea typeface="Frutiger 55 Roman"/>
          <a:cs typeface="Frutiger 55 Roman"/>
        </a:defRPr>
      </a:lvl9pPr>
    </p:titleStyle>
    <p:bodyStyle>
      <a:lvl1pPr marL="342900" indent="-342900" algn="l" defTabSz="457200" rtl="0" eaLnBrk="0" fontAlgn="base" hangingPunct="0">
        <a:spcBef>
          <a:spcPct val="20000"/>
        </a:spcBef>
        <a:spcAft>
          <a:spcPct val="0"/>
        </a:spcAft>
        <a:buFont typeface="Arial" pitchFamily="34" charset="0"/>
        <a:buChar char="•"/>
        <a:defRPr sz="2100" kern="1200">
          <a:solidFill>
            <a:schemeClr val="tx1"/>
          </a:solidFill>
          <a:latin typeface="Frutiger 55 Roman"/>
          <a:ea typeface="Frutiger 55 Roman"/>
          <a:cs typeface="Frutiger 55 Roman"/>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Frutiger 55 Roman"/>
          <a:ea typeface="Frutiger 55 Roman"/>
          <a:cs typeface="Frutiger 55 Roman"/>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Frutiger 55 Roman"/>
          <a:ea typeface="Frutiger 55 Roman"/>
          <a:cs typeface="Frutiger 55 Roman"/>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Frutiger 55 Roman"/>
          <a:ea typeface="Frutiger 55 Roman"/>
          <a:cs typeface="Frutiger 55 Roman"/>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Frutiger 55 Roman"/>
          <a:ea typeface="Frutiger 55 Roman"/>
          <a:cs typeface="Frutiger 55 Roman"/>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4338" name="Picture 22"/>
          <p:cNvPicPr>
            <a:picLocks noChangeAspect="1"/>
          </p:cNvPicPr>
          <p:nvPr userDrawn="1"/>
        </p:nvPicPr>
        <p:blipFill>
          <a:blip r:embed="rId8"/>
          <a:srcRect/>
          <a:stretch>
            <a:fillRect/>
          </a:stretch>
        </p:blipFill>
        <p:spPr bwMode="auto">
          <a:xfrm>
            <a:off x="96838" y="6373813"/>
            <a:ext cx="8951912" cy="484187"/>
          </a:xfrm>
          <a:prstGeom prst="rect">
            <a:avLst/>
          </a:prstGeom>
          <a:noFill/>
          <a:ln w="9525">
            <a:noFill/>
            <a:miter lim="800000"/>
            <a:headEnd/>
            <a:tailEnd/>
          </a:ln>
        </p:spPr>
      </p:pic>
      <p:pic>
        <p:nvPicPr>
          <p:cNvPr id="14339" name="Picture 6"/>
          <p:cNvPicPr>
            <a:picLocks noChangeAspect="1"/>
          </p:cNvPicPr>
          <p:nvPr userDrawn="1"/>
        </p:nvPicPr>
        <p:blipFill>
          <a:blip r:embed="rId9"/>
          <a:srcRect/>
          <a:stretch>
            <a:fillRect/>
          </a:stretch>
        </p:blipFill>
        <p:spPr bwMode="auto">
          <a:xfrm>
            <a:off x="457200" y="274638"/>
            <a:ext cx="1485900" cy="457200"/>
          </a:xfrm>
          <a:prstGeom prst="rect">
            <a:avLst/>
          </a:prstGeom>
          <a:noFill/>
          <a:ln w="9525">
            <a:noFill/>
            <a:miter lim="800000"/>
            <a:headEnd/>
            <a:tailEnd/>
          </a:ln>
        </p:spPr>
      </p:pic>
      <p:pic>
        <p:nvPicPr>
          <p:cNvPr id="14340" name="Picture 7"/>
          <p:cNvPicPr>
            <a:picLocks noChangeAspect="1"/>
          </p:cNvPicPr>
          <p:nvPr userDrawn="1"/>
        </p:nvPicPr>
        <p:blipFill>
          <a:blip r:embed="rId10"/>
          <a:srcRect/>
          <a:stretch>
            <a:fillRect/>
          </a:stretch>
        </p:blipFill>
        <p:spPr bwMode="auto">
          <a:xfrm>
            <a:off x="7950200" y="274638"/>
            <a:ext cx="736600" cy="749300"/>
          </a:xfrm>
          <a:prstGeom prst="rect">
            <a:avLst/>
          </a:prstGeom>
          <a:noFill/>
          <a:ln w="9525">
            <a:noFill/>
            <a:miter lim="800000"/>
            <a:headEnd/>
            <a:tailEnd/>
          </a:ln>
        </p:spPr>
      </p:pic>
      <p:sp>
        <p:nvSpPr>
          <p:cNvPr id="14341" name="Title Placeholder 1"/>
          <p:cNvSpPr>
            <a:spLocks noGrp="1"/>
          </p:cNvSpPr>
          <p:nvPr>
            <p:ph type="title"/>
          </p:nvPr>
        </p:nvSpPr>
        <p:spPr bwMode="auto">
          <a:xfrm>
            <a:off x="598488" y="731838"/>
            <a:ext cx="7351712" cy="890587"/>
          </a:xfrm>
          <a:prstGeom prst="rect">
            <a:avLst/>
          </a:prstGeom>
          <a:noFill/>
          <a:ln w="9525">
            <a:noFill/>
            <a:miter lim="800000"/>
            <a:headEnd/>
            <a:tailEnd/>
          </a:ln>
        </p:spPr>
        <p:txBody>
          <a:bodyPr vert="horz" wrap="square" lIns="91440" tIns="0" rIns="91440" bIns="45720" numCol="1" anchor="t" anchorCtr="0" compatLnSpc="1">
            <a:prstTxWarp prst="textNoShape">
              <a:avLst/>
            </a:prstTxWarp>
          </a:bodyPr>
          <a:lstStyle/>
          <a:p>
            <a:pPr lvl="0"/>
            <a:r>
              <a:rPr lang="en-GB" smtClean="0"/>
              <a:t>Your title here</a:t>
            </a:r>
            <a:endParaRPr lang="en-US" smtClean="0"/>
          </a:p>
        </p:txBody>
      </p:sp>
      <p:pic>
        <p:nvPicPr>
          <p:cNvPr id="14342" name="Picture 18"/>
          <p:cNvPicPr>
            <a:picLocks noChangeAspect="1"/>
          </p:cNvPicPr>
          <p:nvPr userDrawn="1"/>
        </p:nvPicPr>
        <p:blipFill>
          <a:blip r:embed="rId11"/>
          <a:srcRect/>
          <a:stretch>
            <a:fillRect/>
          </a:stretch>
        </p:blipFill>
        <p:spPr bwMode="auto">
          <a:xfrm>
            <a:off x="9048750" y="6500813"/>
            <a:ext cx="103188" cy="373062"/>
          </a:xfrm>
          <a:prstGeom prst="rect">
            <a:avLst/>
          </a:prstGeom>
          <a:noFill/>
          <a:ln w="9525">
            <a:noFill/>
            <a:miter lim="800000"/>
            <a:headEnd/>
            <a:tailEnd/>
          </a:ln>
        </p:spPr>
      </p:pic>
      <p:pic>
        <p:nvPicPr>
          <p:cNvPr id="14343" name="Picture 21"/>
          <p:cNvPicPr>
            <a:picLocks noChangeAspect="1"/>
          </p:cNvPicPr>
          <p:nvPr userDrawn="1"/>
        </p:nvPicPr>
        <p:blipFill>
          <a:blip r:embed="rId12"/>
          <a:srcRect/>
          <a:stretch>
            <a:fillRect/>
          </a:stretch>
        </p:blipFill>
        <p:spPr bwMode="auto">
          <a:xfrm>
            <a:off x="9048750" y="6500813"/>
            <a:ext cx="103188" cy="373062"/>
          </a:xfrm>
          <a:prstGeom prst="rect">
            <a:avLst/>
          </a:prstGeom>
          <a:noFill/>
          <a:ln w="9525">
            <a:noFill/>
            <a:miter lim="800000"/>
            <a:headEnd/>
            <a:tailEnd/>
          </a:ln>
        </p:spPr>
      </p:pic>
      <p:sp>
        <p:nvSpPr>
          <p:cNvPr id="2" name="AutoShape 8"/>
          <p:cNvSpPr>
            <a:spLocks noChangeAspect="1" noChangeArrowheads="1"/>
          </p:cNvSpPr>
          <p:nvPr/>
        </p:nvSpPr>
        <p:spPr bwMode="auto">
          <a:xfrm>
            <a:off x="7950200" y="274638"/>
            <a:ext cx="736600" cy="749300"/>
          </a:xfrm>
          <a:prstGeom prst="rect">
            <a:avLst/>
          </a:prstGeom>
          <a:noFill/>
        </p:spPr>
        <p:txBody>
          <a:bodyPr/>
          <a:lstStyle/>
          <a:p>
            <a:pPr>
              <a:defRPr/>
            </a:pPr>
            <a:endParaRPr lang="en-GB"/>
          </a:p>
        </p:txBody>
      </p:sp>
    </p:spTree>
  </p:cSld>
  <p:clrMap bg1="lt1" tx1="dk1" bg2="lt2" tx2="dk2" accent1="accent1" accent2="accent2" accent3="accent3" accent4="accent4" accent5="accent5" accent6="accent6" hlink="hlink" folHlink="folHlink"/>
  <p:sldLayoutIdLst>
    <p:sldLayoutId id="2147484130" r:id="rId1"/>
    <p:sldLayoutId id="2147484131" r:id="rId2"/>
    <p:sldLayoutId id="2147484132" r:id="rId3"/>
    <p:sldLayoutId id="2147484133" r:id="rId4"/>
    <p:sldLayoutId id="2147484134" r:id="rId5"/>
    <p:sldLayoutId id="2147484135" r:id="rId6"/>
  </p:sldLayoutIdLst>
  <p:timing>
    <p:tnLst>
      <p:par>
        <p:cTn id="1" dur="indefinite" restart="never" nodeType="tmRoot"/>
      </p:par>
    </p:tnLst>
  </p:timing>
  <p:txStyles>
    <p:titleStyle>
      <a:lvl1pPr algn="l" defTabSz="457200" rtl="0" eaLnBrk="0" fontAlgn="base" hangingPunct="0">
        <a:spcBef>
          <a:spcPct val="0"/>
        </a:spcBef>
        <a:spcAft>
          <a:spcPct val="0"/>
        </a:spcAft>
        <a:defRPr sz="2800" b="1" kern="1200">
          <a:solidFill>
            <a:schemeClr val="tx1"/>
          </a:solidFill>
          <a:latin typeface="Frutiger 55 Roman"/>
          <a:ea typeface="Frutiger 55 Roman"/>
          <a:cs typeface="Frutiger 55 Roman"/>
        </a:defRPr>
      </a:lvl1pPr>
      <a:lvl2pPr algn="l" defTabSz="457200" rtl="0" eaLnBrk="0" fontAlgn="base" hangingPunct="0">
        <a:spcBef>
          <a:spcPct val="0"/>
        </a:spcBef>
        <a:spcAft>
          <a:spcPct val="0"/>
        </a:spcAft>
        <a:defRPr sz="2800" b="1">
          <a:solidFill>
            <a:schemeClr val="tx1"/>
          </a:solidFill>
          <a:latin typeface="Frutiger 55 Roman"/>
          <a:ea typeface="Frutiger 55 Roman"/>
          <a:cs typeface="Frutiger 55 Roman"/>
        </a:defRPr>
      </a:lvl2pPr>
      <a:lvl3pPr algn="l" defTabSz="457200" rtl="0" eaLnBrk="0" fontAlgn="base" hangingPunct="0">
        <a:spcBef>
          <a:spcPct val="0"/>
        </a:spcBef>
        <a:spcAft>
          <a:spcPct val="0"/>
        </a:spcAft>
        <a:defRPr sz="2800" b="1">
          <a:solidFill>
            <a:schemeClr val="tx1"/>
          </a:solidFill>
          <a:latin typeface="Frutiger 55 Roman"/>
          <a:ea typeface="Frutiger 55 Roman"/>
          <a:cs typeface="Frutiger 55 Roman"/>
        </a:defRPr>
      </a:lvl3pPr>
      <a:lvl4pPr algn="l" defTabSz="457200" rtl="0" eaLnBrk="0" fontAlgn="base" hangingPunct="0">
        <a:spcBef>
          <a:spcPct val="0"/>
        </a:spcBef>
        <a:spcAft>
          <a:spcPct val="0"/>
        </a:spcAft>
        <a:defRPr sz="2800" b="1">
          <a:solidFill>
            <a:schemeClr val="tx1"/>
          </a:solidFill>
          <a:latin typeface="Frutiger 55 Roman"/>
          <a:ea typeface="Frutiger 55 Roman"/>
          <a:cs typeface="Frutiger 55 Roman"/>
        </a:defRPr>
      </a:lvl4pPr>
      <a:lvl5pPr algn="l" defTabSz="457200" rtl="0" eaLnBrk="0" fontAlgn="base" hangingPunct="0">
        <a:spcBef>
          <a:spcPct val="0"/>
        </a:spcBef>
        <a:spcAft>
          <a:spcPct val="0"/>
        </a:spcAft>
        <a:defRPr sz="2800" b="1">
          <a:solidFill>
            <a:schemeClr val="tx1"/>
          </a:solidFill>
          <a:latin typeface="Frutiger 55 Roman"/>
          <a:ea typeface="Frutiger 55 Roman"/>
          <a:cs typeface="Frutiger 55 Roman"/>
        </a:defRPr>
      </a:lvl5pPr>
      <a:lvl6pPr marL="815975" algn="l" defTabSz="457200" rtl="0" fontAlgn="base">
        <a:spcBef>
          <a:spcPct val="0"/>
        </a:spcBef>
        <a:spcAft>
          <a:spcPct val="0"/>
        </a:spcAft>
        <a:defRPr sz="3000">
          <a:solidFill>
            <a:schemeClr val="tx1"/>
          </a:solidFill>
          <a:latin typeface="Frutiger 55 Roman"/>
          <a:ea typeface="Frutiger 55 Roman"/>
          <a:cs typeface="Frutiger 55 Roman"/>
        </a:defRPr>
      </a:lvl6pPr>
      <a:lvl7pPr marL="1273175" algn="l" defTabSz="457200" rtl="0" fontAlgn="base">
        <a:spcBef>
          <a:spcPct val="0"/>
        </a:spcBef>
        <a:spcAft>
          <a:spcPct val="0"/>
        </a:spcAft>
        <a:defRPr sz="3000">
          <a:solidFill>
            <a:schemeClr val="tx1"/>
          </a:solidFill>
          <a:latin typeface="Frutiger 55 Roman"/>
          <a:ea typeface="Frutiger 55 Roman"/>
          <a:cs typeface="Frutiger 55 Roman"/>
        </a:defRPr>
      </a:lvl7pPr>
      <a:lvl8pPr marL="1730375" algn="l" defTabSz="457200" rtl="0" fontAlgn="base">
        <a:spcBef>
          <a:spcPct val="0"/>
        </a:spcBef>
        <a:spcAft>
          <a:spcPct val="0"/>
        </a:spcAft>
        <a:defRPr sz="3000">
          <a:solidFill>
            <a:schemeClr val="tx1"/>
          </a:solidFill>
          <a:latin typeface="Frutiger 55 Roman"/>
          <a:ea typeface="Frutiger 55 Roman"/>
          <a:cs typeface="Frutiger 55 Roman"/>
        </a:defRPr>
      </a:lvl8pPr>
      <a:lvl9pPr marL="2187575" algn="l" defTabSz="457200" rtl="0" fontAlgn="base">
        <a:spcBef>
          <a:spcPct val="0"/>
        </a:spcBef>
        <a:spcAft>
          <a:spcPct val="0"/>
        </a:spcAft>
        <a:defRPr sz="3000">
          <a:solidFill>
            <a:schemeClr val="tx1"/>
          </a:solidFill>
          <a:latin typeface="Frutiger 55 Roman"/>
          <a:ea typeface="Frutiger 55 Roman"/>
          <a:cs typeface="Frutiger 55 Roman"/>
        </a:defRPr>
      </a:lvl9pPr>
    </p:titleStyle>
    <p:bodyStyle>
      <a:lvl1pPr marL="342900" indent="-342900" algn="l" defTabSz="457200" rtl="0" eaLnBrk="0" fontAlgn="base" hangingPunct="0">
        <a:spcBef>
          <a:spcPct val="20000"/>
        </a:spcBef>
        <a:spcAft>
          <a:spcPct val="0"/>
        </a:spcAft>
        <a:buFont typeface="Arial" pitchFamily="34" charset="0"/>
        <a:buChar char="•"/>
        <a:defRPr sz="2100" kern="1200">
          <a:solidFill>
            <a:schemeClr val="tx1"/>
          </a:solidFill>
          <a:latin typeface="Frutiger 55 Roman"/>
          <a:ea typeface="Frutiger 55 Roman"/>
          <a:cs typeface="Frutiger 55 Roman"/>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Frutiger 55 Roman"/>
          <a:ea typeface="Frutiger 55 Roman"/>
          <a:cs typeface="Frutiger 55 Roman"/>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Frutiger 55 Roman"/>
          <a:ea typeface="Frutiger 55 Roman"/>
          <a:cs typeface="Frutiger 55 Roman"/>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Frutiger 55 Roman"/>
          <a:ea typeface="Frutiger 55 Roman"/>
          <a:cs typeface="Frutiger 55 Roman"/>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Frutiger 55 Roman"/>
          <a:ea typeface="Frutiger 55 Roman"/>
          <a:cs typeface="Frutiger 55 Roman"/>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Foglio_di_lavoro_di_Microsoft_Office_Excel_97-20031.xls"/></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Foglio_di_lavoro_di_Microsoft_Office_Excel_97-20032.xls"/></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Foglio_di_lavoro_di_Microsoft_Office_Excel_97-20033.xls"/></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oleObject" Target="../embeddings/Foglio_di_lavoro_di_Microsoft_Office_Excel_97-20034.xls"/></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oleObject" Target="../embeddings/Foglio_di_lavoro_di_Microsoft_Office_Excel_97-20036.xls"/><Relationship Id="rId4" Type="http://schemas.openxmlformats.org/officeDocument/2006/relationships/oleObject" Target="../embeddings/Foglio_di_lavoro_di_Microsoft_Office_Excel_97-20035.xls"/></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oleObject" Target="../embeddings/Foglio_di_lavoro_di_Microsoft_Office_Excel_97-20038.xls"/><Relationship Id="rId4" Type="http://schemas.openxmlformats.org/officeDocument/2006/relationships/oleObject" Target="../embeddings/Foglio_di_lavoro_di_Microsoft_Office_Excel_97-20037.xls"/></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oleObject" Target="../embeddings/Foglio_di_lavoro_di_Microsoft_Office_Excel_97-20039.xls"/></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oleObject" Target="../embeddings/Foglio_di_lavoro_di_Microsoft_Office_Excel_97-200311.xls"/><Relationship Id="rId4" Type="http://schemas.openxmlformats.org/officeDocument/2006/relationships/oleObject" Target="../embeddings/Foglio_di_lavoro_di_Microsoft_Office_Excel_97-200310.xls"/></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8.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1.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Placeholder 1"/>
          <p:cNvSpPr>
            <a:spLocks noGrp="1"/>
          </p:cNvSpPr>
          <p:nvPr>
            <p:ph type="body" sz="quarter" idx="15"/>
          </p:nvPr>
        </p:nvSpPr>
        <p:spPr bwMode="auto">
          <a:xfrm>
            <a:off x="698500" y="2327275"/>
            <a:ext cx="8235950" cy="1933575"/>
          </a:xfrm>
          <a:ln>
            <a:miter lim="800000"/>
            <a:headEnd/>
            <a:tailEnd/>
          </a:ln>
        </p:spPr>
        <p:txBody>
          <a:bodyPr vert="horz" wrap="square" lIns="91440" tIns="45720" rIns="91440" bIns="45720" numCol="1" compatLnSpc="1">
            <a:prstTxWarp prst="textNoShape">
              <a:avLst/>
            </a:prstTxWarp>
            <a:normAutofit/>
          </a:bodyPr>
          <a:lstStyle/>
          <a:p>
            <a:pPr marL="0" indent="0">
              <a:defRPr/>
            </a:pPr>
            <a:r>
              <a:rPr lang="en-GB" dirty="0" err="1" smtClean="0"/>
              <a:t>Evidenze</a:t>
            </a:r>
            <a:r>
              <a:rPr lang="en-GB" dirty="0" smtClean="0"/>
              <a:t> </a:t>
            </a:r>
            <a:r>
              <a:rPr lang="it-IT" dirty="0" smtClean="0"/>
              <a:t>per la terapia sostitutiva con testosterone (TRT)</a:t>
            </a:r>
          </a:p>
        </p:txBody>
      </p:sp>
      <p:sp>
        <p:nvSpPr>
          <p:cNvPr id="31747" name="Text Placeholder 2"/>
          <p:cNvSpPr>
            <a:spLocks noGrp="1"/>
          </p:cNvSpPr>
          <p:nvPr>
            <p:ph type="body" sz="quarter" idx="16"/>
          </p:nvPr>
        </p:nvSpPr>
        <p:spPr bwMode="auto">
          <a:noFill/>
          <a:ln>
            <a:miter lim="800000"/>
            <a:headEnd/>
            <a:tailEnd/>
          </a:ln>
        </p:spPr>
        <p:txBody>
          <a:bodyPr vert="horz" wrap="square" lIns="91440" tIns="45720" rIns="91440" bIns="45720" numCol="1" compatLnSpc="1">
            <a:prstTxWarp prst="textNoShape">
              <a:avLst/>
            </a:prstTxWarp>
          </a:bodyPr>
          <a:lstStyle/>
          <a:p>
            <a:r>
              <a:rPr lang="en-GB" dirty="0" err="1" smtClean="0"/>
              <a:t>Prof.</a:t>
            </a:r>
            <a:r>
              <a:rPr lang="en-GB" dirty="0" smtClean="0"/>
              <a:t> </a:t>
            </a:r>
            <a:r>
              <a:rPr lang="en-GB" dirty="0" err="1" smtClean="0"/>
              <a:t>Ridwan</a:t>
            </a:r>
            <a:r>
              <a:rPr lang="en-GB" dirty="0" smtClean="0"/>
              <a:t> </a:t>
            </a:r>
            <a:r>
              <a:rPr lang="en-GB" dirty="0" err="1" smtClean="0"/>
              <a:t>Shabsigh</a:t>
            </a:r>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it-IT" dirty="0" smtClean="0"/>
              <a:t>Benefici potenziali della TRT</a:t>
            </a:r>
          </a:p>
        </p:txBody>
      </p:sp>
      <p:sp>
        <p:nvSpPr>
          <p:cNvPr id="32771" name="Content Placeholder 2"/>
          <p:cNvSpPr>
            <a:spLocks noGrp="1"/>
          </p:cNvSpPr>
          <p:nvPr>
            <p:ph sz="half" idx="1"/>
          </p:nvPr>
        </p:nvSpPr>
        <p:spPr bwMode="auto">
          <a:xfrm>
            <a:off x="457200" y="2395537"/>
            <a:ext cx="4114800" cy="4525963"/>
          </a:xfrm>
          <a:noFill/>
          <a:ln>
            <a:miter lim="800000"/>
            <a:headEnd/>
            <a:tailEnd/>
          </a:ln>
        </p:spPr>
        <p:txBody>
          <a:bodyPr vert="horz" wrap="square" lIns="91440" tIns="45720" rIns="91440" bIns="45720" numCol="1" anchor="t" anchorCtr="0" compatLnSpc="1">
            <a:prstTxWarp prst="textNoShape">
              <a:avLst/>
            </a:prstTxWarp>
          </a:bodyPr>
          <a:lstStyle/>
          <a:p>
            <a:pPr>
              <a:buFont typeface="Arial" pitchFamily="34" charset="0"/>
              <a:buNone/>
            </a:pPr>
            <a:r>
              <a:rPr lang="it-IT" sz="1600" dirty="0" smtClean="0"/>
              <a:t>	- Aumento della massa muscolare scheletrica e possibile aumento della forza </a:t>
            </a:r>
          </a:p>
          <a:p>
            <a:pPr>
              <a:buFont typeface="Arial" pitchFamily="34" charset="0"/>
              <a:buNone/>
            </a:pPr>
            <a:r>
              <a:rPr lang="it-IT" sz="1600" dirty="0" smtClean="0"/>
              <a:t>	- Diminuzione della massa grassa</a:t>
            </a:r>
          </a:p>
          <a:p>
            <a:pPr>
              <a:buFont typeface="Arial" pitchFamily="34" charset="0"/>
              <a:buNone/>
            </a:pPr>
            <a:r>
              <a:rPr lang="it-IT" sz="1600" dirty="0" smtClean="0"/>
              <a:t>	- Miglioramento della libido ed eventualmente della funzione erettile</a:t>
            </a:r>
          </a:p>
          <a:p>
            <a:pPr>
              <a:buFont typeface="Arial" pitchFamily="34" charset="0"/>
              <a:buNone/>
            </a:pPr>
            <a:r>
              <a:rPr lang="it-IT" sz="1600" dirty="0" smtClean="0"/>
              <a:t>	- Aumento della densità minerale ossea</a:t>
            </a:r>
          </a:p>
          <a:p>
            <a:pPr>
              <a:buFont typeface="Arial" pitchFamily="34" charset="0"/>
              <a:buNone/>
            </a:pPr>
            <a:r>
              <a:rPr lang="it-IT" sz="1600" dirty="0" smtClean="0"/>
              <a:t>	- Riduzione degli eventi cardiovascolari</a:t>
            </a:r>
          </a:p>
          <a:p>
            <a:pPr>
              <a:buFont typeface="Arial" pitchFamily="34" charset="0"/>
              <a:buNone/>
            </a:pPr>
            <a:r>
              <a:rPr lang="it-IT" sz="1600" dirty="0" smtClean="0"/>
              <a:t>	- Miglioramento dell’umore</a:t>
            </a:r>
          </a:p>
          <a:p>
            <a:pPr>
              <a:buFont typeface="Arial" pitchFamily="34" charset="0"/>
              <a:buNone/>
            </a:pPr>
            <a:r>
              <a:rPr lang="it-IT" sz="1600" dirty="0" smtClean="0"/>
              <a:t>	- Miglioramento della funzione cognitiva</a:t>
            </a:r>
          </a:p>
          <a:p>
            <a:pPr>
              <a:buFont typeface="Arial" pitchFamily="34" charset="0"/>
              <a:buNone/>
            </a:pPr>
            <a:r>
              <a:rPr lang="it-IT" sz="1600" dirty="0" smtClean="0"/>
              <a:t>	- Aumento RBC</a:t>
            </a:r>
          </a:p>
          <a:p>
            <a:pPr lvl="1">
              <a:buClr>
                <a:srgbClr val="4FA735"/>
              </a:buClr>
              <a:buFont typeface="Arial" pitchFamily="34" charset="0"/>
              <a:buNone/>
            </a:pPr>
            <a:r>
              <a:rPr lang="en-GB" sz="1800" dirty="0" smtClean="0"/>
              <a:t/>
            </a:r>
            <a:br>
              <a:rPr lang="en-GB" sz="1800" dirty="0" smtClean="0"/>
            </a:br>
            <a:endParaRPr lang="en-GB" sz="1800" dirty="0" smtClean="0"/>
          </a:p>
          <a:p>
            <a:pPr lvl="1">
              <a:buClr>
                <a:srgbClr val="4FA735"/>
              </a:buClr>
            </a:pPr>
            <a:endParaRPr lang="en-GB" sz="1800" dirty="0" smtClean="0"/>
          </a:p>
        </p:txBody>
      </p:sp>
      <p:sp>
        <p:nvSpPr>
          <p:cNvPr id="32772" name="Content Placeholder 6"/>
          <p:cNvSpPr>
            <a:spLocks noGrp="1"/>
          </p:cNvSpPr>
          <p:nvPr>
            <p:ph sz="half" idx="2"/>
          </p:nvPr>
        </p:nvSpPr>
        <p:spPr bwMode="auto">
          <a:xfrm>
            <a:off x="4905375" y="2400300"/>
            <a:ext cx="4132263" cy="4525963"/>
          </a:xfrm>
          <a:noFill/>
          <a:ln>
            <a:miter lim="800000"/>
            <a:headEnd/>
            <a:tailEnd/>
          </a:ln>
        </p:spPr>
        <p:txBody>
          <a:bodyPr vert="horz" wrap="square" lIns="91440" tIns="45720" rIns="91440" bIns="45720" numCol="1" anchor="t" anchorCtr="0" compatLnSpc="1">
            <a:prstTxWarp prst="textNoShape">
              <a:avLst/>
            </a:prstTxWarp>
          </a:bodyPr>
          <a:lstStyle/>
          <a:p>
            <a:pPr>
              <a:buFont typeface="Arial" pitchFamily="34" charset="0"/>
              <a:buNone/>
            </a:pPr>
            <a:r>
              <a:rPr lang="it-IT" sz="1600" dirty="0" smtClean="0"/>
              <a:t>	- Riduzione del grasso corporeo</a:t>
            </a:r>
          </a:p>
          <a:p>
            <a:pPr>
              <a:buFont typeface="Arial" pitchFamily="34" charset="0"/>
              <a:buNone/>
            </a:pPr>
            <a:r>
              <a:rPr lang="it-IT" sz="1600" dirty="0" smtClean="0"/>
              <a:t>	- Riduzione della circonferenza addominale</a:t>
            </a:r>
          </a:p>
          <a:p>
            <a:pPr>
              <a:buFont typeface="Arial" pitchFamily="34" charset="0"/>
              <a:buNone/>
            </a:pPr>
            <a:r>
              <a:rPr lang="it-IT" sz="1600" dirty="0" smtClean="0"/>
              <a:t>	- Riduzione della glicemia</a:t>
            </a:r>
          </a:p>
          <a:p>
            <a:pPr>
              <a:buFont typeface="Arial" pitchFamily="34" charset="0"/>
              <a:buNone/>
            </a:pPr>
            <a:r>
              <a:rPr lang="it-IT" sz="1600" dirty="0" smtClean="0"/>
              <a:t>	- Riduzione dei trigliceridi</a:t>
            </a:r>
          </a:p>
          <a:p>
            <a:pPr>
              <a:buFont typeface="Arial" pitchFamily="34" charset="0"/>
              <a:buNone/>
            </a:pPr>
            <a:r>
              <a:rPr lang="it-IT" sz="1600" dirty="0" smtClean="0"/>
              <a:t>	- Miglioramento della sensibilità insulinica</a:t>
            </a:r>
          </a:p>
          <a:p>
            <a:pPr>
              <a:buFont typeface="Arial" pitchFamily="34" charset="0"/>
              <a:buNone/>
            </a:pPr>
            <a:r>
              <a:rPr lang="it-IT" sz="1600" dirty="0" smtClean="0"/>
              <a:t>	- Può facilitare la gestione della sindrome metabolica e ridurne le possibili conseguenze (Diabete mellito di tipo 2, malattia cardiovascolare)</a:t>
            </a:r>
            <a:endParaRPr lang="en-GB" sz="1600" dirty="0" smtClean="0"/>
          </a:p>
        </p:txBody>
      </p:sp>
      <p:sp>
        <p:nvSpPr>
          <p:cNvPr id="32773" name="Rectangle 3"/>
          <p:cNvSpPr>
            <a:spLocks noChangeArrowheads="1"/>
          </p:cNvSpPr>
          <p:nvPr/>
        </p:nvSpPr>
        <p:spPr bwMode="auto">
          <a:xfrm>
            <a:off x="93663" y="6375400"/>
            <a:ext cx="7424737" cy="261938"/>
          </a:xfrm>
          <a:prstGeom prst="rect">
            <a:avLst/>
          </a:prstGeom>
          <a:noFill/>
          <a:ln w="9525" algn="ctr">
            <a:noFill/>
            <a:miter lim="800000"/>
            <a:headEnd/>
            <a:tailEnd/>
          </a:ln>
        </p:spPr>
        <p:txBody>
          <a:bodyPr wrap="none">
            <a:spAutoFit/>
          </a:bodyPr>
          <a:lstStyle/>
          <a:p>
            <a:r>
              <a:rPr lang="en-GB" sz="1100">
                <a:solidFill>
                  <a:srgbClr val="0094D8"/>
                </a:solidFill>
                <a:latin typeface="Frutiger 55 Roman"/>
                <a:cs typeface="Arial" pitchFamily="34" charset="0"/>
              </a:rPr>
              <a:t>Tung DS &amp; Cunningham GR. </a:t>
            </a:r>
            <a:r>
              <a:rPr lang="en-GB" sz="1100" i="1">
                <a:solidFill>
                  <a:srgbClr val="0094D8"/>
                </a:solidFill>
                <a:latin typeface="Frutiger 55 Roman"/>
                <a:cs typeface="Arial" pitchFamily="34" charset="0"/>
              </a:rPr>
              <a:t>Endocrinologist </a:t>
            </a:r>
            <a:r>
              <a:rPr lang="en-GB" sz="1100">
                <a:solidFill>
                  <a:srgbClr val="0094D8"/>
                </a:solidFill>
                <a:latin typeface="Frutiger 55 Roman"/>
                <a:cs typeface="Arial" pitchFamily="34" charset="0"/>
              </a:rPr>
              <a:t>2007;17(2):101–115;  Traish AM </a:t>
            </a:r>
            <a:r>
              <a:rPr lang="en-GB" sz="1100" i="1">
                <a:solidFill>
                  <a:srgbClr val="0094D8"/>
                </a:solidFill>
                <a:latin typeface="Frutiger 55 Roman"/>
                <a:cs typeface="Arial" pitchFamily="34" charset="0"/>
              </a:rPr>
              <a:t>et al. Am J Med</a:t>
            </a:r>
            <a:r>
              <a:rPr lang="en-GB" sz="1100">
                <a:solidFill>
                  <a:srgbClr val="0094D8"/>
                </a:solidFill>
                <a:latin typeface="Frutiger 55 Roman"/>
                <a:cs typeface="Arial" pitchFamily="34" charset="0"/>
              </a:rPr>
              <a:t> 2011;24;578–597.   </a:t>
            </a:r>
          </a:p>
        </p:txBody>
      </p:sp>
      <p:sp>
        <p:nvSpPr>
          <p:cNvPr id="2" name="Rettangolo 1"/>
          <p:cNvSpPr/>
          <p:nvPr/>
        </p:nvSpPr>
        <p:spPr>
          <a:xfrm>
            <a:off x="2190750" y="1465044"/>
            <a:ext cx="4572000" cy="646331"/>
          </a:xfrm>
          <a:prstGeom prst="rect">
            <a:avLst/>
          </a:prstGeom>
        </p:spPr>
        <p:txBody>
          <a:bodyPr>
            <a:spAutoFit/>
          </a:bodyPr>
          <a:lstStyle/>
          <a:p>
            <a:r>
              <a:rPr lang="it-IT" dirty="0"/>
              <a:t>Negli uomini affetti da ipogonadismo la TRT offre una serie di benefici potenziali:</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7" name="Group 5"/>
          <p:cNvGrpSpPr>
            <a:grpSpLocks/>
          </p:cNvGrpSpPr>
          <p:nvPr/>
        </p:nvGrpSpPr>
        <p:grpSpPr bwMode="auto">
          <a:xfrm>
            <a:off x="528348" y="2295525"/>
            <a:ext cx="7994580" cy="3979824"/>
            <a:chOff x="219" y="706"/>
            <a:chExt cx="5168" cy="2764"/>
          </a:xfrm>
        </p:grpSpPr>
        <p:graphicFrame>
          <p:nvGraphicFramePr>
            <p:cNvPr id="1026" name="Object 2"/>
            <p:cNvGraphicFramePr>
              <a:graphicFrameLocks noChangeAspect="1"/>
            </p:cNvGraphicFramePr>
            <p:nvPr>
              <p:extLst>
                <p:ext uri="{D42A27DB-BD31-4B8C-83A1-F6EECF244321}">
                  <p14:modId xmlns:p14="http://schemas.microsoft.com/office/powerpoint/2010/main" xmlns="" val="2880852577"/>
                </p:ext>
              </p:extLst>
            </p:nvPr>
          </p:nvGraphicFramePr>
          <p:xfrm>
            <a:off x="219" y="706"/>
            <a:ext cx="5168" cy="2764"/>
          </p:xfrm>
          <a:graphic>
            <a:graphicData uri="http://schemas.openxmlformats.org/presentationml/2006/ole">
              <p:oleObj spid="_x0000_s1046" name="Worksheet" r:id="rId4" imgW="7993326" imgH="3977640" progId="Excel.Sheet.8">
                <p:embed/>
              </p:oleObj>
            </a:graphicData>
          </a:graphic>
        </p:graphicFrame>
        <p:sp>
          <p:nvSpPr>
            <p:cNvPr id="1031" name="Text Box 7"/>
            <p:cNvSpPr txBox="1">
              <a:spLocks noChangeArrowheads="1"/>
            </p:cNvSpPr>
            <p:nvPr/>
          </p:nvSpPr>
          <p:spPr bwMode="auto">
            <a:xfrm>
              <a:off x="3569" y="2883"/>
              <a:ext cx="1593" cy="224"/>
            </a:xfrm>
            <a:prstGeom prst="rect">
              <a:avLst/>
            </a:prstGeom>
            <a:noFill/>
            <a:ln w="3175" algn="ctr">
              <a:noFill/>
              <a:miter lim="800000"/>
              <a:headEnd/>
              <a:tailEnd/>
            </a:ln>
          </p:spPr>
          <p:txBody>
            <a:bodyPr wrap="none">
              <a:spAutoFit/>
            </a:bodyPr>
            <a:lstStyle/>
            <a:p>
              <a:pPr algn="ctr">
                <a:spcBef>
                  <a:spcPct val="20000"/>
                </a:spcBef>
              </a:pPr>
              <a:r>
                <a:rPr lang="de-DE" sz="1500" b="1" dirty="0" err="1">
                  <a:solidFill>
                    <a:srgbClr val="0094D8"/>
                  </a:solidFill>
                  <a:latin typeface="Frutiger 55 Roman"/>
                </a:rPr>
                <a:t>Differenza</a:t>
              </a:r>
              <a:r>
                <a:rPr lang="de-DE" sz="1500" b="1" dirty="0">
                  <a:solidFill>
                    <a:srgbClr val="0094D8"/>
                  </a:solidFill>
                  <a:latin typeface="Frutiger 55 Roman"/>
                </a:rPr>
                <a:t> </a:t>
              </a:r>
              <a:r>
                <a:rPr lang="de-DE" sz="1500" b="1" dirty="0" err="1">
                  <a:solidFill>
                    <a:srgbClr val="0094D8"/>
                  </a:solidFill>
                  <a:latin typeface="Frutiger 55 Roman"/>
                </a:rPr>
                <a:t>tra</a:t>
              </a:r>
              <a:r>
                <a:rPr lang="de-DE" sz="1500" b="1" dirty="0">
                  <a:solidFill>
                    <a:srgbClr val="0094D8"/>
                  </a:solidFill>
                  <a:latin typeface="Frutiger 55 Roman"/>
                </a:rPr>
                <a:t> </a:t>
              </a:r>
              <a:r>
                <a:rPr lang="de-DE" sz="1500" b="1" dirty="0" err="1">
                  <a:solidFill>
                    <a:srgbClr val="0094D8"/>
                  </a:solidFill>
                  <a:latin typeface="Frutiger 55 Roman"/>
                </a:rPr>
                <a:t>trattamenti</a:t>
              </a:r>
              <a:endParaRPr lang="de-DE" sz="1500" b="1" dirty="0">
                <a:solidFill>
                  <a:srgbClr val="0094D8"/>
                </a:solidFill>
                <a:latin typeface="Frutiger 55 Roman"/>
              </a:endParaRPr>
            </a:p>
          </p:txBody>
        </p:sp>
        <p:grpSp>
          <p:nvGrpSpPr>
            <p:cNvPr id="1032" name="Group 8"/>
            <p:cNvGrpSpPr>
              <a:grpSpLocks/>
            </p:cNvGrpSpPr>
            <p:nvPr/>
          </p:nvGrpSpPr>
          <p:grpSpPr bwMode="auto">
            <a:xfrm>
              <a:off x="2995" y="3084"/>
              <a:ext cx="2344" cy="72"/>
              <a:chOff x="2925" y="3062"/>
              <a:chExt cx="2414" cy="72"/>
            </a:xfrm>
          </p:grpSpPr>
          <p:sp>
            <p:nvSpPr>
              <p:cNvPr id="1051" name="Freeform 9"/>
              <p:cNvSpPr>
                <a:spLocks/>
              </p:cNvSpPr>
              <p:nvPr/>
            </p:nvSpPr>
            <p:spPr bwMode="auto">
              <a:xfrm>
                <a:off x="2925" y="3062"/>
                <a:ext cx="1187" cy="72"/>
              </a:xfrm>
              <a:custGeom>
                <a:avLst/>
                <a:gdLst>
                  <a:gd name="T0" fmla="*/ 0 w 1187"/>
                  <a:gd name="T1" fmla="*/ 72 h 72"/>
                  <a:gd name="T2" fmla="*/ 0 w 1187"/>
                  <a:gd name="T3" fmla="*/ 0 h 72"/>
                  <a:gd name="T4" fmla="*/ 1187 w 1187"/>
                  <a:gd name="T5" fmla="*/ 0 h 72"/>
                  <a:gd name="T6" fmla="*/ 1187 w 1187"/>
                  <a:gd name="T7" fmla="*/ 72 h 72"/>
                  <a:gd name="T8" fmla="*/ 0 60000 65536"/>
                  <a:gd name="T9" fmla="*/ 0 60000 65536"/>
                  <a:gd name="T10" fmla="*/ 0 60000 65536"/>
                  <a:gd name="T11" fmla="*/ 0 60000 65536"/>
                  <a:gd name="T12" fmla="*/ 0 w 1187"/>
                  <a:gd name="T13" fmla="*/ 0 h 72"/>
                  <a:gd name="T14" fmla="*/ 1187 w 1187"/>
                  <a:gd name="T15" fmla="*/ 72 h 72"/>
                </a:gdLst>
                <a:ahLst/>
                <a:cxnLst>
                  <a:cxn ang="T8">
                    <a:pos x="T0" y="T1"/>
                  </a:cxn>
                  <a:cxn ang="T9">
                    <a:pos x="T2" y="T3"/>
                  </a:cxn>
                  <a:cxn ang="T10">
                    <a:pos x="T4" y="T5"/>
                  </a:cxn>
                  <a:cxn ang="T11">
                    <a:pos x="T6" y="T7"/>
                  </a:cxn>
                </a:cxnLst>
                <a:rect l="T12" t="T13" r="T14" b="T15"/>
                <a:pathLst>
                  <a:path w="1187" h="72">
                    <a:moveTo>
                      <a:pt x="0" y="72"/>
                    </a:moveTo>
                    <a:lnTo>
                      <a:pt x="0" y="0"/>
                    </a:lnTo>
                    <a:lnTo>
                      <a:pt x="1187" y="0"/>
                    </a:lnTo>
                    <a:lnTo>
                      <a:pt x="1187" y="72"/>
                    </a:lnTo>
                  </a:path>
                </a:pathLst>
              </a:custGeom>
              <a:noFill/>
              <a:ln w="3175">
                <a:solidFill>
                  <a:schemeClr val="tx1"/>
                </a:solidFill>
                <a:round/>
                <a:headEnd/>
                <a:tailEnd/>
              </a:ln>
            </p:spPr>
            <p:txBody>
              <a:bodyPr/>
              <a:lstStyle/>
              <a:p>
                <a:endParaRPr lang="it-IT"/>
              </a:p>
            </p:txBody>
          </p:sp>
          <p:sp>
            <p:nvSpPr>
              <p:cNvPr id="1052" name="Freeform 10"/>
              <p:cNvSpPr>
                <a:spLocks/>
              </p:cNvSpPr>
              <p:nvPr/>
            </p:nvSpPr>
            <p:spPr bwMode="auto">
              <a:xfrm>
                <a:off x="4152" y="3062"/>
                <a:ext cx="1187" cy="72"/>
              </a:xfrm>
              <a:custGeom>
                <a:avLst/>
                <a:gdLst>
                  <a:gd name="T0" fmla="*/ 0 w 1187"/>
                  <a:gd name="T1" fmla="*/ 72 h 72"/>
                  <a:gd name="T2" fmla="*/ 0 w 1187"/>
                  <a:gd name="T3" fmla="*/ 0 h 72"/>
                  <a:gd name="T4" fmla="*/ 1187 w 1187"/>
                  <a:gd name="T5" fmla="*/ 0 h 72"/>
                  <a:gd name="T6" fmla="*/ 1187 w 1187"/>
                  <a:gd name="T7" fmla="*/ 72 h 72"/>
                  <a:gd name="T8" fmla="*/ 0 60000 65536"/>
                  <a:gd name="T9" fmla="*/ 0 60000 65536"/>
                  <a:gd name="T10" fmla="*/ 0 60000 65536"/>
                  <a:gd name="T11" fmla="*/ 0 60000 65536"/>
                  <a:gd name="T12" fmla="*/ 0 w 1187"/>
                  <a:gd name="T13" fmla="*/ 0 h 72"/>
                  <a:gd name="T14" fmla="*/ 1187 w 1187"/>
                  <a:gd name="T15" fmla="*/ 72 h 72"/>
                </a:gdLst>
                <a:ahLst/>
                <a:cxnLst>
                  <a:cxn ang="T8">
                    <a:pos x="T0" y="T1"/>
                  </a:cxn>
                  <a:cxn ang="T9">
                    <a:pos x="T2" y="T3"/>
                  </a:cxn>
                  <a:cxn ang="T10">
                    <a:pos x="T4" y="T5"/>
                  </a:cxn>
                  <a:cxn ang="T11">
                    <a:pos x="T6" y="T7"/>
                  </a:cxn>
                </a:cxnLst>
                <a:rect l="T12" t="T13" r="T14" b="T15"/>
                <a:pathLst>
                  <a:path w="1187" h="72">
                    <a:moveTo>
                      <a:pt x="0" y="72"/>
                    </a:moveTo>
                    <a:lnTo>
                      <a:pt x="0" y="0"/>
                    </a:lnTo>
                    <a:lnTo>
                      <a:pt x="1187" y="0"/>
                    </a:lnTo>
                    <a:lnTo>
                      <a:pt x="1187" y="72"/>
                    </a:lnTo>
                  </a:path>
                </a:pathLst>
              </a:custGeom>
              <a:noFill/>
              <a:ln w="3175">
                <a:solidFill>
                  <a:schemeClr val="tx1"/>
                </a:solidFill>
                <a:round/>
                <a:headEnd/>
                <a:tailEnd/>
              </a:ln>
            </p:spPr>
            <p:txBody>
              <a:bodyPr/>
              <a:lstStyle/>
              <a:p>
                <a:endParaRPr lang="it-IT"/>
              </a:p>
            </p:txBody>
          </p:sp>
        </p:grpSp>
        <p:sp>
          <p:nvSpPr>
            <p:cNvPr id="1033" name="Freeform 11"/>
            <p:cNvSpPr>
              <a:spLocks/>
            </p:cNvSpPr>
            <p:nvPr/>
          </p:nvSpPr>
          <p:spPr bwMode="auto">
            <a:xfrm>
              <a:off x="1077" y="2441"/>
              <a:ext cx="182" cy="265"/>
            </a:xfrm>
            <a:custGeom>
              <a:avLst/>
              <a:gdLst>
                <a:gd name="T0" fmla="*/ 97 w 181"/>
                <a:gd name="T1" fmla="*/ 0 h 726"/>
                <a:gd name="T2" fmla="*/ 97 w 181"/>
                <a:gd name="T3" fmla="*/ 0 h 726"/>
                <a:gd name="T4" fmla="*/ 0 w 181"/>
                <a:gd name="T5" fmla="*/ 0 h 726"/>
                <a:gd name="T6" fmla="*/ 187 w 181"/>
                <a:gd name="T7" fmla="*/ 0 h 726"/>
                <a:gd name="T8" fmla="*/ 97 w 181"/>
                <a:gd name="T9" fmla="*/ 0 h 726"/>
                <a:gd name="T10" fmla="*/ 97 w 181"/>
                <a:gd name="T11" fmla="*/ 0 h 726"/>
                <a:gd name="T12" fmla="*/ 187 w 181"/>
                <a:gd name="T13" fmla="*/ 0 h 726"/>
                <a:gd name="T14" fmla="*/ 0 w 181"/>
                <a:gd name="T15" fmla="*/ 0 h 726"/>
                <a:gd name="T16" fmla="*/ 97 w 181"/>
                <a:gd name="T17" fmla="*/ 0 h 726"/>
                <a:gd name="T18" fmla="*/ 97 w 181"/>
                <a:gd name="T19" fmla="*/ 0 h 7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1"/>
                <a:gd name="T31" fmla="*/ 0 h 726"/>
                <a:gd name="T32" fmla="*/ 181 w 181"/>
                <a:gd name="T33" fmla="*/ 726 h 7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1" h="726">
                  <a:moveTo>
                    <a:pt x="91" y="357"/>
                  </a:moveTo>
                  <a:lnTo>
                    <a:pt x="91" y="0"/>
                  </a:lnTo>
                  <a:lnTo>
                    <a:pt x="0" y="0"/>
                  </a:lnTo>
                  <a:lnTo>
                    <a:pt x="181" y="0"/>
                  </a:lnTo>
                  <a:lnTo>
                    <a:pt x="91" y="0"/>
                  </a:lnTo>
                  <a:lnTo>
                    <a:pt x="91" y="726"/>
                  </a:lnTo>
                  <a:lnTo>
                    <a:pt x="181" y="726"/>
                  </a:lnTo>
                  <a:lnTo>
                    <a:pt x="0" y="726"/>
                  </a:lnTo>
                  <a:lnTo>
                    <a:pt x="91" y="726"/>
                  </a:lnTo>
                  <a:lnTo>
                    <a:pt x="91" y="357"/>
                  </a:lnTo>
                  <a:close/>
                </a:path>
              </a:pathLst>
            </a:custGeom>
            <a:solidFill>
              <a:srgbClr val="FFFFFF"/>
            </a:solidFill>
            <a:ln w="12700">
              <a:solidFill>
                <a:schemeClr val="tx1"/>
              </a:solidFill>
              <a:round/>
              <a:headEnd/>
              <a:tailEnd/>
            </a:ln>
          </p:spPr>
          <p:txBody>
            <a:bodyPr/>
            <a:lstStyle/>
            <a:p>
              <a:endParaRPr lang="it-IT"/>
            </a:p>
          </p:txBody>
        </p:sp>
        <p:sp>
          <p:nvSpPr>
            <p:cNvPr id="1034" name="Freeform 12"/>
            <p:cNvSpPr>
              <a:spLocks/>
            </p:cNvSpPr>
            <p:nvPr/>
          </p:nvSpPr>
          <p:spPr bwMode="auto">
            <a:xfrm>
              <a:off x="773" y="1061"/>
              <a:ext cx="181" cy="1098"/>
            </a:xfrm>
            <a:custGeom>
              <a:avLst/>
              <a:gdLst>
                <a:gd name="T0" fmla="*/ 91 w 181"/>
                <a:gd name="T1" fmla="*/ 117055 h 726"/>
                <a:gd name="T2" fmla="*/ 91 w 181"/>
                <a:gd name="T3" fmla="*/ 0 h 726"/>
                <a:gd name="T4" fmla="*/ 0 w 181"/>
                <a:gd name="T5" fmla="*/ 0 h 726"/>
                <a:gd name="T6" fmla="*/ 181 w 181"/>
                <a:gd name="T7" fmla="*/ 0 h 726"/>
                <a:gd name="T8" fmla="*/ 91 w 181"/>
                <a:gd name="T9" fmla="*/ 0 h 726"/>
                <a:gd name="T10" fmla="*/ 91 w 181"/>
                <a:gd name="T11" fmla="*/ 237877 h 726"/>
                <a:gd name="T12" fmla="*/ 181 w 181"/>
                <a:gd name="T13" fmla="*/ 237877 h 726"/>
                <a:gd name="T14" fmla="*/ 0 w 181"/>
                <a:gd name="T15" fmla="*/ 237877 h 726"/>
                <a:gd name="T16" fmla="*/ 91 w 181"/>
                <a:gd name="T17" fmla="*/ 237877 h 726"/>
                <a:gd name="T18" fmla="*/ 91 w 181"/>
                <a:gd name="T19" fmla="*/ 117055 h 7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1"/>
                <a:gd name="T31" fmla="*/ 0 h 726"/>
                <a:gd name="T32" fmla="*/ 181 w 181"/>
                <a:gd name="T33" fmla="*/ 726 h 7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1" h="726">
                  <a:moveTo>
                    <a:pt x="91" y="357"/>
                  </a:moveTo>
                  <a:lnTo>
                    <a:pt x="91" y="0"/>
                  </a:lnTo>
                  <a:lnTo>
                    <a:pt x="0" y="0"/>
                  </a:lnTo>
                  <a:lnTo>
                    <a:pt x="181" y="0"/>
                  </a:lnTo>
                  <a:lnTo>
                    <a:pt x="91" y="0"/>
                  </a:lnTo>
                  <a:lnTo>
                    <a:pt x="91" y="726"/>
                  </a:lnTo>
                  <a:lnTo>
                    <a:pt x="181" y="726"/>
                  </a:lnTo>
                  <a:lnTo>
                    <a:pt x="0" y="726"/>
                  </a:lnTo>
                  <a:lnTo>
                    <a:pt x="91" y="726"/>
                  </a:lnTo>
                  <a:lnTo>
                    <a:pt x="91" y="357"/>
                  </a:lnTo>
                  <a:close/>
                </a:path>
              </a:pathLst>
            </a:custGeom>
            <a:solidFill>
              <a:srgbClr val="FFFFFF"/>
            </a:solidFill>
            <a:ln w="12700">
              <a:solidFill>
                <a:schemeClr val="tx1"/>
              </a:solidFill>
              <a:round/>
              <a:headEnd/>
              <a:tailEnd/>
            </a:ln>
          </p:spPr>
          <p:txBody>
            <a:bodyPr/>
            <a:lstStyle/>
            <a:p>
              <a:endParaRPr lang="it-IT"/>
            </a:p>
          </p:txBody>
        </p:sp>
        <p:sp>
          <p:nvSpPr>
            <p:cNvPr id="1035" name="Freeform 13"/>
            <p:cNvSpPr>
              <a:spLocks/>
            </p:cNvSpPr>
            <p:nvPr/>
          </p:nvSpPr>
          <p:spPr bwMode="auto">
            <a:xfrm>
              <a:off x="1400" y="2328"/>
              <a:ext cx="181" cy="405"/>
            </a:xfrm>
            <a:custGeom>
              <a:avLst/>
              <a:gdLst>
                <a:gd name="T0" fmla="*/ 91 w 181"/>
                <a:gd name="T1" fmla="*/ 1 h 726"/>
                <a:gd name="T2" fmla="*/ 91 w 181"/>
                <a:gd name="T3" fmla="*/ 0 h 726"/>
                <a:gd name="T4" fmla="*/ 0 w 181"/>
                <a:gd name="T5" fmla="*/ 0 h 726"/>
                <a:gd name="T6" fmla="*/ 181 w 181"/>
                <a:gd name="T7" fmla="*/ 0 h 726"/>
                <a:gd name="T8" fmla="*/ 91 w 181"/>
                <a:gd name="T9" fmla="*/ 0 h 726"/>
                <a:gd name="T10" fmla="*/ 91 w 181"/>
                <a:gd name="T11" fmla="*/ 1 h 726"/>
                <a:gd name="T12" fmla="*/ 181 w 181"/>
                <a:gd name="T13" fmla="*/ 1 h 726"/>
                <a:gd name="T14" fmla="*/ 0 w 181"/>
                <a:gd name="T15" fmla="*/ 1 h 726"/>
                <a:gd name="T16" fmla="*/ 91 w 181"/>
                <a:gd name="T17" fmla="*/ 1 h 726"/>
                <a:gd name="T18" fmla="*/ 91 w 181"/>
                <a:gd name="T19" fmla="*/ 1 h 7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1"/>
                <a:gd name="T31" fmla="*/ 0 h 726"/>
                <a:gd name="T32" fmla="*/ 181 w 181"/>
                <a:gd name="T33" fmla="*/ 726 h 7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1" h="726">
                  <a:moveTo>
                    <a:pt x="91" y="357"/>
                  </a:moveTo>
                  <a:lnTo>
                    <a:pt x="91" y="0"/>
                  </a:lnTo>
                  <a:lnTo>
                    <a:pt x="0" y="0"/>
                  </a:lnTo>
                  <a:lnTo>
                    <a:pt x="181" y="0"/>
                  </a:lnTo>
                  <a:lnTo>
                    <a:pt x="91" y="0"/>
                  </a:lnTo>
                  <a:lnTo>
                    <a:pt x="91" y="726"/>
                  </a:lnTo>
                  <a:lnTo>
                    <a:pt x="181" y="726"/>
                  </a:lnTo>
                  <a:lnTo>
                    <a:pt x="0" y="726"/>
                  </a:lnTo>
                  <a:lnTo>
                    <a:pt x="91" y="726"/>
                  </a:lnTo>
                  <a:lnTo>
                    <a:pt x="91" y="357"/>
                  </a:lnTo>
                  <a:close/>
                </a:path>
              </a:pathLst>
            </a:custGeom>
            <a:solidFill>
              <a:srgbClr val="FFFFFF"/>
            </a:solidFill>
            <a:ln w="12700">
              <a:solidFill>
                <a:schemeClr val="tx1"/>
              </a:solidFill>
              <a:round/>
              <a:headEnd/>
              <a:tailEnd/>
            </a:ln>
          </p:spPr>
          <p:txBody>
            <a:bodyPr/>
            <a:lstStyle/>
            <a:p>
              <a:endParaRPr lang="it-IT"/>
            </a:p>
          </p:txBody>
        </p:sp>
        <p:sp>
          <p:nvSpPr>
            <p:cNvPr id="1036" name="Freeform 14"/>
            <p:cNvSpPr>
              <a:spLocks/>
            </p:cNvSpPr>
            <p:nvPr/>
          </p:nvSpPr>
          <p:spPr bwMode="auto">
            <a:xfrm>
              <a:off x="1981" y="2205"/>
              <a:ext cx="182" cy="655"/>
            </a:xfrm>
            <a:custGeom>
              <a:avLst/>
              <a:gdLst>
                <a:gd name="T0" fmla="*/ 90 w 182"/>
                <a:gd name="T1" fmla="*/ 2147483647 h 185"/>
                <a:gd name="T2" fmla="*/ 90 w 182"/>
                <a:gd name="T3" fmla="*/ 0 h 185"/>
                <a:gd name="T4" fmla="*/ 0 w 182"/>
                <a:gd name="T5" fmla="*/ 0 h 185"/>
                <a:gd name="T6" fmla="*/ 182 w 182"/>
                <a:gd name="T7" fmla="*/ 0 h 185"/>
                <a:gd name="T8" fmla="*/ 90 w 182"/>
                <a:gd name="T9" fmla="*/ 0 h 185"/>
                <a:gd name="T10" fmla="*/ 90 w 182"/>
                <a:gd name="T11" fmla="*/ 2147483647 h 185"/>
                <a:gd name="T12" fmla="*/ 90 w 182"/>
                <a:gd name="T13" fmla="*/ 2147483647 h 185"/>
                <a:gd name="T14" fmla="*/ 0 60000 65536"/>
                <a:gd name="T15" fmla="*/ 0 60000 65536"/>
                <a:gd name="T16" fmla="*/ 0 60000 65536"/>
                <a:gd name="T17" fmla="*/ 0 60000 65536"/>
                <a:gd name="T18" fmla="*/ 0 60000 65536"/>
                <a:gd name="T19" fmla="*/ 0 60000 65536"/>
                <a:gd name="T20" fmla="*/ 0 60000 65536"/>
                <a:gd name="T21" fmla="*/ 0 w 182"/>
                <a:gd name="T22" fmla="*/ 0 h 185"/>
                <a:gd name="T23" fmla="*/ 182 w 182"/>
                <a:gd name="T24" fmla="*/ 185 h 1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2" h="185">
                  <a:moveTo>
                    <a:pt x="90" y="149"/>
                  </a:moveTo>
                  <a:lnTo>
                    <a:pt x="90" y="0"/>
                  </a:lnTo>
                  <a:lnTo>
                    <a:pt x="0" y="0"/>
                  </a:lnTo>
                  <a:lnTo>
                    <a:pt x="182" y="0"/>
                  </a:lnTo>
                  <a:lnTo>
                    <a:pt x="90" y="0"/>
                  </a:lnTo>
                  <a:lnTo>
                    <a:pt x="90" y="185"/>
                  </a:lnTo>
                  <a:lnTo>
                    <a:pt x="90" y="149"/>
                  </a:lnTo>
                  <a:close/>
                </a:path>
              </a:pathLst>
            </a:custGeom>
            <a:solidFill>
              <a:srgbClr val="FFFFFF"/>
            </a:solidFill>
            <a:ln w="12700">
              <a:solidFill>
                <a:schemeClr val="tx1"/>
              </a:solidFill>
              <a:round/>
              <a:headEnd/>
              <a:tailEnd/>
            </a:ln>
          </p:spPr>
          <p:txBody>
            <a:bodyPr/>
            <a:lstStyle/>
            <a:p>
              <a:endParaRPr lang="it-IT"/>
            </a:p>
          </p:txBody>
        </p:sp>
        <p:sp>
          <p:nvSpPr>
            <p:cNvPr id="1037" name="Freeform 15"/>
            <p:cNvSpPr>
              <a:spLocks/>
            </p:cNvSpPr>
            <p:nvPr/>
          </p:nvSpPr>
          <p:spPr bwMode="auto">
            <a:xfrm>
              <a:off x="2291" y="2750"/>
              <a:ext cx="182" cy="115"/>
            </a:xfrm>
            <a:custGeom>
              <a:avLst/>
              <a:gdLst>
                <a:gd name="T0" fmla="*/ 90 w 182"/>
                <a:gd name="T1" fmla="*/ 1 h 185"/>
                <a:gd name="T2" fmla="*/ 90 w 182"/>
                <a:gd name="T3" fmla="*/ 0 h 185"/>
                <a:gd name="T4" fmla="*/ 0 w 182"/>
                <a:gd name="T5" fmla="*/ 0 h 185"/>
                <a:gd name="T6" fmla="*/ 182 w 182"/>
                <a:gd name="T7" fmla="*/ 0 h 185"/>
                <a:gd name="T8" fmla="*/ 90 w 182"/>
                <a:gd name="T9" fmla="*/ 0 h 185"/>
                <a:gd name="T10" fmla="*/ 90 w 182"/>
                <a:gd name="T11" fmla="*/ 1 h 185"/>
                <a:gd name="T12" fmla="*/ 90 w 182"/>
                <a:gd name="T13" fmla="*/ 1 h 185"/>
                <a:gd name="T14" fmla="*/ 0 60000 65536"/>
                <a:gd name="T15" fmla="*/ 0 60000 65536"/>
                <a:gd name="T16" fmla="*/ 0 60000 65536"/>
                <a:gd name="T17" fmla="*/ 0 60000 65536"/>
                <a:gd name="T18" fmla="*/ 0 60000 65536"/>
                <a:gd name="T19" fmla="*/ 0 60000 65536"/>
                <a:gd name="T20" fmla="*/ 0 60000 65536"/>
                <a:gd name="T21" fmla="*/ 0 w 182"/>
                <a:gd name="T22" fmla="*/ 0 h 185"/>
                <a:gd name="T23" fmla="*/ 182 w 182"/>
                <a:gd name="T24" fmla="*/ 185 h 1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2" h="185">
                  <a:moveTo>
                    <a:pt x="90" y="149"/>
                  </a:moveTo>
                  <a:lnTo>
                    <a:pt x="90" y="0"/>
                  </a:lnTo>
                  <a:lnTo>
                    <a:pt x="0" y="0"/>
                  </a:lnTo>
                  <a:lnTo>
                    <a:pt x="182" y="0"/>
                  </a:lnTo>
                  <a:lnTo>
                    <a:pt x="90" y="0"/>
                  </a:lnTo>
                  <a:lnTo>
                    <a:pt x="90" y="185"/>
                  </a:lnTo>
                  <a:lnTo>
                    <a:pt x="90" y="149"/>
                  </a:lnTo>
                  <a:close/>
                </a:path>
              </a:pathLst>
            </a:custGeom>
            <a:solidFill>
              <a:srgbClr val="FFFFFF"/>
            </a:solidFill>
            <a:ln w="12700">
              <a:solidFill>
                <a:schemeClr val="tx1"/>
              </a:solidFill>
              <a:round/>
              <a:headEnd/>
              <a:tailEnd/>
            </a:ln>
          </p:spPr>
          <p:txBody>
            <a:bodyPr/>
            <a:lstStyle/>
            <a:p>
              <a:endParaRPr lang="it-IT"/>
            </a:p>
          </p:txBody>
        </p:sp>
        <p:sp>
          <p:nvSpPr>
            <p:cNvPr id="1038" name="Freeform 16"/>
            <p:cNvSpPr>
              <a:spLocks/>
            </p:cNvSpPr>
            <p:nvPr/>
          </p:nvSpPr>
          <p:spPr bwMode="auto">
            <a:xfrm>
              <a:off x="2606" y="2655"/>
              <a:ext cx="182" cy="205"/>
            </a:xfrm>
            <a:custGeom>
              <a:avLst/>
              <a:gdLst>
                <a:gd name="T0" fmla="*/ 90 w 182"/>
                <a:gd name="T1" fmla="*/ 704 h 185"/>
                <a:gd name="T2" fmla="*/ 90 w 182"/>
                <a:gd name="T3" fmla="*/ 0 h 185"/>
                <a:gd name="T4" fmla="*/ 0 w 182"/>
                <a:gd name="T5" fmla="*/ 0 h 185"/>
                <a:gd name="T6" fmla="*/ 182 w 182"/>
                <a:gd name="T7" fmla="*/ 0 h 185"/>
                <a:gd name="T8" fmla="*/ 90 w 182"/>
                <a:gd name="T9" fmla="*/ 0 h 185"/>
                <a:gd name="T10" fmla="*/ 90 w 182"/>
                <a:gd name="T11" fmla="*/ 875 h 185"/>
                <a:gd name="T12" fmla="*/ 90 w 182"/>
                <a:gd name="T13" fmla="*/ 704 h 185"/>
                <a:gd name="T14" fmla="*/ 0 60000 65536"/>
                <a:gd name="T15" fmla="*/ 0 60000 65536"/>
                <a:gd name="T16" fmla="*/ 0 60000 65536"/>
                <a:gd name="T17" fmla="*/ 0 60000 65536"/>
                <a:gd name="T18" fmla="*/ 0 60000 65536"/>
                <a:gd name="T19" fmla="*/ 0 60000 65536"/>
                <a:gd name="T20" fmla="*/ 0 60000 65536"/>
                <a:gd name="T21" fmla="*/ 0 w 182"/>
                <a:gd name="T22" fmla="*/ 0 h 185"/>
                <a:gd name="T23" fmla="*/ 182 w 182"/>
                <a:gd name="T24" fmla="*/ 185 h 1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2" h="185">
                  <a:moveTo>
                    <a:pt x="90" y="149"/>
                  </a:moveTo>
                  <a:lnTo>
                    <a:pt x="90" y="0"/>
                  </a:lnTo>
                  <a:lnTo>
                    <a:pt x="0" y="0"/>
                  </a:lnTo>
                  <a:lnTo>
                    <a:pt x="182" y="0"/>
                  </a:lnTo>
                  <a:lnTo>
                    <a:pt x="90" y="0"/>
                  </a:lnTo>
                  <a:lnTo>
                    <a:pt x="90" y="185"/>
                  </a:lnTo>
                  <a:lnTo>
                    <a:pt x="90" y="149"/>
                  </a:lnTo>
                  <a:close/>
                </a:path>
              </a:pathLst>
            </a:custGeom>
            <a:solidFill>
              <a:srgbClr val="FFFFFF"/>
            </a:solidFill>
            <a:ln w="12700">
              <a:solidFill>
                <a:schemeClr val="tx1"/>
              </a:solidFill>
              <a:round/>
              <a:headEnd/>
              <a:tailEnd/>
            </a:ln>
          </p:spPr>
          <p:txBody>
            <a:bodyPr/>
            <a:lstStyle/>
            <a:p>
              <a:endParaRPr lang="it-IT"/>
            </a:p>
          </p:txBody>
        </p:sp>
        <p:sp>
          <p:nvSpPr>
            <p:cNvPr id="1039" name="Freeform 17"/>
            <p:cNvSpPr>
              <a:spLocks/>
            </p:cNvSpPr>
            <p:nvPr/>
          </p:nvSpPr>
          <p:spPr bwMode="auto">
            <a:xfrm>
              <a:off x="3176" y="1116"/>
              <a:ext cx="181" cy="1390"/>
            </a:xfrm>
            <a:custGeom>
              <a:avLst/>
              <a:gdLst>
                <a:gd name="T0" fmla="*/ 91 w 181"/>
                <a:gd name="T1" fmla="*/ 3194924 h 726"/>
                <a:gd name="T2" fmla="*/ 91 w 181"/>
                <a:gd name="T3" fmla="*/ 0 h 726"/>
                <a:gd name="T4" fmla="*/ 0 w 181"/>
                <a:gd name="T5" fmla="*/ 0 h 726"/>
                <a:gd name="T6" fmla="*/ 181 w 181"/>
                <a:gd name="T7" fmla="*/ 0 h 726"/>
                <a:gd name="T8" fmla="*/ 91 w 181"/>
                <a:gd name="T9" fmla="*/ 0 h 726"/>
                <a:gd name="T10" fmla="*/ 91 w 181"/>
                <a:gd name="T11" fmla="*/ 6493911 h 726"/>
                <a:gd name="T12" fmla="*/ 181 w 181"/>
                <a:gd name="T13" fmla="*/ 6493911 h 726"/>
                <a:gd name="T14" fmla="*/ 0 w 181"/>
                <a:gd name="T15" fmla="*/ 6493911 h 726"/>
                <a:gd name="T16" fmla="*/ 91 w 181"/>
                <a:gd name="T17" fmla="*/ 6493911 h 726"/>
                <a:gd name="T18" fmla="*/ 91 w 181"/>
                <a:gd name="T19" fmla="*/ 3194924 h 7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1"/>
                <a:gd name="T31" fmla="*/ 0 h 726"/>
                <a:gd name="T32" fmla="*/ 181 w 181"/>
                <a:gd name="T33" fmla="*/ 726 h 7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1" h="726">
                  <a:moveTo>
                    <a:pt x="91" y="357"/>
                  </a:moveTo>
                  <a:lnTo>
                    <a:pt x="91" y="0"/>
                  </a:lnTo>
                  <a:lnTo>
                    <a:pt x="0" y="0"/>
                  </a:lnTo>
                  <a:lnTo>
                    <a:pt x="181" y="0"/>
                  </a:lnTo>
                  <a:lnTo>
                    <a:pt x="91" y="0"/>
                  </a:lnTo>
                  <a:lnTo>
                    <a:pt x="91" y="726"/>
                  </a:lnTo>
                  <a:lnTo>
                    <a:pt x="181" y="726"/>
                  </a:lnTo>
                  <a:lnTo>
                    <a:pt x="0" y="726"/>
                  </a:lnTo>
                  <a:lnTo>
                    <a:pt x="91" y="726"/>
                  </a:lnTo>
                  <a:lnTo>
                    <a:pt x="91" y="357"/>
                  </a:lnTo>
                  <a:close/>
                </a:path>
              </a:pathLst>
            </a:custGeom>
            <a:solidFill>
              <a:srgbClr val="FFFFFF"/>
            </a:solidFill>
            <a:ln w="12700">
              <a:solidFill>
                <a:schemeClr val="tx1"/>
              </a:solidFill>
              <a:round/>
              <a:headEnd/>
              <a:tailEnd/>
            </a:ln>
          </p:spPr>
          <p:txBody>
            <a:bodyPr/>
            <a:lstStyle/>
            <a:p>
              <a:endParaRPr lang="it-IT"/>
            </a:p>
          </p:txBody>
        </p:sp>
        <p:sp>
          <p:nvSpPr>
            <p:cNvPr id="1040" name="Freeform 18"/>
            <p:cNvSpPr>
              <a:spLocks/>
            </p:cNvSpPr>
            <p:nvPr/>
          </p:nvSpPr>
          <p:spPr bwMode="auto">
            <a:xfrm>
              <a:off x="3487" y="2414"/>
              <a:ext cx="181" cy="345"/>
            </a:xfrm>
            <a:custGeom>
              <a:avLst/>
              <a:gdLst>
                <a:gd name="T0" fmla="*/ 91 w 181"/>
                <a:gd name="T1" fmla="*/ 0 h 726"/>
                <a:gd name="T2" fmla="*/ 91 w 181"/>
                <a:gd name="T3" fmla="*/ 0 h 726"/>
                <a:gd name="T4" fmla="*/ 0 w 181"/>
                <a:gd name="T5" fmla="*/ 0 h 726"/>
                <a:gd name="T6" fmla="*/ 181 w 181"/>
                <a:gd name="T7" fmla="*/ 0 h 726"/>
                <a:gd name="T8" fmla="*/ 91 w 181"/>
                <a:gd name="T9" fmla="*/ 0 h 726"/>
                <a:gd name="T10" fmla="*/ 91 w 181"/>
                <a:gd name="T11" fmla="*/ 0 h 726"/>
                <a:gd name="T12" fmla="*/ 181 w 181"/>
                <a:gd name="T13" fmla="*/ 0 h 726"/>
                <a:gd name="T14" fmla="*/ 0 w 181"/>
                <a:gd name="T15" fmla="*/ 0 h 726"/>
                <a:gd name="T16" fmla="*/ 91 w 181"/>
                <a:gd name="T17" fmla="*/ 0 h 726"/>
                <a:gd name="T18" fmla="*/ 91 w 181"/>
                <a:gd name="T19" fmla="*/ 0 h 7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1"/>
                <a:gd name="T31" fmla="*/ 0 h 726"/>
                <a:gd name="T32" fmla="*/ 181 w 181"/>
                <a:gd name="T33" fmla="*/ 726 h 7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1" h="726">
                  <a:moveTo>
                    <a:pt x="91" y="357"/>
                  </a:moveTo>
                  <a:lnTo>
                    <a:pt x="91" y="0"/>
                  </a:lnTo>
                  <a:lnTo>
                    <a:pt x="0" y="0"/>
                  </a:lnTo>
                  <a:lnTo>
                    <a:pt x="181" y="0"/>
                  </a:lnTo>
                  <a:lnTo>
                    <a:pt x="91" y="0"/>
                  </a:lnTo>
                  <a:lnTo>
                    <a:pt x="91" y="726"/>
                  </a:lnTo>
                  <a:lnTo>
                    <a:pt x="181" y="726"/>
                  </a:lnTo>
                  <a:lnTo>
                    <a:pt x="0" y="726"/>
                  </a:lnTo>
                  <a:lnTo>
                    <a:pt x="91" y="726"/>
                  </a:lnTo>
                  <a:lnTo>
                    <a:pt x="91" y="357"/>
                  </a:lnTo>
                  <a:close/>
                </a:path>
              </a:pathLst>
            </a:custGeom>
            <a:solidFill>
              <a:srgbClr val="FFFFFF"/>
            </a:solidFill>
            <a:ln w="12700">
              <a:solidFill>
                <a:schemeClr val="tx1"/>
              </a:solidFill>
              <a:round/>
              <a:headEnd/>
              <a:tailEnd/>
            </a:ln>
          </p:spPr>
          <p:txBody>
            <a:bodyPr/>
            <a:lstStyle/>
            <a:p>
              <a:endParaRPr lang="it-IT"/>
            </a:p>
          </p:txBody>
        </p:sp>
        <p:sp>
          <p:nvSpPr>
            <p:cNvPr id="1041" name="Freeform 19"/>
            <p:cNvSpPr>
              <a:spLocks/>
            </p:cNvSpPr>
            <p:nvPr/>
          </p:nvSpPr>
          <p:spPr bwMode="auto">
            <a:xfrm>
              <a:off x="3798" y="2376"/>
              <a:ext cx="181" cy="484"/>
            </a:xfrm>
            <a:custGeom>
              <a:avLst/>
              <a:gdLst>
                <a:gd name="T0" fmla="*/ 91 w 181"/>
                <a:gd name="T1" fmla="*/ 1 h 726"/>
                <a:gd name="T2" fmla="*/ 91 w 181"/>
                <a:gd name="T3" fmla="*/ 0 h 726"/>
                <a:gd name="T4" fmla="*/ 0 w 181"/>
                <a:gd name="T5" fmla="*/ 0 h 726"/>
                <a:gd name="T6" fmla="*/ 181 w 181"/>
                <a:gd name="T7" fmla="*/ 0 h 726"/>
                <a:gd name="T8" fmla="*/ 91 w 181"/>
                <a:gd name="T9" fmla="*/ 0 h 726"/>
                <a:gd name="T10" fmla="*/ 91 w 181"/>
                <a:gd name="T11" fmla="*/ 3 h 726"/>
                <a:gd name="T12" fmla="*/ 181 w 181"/>
                <a:gd name="T13" fmla="*/ 3 h 726"/>
                <a:gd name="T14" fmla="*/ 0 w 181"/>
                <a:gd name="T15" fmla="*/ 3 h 726"/>
                <a:gd name="T16" fmla="*/ 91 w 181"/>
                <a:gd name="T17" fmla="*/ 3 h 726"/>
                <a:gd name="T18" fmla="*/ 91 w 181"/>
                <a:gd name="T19" fmla="*/ 1 h 7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1"/>
                <a:gd name="T31" fmla="*/ 0 h 726"/>
                <a:gd name="T32" fmla="*/ 181 w 181"/>
                <a:gd name="T33" fmla="*/ 726 h 7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1" h="726">
                  <a:moveTo>
                    <a:pt x="91" y="357"/>
                  </a:moveTo>
                  <a:lnTo>
                    <a:pt x="91" y="0"/>
                  </a:lnTo>
                  <a:lnTo>
                    <a:pt x="0" y="0"/>
                  </a:lnTo>
                  <a:lnTo>
                    <a:pt x="181" y="0"/>
                  </a:lnTo>
                  <a:lnTo>
                    <a:pt x="91" y="0"/>
                  </a:lnTo>
                  <a:lnTo>
                    <a:pt x="91" y="726"/>
                  </a:lnTo>
                  <a:lnTo>
                    <a:pt x="181" y="726"/>
                  </a:lnTo>
                  <a:lnTo>
                    <a:pt x="0" y="726"/>
                  </a:lnTo>
                  <a:lnTo>
                    <a:pt x="91" y="726"/>
                  </a:lnTo>
                  <a:lnTo>
                    <a:pt x="91" y="357"/>
                  </a:lnTo>
                  <a:close/>
                </a:path>
              </a:pathLst>
            </a:custGeom>
            <a:solidFill>
              <a:srgbClr val="FFFFFF"/>
            </a:solidFill>
            <a:ln w="12700">
              <a:solidFill>
                <a:schemeClr val="tx1"/>
              </a:solidFill>
              <a:round/>
              <a:headEnd/>
              <a:tailEnd/>
            </a:ln>
          </p:spPr>
          <p:txBody>
            <a:bodyPr/>
            <a:lstStyle/>
            <a:p>
              <a:endParaRPr lang="it-IT"/>
            </a:p>
          </p:txBody>
        </p:sp>
        <p:sp>
          <p:nvSpPr>
            <p:cNvPr id="1042" name="Freeform 20"/>
            <p:cNvSpPr>
              <a:spLocks/>
            </p:cNvSpPr>
            <p:nvPr/>
          </p:nvSpPr>
          <p:spPr bwMode="auto">
            <a:xfrm>
              <a:off x="4390" y="1109"/>
              <a:ext cx="185" cy="1386"/>
            </a:xfrm>
            <a:custGeom>
              <a:avLst/>
              <a:gdLst>
                <a:gd name="T0" fmla="*/ 103 w 181"/>
                <a:gd name="T1" fmla="*/ 3140132 h 726"/>
                <a:gd name="T2" fmla="*/ 103 w 181"/>
                <a:gd name="T3" fmla="*/ 0 h 726"/>
                <a:gd name="T4" fmla="*/ 0 w 181"/>
                <a:gd name="T5" fmla="*/ 0 h 726"/>
                <a:gd name="T6" fmla="*/ 205 w 181"/>
                <a:gd name="T7" fmla="*/ 0 h 726"/>
                <a:gd name="T8" fmla="*/ 103 w 181"/>
                <a:gd name="T9" fmla="*/ 0 h 726"/>
                <a:gd name="T10" fmla="*/ 103 w 181"/>
                <a:gd name="T11" fmla="*/ 6382587 h 726"/>
                <a:gd name="T12" fmla="*/ 205 w 181"/>
                <a:gd name="T13" fmla="*/ 6382587 h 726"/>
                <a:gd name="T14" fmla="*/ 0 w 181"/>
                <a:gd name="T15" fmla="*/ 6382587 h 726"/>
                <a:gd name="T16" fmla="*/ 103 w 181"/>
                <a:gd name="T17" fmla="*/ 6382587 h 726"/>
                <a:gd name="T18" fmla="*/ 103 w 181"/>
                <a:gd name="T19" fmla="*/ 3140132 h 7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1"/>
                <a:gd name="T31" fmla="*/ 0 h 726"/>
                <a:gd name="T32" fmla="*/ 181 w 181"/>
                <a:gd name="T33" fmla="*/ 726 h 7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1" h="726">
                  <a:moveTo>
                    <a:pt x="91" y="357"/>
                  </a:moveTo>
                  <a:lnTo>
                    <a:pt x="91" y="0"/>
                  </a:lnTo>
                  <a:lnTo>
                    <a:pt x="0" y="0"/>
                  </a:lnTo>
                  <a:lnTo>
                    <a:pt x="181" y="0"/>
                  </a:lnTo>
                  <a:lnTo>
                    <a:pt x="91" y="0"/>
                  </a:lnTo>
                  <a:lnTo>
                    <a:pt x="91" y="726"/>
                  </a:lnTo>
                  <a:lnTo>
                    <a:pt x="181" y="726"/>
                  </a:lnTo>
                  <a:lnTo>
                    <a:pt x="0" y="726"/>
                  </a:lnTo>
                  <a:lnTo>
                    <a:pt x="91" y="726"/>
                  </a:lnTo>
                  <a:lnTo>
                    <a:pt x="91" y="357"/>
                  </a:lnTo>
                  <a:close/>
                </a:path>
              </a:pathLst>
            </a:custGeom>
            <a:solidFill>
              <a:srgbClr val="FFFFFF"/>
            </a:solidFill>
            <a:ln w="12700">
              <a:solidFill>
                <a:schemeClr val="tx1"/>
              </a:solidFill>
              <a:round/>
              <a:headEnd/>
              <a:tailEnd/>
            </a:ln>
          </p:spPr>
          <p:txBody>
            <a:bodyPr/>
            <a:lstStyle/>
            <a:p>
              <a:endParaRPr lang="it-IT"/>
            </a:p>
          </p:txBody>
        </p:sp>
        <p:sp>
          <p:nvSpPr>
            <p:cNvPr id="1043" name="Freeform 21"/>
            <p:cNvSpPr>
              <a:spLocks/>
            </p:cNvSpPr>
            <p:nvPr/>
          </p:nvSpPr>
          <p:spPr bwMode="auto">
            <a:xfrm>
              <a:off x="4700" y="2348"/>
              <a:ext cx="185" cy="427"/>
            </a:xfrm>
            <a:custGeom>
              <a:avLst/>
              <a:gdLst>
                <a:gd name="T0" fmla="*/ 103 w 181"/>
                <a:gd name="T1" fmla="*/ 1 h 726"/>
                <a:gd name="T2" fmla="*/ 103 w 181"/>
                <a:gd name="T3" fmla="*/ 0 h 726"/>
                <a:gd name="T4" fmla="*/ 0 w 181"/>
                <a:gd name="T5" fmla="*/ 0 h 726"/>
                <a:gd name="T6" fmla="*/ 205 w 181"/>
                <a:gd name="T7" fmla="*/ 0 h 726"/>
                <a:gd name="T8" fmla="*/ 103 w 181"/>
                <a:gd name="T9" fmla="*/ 0 h 726"/>
                <a:gd name="T10" fmla="*/ 103 w 181"/>
                <a:gd name="T11" fmla="*/ 1 h 726"/>
                <a:gd name="T12" fmla="*/ 205 w 181"/>
                <a:gd name="T13" fmla="*/ 1 h 726"/>
                <a:gd name="T14" fmla="*/ 0 w 181"/>
                <a:gd name="T15" fmla="*/ 1 h 726"/>
                <a:gd name="T16" fmla="*/ 103 w 181"/>
                <a:gd name="T17" fmla="*/ 1 h 726"/>
                <a:gd name="T18" fmla="*/ 103 w 181"/>
                <a:gd name="T19" fmla="*/ 1 h 7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1"/>
                <a:gd name="T31" fmla="*/ 0 h 726"/>
                <a:gd name="T32" fmla="*/ 181 w 181"/>
                <a:gd name="T33" fmla="*/ 726 h 7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1" h="726">
                  <a:moveTo>
                    <a:pt x="91" y="357"/>
                  </a:moveTo>
                  <a:lnTo>
                    <a:pt x="91" y="0"/>
                  </a:lnTo>
                  <a:lnTo>
                    <a:pt x="0" y="0"/>
                  </a:lnTo>
                  <a:lnTo>
                    <a:pt x="181" y="0"/>
                  </a:lnTo>
                  <a:lnTo>
                    <a:pt x="91" y="0"/>
                  </a:lnTo>
                  <a:lnTo>
                    <a:pt x="91" y="726"/>
                  </a:lnTo>
                  <a:lnTo>
                    <a:pt x="181" y="726"/>
                  </a:lnTo>
                  <a:lnTo>
                    <a:pt x="0" y="726"/>
                  </a:lnTo>
                  <a:lnTo>
                    <a:pt x="91" y="726"/>
                  </a:lnTo>
                  <a:lnTo>
                    <a:pt x="91" y="357"/>
                  </a:lnTo>
                  <a:close/>
                </a:path>
              </a:pathLst>
            </a:custGeom>
            <a:solidFill>
              <a:srgbClr val="FFFFFF"/>
            </a:solidFill>
            <a:ln w="12700">
              <a:solidFill>
                <a:schemeClr val="tx1"/>
              </a:solidFill>
              <a:round/>
              <a:headEnd/>
              <a:tailEnd/>
            </a:ln>
          </p:spPr>
          <p:txBody>
            <a:bodyPr/>
            <a:lstStyle/>
            <a:p>
              <a:endParaRPr lang="it-IT"/>
            </a:p>
          </p:txBody>
        </p:sp>
        <p:sp>
          <p:nvSpPr>
            <p:cNvPr id="1044" name="Freeform 22"/>
            <p:cNvSpPr>
              <a:spLocks/>
            </p:cNvSpPr>
            <p:nvPr/>
          </p:nvSpPr>
          <p:spPr bwMode="auto">
            <a:xfrm>
              <a:off x="5010" y="2387"/>
              <a:ext cx="185" cy="481"/>
            </a:xfrm>
            <a:custGeom>
              <a:avLst/>
              <a:gdLst>
                <a:gd name="T0" fmla="*/ 103 w 181"/>
                <a:gd name="T1" fmla="*/ 1 h 726"/>
                <a:gd name="T2" fmla="*/ 103 w 181"/>
                <a:gd name="T3" fmla="*/ 0 h 726"/>
                <a:gd name="T4" fmla="*/ 0 w 181"/>
                <a:gd name="T5" fmla="*/ 0 h 726"/>
                <a:gd name="T6" fmla="*/ 205 w 181"/>
                <a:gd name="T7" fmla="*/ 0 h 726"/>
                <a:gd name="T8" fmla="*/ 103 w 181"/>
                <a:gd name="T9" fmla="*/ 0 h 726"/>
                <a:gd name="T10" fmla="*/ 103 w 181"/>
                <a:gd name="T11" fmla="*/ 2 h 726"/>
                <a:gd name="T12" fmla="*/ 205 w 181"/>
                <a:gd name="T13" fmla="*/ 2 h 726"/>
                <a:gd name="T14" fmla="*/ 0 w 181"/>
                <a:gd name="T15" fmla="*/ 2 h 726"/>
                <a:gd name="T16" fmla="*/ 103 w 181"/>
                <a:gd name="T17" fmla="*/ 2 h 726"/>
                <a:gd name="T18" fmla="*/ 103 w 181"/>
                <a:gd name="T19" fmla="*/ 1 h 7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1"/>
                <a:gd name="T31" fmla="*/ 0 h 726"/>
                <a:gd name="T32" fmla="*/ 181 w 181"/>
                <a:gd name="T33" fmla="*/ 726 h 7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1" h="726">
                  <a:moveTo>
                    <a:pt x="91" y="357"/>
                  </a:moveTo>
                  <a:lnTo>
                    <a:pt x="91" y="0"/>
                  </a:lnTo>
                  <a:lnTo>
                    <a:pt x="0" y="0"/>
                  </a:lnTo>
                  <a:lnTo>
                    <a:pt x="181" y="0"/>
                  </a:lnTo>
                  <a:lnTo>
                    <a:pt x="91" y="0"/>
                  </a:lnTo>
                  <a:lnTo>
                    <a:pt x="91" y="726"/>
                  </a:lnTo>
                  <a:lnTo>
                    <a:pt x="181" y="726"/>
                  </a:lnTo>
                  <a:lnTo>
                    <a:pt x="0" y="726"/>
                  </a:lnTo>
                  <a:lnTo>
                    <a:pt x="91" y="726"/>
                  </a:lnTo>
                  <a:lnTo>
                    <a:pt x="91" y="357"/>
                  </a:lnTo>
                  <a:close/>
                </a:path>
              </a:pathLst>
            </a:custGeom>
            <a:solidFill>
              <a:srgbClr val="FFFFFF"/>
            </a:solidFill>
            <a:ln w="12700">
              <a:solidFill>
                <a:schemeClr val="tx1"/>
              </a:solidFill>
              <a:round/>
              <a:headEnd/>
              <a:tailEnd/>
            </a:ln>
          </p:spPr>
          <p:txBody>
            <a:bodyPr/>
            <a:lstStyle/>
            <a:p>
              <a:endParaRPr lang="it-IT"/>
            </a:p>
          </p:txBody>
        </p:sp>
        <p:sp>
          <p:nvSpPr>
            <p:cNvPr id="152605" name="Text Box 29"/>
            <p:cNvSpPr txBox="1">
              <a:spLocks noChangeArrowheads="1"/>
            </p:cNvSpPr>
            <p:nvPr/>
          </p:nvSpPr>
          <p:spPr bwMode="auto">
            <a:xfrm rot="16200000">
              <a:off x="3118" y="1504"/>
              <a:ext cx="470" cy="110"/>
            </a:xfrm>
            <a:prstGeom prst="rect">
              <a:avLst/>
            </a:prstGeom>
            <a:noFill/>
            <a:ln w="3175" algn="ctr">
              <a:noFill/>
              <a:miter lim="800000"/>
              <a:headEnd/>
              <a:tailEnd/>
            </a:ln>
            <a:effectLst>
              <a:outerShdw dist="17961" dir="2700000" algn="ctr" rotWithShape="0">
                <a:schemeClr val="bg2"/>
              </a:outerShdw>
            </a:effectLst>
          </p:spPr>
          <p:txBody>
            <a:bodyPr wrap="none" lIns="0" tIns="0" rIns="0" bIns="0" anchor="ctr" anchorCtr="1">
              <a:spAutoFit/>
            </a:bodyPr>
            <a:lstStyle/>
            <a:p>
              <a:pPr algn="ctr" fontAlgn="auto">
                <a:spcBef>
                  <a:spcPct val="20000"/>
                </a:spcBef>
                <a:spcAft>
                  <a:spcPts val="0"/>
                </a:spcAft>
                <a:defRPr/>
              </a:pPr>
              <a:r>
                <a:rPr lang="en-US" sz="1100" b="1">
                  <a:solidFill>
                    <a:srgbClr val="0094D8"/>
                  </a:solidFill>
                  <a:latin typeface="Frutiger 55 Roman"/>
                  <a:cs typeface="Arial" pitchFamily="34" charset="0"/>
                </a:rPr>
                <a:t>** P</a:t>
              </a:r>
              <a:r>
                <a:rPr lang="de-DE" sz="1100" b="1">
                  <a:solidFill>
                    <a:srgbClr val="0094D8"/>
                  </a:solidFill>
                  <a:latin typeface="Frutiger 55 Roman"/>
                  <a:cs typeface="Arial" pitchFamily="34" charset="0"/>
                </a:rPr>
                <a:t>=0.003</a:t>
              </a:r>
            </a:p>
          </p:txBody>
        </p:sp>
        <p:sp>
          <p:nvSpPr>
            <p:cNvPr id="152606" name="Text Box 30"/>
            <p:cNvSpPr txBox="1">
              <a:spLocks noChangeArrowheads="1"/>
            </p:cNvSpPr>
            <p:nvPr/>
          </p:nvSpPr>
          <p:spPr bwMode="auto">
            <a:xfrm rot="16200000">
              <a:off x="3419" y="2123"/>
              <a:ext cx="463" cy="109"/>
            </a:xfrm>
            <a:prstGeom prst="rect">
              <a:avLst/>
            </a:prstGeom>
            <a:noFill/>
            <a:ln w="3175" algn="ctr">
              <a:noFill/>
              <a:miter lim="800000"/>
              <a:headEnd/>
              <a:tailEnd/>
            </a:ln>
            <a:effectLst>
              <a:outerShdw dist="17961" dir="2700000" algn="ctr" rotWithShape="0">
                <a:schemeClr val="bg2"/>
              </a:outerShdw>
            </a:effectLst>
          </p:spPr>
          <p:txBody>
            <a:bodyPr wrap="none" lIns="0" tIns="0" rIns="0" bIns="0" anchor="ctr" anchorCtr="1">
              <a:spAutoFit/>
            </a:bodyPr>
            <a:lstStyle/>
            <a:p>
              <a:pPr algn="ctr" fontAlgn="auto">
                <a:spcBef>
                  <a:spcPct val="20000"/>
                </a:spcBef>
                <a:spcAft>
                  <a:spcPts val="0"/>
                </a:spcAft>
                <a:defRPr/>
              </a:pPr>
              <a:r>
                <a:rPr lang="en-US" sz="1100" b="1" dirty="0">
                  <a:solidFill>
                    <a:srgbClr val="0094D8"/>
                  </a:solidFill>
                  <a:latin typeface="Frutiger 55 Roman"/>
                  <a:cs typeface="Arial" pitchFamily="34" charset="0"/>
                </a:rPr>
                <a:t>** p</a:t>
              </a:r>
              <a:r>
                <a:rPr lang="de-DE" sz="1100" b="1" dirty="0">
                  <a:solidFill>
                    <a:srgbClr val="0094D8"/>
                  </a:solidFill>
                  <a:latin typeface="Frutiger 55 Roman"/>
                  <a:cs typeface="Arial" pitchFamily="34" charset="0"/>
                </a:rPr>
                <a:t>=0.002</a:t>
              </a:r>
            </a:p>
          </p:txBody>
        </p:sp>
        <p:sp>
          <p:nvSpPr>
            <p:cNvPr id="152607" name="Text Box 31"/>
            <p:cNvSpPr txBox="1">
              <a:spLocks noChangeArrowheads="1"/>
            </p:cNvSpPr>
            <p:nvPr/>
          </p:nvSpPr>
          <p:spPr bwMode="auto">
            <a:xfrm rot="16200000">
              <a:off x="3759" y="2118"/>
              <a:ext cx="410" cy="109"/>
            </a:xfrm>
            <a:prstGeom prst="rect">
              <a:avLst/>
            </a:prstGeom>
            <a:noFill/>
            <a:ln w="3175" algn="ctr">
              <a:noFill/>
              <a:miter lim="800000"/>
              <a:headEnd/>
              <a:tailEnd/>
            </a:ln>
            <a:effectLst>
              <a:outerShdw dist="17961" dir="2700000" algn="ctr" rotWithShape="0">
                <a:schemeClr val="bg2"/>
              </a:outerShdw>
            </a:effectLst>
          </p:spPr>
          <p:txBody>
            <a:bodyPr wrap="none" lIns="0" tIns="0" rIns="0" bIns="0" anchor="ctr" anchorCtr="1">
              <a:spAutoFit/>
            </a:bodyPr>
            <a:lstStyle/>
            <a:p>
              <a:pPr algn="ctr" fontAlgn="auto">
                <a:spcBef>
                  <a:spcPct val="20000"/>
                </a:spcBef>
                <a:spcAft>
                  <a:spcPts val="0"/>
                </a:spcAft>
                <a:defRPr/>
              </a:pPr>
              <a:r>
                <a:rPr lang="en-US" sz="1100" b="1" dirty="0">
                  <a:solidFill>
                    <a:srgbClr val="0094D8"/>
                  </a:solidFill>
                  <a:latin typeface="Frutiger 55 Roman"/>
                  <a:cs typeface="Arial" pitchFamily="34" charset="0"/>
                </a:rPr>
                <a:t>** p</a:t>
              </a:r>
              <a:r>
                <a:rPr lang="de-DE" sz="1100" b="1" dirty="0">
                  <a:solidFill>
                    <a:srgbClr val="0094D8"/>
                  </a:solidFill>
                  <a:latin typeface="Frutiger 55 Roman"/>
                  <a:cs typeface="Arial" pitchFamily="34" charset="0"/>
                </a:rPr>
                <a:t>=0.05</a:t>
              </a:r>
            </a:p>
          </p:txBody>
        </p:sp>
        <p:sp>
          <p:nvSpPr>
            <p:cNvPr id="152608" name="Text Box 32"/>
            <p:cNvSpPr txBox="1">
              <a:spLocks noChangeArrowheads="1"/>
            </p:cNvSpPr>
            <p:nvPr/>
          </p:nvSpPr>
          <p:spPr bwMode="auto">
            <a:xfrm rot="16200000">
              <a:off x="4281" y="1502"/>
              <a:ext cx="502" cy="109"/>
            </a:xfrm>
            <a:prstGeom prst="rect">
              <a:avLst/>
            </a:prstGeom>
            <a:noFill/>
            <a:ln w="3175" algn="ctr">
              <a:noFill/>
              <a:miter lim="800000"/>
              <a:headEnd/>
              <a:tailEnd/>
            </a:ln>
            <a:effectLst>
              <a:outerShdw dist="17961" dir="2700000" algn="ctr" rotWithShape="0">
                <a:schemeClr val="bg2"/>
              </a:outerShdw>
            </a:effectLst>
          </p:spPr>
          <p:txBody>
            <a:bodyPr wrap="none" lIns="0" tIns="0" rIns="0" bIns="0" anchor="ctr" anchorCtr="1">
              <a:spAutoFit/>
            </a:bodyPr>
            <a:lstStyle/>
            <a:p>
              <a:pPr algn="ctr" fontAlgn="auto">
                <a:spcBef>
                  <a:spcPct val="20000"/>
                </a:spcBef>
                <a:spcAft>
                  <a:spcPts val="0"/>
                </a:spcAft>
                <a:defRPr/>
              </a:pPr>
              <a:r>
                <a:rPr lang="en-US" sz="1100" b="1" dirty="0">
                  <a:solidFill>
                    <a:srgbClr val="0094D8"/>
                  </a:solidFill>
                  <a:latin typeface="Frutiger 55 Roman"/>
                  <a:cs typeface="Arial" pitchFamily="34" charset="0"/>
                </a:rPr>
                <a:t>*** p</a:t>
              </a:r>
              <a:r>
                <a:rPr lang="de-DE" sz="1100" b="1" dirty="0">
                  <a:solidFill>
                    <a:srgbClr val="0094D8"/>
                  </a:solidFill>
                  <a:latin typeface="Frutiger 55 Roman"/>
                  <a:cs typeface="Arial" pitchFamily="34" charset="0"/>
                </a:rPr>
                <a:t>=0.004</a:t>
              </a:r>
            </a:p>
          </p:txBody>
        </p:sp>
        <p:sp>
          <p:nvSpPr>
            <p:cNvPr id="152609" name="Text Box 33"/>
            <p:cNvSpPr txBox="1">
              <a:spLocks noChangeArrowheads="1"/>
            </p:cNvSpPr>
            <p:nvPr/>
          </p:nvSpPr>
          <p:spPr bwMode="auto">
            <a:xfrm rot="16200000">
              <a:off x="4577" y="2026"/>
              <a:ext cx="503" cy="109"/>
            </a:xfrm>
            <a:prstGeom prst="rect">
              <a:avLst/>
            </a:prstGeom>
            <a:noFill/>
            <a:ln w="3175" algn="ctr">
              <a:noFill/>
              <a:miter lim="800000"/>
              <a:headEnd/>
              <a:tailEnd/>
            </a:ln>
            <a:effectLst>
              <a:outerShdw dist="17961" dir="2700000" algn="ctr" rotWithShape="0">
                <a:schemeClr val="bg2"/>
              </a:outerShdw>
            </a:effectLst>
          </p:spPr>
          <p:txBody>
            <a:bodyPr wrap="none" lIns="0" tIns="0" rIns="0" bIns="0" anchor="ctr" anchorCtr="1">
              <a:spAutoFit/>
            </a:bodyPr>
            <a:lstStyle/>
            <a:p>
              <a:pPr algn="ctr" fontAlgn="auto">
                <a:spcBef>
                  <a:spcPct val="20000"/>
                </a:spcBef>
                <a:spcAft>
                  <a:spcPts val="0"/>
                </a:spcAft>
                <a:defRPr/>
              </a:pPr>
              <a:r>
                <a:rPr lang="en-US" sz="1100" b="1" dirty="0">
                  <a:solidFill>
                    <a:srgbClr val="0094D8"/>
                  </a:solidFill>
                  <a:latin typeface="Frutiger 55 Roman"/>
                  <a:cs typeface="Arial" pitchFamily="34" charset="0"/>
                </a:rPr>
                <a:t>*** p</a:t>
              </a:r>
              <a:r>
                <a:rPr lang="de-DE" sz="1100" b="1" dirty="0">
                  <a:solidFill>
                    <a:srgbClr val="0094D8"/>
                  </a:solidFill>
                  <a:latin typeface="Frutiger 55 Roman"/>
                  <a:cs typeface="Arial" pitchFamily="34" charset="0"/>
                </a:rPr>
                <a:t>=0.002</a:t>
              </a:r>
            </a:p>
          </p:txBody>
        </p:sp>
        <p:sp>
          <p:nvSpPr>
            <p:cNvPr id="152610" name="Text Box 34"/>
            <p:cNvSpPr txBox="1">
              <a:spLocks noChangeArrowheads="1"/>
            </p:cNvSpPr>
            <p:nvPr/>
          </p:nvSpPr>
          <p:spPr bwMode="auto">
            <a:xfrm rot="16200000">
              <a:off x="4916" y="2095"/>
              <a:ext cx="449" cy="109"/>
            </a:xfrm>
            <a:prstGeom prst="rect">
              <a:avLst/>
            </a:prstGeom>
            <a:noFill/>
            <a:ln w="3175" algn="ctr">
              <a:noFill/>
              <a:miter lim="800000"/>
              <a:headEnd/>
              <a:tailEnd/>
            </a:ln>
            <a:effectLst>
              <a:outerShdw dist="17961" dir="2700000" algn="ctr" rotWithShape="0">
                <a:schemeClr val="bg2"/>
              </a:outerShdw>
            </a:effectLst>
          </p:spPr>
          <p:txBody>
            <a:bodyPr wrap="none" lIns="0" tIns="0" rIns="0" bIns="0" anchor="ctr" anchorCtr="1">
              <a:spAutoFit/>
            </a:bodyPr>
            <a:lstStyle/>
            <a:p>
              <a:pPr algn="ctr" fontAlgn="auto">
                <a:spcBef>
                  <a:spcPct val="20000"/>
                </a:spcBef>
                <a:spcAft>
                  <a:spcPts val="0"/>
                </a:spcAft>
                <a:defRPr/>
              </a:pPr>
              <a:r>
                <a:rPr lang="en-US" sz="1100" b="1" dirty="0">
                  <a:solidFill>
                    <a:srgbClr val="0094D8"/>
                  </a:solidFill>
                  <a:latin typeface="Frutiger 55 Roman"/>
                  <a:cs typeface="Arial" pitchFamily="34" charset="0"/>
                </a:rPr>
                <a:t>*** p</a:t>
              </a:r>
              <a:r>
                <a:rPr lang="de-DE" sz="1100" b="1" dirty="0">
                  <a:solidFill>
                    <a:srgbClr val="0094D8"/>
                  </a:solidFill>
                  <a:latin typeface="Frutiger 55 Roman"/>
                  <a:cs typeface="Arial" pitchFamily="34" charset="0"/>
                </a:rPr>
                <a:t>=0.05</a:t>
              </a:r>
            </a:p>
          </p:txBody>
        </p:sp>
      </p:grpSp>
      <p:sp>
        <p:nvSpPr>
          <p:cNvPr id="1028" name="Title 36"/>
          <p:cNvSpPr>
            <a:spLocks noGrp="1"/>
          </p:cNvSpPr>
          <p:nvPr>
            <p:ph type="title"/>
          </p:nvPr>
        </p:nvSpPr>
        <p:spPr>
          <a:xfrm>
            <a:off x="598488" y="730250"/>
            <a:ext cx="7361237" cy="892175"/>
          </a:xfrm>
        </p:spPr>
        <p:txBody>
          <a:bodyPr/>
          <a:lstStyle/>
          <a:p>
            <a:r>
              <a:rPr lang="it-IT" smtClean="0"/>
              <a:t>Il testosterone migliora la funzione muscolare e la forza (2)</a:t>
            </a:r>
          </a:p>
        </p:txBody>
      </p:sp>
      <p:sp>
        <p:nvSpPr>
          <p:cNvPr id="1029" name="TextBox 39"/>
          <p:cNvSpPr txBox="1">
            <a:spLocks noChangeArrowheads="1"/>
          </p:cNvSpPr>
          <p:nvPr/>
        </p:nvSpPr>
        <p:spPr bwMode="auto">
          <a:xfrm>
            <a:off x="139700" y="1622425"/>
            <a:ext cx="8772525" cy="830997"/>
          </a:xfrm>
          <a:prstGeom prst="rect">
            <a:avLst/>
          </a:prstGeom>
          <a:solidFill>
            <a:srgbClr val="00B0F0"/>
          </a:solidFill>
          <a:ln w="9525">
            <a:solidFill>
              <a:schemeClr val="bg1"/>
            </a:solidFill>
            <a:miter lim="800000"/>
            <a:headEnd/>
            <a:tailEnd/>
          </a:ln>
        </p:spPr>
        <p:txBody>
          <a:bodyPr>
            <a:spAutoFit/>
          </a:bodyPr>
          <a:lstStyle/>
          <a:p>
            <a:pPr algn="ctr"/>
            <a:r>
              <a:rPr lang="it-IT" sz="1600" b="1" dirty="0">
                <a:solidFill>
                  <a:schemeClr val="bg2"/>
                </a:solidFill>
                <a:latin typeface="Frutiger 55 Roman"/>
              </a:rPr>
              <a:t>Variazioni nella misurazione della performance muscolare e della funzione fisica </a:t>
            </a:r>
            <a:r>
              <a:rPr lang="it-IT" sz="1600" b="1" dirty="0" smtClean="0">
                <a:solidFill>
                  <a:schemeClr val="bg2"/>
                </a:solidFill>
                <a:latin typeface="Frutiger 55 Roman"/>
              </a:rPr>
              <a:t>dal </a:t>
            </a:r>
            <a:r>
              <a:rPr lang="it-IT" sz="1600" b="1" dirty="0">
                <a:solidFill>
                  <a:schemeClr val="bg2"/>
                </a:solidFill>
                <a:latin typeface="Frutiger 55 Roman"/>
              </a:rPr>
              <a:t>baseline fino </a:t>
            </a:r>
            <a:r>
              <a:rPr lang="it-IT" sz="1600" b="1" dirty="0" smtClean="0">
                <a:solidFill>
                  <a:schemeClr val="bg2"/>
                </a:solidFill>
                <a:latin typeface="Frutiger 55 Roman"/>
              </a:rPr>
              <a:t>a fine studio su </a:t>
            </a:r>
            <a:r>
              <a:rPr lang="it-IT" sz="1600" b="1" dirty="0">
                <a:solidFill>
                  <a:schemeClr val="bg2"/>
                </a:solidFill>
                <a:latin typeface="Frutiger 55 Roman"/>
              </a:rPr>
              <a:t>209 uomini anziani  </a:t>
            </a:r>
            <a:r>
              <a:rPr lang="it-IT" sz="1600" b="1" dirty="0" smtClean="0">
                <a:solidFill>
                  <a:schemeClr val="bg2"/>
                </a:solidFill>
                <a:latin typeface="Frutiger 55 Roman"/>
              </a:rPr>
              <a:t>fragili </a:t>
            </a:r>
            <a:r>
              <a:rPr lang="it-IT" sz="1600" b="1" dirty="0">
                <a:solidFill>
                  <a:schemeClr val="bg2"/>
                </a:solidFill>
                <a:latin typeface="Frutiger 55 Roman"/>
              </a:rPr>
              <a:t>(età media 74 anni) sottoposti a terapia </a:t>
            </a:r>
            <a:r>
              <a:rPr lang="it-IT" sz="1600" b="1" dirty="0" smtClean="0">
                <a:solidFill>
                  <a:schemeClr val="bg2"/>
                </a:solidFill>
                <a:latin typeface="Frutiger 55 Roman"/>
              </a:rPr>
              <a:t>con T</a:t>
            </a:r>
            <a:endParaRPr lang="it-IT" sz="1600" b="1" dirty="0">
              <a:solidFill>
                <a:schemeClr val="bg2"/>
              </a:solidFill>
              <a:latin typeface="Frutiger 55 Roman"/>
            </a:endParaRPr>
          </a:p>
        </p:txBody>
      </p:sp>
      <p:sp>
        <p:nvSpPr>
          <p:cNvPr id="1030" name="Rectangle 3"/>
          <p:cNvSpPr>
            <a:spLocks noChangeArrowheads="1"/>
          </p:cNvSpPr>
          <p:nvPr/>
        </p:nvSpPr>
        <p:spPr bwMode="auto">
          <a:xfrm>
            <a:off x="93663" y="6375400"/>
            <a:ext cx="3459162" cy="261938"/>
          </a:xfrm>
          <a:prstGeom prst="rect">
            <a:avLst/>
          </a:prstGeom>
          <a:noFill/>
          <a:ln w="9525" algn="ctr">
            <a:noFill/>
            <a:miter lim="800000"/>
            <a:headEnd/>
            <a:tailEnd/>
          </a:ln>
        </p:spPr>
        <p:txBody>
          <a:bodyPr wrap="none">
            <a:spAutoFit/>
          </a:bodyPr>
          <a:lstStyle/>
          <a:p>
            <a:r>
              <a:rPr lang="it-IT" sz="1100">
                <a:solidFill>
                  <a:srgbClr val="0094D8"/>
                </a:solidFill>
                <a:latin typeface="Frutiger 55 Roman"/>
                <a:cs typeface="Arial" pitchFamily="34" charset="0"/>
              </a:rPr>
              <a:t>Basaria S </a:t>
            </a:r>
            <a:r>
              <a:rPr lang="it-IT" sz="1100" i="1">
                <a:solidFill>
                  <a:srgbClr val="0094D8"/>
                </a:solidFill>
                <a:latin typeface="Frutiger 55 Roman"/>
                <a:cs typeface="Arial" pitchFamily="34" charset="0"/>
              </a:rPr>
              <a:t>et al. New Engl J Med </a:t>
            </a:r>
            <a:r>
              <a:rPr lang="it-IT" sz="1100">
                <a:solidFill>
                  <a:srgbClr val="0094D8"/>
                </a:solidFill>
                <a:latin typeface="Frutiger 55 Roman"/>
                <a:cs typeface="Arial" pitchFamily="34" charset="0"/>
              </a:rPr>
              <a:t>2010;363:109–122.</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feld 19"/>
          <p:cNvSpPr txBox="1">
            <a:spLocks noChangeArrowheads="1"/>
          </p:cNvSpPr>
          <p:nvPr/>
        </p:nvSpPr>
        <p:spPr bwMode="auto">
          <a:xfrm>
            <a:off x="8347075" y="3708400"/>
            <a:ext cx="282575" cy="400050"/>
          </a:xfrm>
          <a:prstGeom prst="rect">
            <a:avLst/>
          </a:prstGeom>
          <a:noFill/>
          <a:ln w="9525">
            <a:noFill/>
            <a:miter lim="800000"/>
            <a:headEnd/>
            <a:tailEnd/>
          </a:ln>
        </p:spPr>
        <p:txBody>
          <a:bodyPr wrap="none">
            <a:spAutoFit/>
          </a:bodyPr>
          <a:lstStyle/>
          <a:p>
            <a:pPr algn="ctr">
              <a:spcBef>
                <a:spcPct val="20000"/>
              </a:spcBef>
            </a:pPr>
            <a:r>
              <a:rPr lang="de-DE" sz="2000" b="1">
                <a:solidFill>
                  <a:srgbClr val="FFFFFF"/>
                </a:solidFill>
                <a:latin typeface="Frutiger 55 Roman"/>
              </a:rPr>
              <a:t>*</a:t>
            </a:r>
          </a:p>
        </p:txBody>
      </p:sp>
      <p:sp>
        <p:nvSpPr>
          <p:cNvPr id="2053" name="Textfeld 22"/>
          <p:cNvSpPr txBox="1">
            <a:spLocks noChangeArrowheads="1"/>
          </p:cNvSpPr>
          <p:nvPr/>
        </p:nvSpPr>
        <p:spPr bwMode="auto">
          <a:xfrm>
            <a:off x="6362700" y="5245100"/>
            <a:ext cx="282575" cy="400050"/>
          </a:xfrm>
          <a:prstGeom prst="rect">
            <a:avLst/>
          </a:prstGeom>
          <a:noFill/>
          <a:ln w="9525">
            <a:noFill/>
            <a:miter lim="800000"/>
            <a:headEnd/>
            <a:tailEnd/>
          </a:ln>
        </p:spPr>
        <p:txBody>
          <a:bodyPr>
            <a:spAutoFit/>
          </a:bodyPr>
          <a:lstStyle/>
          <a:p>
            <a:pPr algn="ctr">
              <a:spcBef>
                <a:spcPct val="20000"/>
              </a:spcBef>
            </a:pPr>
            <a:r>
              <a:rPr lang="de-DE" sz="2000" b="1">
                <a:solidFill>
                  <a:srgbClr val="FFFFFF"/>
                </a:solidFill>
                <a:latin typeface="Frutiger 55 Roman"/>
              </a:rPr>
              <a:t>*</a:t>
            </a:r>
          </a:p>
        </p:txBody>
      </p:sp>
      <p:sp>
        <p:nvSpPr>
          <p:cNvPr id="2055" name="Textfeld 21"/>
          <p:cNvSpPr txBox="1">
            <a:spLocks noChangeArrowheads="1"/>
          </p:cNvSpPr>
          <p:nvPr/>
        </p:nvSpPr>
        <p:spPr bwMode="auto">
          <a:xfrm>
            <a:off x="6162675" y="2111375"/>
            <a:ext cx="282575" cy="400050"/>
          </a:xfrm>
          <a:prstGeom prst="rect">
            <a:avLst/>
          </a:prstGeom>
          <a:noFill/>
          <a:ln w="9525">
            <a:noFill/>
            <a:miter lim="800000"/>
            <a:headEnd/>
            <a:tailEnd/>
          </a:ln>
        </p:spPr>
        <p:txBody>
          <a:bodyPr wrap="none">
            <a:spAutoFit/>
          </a:bodyPr>
          <a:lstStyle/>
          <a:p>
            <a:pPr algn="ctr">
              <a:spcBef>
                <a:spcPct val="20000"/>
              </a:spcBef>
            </a:pPr>
            <a:r>
              <a:rPr lang="de-DE" sz="2000" b="1">
                <a:solidFill>
                  <a:srgbClr val="FFFFFF"/>
                </a:solidFill>
                <a:latin typeface="Frutiger 55 Roman"/>
              </a:rPr>
              <a:t>*</a:t>
            </a:r>
          </a:p>
        </p:txBody>
      </p:sp>
      <p:sp>
        <p:nvSpPr>
          <p:cNvPr id="2056" name="Title 9"/>
          <p:cNvSpPr>
            <a:spLocks noGrp="1"/>
          </p:cNvSpPr>
          <p:nvPr>
            <p:ph type="title"/>
          </p:nvPr>
        </p:nvSpPr>
        <p:spPr>
          <a:xfrm>
            <a:off x="598488" y="730250"/>
            <a:ext cx="7361237" cy="892175"/>
          </a:xfrm>
        </p:spPr>
        <p:txBody>
          <a:bodyPr/>
          <a:lstStyle/>
          <a:p>
            <a:r>
              <a:rPr lang="it-IT" dirty="0" smtClean="0"/>
              <a:t>Il testosterone migliora la performance muscolare e la forza (3)</a:t>
            </a:r>
          </a:p>
        </p:txBody>
      </p:sp>
      <p:sp>
        <p:nvSpPr>
          <p:cNvPr id="2057" name="TextBox 10"/>
          <p:cNvSpPr txBox="1">
            <a:spLocks noChangeArrowheads="1"/>
          </p:cNvSpPr>
          <p:nvPr/>
        </p:nvSpPr>
        <p:spPr bwMode="auto">
          <a:xfrm>
            <a:off x="4649788" y="6097588"/>
            <a:ext cx="4494212" cy="307975"/>
          </a:xfrm>
          <a:prstGeom prst="rect">
            <a:avLst/>
          </a:prstGeom>
          <a:noFill/>
          <a:ln w="9525">
            <a:noFill/>
            <a:miter lim="800000"/>
            <a:headEnd/>
            <a:tailEnd/>
          </a:ln>
        </p:spPr>
        <p:txBody>
          <a:bodyPr>
            <a:spAutoFit/>
          </a:bodyPr>
          <a:lstStyle/>
          <a:p>
            <a:r>
              <a:rPr lang="it-IT" sz="1400"/>
              <a:t>P- placebo; T-testosterone; Nm – Newton metro</a:t>
            </a:r>
          </a:p>
        </p:txBody>
      </p:sp>
      <p:sp>
        <p:nvSpPr>
          <p:cNvPr id="2058" name="Rectangle 3"/>
          <p:cNvSpPr>
            <a:spLocks noChangeArrowheads="1"/>
          </p:cNvSpPr>
          <p:nvPr/>
        </p:nvSpPr>
        <p:spPr bwMode="auto">
          <a:xfrm>
            <a:off x="93663" y="6375400"/>
            <a:ext cx="3459162" cy="261938"/>
          </a:xfrm>
          <a:prstGeom prst="rect">
            <a:avLst/>
          </a:prstGeom>
          <a:noFill/>
          <a:ln w="9525" algn="ctr">
            <a:noFill/>
            <a:miter lim="800000"/>
            <a:headEnd/>
            <a:tailEnd/>
          </a:ln>
        </p:spPr>
        <p:txBody>
          <a:bodyPr wrap="none">
            <a:spAutoFit/>
          </a:bodyPr>
          <a:lstStyle/>
          <a:p>
            <a:r>
              <a:rPr lang="it-IT" sz="1100">
                <a:solidFill>
                  <a:srgbClr val="0094D8"/>
                </a:solidFill>
                <a:latin typeface="Frutiger 55 Roman"/>
                <a:cs typeface="Arial" pitchFamily="34" charset="0"/>
              </a:rPr>
              <a:t>Caminiti G </a:t>
            </a:r>
            <a:r>
              <a:rPr lang="it-IT" sz="1100" i="1">
                <a:solidFill>
                  <a:srgbClr val="0094D8"/>
                </a:solidFill>
                <a:latin typeface="Frutiger 55 Roman"/>
                <a:cs typeface="Arial" pitchFamily="34" charset="0"/>
              </a:rPr>
              <a:t>et al. J Am Coll Cardiol </a:t>
            </a:r>
            <a:r>
              <a:rPr lang="it-IT" sz="1100">
                <a:solidFill>
                  <a:srgbClr val="0094D8"/>
                </a:solidFill>
                <a:latin typeface="Frutiger 55 Roman"/>
                <a:cs typeface="Arial" pitchFamily="34" charset="0"/>
              </a:rPr>
              <a:t>2009;54:919–927.</a:t>
            </a:r>
          </a:p>
        </p:txBody>
      </p:sp>
      <p:pic>
        <p:nvPicPr>
          <p:cNvPr id="2063" name="Picture 15"/>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1932" t="16827" r="60949" b="53333"/>
          <a:stretch/>
        </p:blipFill>
        <p:spPr bwMode="auto">
          <a:xfrm>
            <a:off x="150813" y="1598556"/>
            <a:ext cx="8801903" cy="44222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5" name="Group 2"/>
          <p:cNvGrpSpPr>
            <a:grpSpLocks/>
          </p:cNvGrpSpPr>
          <p:nvPr/>
        </p:nvGrpSpPr>
        <p:grpSpPr bwMode="auto">
          <a:xfrm>
            <a:off x="434975" y="2141538"/>
            <a:ext cx="7924800" cy="3971866"/>
            <a:chOff x="252" y="609"/>
            <a:chExt cx="4980" cy="2549"/>
          </a:xfrm>
        </p:grpSpPr>
        <p:graphicFrame>
          <p:nvGraphicFramePr>
            <p:cNvPr id="3074" name="Object 2"/>
            <p:cNvGraphicFramePr>
              <a:graphicFrameLocks noChangeAspect="1"/>
            </p:cNvGraphicFramePr>
            <p:nvPr>
              <p:extLst>
                <p:ext uri="{D42A27DB-BD31-4B8C-83A1-F6EECF244321}">
                  <p14:modId xmlns:p14="http://schemas.microsoft.com/office/powerpoint/2010/main" xmlns="" val="1102619172"/>
                </p:ext>
              </p:extLst>
            </p:nvPr>
          </p:nvGraphicFramePr>
          <p:xfrm>
            <a:off x="252" y="609"/>
            <a:ext cx="4980" cy="2549"/>
          </p:xfrm>
          <a:graphic>
            <a:graphicData uri="http://schemas.openxmlformats.org/presentationml/2006/ole">
              <p:oleObj spid="_x0000_s3094" name="Foglio di lavoro" r:id="rId4" imgW="7924890" imgH="3971857" progId="Excel.Sheet.8">
                <p:embed/>
              </p:oleObj>
            </a:graphicData>
          </a:graphic>
        </p:graphicFrame>
        <p:sp>
          <p:nvSpPr>
            <p:cNvPr id="3079" name="Text Box 4"/>
            <p:cNvSpPr txBox="1">
              <a:spLocks noChangeArrowheads="1"/>
            </p:cNvSpPr>
            <p:nvPr/>
          </p:nvSpPr>
          <p:spPr bwMode="auto">
            <a:xfrm>
              <a:off x="1130" y="1430"/>
              <a:ext cx="267" cy="296"/>
            </a:xfrm>
            <a:prstGeom prst="rect">
              <a:avLst/>
            </a:prstGeom>
            <a:noFill/>
            <a:ln w="12700" algn="ctr">
              <a:noFill/>
              <a:miter lim="800000"/>
              <a:headEnd/>
              <a:tailEnd/>
            </a:ln>
          </p:spPr>
          <p:txBody>
            <a:bodyPr wrap="none">
              <a:spAutoFit/>
            </a:bodyPr>
            <a:lstStyle/>
            <a:p>
              <a:pPr algn="ctr">
                <a:spcBef>
                  <a:spcPct val="20000"/>
                </a:spcBef>
              </a:pPr>
              <a:r>
                <a:rPr lang="de-DE" sz="2400">
                  <a:solidFill>
                    <a:srgbClr val="FFFFFF"/>
                  </a:solidFill>
                  <a:latin typeface="Frutiger 55 Roman"/>
                </a:rPr>
                <a:t>**</a:t>
              </a:r>
            </a:p>
          </p:txBody>
        </p:sp>
        <p:sp>
          <p:nvSpPr>
            <p:cNvPr id="3080" name="Freeform 5"/>
            <p:cNvSpPr>
              <a:spLocks/>
            </p:cNvSpPr>
            <p:nvPr/>
          </p:nvSpPr>
          <p:spPr bwMode="auto">
            <a:xfrm>
              <a:off x="4791" y="1365"/>
              <a:ext cx="154" cy="79"/>
            </a:xfrm>
            <a:custGeom>
              <a:avLst/>
              <a:gdLst>
                <a:gd name="T0" fmla="*/ 1 w 228"/>
                <a:gd name="T1" fmla="*/ 0 h 450"/>
                <a:gd name="T2" fmla="*/ 1 w 228"/>
                <a:gd name="T3" fmla="*/ 0 h 450"/>
                <a:gd name="T4" fmla="*/ 0 w 228"/>
                <a:gd name="T5" fmla="*/ 0 h 450"/>
                <a:gd name="T6" fmla="*/ 1 w 228"/>
                <a:gd name="T7" fmla="*/ 0 h 450"/>
                <a:gd name="T8" fmla="*/ 1 w 228"/>
                <a:gd name="T9" fmla="*/ 0 h 450"/>
                <a:gd name="T10" fmla="*/ 1 w 228"/>
                <a:gd name="T11" fmla="*/ 0 h 450"/>
                <a:gd name="T12" fmla="*/ 0 60000 65536"/>
                <a:gd name="T13" fmla="*/ 0 60000 65536"/>
                <a:gd name="T14" fmla="*/ 0 60000 65536"/>
                <a:gd name="T15" fmla="*/ 0 60000 65536"/>
                <a:gd name="T16" fmla="*/ 0 60000 65536"/>
                <a:gd name="T17" fmla="*/ 0 60000 65536"/>
                <a:gd name="T18" fmla="*/ 0 w 228"/>
                <a:gd name="T19" fmla="*/ 0 h 450"/>
                <a:gd name="T20" fmla="*/ 228 w 228"/>
                <a:gd name="T21" fmla="*/ 450 h 450"/>
              </a:gdLst>
              <a:ahLst/>
              <a:cxnLst>
                <a:cxn ang="T12">
                  <a:pos x="T0" y="T1"/>
                </a:cxn>
                <a:cxn ang="T13">
                  <a:pos x="T2" y="T3"/>
                </a:cxn>
                <a:cxn ang="T14">
                  <a:pos x="T4" y="T5"/>
                </a:cxn>
                <a:cxn ang="T15">
                  <a:pos x="T6" y="T7"/>
                </a:cxn>
                <a:cxn ang="T16">
                  <a:pos x="T8" y="T9"/>
                </a:cxn>
                <a:cxn ang="T17">
                  <a:pos x="T10" y="T11"/>
                </a:cxn>
              </a:cxnLst>
              <a:rect l="T18" t="T19" r="T20" b="T21"/>
              <a:pathLst>
                <a:path w="228" h="450">
                  <a:moveTo>
                    <a:pt x="115" y="450"/>
                  </a:moveTo>
                  <a:lnTo>
                    <a:pt x="115" y="0"/>
                  </a:lnTo>
                  <a:lnTo>
                    <a:pt x="0" y="0"/>
                  </a:lnTo>
                  <a:lnTo>
                    <a:pt x="228" y="0"/>
                  </a:lnTo>
                  <a:lnTo>
                    <a:pt x="115" y="0"/>
                  </a:lnTo>
                  <a:lnTo>
                    <a:pt x="115" y="450"/>
                  </a:lnTo>
                  <a:close/>
                </a:path>
              </a:pathLst>
            </a:custGeom>
            <a:noFill/>
            <a:ln w="28575">
              <a:solidFill>
                <a:schemeClr val="tx1"/>
              </a:solidFill>
              <a:round/>
              <a:headEnd/>
              <a:tailEnd/>
            </a:ln>
          </p:spPr>
          <p:txBody>
            <a:bodyPr/>
            <a:lstStyle/>
            <a:p>
              <a:endParaRPr lang="it-IT"/>
            </a:p>
          </p:txBody>
        </p:sp>
        <p:sp>
          <p:nvSpPr>
            <p:cNvPr id="3081" name="Freeform 6"/>
            <p:cNvSpPr>
              <a:spLocks/>
            </p:cNvSpPr>
            <p:nvPr/>
          </p:nvSpPr>
          <p:spPr bwMode="auto">
            <a:xfrm>
              <a:off x="4467" y="1625"/>
              <a:ext cx="154" cy="68"/>
            </a:xfrm>
            <a:custGeom>
              <a:avLst/>
              <a:gdLst>
                <a:gd name="T0" fmla="*/ 1 w 228"/>
                <a:gd name="T1" fmla="*/ 0 h 450"/>
                <a:gd name="T2" fmla="*/ 1 w 228"/>
                <a:gd name="T3" fmla="*/ 0 h 450"/>
                <a:gd name="T4" fmla="*/ 0 w 228"/>
                <a:gd name="T5" fmla="*/ 0 h 450"/>
                <a:gd name="T6" fmla="*/ 1 w 228"/>
                <a:gd name="T7" fmla="*/ 0 h 450"/>
                <a:gd name="T8" fmla="*/ 1 w 228"/>
                <a:gd name="T9" fmla="*/ 0 h 450"/>
                <a:gd name="T10" fmla="*/ 1 w 228"/>
                <a:gd name="T11" fmla="*/ 0 h 450"/>
                <a:gd name="T12" fmla="*/ 0 60000 65536"/>
                <a:gd name="T13" fmla="*/ 0 60000 65536"/>
                <a:gd name="T14" fmla="*/ 0 60000 65536"/>
                <a:gd name="T15" fmla="*/ 0 60000 65536"/>
                <a:gd name="T16" fmla="*/ 0 60000 65536"/>
                <a:gd name="T17" fmla="*/ 0 60000 65536"/>
                <a:gd name="T18" fmla="*/ 0 w 228"/>
                <a:gd name="T19" fmla="*/ 0 h 450"/>
                <a:gd name="T20" fmla="*/ 228 w 228"/>
                <a:gd name="T21" fmla="*/ 450 h 450"/>
              </a:gdLst>
              <a:ahLst/>
              <a:cxnLst>
                <a:cxn ang="T12">
                  <a:pos x="T0" y="T1"/>
                </a:cxn>
                <a:cxn ang="T13">
                  <a:pos x="T2" y="T3"/>
                </a:cxn>
                <a:cxn ang="T14">
                  <a:pos x="T4" y="T5"/>
                </a:cxn>
                <a:cxn ang="T15">
                  <a:pos x="T6" y="T7"/>
                </a:cxn>
                <a:cxn ang="T16">
                  <a:pos x="T8" y="T9"/>
                </a:cxn>
                <a:cxn ang="T17">
                  <a:pos x="T10" y="T11"/>
                </a:cxn>
              </a:cxnLst>
              <a:rect l="T18" t="T19" r="T20" b="T21"/>
              <a:pathLst>
                <a:path w="228" h="450">
                  <a:moveTo>
                    <a:pt x="115" y="450"/>
                  </a:moveTo>
                  <a:lnTo>
                    <a:pt x="115" y="0"/>
                  </a:lnTo>
                  <a:lnTo>
                    <a:pt x="0" y="0"/>
                  </a:lnTo>
                  <a:lnTo>
                    <a:pt x="228" y="0"/>
                  </a:lnTo>
                  <a:lnTo>
                    <a:pt x="115" y="0"/>
                  </a:lnTo>
                  <a:lnTo>
                    <a:pt x="115" y="450"/>
                  </a:lnTo>
                  <a:close/>
                </a:path>
              </a:pathLst>
            </a:custGeom>
            <a:noFill/>
            <a:ln w="28575">
              <a:solidFill>
                <a:schemeClr val="tx1"/>
              </a:solidFill>
              <a:round/>
              <a:headEnd/>
              <a:tailEnd/>
            </a:ln>
          </p:spPr>
          <p:txBody>
            <a:bodyPr/>
            <a:lstStyle/>
            <a:p>
              <a:endParaRPr lang="it-IT"/>
            </a:p>
          </p:txBody>
        </p:sp>
        <p:sp>
          <p:nvSpPr>
            <p:cNvPr id="3082" name="Freeform 7"/>
            <p:cNvSpPr>
              <a:spLocks/>
            </p:cNvSpPr>
            <p:nvPr/>
          </p:nvSpPr>
          <p:spPr bwMode="auto">
            <a:xfrm>
              <a:off x="3653" y="1539"/>
              <a:ext cx="154" cy="80"/>
            </a:xfrm>
            <a:custGeom>
              <a:avLst/>
              <a:gdLst>
                <a:gd name="T0" fmla="*/ 1 w 228"/>
                <a:gd name="T1" fmla="*/ 0 h 450"/>
                <a:gd name="T2" fmla="*/ 1 w 228"/>
                <a:gd name="T3" fmla="*/ 0 h 450"/>
                <a:gd name="T4" fmla="*/ 0 w 228"/>
                <a:gd name="T5" fmla="*/ 0 h 450"/>
                <a:gd name="T6" fmla="*/ 1 w 228"/>
                <a:gd name="T7" fmla="*/ 0 h 450"/>
                <a:gd name="T8" fmla="*/ 1 w 228"/>
                <a:gd name="T9" fmla="*/ 0 h 450"/>
                <a:gd name="T10" fmla="*/ 1 w 228"/>
                <a:gd name="T11" fmla="*/ 0 h 450"/>
                <a:gd name="T12" fmla="*/ 0 60000 65536"/>
                <a:gd name="T13" fmla="*/ 0 60000 65536"/>
                <a:gd name="T14" fmla="*/ 0 60000 65536"/>
                <a:gd name="T15" fmla="*/ 0 60000 65536"/>
                <a:gd name="T16" fmla="*/ 0 60000 65536"/>
                <a:gd name="T17" fmla="*/ 0 60000 65536"/>
                <a:gd name="T18" fmla="*/ 0 w 228"/>
                <a:gd name="T19" fmla="*/ 0 h 450"/>
                <a:gd name="T20" fmla="*/ 228 w 228"/>
                <a:gd name="T21" fmla="*/ 450 h 450"/>
              </a:gdLst>
              <a:ahLst/>
              <a:cxnLst>
                <a:cxn ang="T12">
                  <a:pos x="T0" y="T1"/>
                </a:cxn>
                <a:cxn ang="T13">
                  <a:pos x="T2" y="T3"/>
                </a:cxn>
                <a:cxn ang="T14">
                  <a:pos x="T4" y="T5"/>
                </a:cxn>
                <a:cxn ang="T15">
                  <a:pos x="T6" y="T7"/>
                </a:cxn>
                <a:cxn ang="T16">
                  <a:pos x="T8" y="T9"/>
                </a:cxn>
                <a:cxn ang="T17">
                  <a:pos x="T10" y="T11"/>
                </a:cxn>
              </a:cxnLst>
              <a:rect l="T18" t="T19" r="T20" b="T21"/>
              <a:pathLst>
                <a:path w="228" h="450">
                  <a:moveTo>
                    <a:pt x="115" y="450"/>
                  </a:moveTo>
                  <a:lnTo>
                    <a:pt x="115" y="0"/>
                  </a:lnTo>
                  <a:lnTo>
                    <a:pt x="0" y="0"/>
                  </a:lnTo>
                  <a:lnTo>
                    <a:pt x="228" y="0"/>
                  </a:lnTo>
                  <a:lnTo>
                    <a:pt x="115" y="0"/>
                  </a:lnTo>
                  <a:lnTo>
                    <a:pt x="115" y="450"/>
                  </a:lnTo>
                  <a:close/>
                </a:path>
              </a:pathLst>
            </a:custGeom>
            <a:noFill/>
            <a:ln w="28575">
              <a:solidFill>
                <a:schemeClr val="tx1"/>
              </a:solidFill>
              <a:round/>
              <a:headEnd/>
              <a:tailEnd/>
            </a:ln>
          </p:spPr>
          <p:txBody>
            <a:bodyPr/>
            <a:lstStyle/>
            <a:p>
              <a:endParaRPr lang="it-IT"/>
            </a:p>
          </p:txBody>
        </p:sp>
        <p:sp>
          <p:nvSpPr>
            <p:cNvPr id="3083" name="Freeform 8"/>
            <p:cNvSpPr>
              <a:spLocks/>
            </p:cNvSpPr>
            <p:nvPr/>
          </p:nvSpPr>
          <p:spPr bwMode="auto">
            <a:xfrm>
              <a:off x="3322" y="1929"/>
              <a:ext cx="154" cy="80"/>
            </a:xfrm>
            <a:custGeom>
              <a:avLst/>
              <a:gdLst>
                <a:gd name="T0" fmla="*/ 1 w 228"/>
                <a:gd name="T1" fmla="*/ 0 h 450"/>
                <a:gd name="T2" fmla="*/ 1 w 228"/>
                <a:gd name="T3" fmla="*/ 0 h 450"/>
                <a:gd name="T4" fmla="*/ 0 w 228"/>
                <a:gd name="T5" fmla="*/ 0 h 450"/>
                <a:gd name="T6" fmla="*/ 1 w 228"/>
                <a:gd name="T7" fmla="*/ 0 h 450"/>
                <a:gd name="T8" fmla="*/ 1 w 228"/>
                <a:gd name="T9" fmla="*/ 0 h 450"/>
                <a:gd name="T10" fmla="*/ 1 w 228"/>
                <a:gd name="T11" fmla="*/ 0 h 450"/>
                <a:gd name="T12" fmla="*/ 0 60000 65536"/>
                <a:gd name="T13" fmla="*/ 0 60000 65536"/>
                <a:gd name="T14" fmla="*/ 0 60000 65536"/>
                <a:gd name="T15" fmla="*/ 0 60000 65536"/>
                <a:gd name="T16" fmla="*/ 0 60000 65536"/>
                <a:gd name="T17" fmla="*/ 0 60000 65536"/>
                <a:gd name="T18" fmla="*/ 0 w 228"/>
                <a:gd name="T19" fmla="*/ 0 h 450"/>
                <a:gd name="T20" fmla="*/ 228 w 228"/>
                <a:gd name="T21" fmla="*/ 450 h 450"/>
              </a:gdLst>
              <a:ahLst/>
              <a:cxnLst>
                <a:cxn ang="T12">
                  <a:pos x="T0" y="T1"/>
                </a:cxn>
                <a:cxn ang="T13">
                  <a:pos x="T2" y="T3"/>
                </a:cxn>
                <a:cxn ang="T14">
                  <a:pos x="T4" y="T5"/>
                </a:cxn>
                <a:cxn ang="T15">
                  <a:pos x="T6" y="T7"/>
                </a:cxn>
                <a:cxn ang="T16">
                  <a:pos x="T8" y="T9"/>
                </a:cxn>
                <a:cxn ang="T17">
                  <a:pos x="T10" y="T11"/>
                </a:cxn>
              </a:cxnLst>
              <a:rect l="T18" t="T19" r="T20" b="T21"/>
              <a:pathLst>
                <a:path w="228" h="450">
                  <a:moveTo>
                    <a:pt x="115" y="450"/>
                  </a:moveTo>
                  <a:lnTo>
                    <a:pt x="115" y="0"/>
                  </a:lnTo>
                  <a:lnTo>
                    <a:pt x="0" y="0"/>
                  </a:lnTo>
                  <a:lnTo>
                    <a:pt x="228" y="0"/>
                  </a:lnTo>
                  <a:lnTo>
                    <a:pt x="115" y="0"/>
                  </a:lnTo>
                  <a:lnTo>
                    <a:pt x="115" y="450"/>
                  </a:lnTo>
                  <a:close/>
                </a:path>
              </a:pathLst>
            </a:custGeom>
            <a:noFill/>
            <a:ln w="28575">
              <a:solidFill>
                <a:schemeClr val="tx1"/>
              </a:solidFill>
              <a:round/>
              <a:headEnd/>
              <a:tailEnd/>
            </a:ln>
          </p:spPr>
          <p:txBody>
            <a:bodyPr/>
            <a:lstStyle/>
            <a:p>
              <a:endParaRPr lang="it-IT"/>
            </a:p>
          </p:txBody>
        </p:sp>
        <p:sp>
          <p:nvSpPr>
            <p:cNvPr id="3084" name="Freeform 9"/>
            <p:cNvSpPr>
              <a:spLocks/>
            </p:cNvSpPr>
            <p:nvPr/>
          </p:nvSpPr>
          <p:spPr bwMode="auto">
            <a:xfrm>
              <a:off x="2185" y="1800"/>
              <a:ext cx="154" cy="76"/>
            </a:xfrm>
            <a:custGeom>
              <a:avLst/>
              <a:gdLst>
                <a:gd name="T0" fmla="*/ 1 w 228"/>
                <a:gd name="T1" fmla="*/ 0 h 450"/>
                <a:gd name="T2" fmla="*/ 1 w 228"/>
                <a:gd name="T3" fmla="*/ 0 h 450"/>
                <a:gd name="T4" fmla="*/ 0 w 228"/>
                <a:gd name="T5" fmla="*/ 0 h 450"/>
                <a:gd name="T6" fmla="*/ 1 w 228"/>
                <a:gd name="T7" fmla="*/ 0 h 450"/>
                <a:gd name="T8" fmla="*/ 1 w 228"/>
                <a:gd name="T9" fmla="*/ 0 h 450"/>
                <a:gd name="T10" fmla="*/ 1 w 228"/>
                <a:gd name="T11" fmla="*/ 0 h 450"/>
                <a:gd name="T12" fmla="*/ 0 60000 65536"/>
                <a:gd name="T13" fmla="*/ 0 60000 65536"/>
                <a:gd name="T14" fmla="*/ 0 60000 65536"/>
                <a:gd name="T15" fmla="*/ 0 60000 65536"/>
                <a:gd name="T16" fmla="*/ 0 60000 65536"/>
                <a:gd name="T17" fmla="*/ 0 60000 65536"/>
                <a:gd name="T18" fmla="*/ 0 w 228"/>
                <a:gd name="T19" fmla="*/ 0 h 450"/>
                <a:gd name="T20" fmla="*/ 228 w 228"/>
                <a:gd name="T21" fmla="*/ 450 h 450"/>
              </a:gdLst>
              <a:ahLst/>
              <a:cxnLst>
                <a:cxn ang="T12">
                  <a:pos x="T0" y="T1"/>
                </a:cxn>
                <a:cxn ang="T13">
                  <a:pos x="T2" y="T3"/>
                </a:cxn>
                <a:cxn ang="T14">
                  <a:pos x="T4" y="T5"/>
                </a:cxn>
                <a:cxn ang="T15">
                  <a:pos x="T6" y="T7"/>
                </a:cxn>
                <a:cxn ang="T16">
                  <a:pos x="T8" y="T9"/>
                </a:cxn>
                <a:cxn ang="T17">
                  <a:pos x="T10" y="T11"/>
                </a:cxn>
              </a:cxnLst>
              <a:rect l="T18" t="T19" r="T20" b="T21"/>
              <a:pathLst>
                <a:path w="228" h="450">
                  <a:moveTo>
                    <a:pt x="115" y="450"/>
                  </a:moveTo>
                  <a:lnTo>
                    <a:pt x="115" y="0"/>
                  </a:lnTo>
                  <a:lnTo>
                    <a:pt x="0" y="0"/>
                  </a:lnTo>
                  <a:lnTo>
                    <a:pt x="228" y="0"/>
                  </a:lnTo>
                  <a:lnTo>
                    <a:pt x="115" y="0"/>
                  </a:lnTo>
                  <a:lnTo>
                    <a:pt x="115" y="450"/>
                  </a:lnTo>
                  <a:close/>
                </a:path>
              </a:pathLst>
            </a:custGeom>
            <a:noFill/>
            <a:ln w="28575">
              <a:solidFill>
                <a:schemeClr val="tx1"/>
              </a:solidFill>
              <a:round/>
              <a:headEnd/>
              <a:tailEnd/>
            </a:ln>
          </p:spPr>
          <p:txBody>
            <a:bodyPr/>
            <a:lstStyle/>
            <a:p>
              <a:endParaRPr lang="it-IT"/>
            </a:p>
          </p:txBody>
        </p:sp>
        <p:sp>
          <p:nvSpPr>
            <p:cNvPr id="3085" name="Freeform 10"/>
            <p:cNvSpPr>
              <a:spLocks/>
            </p:cNvSpPr>
            <p:nvPr/>
          </p:nvSpPr>
          <p:spPr bwMode="auto">
            <a:xfrm>
              <a:off x="2514" y="1182"/>
              <a:ext cx="154" cy="81"/>
            </a:xfrm>
            <a:custGeom>
              <a:avLst/>
              <a:gdLst>
                <a:gd name="T0" fmla="*/ 1 w 228"/>
                <a:gd name="T1" fmla="*/ 0 h 450"/>
                <a:gd name="T2" fmla="*/ 1 w 228"/>
                <a:gd name="T3" fmla="*/ 0 h 450"/>
                <a:gd name="T4" fmla="*/ 0 w 228"/>
                <a:gd name="T5" fmla="*/ 0 h 450"/>
                <a:gd name="T6" fmla="*/ 1 w 228"/>
                <a:gd name="T7" fmla="*/ 0 h 450"/>
                <a:gd name="T8" fmla="*/ 1 w 228"/>
                <a:gd name="T9" fmla="*/ 0 h 450"/>
                <a:gd name="T10" fmla="*/ 1 w 228"/>
                <a:gd name="T11" fmla="*/ 0 h 450"/>
                <a:gd name="T12" fmla="*/ 0 60000 65536"/>
                <a:gd name="T13" fmla="*/ 0 60000 65536"/>
                <a:gd name="T14" fmla="*/ 0 60000 65536"/>
                <a:gd name="T15" fmla="*/ 0 60000 65536"/>
                <a:gd name="T16" fmla="*/ 0 60000 65536"/>
                <a:gd name="T17" fmla="*/ 0 60000 65536"/>
                <a:gd name="T18" fmla="*/ 0 w 228"/>
                <a:gd name="T19" fmla="*/ 0 h 450"/>
                <a:gd name="T20" fmla="*/ 228 w 228"/>
                <a:gd name="T21" fmla="*/ 450 h 450"/>
              </a:gdLst>
              <a:ahLst/>
              <a:cxnLst>
                <a:cxn ang="T12">
                  <a:pos x="T0" y="T1"/>
                </a:cxn>
                <a:cxn ang="T13">
                  <a:pos x="T2" y="T3"/>
                </a:cxn>
                <a:cxn ang="T14">
                  <a:pos x="T4" y="T5"/>
                </a:cxn>
                <a:cxn ang="T15">
                  <a:pos x="T6" y="T7"/>
                </a:cxn>
                <a:cxn ang="T16">
                  <a:pos x="T8" y="T9"/>
                </a:cxn>
                <a:cxn ang="T17">
                  <a:pos x="T10" y="T11"/>
                </a:cxn>
              </a:cxnLst>
              <a:rect l="T18" t="T19" r="T20" b="T21"/>
              <a:pathLst>
                <a:path w="228" h="450">
                  <a:moveTo>
                    <a:pt x="115" y="450"/>
                  </a:moveTo>
                  <a:lnTo>
                    <a:pt x="115" y="0"/>
                  </a:lnTo>
                  <a:lnTo>
                    <a:pt x="0" y="0"/>
                  </a:lnTo>
                  <a:lnTo>
                    <a:pt x="228" y="0"/>
                  </a:lnTo>
                  <a:lnTo>
                    <a:pt x="115" y="0"/>
                  </a:lnTo>
                  <a:lnTo>
                    <a:pt x="115" y="450"/>
                  </a:lnTo>
                  <a:close/>
                </a:path>
              </a:pathLst>
            </a:custGeom>
            <a:noFill/>
            <a:ln w="28575">
              <a:solidFill>
                <a:schemeClr val="tx1"/>
              </a:solidFill>
              <a:round/>
              <a:headEnd/>
              <a:tailEnd/>
            </a:ln>
          </p:spPr>
          <p:txBody>
            <a:bodyPr/>
            <a:lstStyle/>
            <a:p>
              <a:endParaRPr lang="it-IT"/>
            </a:p>
          </p:txBody>
        </p:sp>
        <p:sp>
          <p:nvSpPr>
            <p:cNvPr id="3086" name="Freeform 11"/>
            <p:cNvSpPr>
              <a:spLocks/>
            </p:cNvSpPr>
            <p:nvPr/>
          </p:nvSpPr>
          <p:spPr bwMode="auto">
            <a:xfrm>
              <a:off x="1370" y="1617"/>
              <a:ext cx="113" cy="90"/>
            </a:xfrm>
            <a:custGeom>
              <a:avLst/>
              <a:gdLst>
                <a:gd name="T0" fmla="*/ 0 w 228"/>
                <a:gd name="T1" fmla="*/ 0 h 450"/>
                <a:gd name="T2" fmla="*/ 0 w 228"/>
                <a:gd name="T3" fmla="*/ 0 h 450"/>
                <a:gd name="T4" fmla="*/ 0 w 228"/>
                <a:gd name="T5" fmla="*/ 0 h 450"/>
                <a:gd name="T6" fmla="*/ 0 w 228"/>
                <a:gd name="T7" fmla="*/ 0 h 450"/>
                <a:gd name="T8" fmla="*/ 0 w 228"/>
                <a:gd name="T9" fmla="*/ 0 h 450"/>
                <a:gd name="T10" fmla="*/ 0 w 228"/>
                <a:gd name="T11" fmla="*/ 0 h 450"/>
                <a:gd name="T12" fmla="*/ 0 60000 65536"/>
                <a:gd name="T13" fmla="*/ 0 60000 65536"/>
                <a:gd name="T14" fmla="*/ 0 60000 65536"/>
                <a:gd name="T15" fmla="*/ 0 60000 65536"/>
                <a:gd name="T16" fmla="*/ 0 60000 65536"/>
                <a:gd name="T17" fmla="*/ 0 60000 65536"/>
                <a:gd name="T18" fmla="*/ 0 w 228"/>
                <a:gd name="T19" fmla="*/ 0 h 450"/>
                <a:gd name="T20" fmla="*/ 228 w 228"/>
                <a:gd name="T21" fmla="*/ 450 h 450"/>
              </a:gdLst>
              <a:ahLst/>
              <a:cxnLst>
                <a:cxn ang="T12">
                  <a:pos x="T0" y="T1"/>
                </a:cxn>
                <a:cxn ang="T13">
                  <a:pos x="T2" y="T3"/>
                </a:cxn>
                <a:cxn ang="T14">
                  <a:pos x="T4" y="T5"/>
                </a:cxn>
                <a:cxn ang="T15">
                  <a:pos x="T6" y="T7"/>
                </a:cxn>
                <a:cxn ang="T16">
                  <a:pos x="T8" y="T9"/>
                </a:cxn>
                <a:cxn ang="T17">
                  <a:pos x="T10" y="T11"/>
                </a:cxn>
              </a:cxnLst>
              <a:rect l="T18" t="T19" r="T20" b="T21"/>
              <a:pathLst>
                <a:path w="228" h="450">
                  <a:moveTo>
                    <a:pt x="115" y="450"/>
                  </a:moveTo>
                  <a:lnTo>
                    <a:pt x="115" y="0"/>
                  </a:lnTo>
                  <a:lnTo>
                    <a:pt x="0" y="0"/>
                  </a:lnTo>
                  <a:lnTo>
                    <a:pt x="228" y="0"/>
                  </a:lnTo>
                  <a:lnTo>
                    <a:pt x="115" y="0"/>
                  </a:lnTo>
                  <a:lnTo>
                    <a:pt x="115" y="450"/>
                  </a:lnTo>
                  <a:close/>
                </a:path>
              </a:pathLst>
            </a:custGeom>
            <a:noFill/>
            <a:ln w="28575">
              <a:solidFill>
                <a:schemeClr val="tx1"/>
              </a:solidFill>
              <a:round/>
              <a:headEnd/>
              <a:tailEnd/>
            </a:ln>
          </p:spPr>
          <p:txBody>
            <a:bodyPr/>
            <a:lstStyle/>
            <a:p>
              <a:endParaRPr lang="it-IT"/>
            </a:p>
          </p:txBody>
        </p:sp>
        <p:sp>
          <p:nvSpPr>
            <p:cNvPr id="3087" name="Freeform 12"/>
            <p:cNvSpPr>
              <a:spLocks/>
            </p:cNvSpPr>
            <p:nvPr/>
          </p:nvSpPr>
          <p:spPr bwMode="auto">
            <a:xfrm flipV="1">
              <a:off x="1024" y="2761"/>
              <a:ext cx="154" cy="75"/>
            </a:xfrm>
            <a:custGeom>
              <a:avLst/>
              <a:gdLst>
                <a:gd name="T0" fmla="*/ 1 w 228"/>
                <a:gd name="T1" fmla="*/ 0 h 450"/>
                <a:gd name="T2" fmla="*/ 1 w 228"/>
                <a:gd name="T3" fmla="*/ 0 h 450"/>
                <a:gd name="T4" fmla="*/ 0 w 228"/>
                <a:gd name="T5" fmla="*/ 0 h 450"/>
                <a:gd name="T6" fmla="*/ 1 w 228"/>
                <a:gd name="T7" fmla="*/ 0 h 450"/>
                <a:gd name="T8" fmla="*/ 1 w 228"/>
                <a:gd name="T9" fmla="*/ 0 h 450"/>
                <a:gd name="T10" fmla="*/ 1 w 228"/>
                <a:gd name="T11" fmla="*/ 0 h 450"/>
                <a:gd name="T12" fmla="*/ 0 60000 65536"/>
                <a:gd name="T13" fmla="*/ 0 60000 65536"/>
                <a:gd name="T14" fmla="*/ 0 60000 65536"/>
                <a:gd name="T15" fmla="*/ 0 60000 65536"/>
                <a:gd name="T16" fmla="*/ 0 60000 65536"/>
                <a:gd name="T17" fmla="*/ 0 60000 65536"/>
                <a:gd name="T18" fmla="*/ 0 w 228"/>
                <a:gd name="T19" fmla="*/ 0 h 450"/>
                <a:gd name="T20" fmla="*/ 228 w 228"/>
                <a:gd name="T21" fmla="*/ 450 h 450"/>
              </a:gdLst>
              <a:ahLst/>
              <a:cxnLst>
                <a:cxn ang="T12">
                  <a:pos x="T0" y="T1"/>
                </a:cxn>
                <a:cxn ang="T13">
                  <a:pos x="T2" y="T3"/>
                </a:cxn>
                <a:cxn ang="T14">
                  <a:pos x="T4" y="T5"/>
                </a:cxn>
                <a:cxn ang="T15">
                  <a:pos x="T6" y="T7"/>
                </a:cxn>
                <a:cxn ang="T16">
                  <a:pos x="T8" y="T9"/>
                </a:cxn>
                <a:cxn ang="T17">
                  <a:pos x="T10" y="T11"/>
                </a:cxn>
              </a:cxnLst>
              <a:rect l="T18" t="T19" r="T20" b="T21"/>
              <a:pathLst>
                <a:path w="228" h="450">
                  <a:moveTo>
                    <a:pt x="115" y="450"/>
                  </a:moveTo>
                  <a:lnTo>
                    <a:pt x="115" y="0"/>
                  </a:lnTo>
                  <a:lnTo>
                    <a:pt x="0" y="0"/>
                  </a:lnTo>
                  <a:lnTo>
                    <a:pt x="228" y="0"/>
                  </a:lnTo>
                  <a:lnTo>
                    <a:pt x="115" y="0"/>
                  </a:lnTo>
                  <a:lnTo>
                    <a:pt x="115" y="450"/>
                  </a:lnTo>
                  <a:close/>
                </a:path>
              </a:pathLst>
            </a:custGeom>
            <a:noFill/>
            <a:ln w="28575">
              <a:solidFill>
                <a:schemeClr val="tx1"/>
              </a:solidFill>
              <a:round/>
              <a:headEnd/>
              <a:tailEnd/>
            </a:ln>
          </p:spPr>
          <p:txBody>
            <a:bodyPr/>
            <a:lstStyle/>
            <a:p>
              <a:endParaRPr lang="it-IT"/>
            </a:p>
          </p:txBody>
        </p:sp>
      </p:grpSp>
      <p:sp>
        <p:nvSpPr>
          <p:cNvPr id="9" name="Rectangle 6"/>
          <p:cNvSpPr txBox="1">
            <a:spLocks noChangeArrowheads="1"/>
          </p:cNvSpPr>
          <p:nvPr/>
        </p:nvSpPr>
        <p:spPr>
          <a:xfrm>
            <a:off x="433388" y="1660525"/>
            <a:ext cx="8510587" cy="587375"/>
          </a:xfrm>
          <a:prstGeom prst="rect">
            <a:avLst/>
          </a:prstGeom>
          <a:solidFill>
            <a:srgbClr val="00B0F0"/>
          </a:solidFill>
          <a:ln>
            <a:solidFill>
              <a:schemeClr val="tx1"/>
            </a:solidFill>
          </a:ln>
        </p:spPr>
        <p:txBody>
          <a:bodyPr/>
          <a:lstStyle/>
          <a:p>
            <a:pPr algn="ctr" eaLnBrk="0" fontAlgn="auto" hangingPunct="0">
              <a:lnSpc>
                <a:spcPct val="90000"/>
              </a:lnSpc>
              <a:spcBef>
                <a:spcPct val="20000"/>
              </a:spcBef>
              <a:spcAft>
                <a:spcPts val="0"/>
              </a:spcAft>
              <a:defRPr/>
            </a:pPr>
            <a:r>
              <a:rPr lang="it-IT" sz="1200" b="1" kern="0" dirty="0">
                <a:solidFill>
                  <a:prstClr val="white"/>
                </a:solidFill>
                <a:latin typeface="Frutiger 55 Roman"/>
              </a:rPr>
              <a:t>Variazioni nell’estensione e nella flessione isometrica e isocinetica del ginocchio (parametri della forza muscolare degli arti inferiori</a:t>
            </a:r>
            <a:r>
              <a:rPr lang="it-IT" sz="1200" b="1" kern="0" dirty="0" smtClean="0">
                <a:solidFill>
                  <a:prstClr val="white"/>
                </a:solidFill>
                <a:latin typeface="Frutiger 55 Roman"/>
              </a:rPr>
              <a:t>). Studio su  </a:t>
            </a:r>
            <a:r>
              <a:rPr lang="it-IT" sz="1200" b="1" kern="0" dirty="0">
                <a:solidFill>
                  <a:prstClr val="white"/>
                </a:solidFill>
                <a:latin typeface="Frutiger 55 Roman"/>
              </a:rPr>
              <a:t>262 uomini anziani deboli dopo sei mesi di terapia con testosterone </a:t>
            </a:r>
            <a:r>
              <a:rPr lang="it-IT" sz="1200" b="1" kern="0" dirty="0" smtClean="0">
                <a:solidFill>
                  <a:prstClr val="white"/>
                </a:solidFill>
                <a:latin typeface="Frutiger 55 Roman"/>
              </a:rPr>
              <a:t> </a:t>
            </a:r>
            <a:r>
              <a:rPr lang="it-IT" sz="1200" b="1" kern="0" dirty="0">
                <a:solidFill>
                  <a:prstClr val="white"/>
                </a:solidFill>
                <a:latin typeface="Frutiger 55 Roman"/>
              </a:rPr>
              <a:t>gel</a:t>
            </a:r>
            <a:endParaRPr lang="en-US" sz="1200" b="1" kern="0" dirty="0">
              <a:solidFill>
                <a:prstClr val="white"/>
              </a:solidFill>
              <a:latin typeface="Frutiger 55 Roman"/>
            </a:endParaRPr>
          </a:p>
        </p:txBody>
      </p:sp>
      <p:sp>
        <p:nvSpPr>
          <p:cNvPr id="3077" name="Title 18"/>
          <p:cNvSpPr>
            <a:spLocks noGrp="1"/>
          </p:cNvSpPr>
          <p:nvPr>
            <p:ph type="title"/>
          </p:nvPr>
        </p:nvSpPr>
        <p:spPr>
          <a:xfrm>
            <a:off x="598488" y="730250"/>
            <a:ext cx="7361237" cy="892175"/>
          </a:xfrm>
        </p:spPr>
        <p:txBody>
          <a:bodyPr/>
          <a:lstStyle/>
          <a:p>
            <a:r>
              <a:rPr lang="it-IT" dirty="0" smtClean="0"/>
              <a:t>Il testosterone migliora la performance muscolare e la forza (4)</a:t>
            </a:r>
          </a:p>
        </p:txBody>
      </p:sp>
      <p:sp>
        <p:nvSpPr>
          <p:cNvPr id="3078" name="Rectangle 3"/>
          <p:cNvSpPr>
            <a:spLocks noChangeArrowheads="1"/>
          </p:cNvSpPr>
          <p:nvPr/>
        </p:nvSpPr>
        <p:spPr bwMode="auto">
          <a:xfrm>
            <a:off x="93663" y="6375400"/>
            <a:ext cx="4705350" cy="261938"/>
          </a:xfrm>
          <a:prstGeom prst="rect">
            <a:avLst/>
          </a:prstGeom>
          <a:noFill/>
          <a:ln w="9525" algn="ctr">
            <a:noFill/>
            <a:miter lim="800000"/>
            <a:headEnd/>
            <a:tailEnd/>
          </a:ln>
        </p:spPr>
        <p:txBody>
          <a:bodyPr wrap="none">
            <a:spAutoFit/>
          </a:bodyPr>
          <a:lstStyle/>
          <a:p>
            <a:r>
              <a:rPr lang="it-IT" sz="1100">
                <a:solidFill>
                  <a:srgbClr val="0094D8"/>
                </a:solidFill>
                <a:latin typeface="Frutiger 55 Roman"/>
                <a:cs typeface="Arial" pitchFamily="34" charset="0"/>
              </a:rPr>
              <a:t>Srinivas-Shankar U</a:t>
            </a:r>
            <a:r>
              <a:rPr lang="it-IT" sz="1100" i="1">
                <a:solidFill>
                  <a:srgbClr val="0094D8"/>
                </a:solidFill>
                <a:latin typeface="Frutiger 55 Roman"/>
                <a:cs typeface="Arial" pitchFamily="34" charset="0"/>
              </a:rPr>
              <a:t> et al. J Clin Endocrinol Metab</a:t>
            </a:r>
            <a:r>
              <a:rPr lang="it-IT" sz="1100">
                <a:solidFill>
                  <a:srgbClr val="0094D8"/>
                </a:solidFill>
                <a:latin typeface="Frutiger 55 Roman"/>
                <a:cs typeface="Arial" pitchFamily="34" charset="0"/>
              </a:rPr>
              <a:t> 2010;95(2):639–650.</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txBox="1">
            <a:spLocks noChangeArrowheads="1"/>
          </p:cNvSpPr>
          <p:nvPr/>
        </p:nvSpPr>
        <p:spPr>
          <a:xfrm>
            <a:off x="95250" y="234950"/>
            <a:ext cx="9048750" cy="1095375"/>
          </a:xfrm>
          <a:prstGeom prst="rect">
            <a:avLst/>
          </a:prstGeom>
        </p:spPr>
        <p:txBody>
          <a:bodyPr/>
          <a:lstStyle/>
          <a:p>
            <a:pPr algn="ctr" eaLnBrk="0" fontAlgn="auto" hangingPunct="0">
              <a:spcBef>
                <a:spcPct val="20000"/>
              </a:spcBef>
              <a:spcAft>
                <a:spcPts val="0"/>
              </a:spcAft>
              <a:defRPr/>
            </a:pPr>
            <a:endParaRPr lang="en-US" sz="2000" b="1" kern="0" dirty="0">
              <a:solidFill>
                <a:srgbClr val="F6BF69"/>
              </a:solidFill>
              <a:effectLst>
                <a:outerShdw blurRad="38100" dist="38100" dir="2700000" algn="tl">
                  <a:srgbClr val="000000"/>
                </a:outerShdw>
              </a:effectLst>
              <a:latin typeface="Frutiger 55 Roman"/>
            </a:endParaRPr>
          </a:p>
        </p:txBody>
      </p:sp>
      <p:grpSp>
        <p:nvGrpSpPr>
          <p:cNvPr id="4100" name="Gruppieren 10"/>
          <p:cNvGrpSpPr>
            <a:grpSpLocks/>
          </p:cNvGrpSpPr>
          <p:nvPr/>
        </p:nvGrpSpPr>
        <p:grpSpPr bwMode="auto">
          <a:xfrm>
            <a:off x="1260475" y="2509838"/>
            <a:ext cx="6630988" cy="3473450"/>
            <a:chOff x="1870791" y="1571677"/>
            <a:chExt cx="6623857" cy="3661529"/>
          </a:xfrm>
        </p:grpSpPr>
        <p:graphicFrame>
          <p:nvGraphicFramePr>
            <p:cNvPr id="4098" name="Object 2"/>
            <p:cNvGraphicFramePr>
              <a:graphicFrameLocks noChangeAspect="1"/>
            </p:cNvGraphicFramePr>
            <p:nvPr/>
          </p:nvGraphicFramePr>
          <p:xfrm>
            <a:off x="1870791" y="1571677"/>
            <a:ext cx="6623857" cy="3661529"/>
          </p:xfrm>
          <a:graphic>
            <a:graphicData uri="http://schemas.openxmlformats.org/presentationml/2006/ole">
              <p:oleObj spid="_x0000_s4117" r:id="rId4" imgW="6633023" imgH="3475021" progId="Excel.Sheet.8">
                <p:embed/>
              </p:oleObj>
            </a:graphicData>
          </a:graphic>
        </p:graphicFrame>
        <p:sp>
          <p:nvSpPr>
            <p:cNvPr id="4105" name="Textfeld 8"/>
            <p:cNvSpPr txBox="1">
              <a:spLocks noChangeArrowheads="1"/>
            </p:cNvSpPr>
            <p:nvPr/>
          </p:nvSpPr>
          <p:spPr bwMode="auto">
            <a:xfrm>
              <a:off x="3270654" y="2657603"/>
              <a:ext cx="991513" cy="389330"/>
            </a:xfrm>
            <a:prstGeom prst="rect">
              <a:avLst/>
            </a:prstGeom>
            <a:noFill/>
            <a:ln w="9525">
              <a:noFill/>
              <a:miter lim="800000"/>
              <a:headEnd/>
              <a:tailEnd/>
            </a:ln>
          </p:spPr>
          <p:txBody>
            <a:bodyPr wrap="none">
              <a:spAutoFit/>
            </a:bodyPr>
            <a:lstStyle/>
            <a:p>
              <a:pPr algn="ctr">
                <a:spcBef>
                  <a:spcPct val="20000"/>
                </a:spcBef>
              </a:pPr>
              <a:r>
                <a:rPr lang="de-DE" dirty="0">
                  <a:solidFill>
                    <a:srgbClr val="0094D8"/>
                  </a:solidFill>
                  <a:latin typeface="Frutiger 55 Roman"/>
                </a:rPr>
                <a:t>12 </a:t>
              </a:r>
              <a:r>
                <a:rPr lang="de-DE" dirty="0" err="1">
                  <a:solidFill>
                    <a:srgbClr val="0094D8"/>
                  </a:solidFill>
                  <a:latin typeface="Frutiger 55 Roman"/>
                </a:rPr>
                <a:t>mesi</a:t>
              </a:r>
              <a:endParaRPr lang="de-DE" dirty="0">
                <a:solidFill>
                  <a:srgbClr val="0094D8"/>
                </a:solidFill>
                <a:latin typeface="Frutiger 55 Roman"/>
              </a:endParaRPr>
            </a:p>
          </p:txBody>
        </p:sp>
        <p:sp>
          <p:nvSpPr>
            <p:cNvPr id="4106" name="Textfeld 9"/>
            <p:cNvSpPr txBox="1">
              <a:spLocks noChangeArrowheads="1"/>
            </p:cNvSpPr>
            <p:nvPr/>
          </p:nvSpPr>
          <p:spPr bwMode="auto">
            <a:xfrm>
              <a:off x="6876441" y="2657603"/>
              <a:ext cx="991513" cy="389330"/>
            </a:xfrm>
            <a:prstGeom prst="rect">
              <a:avLst/>
            </a:prstGeom>
            <a:noFill/>
            <a:ln w="9525">
              <a:noFill/>
              <a:miter lim="800000"/>
              <a:headEnd/>
              <a:tailEnd/>
            </a:ln>
          </p:spPr>
          <p:txBody>
            <a:bodyPr wrap="none">
              <a:spAutoFit/>
            </a:bodyPr>
            <a:lstStyle/>
            <a:p>
              <a:pPr algn="ctr">
                <a:spcBef>
                  <a:spcPct val="20000"/>
                </a:spcBef>
              </a:pPr>
              <a:r>
                <a:rPr lang="de-DE" dirty="0">
                  <a:solidFill>
                    <a:srgbClr val="0094D8"/>
                  </a:solidFill>
                  <a:latin typeface="Frutiger 55 Roman"/>
                </a:rPr>
                <a:t>24 </a:t>
              </a:r>
              <a:r>
                <a:rPr lang="de-DE" dirty="0" err="1">
                  <a:solidFill>
                    <a:srgbClr val="0094D8"/>
                  </a:solidFill>
                  <a:latin typeface="Frutiger 55 Roman"/>
                </a:rPr>
                <a:t>mesi</a:t>
              </a:r>
              <a:endParaRPr lang="de-DE" dirty="0">
                <a:solidFill>
                  <a:srgbClr val="0094D8"/>
                </a:solidFill>
                <a:latin typeface="Frutiger 55 Roman"/>
              </a:endParaRPr>
            </a:p>
          </p:txBody>
        </p:sp>
      </p:grpSp>
      <p:sp>
        <p:nvSpPr>
          <p:cNvPr id="4101" name="Textfeld 11"/>
          <p:cNvSpPr txBox="1">
            <a:spLocks noChangeArrowheads="1"/>
          </p:cNvSpPr>
          <p:nvPr/>
        </p:nvSpPr>
        <p:spPr bwMode="auto">
          <a:xfrm>
            <a:off x="2628900" y="5286375"/>
            <a:ext cx="1025525" cy="369888"/>
          </a:xfrm>
          <a:prstGeom prst="rect">
            <a:avLst/>
          </a:prstGeom>
          <a:noFill/>
          <a:ln w="9525">
            <a:noFill/>
            <a:miter lim="800000"/>
            <a:headEnd/>
            <a:tailEnd/>
          </a:ln>
        </p:spPr>
        <p:txBody>
          <a:bodyPr wrap="none">
            <a:spAutoFit/>
          </a:bodyPr>
          <a:lstStyle/>
          <a:p>
            <a:pPr algn="ctr">
              <a:spcBef>
                <a:spcPct val="20000"/>
              </a:spcBef>
            </a:pPr>
            <a:r>
              <a:rPr lang="de-DE">
                <a:solidFill>
                  <a:srgbClr val="0094D8"/>
                </a:solidFill>
                <a:latin typeface="Frutiger 55 Roman"/>
              </a:rPr>
              <a:t>p=0.001</a:t>
            </a:r>
          </a:p>
        </p:txBody>
      </p:sp>
      <p:sp>
        <p:nvSpPr>
          <p:cNvPr id="4102" name="TextBox 9"/>
          <p:cNvSpPr txBox="1">
            <a:spLocks noChangeArrowheads="1"/>
          </p:cNvSpPr>
          <p:nvPr/>
        </p:nvSpPr>
        <p:spPr bwMode="auto">
          <a:xfrm>
            <a:off x="161925" y="1717675"/>
            <a:ext cx="8542338" cy="523875"/>
          </a:xfrm>
          <a:prstGeom prst="rect">
            <a:avLst/>
          </a:prstGeom>
          <a:solidFill>
            <a:srgbClr val="00B0F0"/>
          </a:solidFill>
          <a:ln w="9525">
            <a:noFill/>
            <a:miter lim="800000"/>
            <a:headEnd/>
            <a:tailEnd/>
          </a:ln>
        </p:spPr>
        <p:txBody>
          <a:bodyPr>
            <a:spAutoFit/>
          </a:bodyPr>
          <a:lstStyle/>
          <a:p>
            <a:r>
              <a:rPr lang="it-IT" sz="1400" b="1" dirty="0">
                <a:solidFill>
                  <a:srgbClr val="FFFFFF"/>
                </a:solidFill>
                <a:latin typeface="Frutiger 55 Roman"/>
              </a:rPr>
              <a:t>Variazione dalla baseline in HOMA -IR dopo 12 mesi di placebo (n=10) o TU (n=40); </a:t>
            </a:r>
            <a:r>
              <a:rPr lang="it-IT" sz="1400" b="1" dirty="0" smtClean="0">
                <a:solidFill>
                  <a:srgbClr val="FFFFFF"/>
                </a:solidFill>
                <a:latin typeface="Frutiger 55 Roman"/>
              </a:rPr>
              <a:t>i pazienti sono </a:t>
            </a:r>
            <a:r>
              <a:rPr lang="it-IT" sz="1400" b="1" dirty="0">
                <a:solidFill>
                  <a:srgbClr val="FFFFFF"/>
                </a:solidFill>
                <a:latin typeface="Frutiger 55 Roman"/>
              </a:rPr>
              <a:t>passati dal placebo al testosterone </a:t>
            </a:r>
            <a:r>
              <a:rPr lang="it-IT" sz="1400" b="1" dirty="0" err="1">
                <a:solidFill>
                  <a:srgbClr val="FFFFFF"/>
                </a:solidFill>
                <a:latin typeface="Frutiger 55 Roman"/>
              </a:rPr>
              <a:t>undecanoato</a:t>
            </a:r>
            <a:r>
              <a:rPr lang="it-IT" sz="1400" b="1" dirty="0">
                <a:solidFill>
                  <a:srgbClr val="FFFFFF"/>
                </a:solidFill>
                <a:latin typeface="Frutiger 55 Roman"/>
              </a:rPr>
              <a:t> </a:t>
            </a:r>
            <a:r>
              <a:rPr lang="it-IT" sz="1400" b="1" dirty="0" smtClean="0">
                <a:solidFill>
                  <a:srgbClr val="FFFFFF"/>
                </a:solidFill>
                <a:latin typeface="Frutiger 55 Roman"/>
              </a:rPr>
              <a:t>(P^TU) dopo </a:t>
            </a:r>
            <a:r>
              <a:rPr lang="it-IT" sz="1400" b="1" dirty="0">
                <a:solidFill>
                  <a:srgbClr val="FFFFFF"/>
                </a:solidFill>
                <a:latin typeface="Frutiger 55 Roman"/>
              </a:rPr>
              <a:t>12 </a:t>
            </a:r>
            <a:r>
              <a:rPr lang="it-IT" sz="1400" b="1" dirty="0" smtClean="0">
                <a:solidFill>
                  <a:srgbClr val="FFFFFF"/>
                </a:solidFill>
                <a:latin typeface="Frutiger 55 Roman"/>
              </a:rPr>
              <a:t>mesi, </a:t>
            </a:r>
            <a:r>
              <a:rPr lang="it-IT" sz="1400" b="1" dirty="0">
                <a:solidFill>
                  <a:srgbClr val="FFFFFF"/>
                </a:solidFill>
                <a:latin typeface="Frutiger 55 Roman"/>
              </a:rPr>
              <a:t>per un totale di 24 mesi</a:t>
            </a:r>
          </a:p>
        </p:txBody>
      </p:sp>
      <p:sp>
        <p:nvSpPr>
          <p:cNvPr id="4103" name="Title 10"/>
          <p:cNvSpPr>
            <a:spLocks noGrp="1"/>
          </p:cNvSpPr>
          <p:nvPr>
            <p:ph type="title"/>
          </p:nvPr>
        </p:nvSpPr>
        <p:spPr>
          <a:xfrm>
            <a:off x="380206" y="884237"/>
            <a:ext cx="8105775" cy="892175"/>
          </a:xfrm>
        </p:spPr>
        <p:txBody>
          <a:bodyPr/>
          <a:lstStyle/>
          <a:p>
            <a:r>
              <a:rPr lang="it-IT" sz="2400" dirty="0" smtClean="0"/>
              <a:t>Il testosterone migliora l’</a:t>
            </a:r>
            <a:r>
              <a:rPr lang="it-IT" sz="2400" dirty="0" err="1" smtClean="0"/>
              <a:t>insulino-resistenza</a:t>
            </a:r>
            <a:r>
              <a:rPr lang="it-IT" sz="2400" dirty="0" smtClean="0"/>
              <a:t> (1)</a:t>
            </a:r>
          </a:p>
        </p:txBody>
      </p:sp>
      <p:sp>
        <p:nvSpPr>
          <p:cNvPr id="4104" name="Rectangle 3"/>
          <p:cNvSpPr>
            <a:spLocks noChangeArrowheads="1"/>
          </p:cNvSpPr>
          <p:nvPr/>
        </p:nvSpPr>
        <p:spPr bwMode="auto">
          <a:xfrm>
            <a:off x="93663" y="6375400"/>
            <a:ext cx="3346450" cy="261938"/>
          </a:xfrm>
          <a:prstGeom prst="rect">
            <a:avLst/>
          </a:prstGeom>
          <a:noFill/>
          <a:ln w="9525" algn="ctr">
            <a:noFill/>
            <a:miter lim="800000"/>
            <a:headEnd/>
            <a:tailEnd/>
          </a:ln>
        </p:spPr>
        <p:txBody>
          <a:bodyPr wrap="none">
            <a:spAutoFit/>
          </a:bodyPr>
          <a:lstStyle/>
          <a:p>
            <a:r>
              <a:rPr lang="nb-NO" sz="1100">
                <a:solidFill>
                  <a:srgbClr val="0094D8"/>
                </a:solidFill>
                <a:latin typeface="Frutiger 55 Roman"/>
                <a:cs typeface="Arial" pitchFamily="34" charset="0"/>
              </a:rPr>
              <a:t>Aversa A </a:t>
            </a:r>
            <a:r>
              <a:rPr lang="nb-NO" sz="1100" i="1">
                <a:solidFill>
                  <a:srgbClr val="0094D8"/>
                </a:solidFill>
                <a:latin typeface="Frutiger 55 Roman"/>
                <a:cs typeface="Arial" pitchFamily="34" charset="0"/>
              </a:rPr>
              <a:t>et al. J Sex Med</a:t>
            </a:r>
            <a:r>
              <a:rPr lang="nb-NO" sz="1100">
                <a:solidFill>
                  <a:srgbClr val="0094D8"/>
                </a:solidFill>
                <a:latin typeface="Frutiger 55 Roman"/>
                <a:cs typeface="Arial" pitchFamily="34" charset="0"/>
              </a:rPr>
              <a:t> 2010;7(10):3495–3503.</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txBox="1">
            <a:spLocks noChangeArrowheads="1"/>
          </p:cNvSpPr>
          <p:nvPr/>
        </p:nvSpPr>
        <p:spPr>
          <a:xfrm>
            <a:off x="47625" y="392113"/>
            <a:ext cx="9048750" cy="1165225"/>
          </a:xfrm>
          <a:prstGeom prst="rect">
            <a:avLst/>
          </a:prstGeom>
        </p:spPr>
        <p:txBody>
          <a:bodyPr/>
          <a:lstStyle/>
          <a:p>
            <a:pPr algn="ctr" eaLnBrk="0" fontAlgn="auto" hangingPunct="0">
              <a:spcBef>
                <a:spcPts val="0"/>
              </a:spcBef>
              <a:spcAft>
                <a:spcPts val="0"/>
              </a:spcAft>
              <a:defRPr/>
            </a:pPr>
            <a:endParaRPr lang="en-US" sz="2200" b="1" dirty="0">
              <a:solidFill>
                <a:srgbClr val="F6BF69"/>
              </a:solidFill>
              <a:effectLst>
                <a:outerShdw blurRad="38100" dist="38100" dir="2700000" algn="tl">
                  <a:srgbClr val="000000"/>
                </a:outerShdw>
              </a:effectLst>
              <a:latin typeface="Frutiger 55 Roman"/>
              <a:cs typeface="Arial" charset="0"/>
            </a:endParaRPr>
          </a:p>
        </p:txBody>
      </p:sp>
      <p:grpSp>
        <p:nvGrpSpPr>
          <p:cNvPr id="5124" name="Group 26"/>
          <p:cNvGrpSpPr>
            <a:grpSpLocks/>
          </p:cNvGrpSpPr>
          <p:nvPr/>
        </p:nvGrpSpPr>
        <p:grpSpPr bwMode="auto">
          <a:xfrm>
            <a:off x="687388" y="2295525"/>
            <a:ext cx="8515350" cy="4062413"/>
            <a:chOff x="177" y="1096"/>
            <a:chExt cx="5790" cy="2923"/>
          </a:xfrm>
        </p:grpSpPr>
        <p:graphicFrame>
          <p:nvGraphicFramePr>
            <p:cNvPr id="5122" name="Object 8"/>
            <p:cNvGraphicFramePr>
              <a:graphicFrameLocks noChangeAspect="1"/>
            </p:cNvGraphicFramePr>
            <p:nvPr>
              <p:extLst>
                <p:ext uri="{D42A27DB-BD31-4B8C-83A1-F6EECF244321}">
                  <p14:modId xmlns:p14="http://schemas.microsoft.com/office/powerpoint/2010/main" xmlns="" val="3285949475"/>
                </p:ext>
              </p:extLst>
            </p:nvPr>
          </p:nvGraphicFramePr>
          <p:xfrm>
            <a:off x="177" y="1096"/>
            <a:ext cx="4979" cy="2804"/>
          </p:xfrm>
          <a:graphic>
            <a:graphicData uri="http://schemas.openxmlformats.org/presentationml/2006/ole">
              <p:oleObj spid="_x0000_s5143" name="Foglio di lavoro" r:id="rId4" imgW="7324655" imgH="3895657" progId="Excel.Sheet.8">
                <p:embed/>
              </p:oleObj>
            </a:graphicData>
          </a:graphic>
        </p:graphicFrame>
        <p:sp>
          <p:nvSpPr>
            <p:cNvPr id="5128" name="Freeform 9"/>
            <p:cNvSpPr>
              <a:spLocks/>
            </p:cNvSpPr>
            <p:nvPr/>
          </p:nvSpPr>
          <p:spPr bwMode="auto">
            <a:xfrm>
              <a:off x="3328" y="1642"/>
              <a:ext cx="300" cy="231"/>
            </a:xfrm>
            <a:custGeom>
              <a:avLst/>
              <a:gdLst>
                <a:gd name="T0" fmla="*/ 1 w 453"/>
                <a:gd name="T1" fmla="*/ 1 h 405"/>
                <a:gd name="T2" fmla="*/ 1 w 453"/>
                <a:gd name="T3" fmla="*/ 0 h 405"/>
                <a:gd name="T4" fmla="*/ 0 w 453"/>
                <a:gd name="T5" fmla="*/ 0 h 405"/>
                <a:gd name="T6" fmla="*/ 1 w 453"/>
                <a:gd name="T7" fmla="*/ 0 h 405"/>
                <a:gd name="T8" fmla="*/ 1 w 453"/>
                <a:gd name="T9" fmla="*/ 0 h 405"/>
                <a:gd name="T10" fmla="*/ 1 w 453"/>
                <a:gd name="T11" fmla="*/ 1 h 405"/>
                <a:gd name="T12" fmla="*/ 1 w 453"/>
                <a:gd name="T13" fmla="*/ 1 h 405"/>
                <a:gd name="T14" fmla="*/ 0 60000 65536"/>
                <a:gd name="T15" fmla="*/ 0 60000 65536"/>
                <a:gd name="T16" fmla="*/ 0 60000 65536"/>
                <a:gd name="T17" fmla="*/ 0 60000 65536"/>
                <a:gd name="T18" fmla="*/ 0 60000 65536"/>
                <a:gd name="T19" fmla="*/ 0 60000 65536"/>
                <a:gd name="T20" fmla="*/ 0 60000 65536"/>
                <a:gd name="T21" fmla="*/ 0 w 453"/>
                <a:gd name="T22" fmla="*/ 0 h 405"/>
                <a:gd name="T23" fmla="*/ 453 w 453"/>
                <a:gd name="T24" fmla="*/ 405 h 40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3" h="405">
                  <a:moveTo>
                    <a:pt x="228" y="299"/>
                  </a:moveTo>
                  <a:lnTo>
                    <a:pt x="228" y="0"/>
                  </a:lnTo>
                  <a:lnTo>
                    <a:pt x="0" y="0"/>
                  </a:lnTo>
                  <a:lnTo>
                    <a:pt x="453" y="0"/>
                  </a:lnTo>
                  <a:lnTo>
                    <a:pt x="228" y="0"/>
                  </a:lnTo>
                  <a:lnTo>
                    <a:pt x="228" y="405"/>
                  </a:lnTo>
                  <a:lnTo>
                    <a:pt x="228" y="299"/>
                  </a:lnTo>
                  <a:close/>
                </a:path>
              </a:pathLst>
            </a:custGeom>
            <a:solidFill>
              <a:schemeClr val="accent1"/>
            </a:solidFill>
            <a:ln w="19050">
              <a:solidFill>
                <a:schemeClr val="tx1"/>
              </a:solidFill>
              <a:round/>
              <a:headEnd/>
              <a:tailEnd/>
            </a:ln>
          </p:spPr>
          <p:txBody>
            <a:bodyPr/>
            <a:lstStyle/>
            <a:p>
              <a:endParaRPr lang="it-IT"/>
            </a:p>
          </p:txBody>
        </p:sp>
        <p:sp>
          <p:nvSpPr>
            <p:cNvPr id="5129" name="Freeform 10"/>
            <p:cNvSpPr>
              <a:spLocks/>
            </p:cNvSpPr>
            <p:nvPr/>
          </p:nvSpPr>
          <p:spPr bwMode="auto">
            <a:xfrm>
              <a:off x="1006" y="1661"/>
              <a:ext cx="300" cy="236"/>
            </a:xfrm>
            <a:custGeom>
              <a:avLst/>
              <a:gdLst>
                <a:gd name="T0" fmla="*/ 1 w 453"/>
                <a:gd name="T1" fmla="*/ 1 h 405"/>
                <a:gd name="T2" fmla="*/ 1 w 453"/>
                <a:gd name="T3" fmla="*/ 0 h 405"/>
                <a:gd name="T4" fmla="*/ 0 w 453"/>
                <a:gd name="T5" fmla="*/ 0 h 405"/>
                <a:gd name="T6" fmla="*/ 1 w 453"/>
                <a:gd name="T7" fmla="*/ 0 h 405"/>
                <a:gd name="T8" fmla="*/ 1 w 453"/>
                <a:gd name="T9" fmla="*/ 0 h 405"/>
                <a:gd name="T10" fmla="*/ 1 w 453"/>
                <a:gd name="T11" fmla="*/ 1 h 405"/>
                <a:gd name="T12" fmla="*/ 1 w 453"/>
                <a:gd name="T13" fmla="*/ 1 h 405"/>
                <a:gd name="T14" fmla="*/ 0 60000 65536"/>
                <a:gd name="T15" fmla="*/ 0 60000 65536"/>
                <a:gd name="T16" fmla="*/ 0 60000 65536"/>
                <a:gd name="T17" fmla="*/ 0 60000 65536"/>
                <a:gd name="T18" fmla="*/ 0 60000 65536"/>
                <a:gd name="T19" fmla="*/ 0 60000 65536"/>
                <a:gd name="T20" fmla="*/ 0 60000 65536"/>
                <a:gd name="T21" fmla="*/ 0 w 453"/>
                <a:gd name="T22" fmla="*/ 0 h 405"/>
                <a:gd name="T23" fmla="*/ 453 w 453"/>
                <a:gd name="T24" fmla="*/ 405 h 40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3" h="405">
                  <a:moveTo>
                    <a:pt x="228" y="299"/>
                  </a:moveTo>
                  <a:lnTo>
                    <a:pt x="228" y="0"/>
                  </a:lnTo>
                  <a:lnTo>
                    <a:pt x="0" y="0"/>
                  </a:lnTo>
                  <a:lnTo>
                    <a:pt x="453" y="0"/>
                  </a:lnTo>
                  <a:lnTo>
                    <a:pt x="228" y="0"/>
                  </a:lnTo>
                  <a:lnTo>
                    <a:pt x="228" y="405"/>
                  </a:lnTo>
                  <a:lnTo>
                    <a:pt x="228" y="299"/>
                  </a:lnTo>
                  <a:close/>
                </a:path>
              </a:pathLst>
            </a:custGeom>
            <a:solidFill>
              <a:schemeClr val="accent1"/>
            </a:solidFill>
            <a:ln w="19050">
              <a:solidFill>
                <a:schemeClr val="tx1"/>
              </a:solidFill>
              <a:round/>
              <a:headEnd/>
              <a:tailEnd/>
            </a:ln>
          </p:spPr>
          <p:txBody>
            <a:bodyPr/>
            <a:lstStyle/>
            <a:p>
              <a:endParaRPr lang="it-IT"/>
            </a:p>
          </p:txBody>
        </p:sp>
        <p:sp>
          <p:nvSpPr>
            <p:cNvPr id="5130" name="Freeform 11"/>
            <p:cNvSpPr>
              <a:spLocks/>
            </p:cNvSpPr>
            <p:nvPr/>
          </p:nvSpPr>
          <p:spPr bwMode="auto">
            <a:xfrm flipV="1">
              <a:off x="1640" y="2256"/>
              <a:ext cx="300" cy="204"/>
            </a:xfrm>
            <a:custGeom>
              <a:avLst/>
              <a:gdLst>
                <a:gd name="T0" fmla="*/ 1 w 453"/>
                <a:gd name="T1" fmla="*/ 1 h 405"/>
                <a:gd name="T2" fmla="*/ 1 w 453"/>
                <a:gd name="T3" fmla="*/ 0 h 405"/>
                <a:gd name="T4" fmla="*/ 0 w 453"/>
                <a:gd name="T5" fmla="*/ 0 h 405"/>
                <a:gd name="T6" fmla="*/ 1 w 453"/>
                <a:gd name="T7" fmla="*/ 0 h 405"/>
                <a:gd name="T8" fmla="*/ 1 w 453"/>
                <a:gd name="T9" fmla="*/ 0 h 405"/>
                <a:gd name="T10" fmla="*/ 1 w 453"/>
                <a:gd name="T11" fmla="*/ 1 h 405"/>
                <a:gd name="T12" fmla="*/ 1 w 453"/>
                <a:gd name="T13" fmla="*/ 1 h 405"/>
                <a:gd name="T14" fmla="*/ 0 60000 65536"/>
                <a:gd name="T15" fmla="*/ 0 60000 65536"/>
                <a:gd name="T16" fmla="*/ 0 60000 65536"/>
                <a:gd name="T17" fmla="*/ 0 60000 65536"/>
                <a:gd name="T18" fmla="*/ 0 60000 65536"/>
                <a:gd name="T19" fmla="*/ 0 60000 65536"/>
                <a:gd name="T20" fmla="*/ 0 60000 65536"/>
                <a:gd name="T21" fmla="*/ 0 w 453"/>
                <a:gd name="T22" fmla="*/ 0 h 405"/>
                <a:gd name="T23" fmla="*/ 453 w 453"/>
                <a:gd name="T24" fmla="*/ 405 h 40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3" h="405">
                  <a:moveTo>
                    <a:pt x="228" y="299"/>
                  </a:moveTo>
                  <a:lnTo>
                    <a:pt x="228" y="0"/>
                  </a:lnTo>
                  <a:lnTo>
                    <a:pt x="0" y="0"/>
                  </a:lnTo>
                  <a:lnTo>
                    <a:pt x="453" y="0"/>
                  </a:lnTo>
                  <a:lnTo>
                    <a:pt x="228" y="0"/>
                  </a:lnTo>
                  <a:lnTo>
                    <a:pt x="228" y="405"/>
                  </a:lnTo>
                  <a:lnTo>
                    <a:pt x="228" y="299"/>
                  </a:lnTo>
                  <a:close/>
                </a:path>
              </a:pathLst>
            </a:custGeom>
            <a:solidFill>
              <a:schemeClr val="accent1"/>
            </a:solidFill>
            <a:ln w="19050">
              <a:solidFill>
                <a:schemeClr val="tx1"/>
              </a:solidFill>
              <a:round/>
              <a:headEnd/>
              <a:tailEnd/>
            </a:ln>
          </p:spPr>
          <p:txBody>
            <a:bodyPr/>
            <a:lstStyle/>
            <a:p>
              <a:endParaRPr lang="it-IT"/>
            </a:p>
          </p:txBody>
        </p:sp>
        <p:sp>
          <p:nvSpPr>
            <p:cNvPr id="5131" name="Freeform 12"/>
            <p:cNvSpPr>
              <a:spLocks/>
            </p:cNvSpPr>
            <p:nvPr/>
          </p:nvSpPr>
          <p:spPr bwMode="auto">
            <a:xfrm flipV="1">
              <a:off x="2281" y="2868"/>
              <a:ext cx="300" cy="205"/>
            </a:xfrm>
            <a:custGeom>
              <a:avLst/>
              <a:gdLst>
                <a:gd name="T0" fmla="*/ 1 w 453"/>
                <a:gd name="T1" fmla="*/ 1 h 405"/>
                <a:gd name="T2" fmla="*/ 1 w 453"/>
                <a:gd name="T3" fmla="*/ 0 h 405"/>
                <a:gd name="T4" fmla="*/ 0 w 453"/>
                <a:gd name="T5" fmla="*/ 0 h 405"/>
                <a:gd name="T6" fmla="*/ 1 w 453"/>
                <a:gd name="T7" fmla="*/ 0 h 405"/>
                <a:gd name="T8" fmla="*/ 1 w 453"/>
                <a:gd name="T9" fmla="*/ 0 h 405"/>
                <a:gd name="T10" fmla="*/ 1 w 453"/>
                <a:gd name="T11" fmla="*/ 1 h 405"/>
                <a:gd name="T12" fmla="*/ 1 w 453"/>
                <a:gd name="T13" fmla="*/ 1 h 405"/>
                <a:gd name="T14" fmla="*/ 0 60000 65536"/>
                <a:gd name="T15" fmla="*/ 0 60000 65536"/>
                <a:gd name="T16" fmla="*/ 0 60000 65536"/>
                <a:gd name="T17" fmla="*/ 0 60000 65536"/>
                <a:gd name="T18" fmla="*/ 0 60000 65536"/>
                <a:gd name="T19" fmla="*/ 0 60000 65536"/>
                <a:gd name="T20" fmla="*/ 0 60000 65536"/>
                <a:gd name="T21" fmla="*/ 0 w 453"/>
                <a:gd name="T22" fmla="*/ 0 h 405"/>
                <a:gd name="T23" fmla="*/ 453 w 453"/>
                <a:gd name="T24" fmla="*/ 405 h 40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3" h="405">
                  <a:moveTo>
                    <a:pt x="228" y="299"/>
                  </a:moveTo>
                  <a:lnTo>
                    <a:pt x="228" y="0"/>
                  </a:lnTo>
                  <a:lnTo>
                    <a:pt x="0" y="0"/>
                  </a:lnTo>
                  <a:lnTo>
                    <a:pt x="453" y="0"/>
                  </a:lnTo>
                  <a:lnTo>
                    <a:pt x="228" y="0"/>
                  </a:lnTo>
                  <a:lnTo>
                    <a:pt x="228" y="405"/>
                  </a:lnTo>
                  <a:lnTo>
                    <a:pt x="228" y="299"/>
                  </a:lnTo>
                  <a:close/>
                </a:path>
              </a:pathLst>
            </a:custGeom>
            <a:solidFill>
              <a:schemeClr val="accent1"/>
            </a:solidFill>
            <a:ln w="19050">
              <a:solidFill>
                <a:schemeClr val="tx1"/>
              </a:solidFill>
              <a:round/>
              <a:headEnd/>
              <a:tailEnd/>
            </a:ln>
          </p:spPr>
          <p:txBody>
            <a:bodyPr/>
            <a:lstStyle/>
            <a:p>
              <a:endParaRPr lang="it-IT"/>
            </a:p>
          </p:txBody>
        </p:sp>
        <p:sp>
          <p:nvSpPr>
            <p:cNvPr id="5132" name="Freeform 13"/>
            <p:cNvSpPr>
              <a:spLocks/>
            </p:cNvSpPr>
            <p:nvPr/>
          </p:nvSpPr>
          <p:spPr bwMode="auto">
            <a:xfrm flipV="1">
              <a:off x="3967" y="2834"/>
              <a:ext cx="300" cy="228"/>
            </a:xfrm>
            <a:custGeom>
              <a:avLst/>
              <a:gdLst>
                <a:gd name="T0" fmla="*/ 1 w 453"/>
                <a:gd name="T1" fmla="*/ 1 h 405"/>
                <a:gd name="T2" fmla="*/ 1 w 453"/>
                <a:gd name="T3" fmla="*/ 0 h 405"/>
                <a:gd name="T4" fmla="*/ 0 w 453"/>
                <a:gd name="T5" fmla="*/ 0 h 405"/>
                <a:gd name="T6" fmla="*/ 1 w 453"/>
                <a:gd name="T7" fmla="*/ 0 h 405"/>
                <a:gd name="T8" fmla="*/ 1 w 453"/>
                <a:gd name="T9" fmla="*/ 0 h 405"/>
                <a:gd name="T10" fmla="*/ 1 w 453"/>
                <a:gd name="T11" fmla="*/ 1 h 405"/>
                <a:gd name="T12" fmla="*/ 1 w 453"/>
                <a:gd name="T13" fmla="*/ 1 h 405"/>
                <a:gd name="T14" fmla="*/ 0 60000 65536"/>
                <a:gd name="T15" fmla="*/ 0 60000 65536"/>
                <a:gd name="T16" fmla="*/ 0 60000 65536"/>
                <a:gd name="T17" fmla="*/ 0 60000 65536"/>
                <a:gd name="T18" fmla="*/ 0 60000 65536"/>
                <a:gd name="T19" fmla="*/ 0 60000 65536"/>
                <a:gd name="T20" fmla="*/ 0 60000 65536"/>
                <a:gd name="T21" fmla="*/ 0 w 453"/>
                <a:gd name="T22" fmla="*/ 0 h 405"/>
                <a:gd name="T23" fmla="*/ 453 w 453"/>
                <a:gd name="T24" fmla="*/ 405 h 40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3" h="405">
                  <a:moveTo>
                    <a:pt x="228" y="299"/>
                  </a:moveTo>
                  <a:lnTo>
                    <a:pt x="228" y="0"/>
                  </a:lnTo>
                  <a:lnTo>
                    <a:pt x="0" y="0"/>
                  </a:lnTo>
                  <a:lnTo>
                    <a:pt x="453" y="0"/>
                  </a:lnTo>
                  <a:lnTo>
                    <a:pt x="228" y="0"/>
                  </a:lnTo>
                  <a:lnTo>
                    <a:pt x="228" y="405"/>
                  </a:lnTo>
                  <a:lnTo>
                    <a:pt x="228" y="299"/>
                  </a:lnTo>
                  <a:close/>
                </a:path>
              </a:pathLst>
            </a:custGeom>
            <a:solidFill>
              <a:schemeClr val="accent1"/>
            </a:solidFill>
            <a:ln w="19050">
              <a:solidFill>
                <a:schemeClr val="tx1"/>
              </a:solidFill>
              <a:round/>
              <a:headEnd/>
              <a:tailEnd/>
            </a:ln>
          </p:spPr>
          <p:txBody>
            <a:bodyPr/>
            <a:lstStyle/>
            <a:p>
              <a:endParaRPr lang="it-IT"/>
            </a:p>
          </p:txBody>
        </p:sp>
        <p:sp>
          <p:nvSpPr>
            <p:cNvPr id="5133" name="Freeform 14"/>
            <p:cNvSpPr>
              <a:spLocks/>
            </p:cNvSpPr>
            <p:nvPr/>
          </p:nvSpPr>
          <p:spPr bwMode="auto">
            <a:xfrm flipV="1">
              <a:off x="4610" y="3193"/>
              <a:ext cx="300" cy="134"/>
            </a:xfrm>
            <a:custGeom>
              <a:avLst/>
              <a:gdLst>
                <a:gd name="T0" fmla="*/ 1 w 453"/>
                <a:gd name="T1" fmla="*/ 0 h 405"/>
                <a:gd name="T2" fmla="*/ 1 w 453"/>
                <a:gd name="T3" fmla="*/ 0 h 405"/>
                <a:gd name="T4" fmla="*/ 0 w 453"/>
                <a:gd name="T5" fmla="*/ 0 h 405"/>
                <a:gd name="T6" fmla="*/ 1 w 453"/>
                <a:gd name="T7" fmla="*/ 0 h 405"/>
                <a:gd name="T8" fmla="*/ 1 w 453"/>
                <a:gd name="T9" fmla="*/ 0 h 405"/>
                <a:gd name="T10" fmla="*/ 1 w 453"/>
                <a:gd name="T11" fmla="*/ 0 h 405"/>
                <a:gd name="T12" fmla="*/ 1 w 453"/>
                <a:gd name="T13" fmla="*/ 0 h 405"/>
                <a:gd name="T14" fmla="*/ 0 60000 65536"/>
                <a:gd name="T15" fmla="*/ 0 60000 65536"/>
                <a:gd name="T16" fmla="*/ 0 60000 65536"/>
                <a:gd name="T17" fmla="*/ 0 60000 65536"/>
                <a:gd name="T18" fmla="*/ 0 60000 65536"/>
                <a:gd name="T19" fmla="*/ 0 60000 65536"/>
                <a:gd name="T20" fmla="*/ 0 60000 65536"/>
                <a:gd name="T21" fmla="*/ 0 w 453"/>
                <a:gd name="T22" fmla="*/ 0 h 405"/>
                <a:gd name="T23" fmla="*/ 453 w 453"/>
                <a:gd name="T24" fmla="*/ 405 h 40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3" h="405">
                  <a:moveTo>
                    <a:pt x="228" y="299"/>
                  </a:moveTo>
                  <a:lnTo>
                    <a:pt x="228" y="0"/>
                  </a:lnTo>
                  <a:lnTo>
                    <a:pt x="0" y="0"/>
                  </a:lnTo>
                  <a:lnTo>
                    <a:pt x="453" y="0"/>
                  </a:lnTo>
                  <a:lnTo>
                    <a:pt x="228" y="0"/>
                  </a:lnTo>
                  <a:lnTo>
                    <a:pt x="228" y="405"/>
                  </a:lnTo>
                  <a:lnTo>
                    <a:pt x="228" y="299"/>
                  </a:lnTo>
                  <a:close/>
                </a:path>
              </a:pathLst>
            </a:custGeom>
            <a:solidFill>
              <a:schemeClr val="accent1"/>
            </a:solidFill>
            <a:ln w="19050">
              <a:solidFill>
                <a:schemeClr val="tx1"/>
              </a:solidFill>
              <a:round/>
              <a:headEnd/>
              <a:tailEnd/>
            </a:ln>
          </p:spPr>
          <p:txBody>
            <a:bodyPr/>
            <a:lstStyle/>
            <a:p>
              <a:endParaRPr lang="it-IT"/>
            </a:p>
          </p:txBody>
        </p:sp>
        <p:sp>
          <p:nvSpPr>
            <p:cNvPr id="5134" name="Text Box 15"/>
            <p:cNvSpPr txBox="1">
              <a:spLocks noChangeArrowheads="1"/>
            </p:cNvSpPr>
            <p:nvPr/>
          </p:nvSpPr>
          <p:spPr bwMode="auto">
            <a:xfrm>
              <a:off x="5122" y="3753"/>
              <a:ext cx="845" cy="266"/>
            </a:xfrm>
            <a:prstGeom prst="rect">
              <a:avLst/>
            </a:prstGeom>
            <a:noFill/>
            <a:ln w="19050" algn="ctr">
              <a:noFill/>
              <a:miter lim="800000"/>
              <a:headEnd/>
              <a:tailEnd/>
            </a:ln>
          </p:spPr>
          <p:txBody>
            <a:bodyPr wrap="none">
              <a:spAutoFit/>
            </a:bodyPr>
            <a:lstStyle/>
            <a:p>
              <a:pPr>
                <a:tabLst>
                  <a:tab pos="265113" algn="l"/>
                </a:tabLst>
              </a:pPr>
              <a:r>
                <a:rPr lang="de-DE">
                  <a:solidFill>
                    <a:srgbClr val="0094D8"/>
                  </a:solidFill>
                  <a:latin typeface="Frutiger 55 Roman"/>
                  <a:cs typeface="Arial" pitchFamily="34" charset="0"/>
                </a:rPr>
                <a:t>*p&lt;0.0001</a:t>
              </a:r>
            </a:p>
          </p:txBody>
        </p:sp>
        <p:sp>
          <p:nvSpPr>
            <p:cNvPr id="5135" name="Rectangle 16"/>
            <p:cNvSpPr>
              <a:spLocks noChangeArrowheads="1"/>
            </p:cNvSpPr>
            <p:nvPr/>
          </p:nvSpPr>
          <p:spPr bwMode="auto">
            <a:xfrm>
              <a:off x="4654" y="3344"/>
              <a:ext cx="207" cy="332"/>
            </a:xfrm>
            <a:prstGeom prst="rect">
              <a:avLst/>
            </a:prstGeom>
            <a:noFill/>
            <a:ln w="19050" algn="ctr">
              <a:noFill/>
              <a:miter lim="800000"/>
              <a:headEnd/>
              <a:tailEnd/>
            </a:ln>
          </p:spPr>
          <p:txBody>
            <a:bodyPr wrap="none">
              <a:spAutoFit/>
            </a:bodyPr>
            <a:lstStyle/>
            <a:p>
              <a:pPr algn="ctr"/>
              <a:r>
                <a:rPr lang="de-DE" sz="2400">
                  <a:solidFill>
                    <a:srgbClr val="0094D8"/>
                  </a:solidFill>
                  <a:latin typeface="Frutiger 55 Roman"/>
                  <a:cs typeface="Arial" pitchFamily="34" charset="0"/>
                </a:rPr>
                <a:t>*</a:t>
              </a:r>
            </a:p>
          </p:txBody>
        </p:sp>
        <p:sp>
          <p:nvSpPr>
            <p:cNvPr id="5136" name="Rectangle 18"/>
            <p:cNvSpPr>
              <a:spLocks noChangeArrowheads="1"/>
            </p:cNvSpPr>
            <p:nvPr/>
          </p:nvSpPr>
          <p:spPr bwMode="auto">
            <a:xfrm>
              <a:off x="1027" y="1350"/>
              <a:ext cx="242" cy="288"/>
            </a:xfrm>
            <a:prstGeom prst="rect">
              <a:avLst/>
            </a:prstGeom>
            <a:noFill/>
            <a:ln w="19050" algn="ctr">
              <a:noFill/>
              <a:miter lim="800000"/>
              <a:headEnd/>
              <a:tailEnd/>
            </a:ln>
          </p:spPr>
          <p:txBody>
            <a:bodyPr wrap="none">
              <a:spAutoFit/>
            </a:bodyPr>
            <a:lstStyle/>
            <a:p>
              <a:pPr algn="ctr"/>
              <a:r>
                <a:rPr lang="de-DE" sz="2000" b="1">
                  <a:solidFill>
                    <a:srgbClr val="0094D8"/>
                  </a:solidFill>
                  <a:latin typeface="Frutiger 55 Roman"/>
                  <a:cs typeface="Arial" pitchFamily="34" charset="0"/>
                </a:rPr>
                <a:t>P</a:t>
              </a:r>
            </a:p>
          </p:txBody>
        </p:sp>
        <p:sp>
          <p:nvSpPr>
            <p:cNvPr id="5137" name="Rectangle 19"/>
            <p:cNvSpPr>
              <a:spLocks noChangeArrowheads="1"/>
            </p:cNvSpPr>
            <p:nvPr/>
          </p:nvSpPr>
          <p:spPr bwMode="auto">
            <a:xfrm>
              <a:off x="1670" y="1371"/>
              <a:ext cx="252" cy="288"/>
            </a:xfrm>
            <a:prstGeom prst="rect">
              <a:avLst/>
            </a:prstGeom>
            <a:noFill/>
            <a:ln w="19050" algn="ctr">
              <a:noFill/>
              <a:miter lim="800000"/>
              <a:headEnd/>
              <a:tailEnd/>
            </a:ln>
          </p:spPr>
          <p:txBody>
            <a:bodyPr wrap="none">
              <a:spAutoFit/>
            </a:bodyPr>
            <a:lstStyle/>
            <a:p>
              <a:pPr algn="ctr"/>
              <a:r>
                <a:rPr lang="de-DE" sz="2000" b="1">
                  <a:solidFill>
                    <a:srgbClr val="0094D8"/>
                  </a:solidFill>
                  <a:latin typeface="Frutiger 55 Roman"/>
                  <a:cs typeface="Arial" pitchFamily="34" charset="0"/>
                </a:rPr>
                <a:t>A</a:t>
              </a:r>
            </a:p>
          </p:txBody>
        </p:sp>
        <p:sp>
          <p:nvSpPr>
            <p:cNvPr id="5138" name="Rectangle 20"/>
            <p:cNvSpPr>
              <a:spLocks noChangeArrowheads="1"/>
            </p:cNvSpPr>
            <p:nvPr/>
          </p:nvSpPr>
          <p:spPr bwMode="auto">
            <a:xfrm>
              <a:off x="2295" y="1350"/>
              <a:ext cx="252" cy="288"/>
            </a:xfrm>
            <a:prstGeom prst="rect">
              <a:avLst/>
            </a:prstGeom>
            <a:noFill/>
            <a:ln w="19050" algn="ctr">
              <a:noFill/>
              <a:miter lim="800000"/>
              <a:headEnd/>
              <a:tailEnd/>
            </a:ln>
          </p:spPr>
          <p:txBody>
            <a:bodyPr wrap="none">
              <a:spAutoFit/>
            </a:bodyPr>
            <a:lstStyle/>
            <a:p>
              <a:pPr algn="ctr"/>
              <a:r>
                <a:rPr lang="de-DE" sz="2000" b="1">
                  <a:solidFill>
                    <a:srgbClr val="0094D8"/>
                  </a:solidFill>
                  <a:latin typeface="Frutiger 55 Roman"/>
                  <a:cs typeface="Arial" pitchFamily="34" charset="0"/>
                </a:rPr>
                <a:t>N</a:t>
              </a:r>
            </a:p>
          </p:txBody>
        </p:sp>
        <p:sp>
          <p:nvSpPr>
            <p:cNvPr id="5139" name="Rectangle 21"/>
            <p:cNvSpPr>
              <a:spLocks noChangeArrowheads="1"/>
            </p:cNvSpPr>
            <p:nvPr/>
          </p:nvSpPr>
          <p:spPr bwMode="auto">
            <a:xfrm>
              <a:off x="3360" y="1350"/>
              <a:ext cx="242" cy="288"/>
            </a:xfrm>
            <a:prstGeom prst="rect">
              <a:avLst/>
            </a:prstGeom>
            <a:noFill/>
            <a:ln w="19050" algn="ctr">
              <a:noFill/>
              <a:miter lim="800000"/>
              <a:headEnd/>
              <a:tailEnd/>
            </a:ln>
          </p:spPr>
          <p:txBody>
            <a:bodyPr wrap="none">
              <a:spAutoFit/>
            </a:bodyPr>
            <a:lstStyle/>
            <a:p>
              <a:pPr algn="ctr"/>
              <a:r>
                <a:rPr lang="de-DE" sz="2000">
                  <a:solidFill>
                    <a:srgbClr val="0094D8"/>
                  </a:solidFill>
                  <a:latin typeface="Frutiger 55 Roman"/>
                  <a:cs typeface="Arial" pitchFamily="34" charset="0"/>
                </a:rPr>
                <a:t>P</a:t>
              </a:r>
            </a:p>
          </p:txBody>
        </p:sp>
        <p:sp>
          <p:nvSpPr>
            <p:cNvPr id="5140" name="Rectangle 22"/>
            <p:cNvSpPr>
              <a:spLocks noChangeArrowheads="1"/>
            </p:cNvSpPr>
            <p:nvPr/>
          </p:nvSpPr>
          <p:spPr bwMode="auto">
            <a:xfrm>
              <a:off x="3876" y="1350"/>
              <a:ext cx="480" cy="288"/>
            </a:xfrm>
            <a:prstGeom prst="rect">
              <a:avLst/>
            </a:prstGeom>
            <a:noFill/>
            <a:ln w="19050" algn="ctr">
              <a:noFill/>
              <a:miter lim="800000"/>
              <a:headEnd/>
              <a:tailEnd/>
            </a:ln>
          </p:spPr>
          <p:txBody>
            <a:bodyPr wrap="none">
              <a:spAutoFit/>
            </a:bodyPr>
            <a:lstStyle/>
            <a:p>
              <a:pPr algn="ctr"/>
              <a:r>
                <a:rPr lang="de-DE" sz="2000" b="1">
                  <a:solidFill>
                    <a:srgbClr val="0094D8"/>
                  </a:solidFill>
                  <a:latin typeface="Frutiger 55 Roman"/>
                  <a:cs typeface="Arial" pitchFamily="34" charset="0"/>
                </a:rPr>
                <a:t>A^N</a:t>
              </a:r>
            </a:p>
          </p:txBody>
        </p:sp>
        <p:sp>
          <p:nvSpPr>
            <p:cNvPr id="5141" name="Rectangle 23"/>
            <p:cNvSpPr>
              <a:spLocks noChangeArrowheads="1"/>
            </p:cNvSpPr>
            <p:nvPr/>
          </p:nvSpPr>
          <p:spPr bwMode="auto">
            <a:xfrm>
              <a:off x="4628" y="1350"/>
              <a:ext cx="252" cy="288"/>
            </a:xfrm>
            <a:prstGeom prst="rect">
              <a:avLst/>
            </a:prstGeom>
            <a:noFill/>
            <a:ln w="19050" algn="ctr">
              <a:noFill/>
              <a:miter lim="800000"/>
              <a:headEnd/>
              <a:tailEnd/>
            </a:ln>
          </p:spPr>
          <p:txBody>
            <a:bodyPr wrap="none">
              <a:spAutoFit/>
            </a:bodyPr>
            <a:lstStyle/>
            <a:p>
              <a:pPr algn="ctr"/>
              <a:r>
                <a:rPr lang="de-DE" sz="2000" b="1">
                  <a:solidFill>
                    <a:srgbClr val="0094D8"/>
                  </a:solidFill>
                  <a:latin typeface="Frutiger 55 Roman"/>
                  <a:cs typeface="Arial" pitchFamily="34" charset="0"/>
                </a:rPr>
                <a:t>N</a:t>
              </a:r>
            </a:p>
          </p:txBody>
        </p:sp>
        <p:sp>
          <p:nvSpPr>
            <p:cNvPr id="5142" name="Rectangle 24"/>
            <p:cNvSpPr>
              <a:spLocks noChangeArrowheads="1"/>
            </p:cNvSpPr>
            <p:nvPr/>
          </p:nvSpPr>
          <p:spPr bwMode="auto">
            <a:xfrm>
              <a:off x="4017" y="3066"/>
              <a:ext cx="207" cy="332"/>
            </a:xfrm>
            <a:prstGeom prst="rect">
              <a:avLst/>
            </a:prstGeom>
            <a:noFill/>
            <a:ln w="19050" algn="ctr">
              <a:noFill/>
              <a:miter lim="800000"/>
              <a:headEnd/>
              <a:tailEnd/>
            </a:ln>
          </p:spPr>
          <p:txBody>
            <a:bodyPr wrap="none">
              <a:spAutoFit/>
            </a:bodyPr>
            <a:lstStyle/>
            <a:p>
              <a:pPr algn="ctr"/>
              <a:r>
                <a:rPr lang="de-DE" sz="2400">
                  <a:solidFill>
                    <a:srgbClr val="FFFFFF"/>
                  </a:solidFill>
                  <a:latin typeface="Frutiger 55 Roman"/>
                  <a:cs typeface="Arial" pitchFamily="34" charset="0"/>
                </a:rPr>
                <a:t>*</a:t>
              </a:r>
            </a:p>
          </p:txBody>
        </p:sp>
        <p:sp>
          <p:nvSpPr>
            <p:cNvPr id="5143" name="Rectangle 25"/>
            <p:cNvSpPr>
              <a:spLocks noChangeArrowheads="1"/>
            </p:cNvSpPr>
            <p:nvPr/>
          </p:nvSpPr>
          <p:spPr bwMode="auto">
            <a:xfrm>
              <a:off x="2326" y="3050"/>
              <a:ext cx="207" cy="332"/>
            </a:xfrm>
            <a:prstGeom prst="rect">
              <a:avLst/>
            </a:prstGeom>
            <a:noFill/>
            <a:ln w="19050" algn="ctr">
              <a:noFill/>
              <a:miter lim="800000"/>
              <a:headEnd/>
              <a:tailEnd/>
            </a:ln>
          </p:spPr>
          <p:txBody>
            <a:bodyPr wrap="none">
              <a:spAutoFit/>
            </a:bodyPr>
            <a:lstStyle/>
            <a:p>
              <a:pPr algn="ctr"/>
              <a:r>
                <a:rPr lang="de-DE" sz="2400">
                  <a:solidFill>
                    <a:srgbClr val="0094D8"/>
                  </a:solidFill>
                  <a:latin typeface="Frutiger 55 Roman"/>
                  <a:cs typeface="Arial" pitchFamily="34" charset="0"/>
                </a:rPr>
                <a:t>*</a:t>
              </a:r>
            </a:p>
          </p:txBody>
        </p:sp>
      </p:grpSp>
      <p:sp>
        <p:nvSpPr>
          <p:cNvPr id="5125" name="TextBox 22"/>
          <p:cNvSpPr txBox="1">
            <a:spLocks noChangeArrowheads="1"/>
          </p:cNvSpPr>
          <p:nvPr/>
        </p:nvSpPr>
        <p:spPr bwMode="auto">
          <a:xfrm>
            <a:off x="258763" y="1622425"/>
            <a:ext cx="8418512" cy="523875"/>
          </a:xfrm>
          <a:prstGeom prst="rect">
            <a:avLst/>
          </a:prstGeom>
          <a:solidFill>
            <a:srgbClr val="00B0F0"/>
          </a:solidFill>
          <a:ln w="9525">
            <a:solidFill>
              <a:schemeClr val="tx1"/>
            </a:solidFill>
            <a:miter lim="800000"/>
            <a:headEnd/>
            <a:tailEnd/>
          </a:ln>
        </p:spPr>
        <p:txBody>
          <a:bodyPr>
            <a:spAutoFit/>
          </a:bodyPr>
          <a:lstStyle/>
          <a:p>
            <a:r>
              <a:rPr lang="it-IT" sz="1400" b="1" dirty="0">
                <a:solidFill>
                  <a:srgbClr val="FFFFFF"/>
                </a:solidFill>
                <a:latin typeface="Frutiger 55 Roman"/>
              </a:rPr>
              <a:t>Variazione dalla baseline in HOMA-IR dopo 6 e 12 mesi di placebo (P, n=10), TU orale (A, n=10) e TU iniettabile (N, n=32); </a:t>
            </a:r>
            <a:r>
              <a:rPr lang="it-IT" sz="1400" b="1" dirty="0" smtClean="0">
                <a:solidFill>
                  <a:srgbClr val="FFFFFF"/>
                </a:solidFill>
                <a:latin typeface="Frutiger 55 Roman"/>
              </a:rPr>
              <a:t>i pazienti sono </a:t>
            </a:r>
            <a:r>
              <a:rPr lang="it-IT" sz="1400" b="1" dirty="0">
                <a:solidFill>
                  <a:srgbClr val="FFFFFF"/>
                </a:solidFill>
                <a:latin typeface="Frutiger 55 Roman"/>
              </a:rPr>
              <a:t>passati da TU orale a TU iniettabile dopo 6 </a:t>
            </a:r>
            <a:r>
              <a:rPr lang="it-IT" sz="1400" b="1" dirty="0" smtClean="0">
                <a:solidFill>
                  <a:srgbClr val="FFFFFF"/>
                </a:solidFill>
                <a:latin typeface="Frutiger 55 Roman"/>
              </a:rPr>
              <a:t>mesi (A^N)</a:t>
            </a:r>
            <a:endParaRPr lang="it-IT" sz="1400" b="1" dirty="0">
              <a:solidFill>
                <a:srgbClr val="FFFFFF"/>
              </a:solidFill>
              <a:latin typeface="Frutiger 55 Roman"/>
            </a:endParaRPr>
          </a:p>
        </p:txBody>
      </p:sp>
      <p:sp>
        <p:nvSpPr>
          <p:cNvPr id="5126" name="Title 23"/>
          <p:cNvSpPr>
            <a:spLocks noGrp="1"/>
          </p:cNvSpPr>
          <p:nvPr>
            <p:ph type="title"/>
          </p:nvPr>
        </p:nvSpPr>
        <p:spPr>
          <a:xfrm>
            <a:off x="542331" y="882650"/>
            <a:ext cx="7361237" cy="892175"/>
          </a:xfrm>
        </p:spPr>
        <p:txBody>
          <a:bodyPr/>
          <a:lstStyle/>
          <a:p>
            <a:r>
              <a:rPr lang="it-IT" sz="2400" dirty="0" smtClean="0"/>
              <a:t>Il testosterone migliora l’</a:t>
            </a:r>
            <a:r>
              <a:rPr lang="it-IT" sz="2400" dirty="0" err="1" smtClean="0"/>
              <a:t>insulino</a:t>
            </a:r>
            <a:r>
              <a:rPr lang="it-IT" sz="2400" dirty="0" smtClean="0"/>
              <a:t>-resistenza (2)</a:t>
            </a:r>
          </a:p>
        </p:txBody>
      </p:sp>
      <p:sp>
        <p:nvSpPr>
          <p:cNvPr id="5127" name="Rectangle 3"/>
          <p:cNvSpPr>
            <a:spLocks noChangeArrowheads="1"/>
          </p:cNvSpPr>
          <p:nvPr/>
        </p:nvSpPr>
        <p:spPr bwMode="auto">
          <a:xfrm>
            <a:off x="93663" y="6375400"/>
            <a:ext cx="3346450" cy="261938"/>
          </a:xfrm>
          <a:prstGeom prst="rect">
            <a:avLst/>
          </a:prstGeom>
          <a:noFill/>
          <a:ln w="9525" algn="ctr">
            <a:noFill/>
            <a:miter lim="800000"/>
            <a:headEnd/>
            <a:tailEnd/>
          </a:ln>
        </p:spPr>
        <p:txBody>
          <a:bodyPr wrap="none">
            <a:spAutoFit/>
          </a:bodyPr>
          <a:lstStyle/>
          <a:p>
            <a:r>
              <a:rPr lang="nb-NO" sz="1100">
                <a:solidFill>
                  <a:srgbClr val="0094D8"/>
                </a:solidFill>
                <a:latin typeface="Frutiger 55 Roman"/>
                <a:cs typeface="Arial" pitchFamily="34" charset="0"/>
              </a:rPr>
              <a:t>Aversa A </a:t>
            </a:r>
            <a:r>
              <a:rPr lang="nb-NO" sz="1100" i="1">
                <a:solidFill>
                  <a:srgbClr val="0094D8"/>
                </a:solidFill>
                <a:latin typeface="Frutiger 55 Roman"/>
                <a:cs typeface="Arial" pitchFamily="34" charset="0"/>
              </a:rPr>
              <a:t>et al. J Sex Med </a:t>
            </a:r>
            <a:r>
              <a:rPr lang="nb-NO" sz="1100">
                <a:solidFill>
                  <a:srgbClr val="0094D8"/>
                </a:solidFill>
                <a:latin typeface="Frutiger 55 Roman"/>
                <a:cs typeface="Arial" pitchFamily="34" charset="0"/>
              </a:rPr>
              <a:t>2010;7(10):3495–3503.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4"/>
          <p:cNvSpPr>
            <a:spLocks noGrp="1"/>
          </p:cNvSpPr>
          <p:nvPr>
            <p:ph type="title"/>
          </p:nvPr>
        </p:nvSpPr>
        <p:spPr>
          <a:xfrm>
            <a:off x="598488" y="730250"/>
            <a:ext cx="7361237" cy="895350"/>
          </a:xfrm>
        </p:spPr>
        <p:txBody>
          <a:bodyPr/>
          <a:lstStyle/>
          <a:p>
            <a:r>
              <a:rPr lang="it-IT" sz="2400" dirty="0" smtClean="0"/>
              <a:t>Il testosterone migliora l’</a:t>
            </a:r>
            <a:r>
              <a:rPr lang="it-IT" sz="2400" dirty="0" err="1" smtClean="0"/>
              <a:t>insulino</a:t>
            </a:r>
            <a:r>
              <a:rPr lang="it-IT" sz="2400" dirty="0" smtClean="0"/>
              <a:t>-resistenza (3)</a:t>
            </a:r>
          </a:p>
        </p:txBody>
      </p:sp>
      <p:sp>
        <p:nvSpPr>
          <p:cNvPr id="33796" name="TextBox 7"/>
          <p:cNvSpPr txBox="1">
            <a:spLocks noChangeArrowheads="1"/>
          </p:cNvSpPr>
          <p:nvPr/>
        </p:nvSpPr>
        <p:spPr bwMode="auto">
          <a:xfrm>
            <a:off x="285750" y="1155700"/>
            <a:ext cx="8418513" cy="523875"/>
          </a:xfrm>
          <a:prstGeom prst="rect">
            <a:avLst/>
          </a:prstGeom>
          <a:solidFill>
            <a:srgbClr val="00B0F0"/>
          </a:solidFill>
          <a:ln w="9525">
            <a:solidFill>
              <a:srgbClr val="00B0F0"/>
            </a:solidFill>
            <a:miter lim="800000"/>
            <a:headEnd/>
            <a:tailEnd/>
          </a:ln>
        </p:spPr>
        <p:txBody>
          <a:bodyPr>
            <a:spAutoFit/>
          </a:bodyPr>
          <a:lstStyle/>
          <a:p>
            <a:r>
              <a:rPr lang="it-IT" sz="1400" b="1" dirty="0">
                <a:solidFill>
                  <a:srgbClr val="FFFFFF"/>
                </a:solidFill>
                <a:latin typeface="Frutiger 55 Roman"/>
              </a:rPr>
              <a:t>Variazioni di HOMA-IR nello studio TIMES2 su 220 </a:t>
            </a:r>
            <a:r>
              <a:rPr lang="it-IT" sz="1400" b="1" dirty="0" smtClean="0">
                <a:solidFill>
                  <a:srgbClr val="FFFFFF"/>
                </a:solidFill>
                <a:latin typeface="Frutiger 55 Roman"/>
              </a:rPr>
              <a:t>pazienti con </a:t>
            </a:r>
            <a:r>
              <a:rPr lang="it-IT" sz="1400" b="1" dirty="0">
                <a:solidFill>
                  <a:srgbClr val="FFFFFF"/>
                </a:solidFill>
                <a:latin typeface="Frutiger 55 Roman"/>
              </a:rPr>
              <a:t>diabete di tipo 2 in terapia con testosterone gel da 12 mesi</a:t>
            </a:r>
          </a:p>
        </p:txBody>
      </p:sp>
      <p:sp>
        <p:nvSpPr>
          <p:cNvPr id="33797" name="Rectangle 3"/>
          <p:cNvSpPr>
            <a:spLocks noChangeArrowheads="1"/>
          </p:cNvSpPr>
          <p:nvPr/>
        </p:nvSpPr>
        <p:spPr bwMode="auto">
          <a:xfrm>
            <a:off x="93663" y="6375400"/>
            <a:ext cx="3497262" cy="261938"/>
          </a:xfrm>
          <a:prstGeom prst="rect">
            <a:avLst/>
          </a:prstGeom>
          <a:noFill/>
          <a:ln w="9525" algn="ctr">
            <a:noFill/>
            <a:miter lim="800000"/>
            <a:headEnd/>
            <a:tailEnd/>
          </a:ln>
        </p:spPr>
        <p:txBody>
          <a:bodyPr wrap="none">
            <a:spAutoFit/>
          </a:bodyPr>
          <a:lstStyle/>
          <a:p>
            <a:r>
              <a:rPr lang="nb-NO" sz="1100">
                <a:solidFill>
                  <a:srgbClr val="0094D8"/>
                </a:solidFill>
                <a:latin typeface="Frutiger 55 Roman"/>
                <a:cs typeface="Arial" pitchFamily="34" charset="0"/>
              </a:rPr>
              <a:t>Jones TH </a:t>
            </a:r>
            <a:r>
              <a:rPr lang="nb-NO" sz="1100" i="1">
                <a:solidFill>
                  <a:srgbClr val="0094D8"/>
                </a:solidFill>
                <a:latin typeface="Frutiger 55 Roman"/>
                <a:cs typeface="Arial" pitchFamily="34" charset="0"/>
              </a:rPr>
              <a:t>et al</a:t>
            </a:r>
            <a:r>
              <a:rPr lang="nb-NO" sz="1100">
                <a:solidFill>
                  <a:srgbClr val="0094D8"/>
                </a:solidFill>
                <a:latin typeface="Frutiger 55 Roman"/>
                <a:cs typeface="Arial" pitchFamily="34" charset="0"/>
              </a:rPr>
              <a:t>. Endocrine Soc 2008, Poster P3–422.</a:t>
            </a:r>
          </a:p>
        </p:txBody>
      </p:sp>
      <p:pic>
        <p:nvPicPr>
          <p:cNvPr id="3" name="Immagin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162050" y="1753872"/>
            <a:ext cx="6699250" cy="4462778"/>
          </a:xfrm>
          <a:prstGeom prst="rect">
            <a:avLst/>
          </a:prstGeom>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itle 48"/>
          <p:cNvSpPr>
            <a:spLocks noGrp="1"/>
          </p:cNvSpPr>
          <p:nvPr>
            <p:ph type="title"/>
          </p:nvPr>
        </p:nvSpPr>
        <p:spPr>
          <a:xfrm>
            <a:off x="598488" y="730250"/>
            <a:ext cx="7361237" cy="892175"/>
          </a:xfrm>
        </p:spPr>
        <p:txBody>
          <a:bodyPr/>
          <a:lstStyle/>
          <a:p>
            <a:r>
              <a:rPr lang="it-IT" sz="2400" dirty="0" smtClean="0"/>
              <a:t>Il testosterone riduce l’</a:t>
            </a:r>
            <a:r>
              <a:rPr lang="it-IT" sz="2400" dirty="0" err="1" smtClean="0"/>
              <a:t>insulino</a:t>
            </a:r>
            <a:r>
              <a:rPr lang="it-IT" sz="2400" dirty="0" smtClean="0"/>
              <a:t>-resistenza (4): risultati di una </a:t>
            </a:r>
            <a:r>
              <a:rPr lang="it-IT" sz="2400" dirty="0" err="1" smtClean="0"/>
              <a:t>metanalisi</a:t>
            </a:r>
            <a:endParaRPr lang="it-IT" sz="2400" dirty="0" smtClean="0"/>
          </a:p>
        </p:txBody>
      </p:sp>
      <p:graphicFrame>
        <p:nvGraphicFramePr>
          <p:cNvPr id="6146" name="Object 8"/>
          <p:cNvGraphicFramePr>
            <a:graphicFrameLocks noChangeAspect="1"/>
          </p:cNvGraphicFramePr>
          <p:nvPr/>
        </p:nvGraphicFramePr>
        <p:xfrm>
          <a:off x="658813" y="4248150"/>
          <a:ext cx="6807200" cy="1870075"/>
        </p:xfrm>
        <a:graphic>
          <a:graphicData uri="http://schemas.openxmlformats.org/presentationml/2006/ole">
            <p:oleObj spid="_x0000_s6184" r:id="rId4" imgW="6809822" imgH="1871634" progId="Excel.Sheet.8">
              <p:embed/>
            </p:oleObj>
          </a:graphicData>
        </a:graphic>
      </p:graphicFrame>
      <p:sp>
        <p:nvSpPr>
          <p:cNvPr id="46086" name="Text Box 6"/>
          <p:cNvSpPr txBox="1">
            <a:spLocks noChangeArrowheads="1"/>
          </p:cNvSpPr>
          <p:nvPr/>
        </p:nvSpPr>
        <p:spPr bwMode="auto">
          <a:xfrm>
            <a:off x="101600" y="1525588"/>
            <a:ext cx="2946400" cy="781752"/>
          </a:xfrm>
          <a:prstGeom prst="rect">
            <a:avLst/>
          </a:prstGeom>
          <a:noFill/>
          <a:ln w="12700" algn="ctr">
            <a:noFill/>
            <a:miter lim="800000"/>
            <a:headEnd/>
            <a:tailEnd/>
          </a:ln>
          <a:effectLst>
            <a:prstShdw prst="shdw17" dist="17961" dir="2700000">
              <a:schemeClr val="accent1">
                <a:gamma/>
                <a:shade val="60000"/>
                <a:invGamma/>
              </a:schemeClr>
            </a:prstShdw>
          </a:effectLst>
        </p:spPr>
        <p:txBody>
          <a:bodyPr>
            <a:spAutoFit/>
          </a:bodyPr>
          <a:lstStyle/>
          <a:p>
            <a:pPr fontAlgn="auto">
              <a:spcBef>
                <a:spcPct val="20000"/>
              </a:spcBef>
              <a:spcAft>
                <a:spcPts val="0"/>
              </a:spcAft>
              <a:defRPr/>
            </a:pPr>
            <a:r>
              <a:rPr lang="it-IT" sz="1400" b="1" dirty="0">
                <a:solidFill>
                  <a:srgbClr val="0094D8"/>
                </a:solidFill>
                <a:latin typeface="Frutiger 55 Roman"/>
              </a:rPr>
              <a:t>Differenze della glicemia a digiuno, valori medi (</a:t>
            </a:r>
            <a:r>
              <a:rPr lang="it-IT" sz="1400" b="1" dirty="0" err="1">
                <a:solidFill>
                  <a:srgbClr val="0094D8"/>
                </a:solidFill>
                <a:latin typeface="Frutiger 55 Roman"/>
              </a:rPr>
              <a:t>mmol</a:t>
            </a:r>
            <a:r>
              <a:rPr lang="it-IT" sz="1400" b="1" dirty="0">
                <a:solidFill>
                  <a:srgbClr val="0094D8"/>
                </a:solidFill>
                <a:latin typeface="Frutiger 55 Roman"/>
              </a:rPr>
              <a:t>/L)</a:t>
            </a:r>
          </a:p>
          <a:p>
            <a:pPr fontAlgn="auto">
              <a:spcBef>
                <a:spcPct val="20000"/>
              </a:spcBef>
              <a:spcAft>
                <a:spcPts val="0"/>
              </a:spcAft>
              <a:defRPr/>
            </a:pPr>
            <a:endParaRPr lang="de-DE" sz="1400" b="1" dirty="0">
              <a:solidFill>
                <a:srgbClr val="F6BF69"/>
              </a:solidFill>
              <a:latin typeface="Frutiger 55 Roman"/>
            </a:endParaRPr>
          </a:p>
        </p:txBody>
      </p:sp>
      <p:sp>
        <p:nvSpPr>
          <p:cNvPr id="46087" name="Text Box 7"/>
          <p:cNvSpPr txBox="1">
            <a:spLocks noChangeArrowheads="1"/>
          </p:cNvSpPr>
          <p:nvPr/>
        </p:nvSpPr>
        <p:spPr bwMode="auto">
          <a:xfrm>
            <a:off x="55563" y="4029075"/>
            <a:ext cx="3308350" cy="566309"/>
          </a:xfrm>
          <a:prstGeom prst="rect">
            <a:avLst/>
          </a:prstGeom>
          <a:noFill/>
          <a:ln w="12700" algn="ctr">
            <a:noFill/>
            <a:miter lim="800000"/>
            <a:headEnd/>
            <a:tailEnd/>
          </a:ln>
          <a:effectLst>
            <a:prstShdw prst="shdw17" dist="17961" dir="2700000">
              <a:schemeClr val="accent1">
                <a:gamma/>
                <a:shade val="60000"/>
                <a:invGamma/>
              </a:schemeClr>
            </a:prstShdw>
          </a:effectLst>
        </p:spPr>
        <p:txBody>
          <a:bodyPr wrap="square">
            <a:spAutoFit/>
          </a:bodyPr>
          <a:lstStyle/>
          <a:p>
            <a:pPr fontAlgn="auto">
              <a:spcBef>
                <a:spcPct val="20000"/>
              </a:spcBef>
              <a:spcAft>
                <a:spcPts val="0"/>
              </a:spcAft>
              <a:defRPr/>
            </a:pPr>
            <a:r>
              <a:rPr lang="it-IT" sz="1400" b="1" dirty="0">
                <a:solidFill>
                  <a:srgbClr val="0094D8"/>
                </a:solidFill>
                <a:latin typeface="Frutiger 55 Roman"/>
              </a:rPr>
              <a:t>Differenze indice HOMA, valori medi</a:t>
            </a:r>
          </a:p>
          <a:p>
            <a:pPr fontAlgn="auto">
              <a:spcBef>
                <a:spcPct val="20000"/>
              </a:spcBef>
              <a:spcAft>
                <a:spcPts val="0"/>
              </a:spcAft>
              <a:defRPr/>
            </a:pPr>
            <a:endParaRPr lang="de-DE" sz="1400" b="1" dirty="0">
              <a:solidFill>
                <a:srgbClr val="0094D8"/>
              </a:solidFill>
              <a:latin typeface="Frutiger 55 Roman"/>
            </a:endParaRPr>
          </a:p>
        </p:txBody>
      </p:sp>
      <p:graphicFrame>
        <p:nvGraphicFramePr>
          <p:cNvPr id="6147" name="Object 9"/>
          <p:cNvGraphicFramePr>
            <a:graphicFrameLocks noChangeAspect="1"/>
          </p:cNvGraphicFramePr>
          <p:nvPr>
            <p:extLst>
              <p:ext uri="{D42A27DB-BD31-4B8C-83A1-F6EECF244321}">
                <p14:modId xmlns:p14="http://schemas.microsoft.com/office/powerpoint/2010/main" xmlns="" val="2916576952"/>
              </p:ext>
            </p:extLst>
          </p:nvPr>
        </p:nvGraphicFramePr>
        <p:xfrm>
          <a:off x="650875" y="2060575"/>
          <a:ext cx="6834188" cy="1609725"/>
        </p:xfrm>
        <a:graphic>
          <a:graphicData uri="http://schemas.openxmlformats.org/presentationml/2006/ole">
            <p:oleObj spid="_x0000_s6185" name="Worksheet" r:id="rId5" imgW="6835073" imgH="1607912" progId="Excel.Sheet.8">
              <p:embed/>
            </p:oleObj>
          </a:graphicData>
        </a:graphic>
      </p:graphicFrame>
      <p:sp>
        <p:nvSpPr>
          <p:cNvPr id="46090" name="Text Box 10"/>
          <p:cNvSpPr txBox="1">
            <a:spLocks noChangeArrowheads="1"/>
          </p:cNvSpPr>
          <p:nvPr/>
        </p:nvSpPr>
        <p:spPr bwMode="auto">
          <a:xfrm>
            <a:off x="5167313" y="3878263"/>
            <a:ext cx="1566861" cy="307777"/>
          </a:xfrm>
          <a:prstGeom prst="rect">
            <a:avLst/>
          </a:prstGeom>
          <a:noFill/>
          <a:ln w="12700" algn="ctr">
            <a:noFill/>
            <a:miter lim="800000"/>
            <a:headEnd/>
            <a:tailEnd/>
          </a:ln>
          <a:effectLst>
            <a:outerShdw dist="17961" dir="2700000" algn="ctr" rotWithShape="0">
              <a:schemeClr val="bg2"/>
            </a:outerShdw>
          </a:effectLst>
        </p:spPr>
        <p:txBody>
          <a:bodyPr wrap="square">
            <a:spAutoFit/>
          </a:bodyPr>
          <a:lstStyle/>
          <a:p>
            <a:pPr algn="ctr" fontAlgn="auto">
              <a:spcBef>
                <a:spcPct val="20000"/>
              </a:spcBef>
              <a:spcAft>
                <a:spcPts val="0"/>
              </a:spcAft>
              <a:defRPr/>
            </a:pPr>
            <a:r>
              <a:rPr lang="it-IT" sz="1400" i="1" dirty="0" smtClean="0">
                <a:solidFill>
                  <a:srgbClr val="0094D8"/>
                </a:solidFill>
                <a:latin typeface="Frutiger 55 Roman"/>
              </a:rPr>
              <a:t>A favore di TRT</a:t>
            </a:r>
            <a:endParaRPr lang="de-DE" sz="1400" i="1" dirty="0" err="1">
              <a:solidFill>
                <a:srgbClr val="0094D8"/>
              </a:solidFill>
              <a:latin typeface="Frutiger 55 Roman"/>
            </a:endParaRPr>
          </a:p>
        </p:txBody>
      </p:sp>
      <p:sp>
        <p:nvSpPr>
          <p:cNvPr id="46091" name="Line 11"/>
          <p:cNvSpPr>
            <a:spLocks noChangeShapeType="1"/>
          </p:cNvSpPr>
          <p:nvPr/>
        </p:nvSpPr>
        <p:spPr bwMode="auto">
          <a:xfrm>
            <a:off x="4746226" y="3852863"/>
            <a:ext cx="1803006" cy="0"/>
          </a:xfrm>
          <a:prstGeom prst="line">
            <a:avLst/>
          </a:prstGeom>
          <a:noFill/>
          <a:ln w="28575">
            <a:solidFill>
              <a:schemeClr val="tx1"/>
            </a:solidFill>
            <a:round/>
            <a:headEnd type="triangle" w="med" len="med"/>
            <a:tailEnd type="triangle" w="med" len="med"/>
          </a:ln>
          <a:effectLst>
            <a:outerShdw dist="17961" dir="2700000" algn="ctr" rotWithShape="0">
              <a:schemeClr val="bg2"/>
            </a:outerShdw>
          </a:effectLst>
        </p:spPr>
        <p:txBody>
          <a:bodyPr wrap="square">
            <a:spAutoFit/>
          </a:bodyPr>
          <a:lstStyle/>
          <a:p>
            <a:pPr algn="ctr" fontAlgn="auto">
              <a:spcBef>
                <a:spcPct val="20000"/>
              </a:spcBef>
              <a:spcAft>
                <a:spcPts val="0"/>
              </a:spcAft>
              <a:defRPr/>
            </a:pPr>
            <a:endParaRPr lang="de-DE">
              <a:solidFill>
                <a:srgbClr val="FFFFFF"/>
              </a:solidFill>
              <a:latin typeface="Frutiger 55 Roman"/>
            </a:endParaRPr>
          </a:p>
        </p:txBody>
      </p:sp>
      <p:grpSp>
        <p:nvGrpSpPr>
          <p:cNvPr id="6153" name="Group 19"/>
          <p:cNvGrpSpPr>
            <a:grpSpLocks/>
          </p:cNvGrpSpPr>
          <p:nvPr/>
        </p:nvGrpSpPr>
        <p:grpSpPr bwMode="auto">
          <a:xfrm>
            <a:off x="3411538" y="1736725"/>
            <a:ext cx="4303712" cy="184150"/>
            <a:chOff x="2072" y="902"/>
            <a:chExt cx="3289" cy="287"/>
          </a:xfrm>
        </p:grpSpPr>
        <p:sp>
          <p:nvSpPr>
            <p:cNvPr id="6177" name="Rectangle 20"/>
            <p:cNvSpPr>
              <a:spLocks noChangeArrowheads="1"/>
            </p:cNvSpPr>
            <p:nvPr/>
          </p:nvSpPr>
          <p:spPr bwMode="auto">
            <a:xfrm>
              <a:off x="2072" y="902"/>
              <a:ext cx="169" cy="287"/>
            </a:xfrm>
            <a:prstGeom prst="rect">
              <a:avLst/>
            </a:prstGeom>
            <a:noFill/>
            <a:ln w="9525">
              <a:noFill/>
              <a:miter lim="800000"/>
              <a:headEnd/>
              <a:tailEnd/>
            </a:ln>
          </p:spPr>
          <p:txBody>
            <a:bodyPr wrap="none" lIns="0" tIns="0" rIns="0" bIns="0">
              <a:spAutoFit/>
            </a:bodyPr>
            <a:lstStyle/>
            <a:p>
              <a:pPr algn="ctr">
                <a:spcBef>
                  <a:spcPct val="20000"/>
                </a:spcBef>
              </a:pPr>
              <a:r>
                <a:rPr lang="de-DE" sz="1200">
                  <a:solidFill>
                    <a:srgbClr val="0094D8"/>
                  </a:solidFill>
                  <a:latin typeface="Frutiger 55 Roman"/>
                </a:rPr>
                <a:t>-16</a:t>
              </a:r>
              <a:endParaRPr lang="de-DE">
                <a:solidFill>
                  <a:srgbClr val="0094D8"/>
                </a:solidFill>
                <a:latin typeface="Frutiger 55 Roman"/>
              </a:endParaRPr>
            </a:p>
          </p:txBody>
        </p:sp>
        <p:sp>
          <p:nvSpPr>
            <p:cNvPr id="6178" name="Rectangle 21"/>
            <p:cNvSpPr>
              <a:spLocks noChangeArrowheads="1"/>
            </p:cNvSpPr>
            <p:nvPr/>
          </p:nvSpPr>
          <p:spPr bwMode="auto">
            <a:xfrm>
              <a:off x="2354" y="902"/>
              <a:ext cx="169" cy="287"/>
            </a:xfrm>
            <a:prstGeom prst="rect">
              <a:avLst/>
            </a:prstGeom>
            <a:noFill/>
            <a:ln w="9525">
              <a:noFill/>
              <a:miter lim="800000"/>
              <a:headEnd/>
              <a:tailEnd/>
            </a:ln>
          </p:spPr>
          <p:txBody>
            <a:bodyPr wrap="none" lIns="0" tIns="0" rIns="0" bIns="0">
              <a:spAutoFit/>
            </a:bodyPr>
            <a:lstStyle/>
            <a:p>
              <a:pPr algn="ctr">
                <a:spcBef>
                  <a:spcPct val="20000"/>
                </a:spcBef>
              </a:pPr>
              <a:r>
                <a:rPr lang="de-DE" sz="1200">
                  <a:solidFill>
                    <a:srgbClr val="0094D8"/>
                  </a:solidFill>
                  <a:latin typeface="Frutiger 55 Roman"/>
                </a:rPr>
                <a:t>-14</a:t>
              </a:r>
              <a:endParaRPr lang="de-DE">
                <a:solidFill>
                  <a:srgbClr val="0094D8"/>
                </a:solidFill>
                <a:latin typeface="Frutiger 55 Roman"/>
              </a:endParaRPr>
            </a:p>
          </p:txBody>
        </p:sp>
        <p:sp>
          <p:nvSpPr>
            <p:cNvPr id="6179" name="Rectangle 22"/>
            <p:cNvSpPr>
              <a:spLocks noChangeArrowheads="1"/>
            </p:cNvSpPr>
            <p:nvPr/>
          </p:nvSpPr>
          <p:spPr bwMode="auto">
            <a:xfrm>
              <a:off x="2641" y="902"/>
              <a:ext cx="169" cy="287"/>
            </a:xfrm>
            <a:prstGeom prst="rect">
              <a:avLst/>
            </a:prstGeom>
            <a:noFill/>
            <a:ln w="9525">
              <a:noFill/>
              <a:miter lim="800000"/>
              <a:headEnd/>
              <a:tailEnd/>
            </a:ln>
          </p:spPr>
          <p:txBody>
            <a:bodyPr wrap="none" lIns="0" tIns="0" rIns="0" bIns="0">
              <a:spAutoFit/>
            </a:bodyPr>
            <a:lstStyle/>
            <a:p>
              <a:pPr algn="ctr">
                <a:spcBef>
                  <a:spcPct val="20000"/>
                </a:spcBef>
              </a:pPr>
              <a:r>
                <a:rPr lang="de-DE" sz="1200">
                  <a:solidFill>
                    <a:srgbClr val="0094D8"/>
                  </a:solidFill>
                  <a:latin typeface="Frutiger 55 Roman"/>
                </a:rPr>
                <a:t>-12</a:t>
              </a:r>
              <a:endParaRPr lang="de-DE">
                <a:solidFill>
                  <a:srgbClr val="0094D8"/>
                </a:solidFill>
                <a:latin typeface="Frutiger 55 Roman"/>
              </a:endParaRPr>
            </a:p>
          </p:txBody>
        </p:sp>
        <p:sp>
          <p:nvSpPr>
            <p:cNvPr id="6180" name="Rectangle 23"/>
            <p:cNvSpPr>
              <a:spLocks noChangeArrowheads="1"/>
            </p:cNvSpPr>
            <p:nvPr/>
          </p:nvSpPr>
          <p:spPr bwMode="auto">
            <a:xfrm>
              <a:off x="2923" y="902"/>
              <a:ext cx="169" cy="287"/>
            </a:xfrm>
            <a:prstGeom prst="rect">
              <a:avLst/>
            </a:prstGeom>
            <a:noFill/>
            <a:ln w="9525">
              <a:noFill/>
              <a:miter lim="800000"/>
              <a:headEnd/>
              <a:tailEnd/>
            </a:ln>
          </p:spPr>
          <p:txBody>
            <a:bodyPr wrap="none" lIns="0" tIns="0" rIns="0" bIns="0">
              <a:spAutoFit/>
            </a:bodyPr>
            <a:lstStyle/>
            <a:p>
              <a:pPr algn="ctr">
                <a:spcBef>
                  <a:spcPct val="20000"/>
                </a:spcBef>
              </a:pPr>
              <a:r>
                <a:rPr lang="de-DE" sz="1200">
                  <a:solidFill>
                    <a:srgbClr val="0094D8"/>
                  </a:solidFill>
                  <a:latin typeface="Frutiger 55 Roman"/>
                </a:rPr>
                <a:t>-10</a:t>
              </a:r>
              <a:endParaRPr lang="de-DE">
                <a:solidFill>
                  <a:srgbClr val="0094D8"/>
                </a:solidFill>
                <a:latin typeface="Frutiger 55 Roman"/>
              </a:endParaRPr>
            </a:p>
          </p:txBody>
        </p:sp>
        <p:sp>
          <p:nvSpPr>
            <p:cNvPr id="6181" name="Rectangle 24"/>
            <p:cNvSpPr>
              <a:spLocks noChangeArrowheads="1"/>
            </p:cNvSpPr>
            <p:nvPr/>
          </p:nvSpPr>
          <p:spPr bwMode="auto">
            <a:xfrm>
              <a:off x="3188" y="902"/>
              <a:ext cx="202" cy="287"/>
            </a:xfrm>
            <a:prstGeom prst="rect">
              <a:avLst/>
            </a:prstGeom>
            <a:noFill/>
            <a:ln w="9525">
              <a:noFill/>
              <a:miter lim="800000"/>
              <a:headEnd/>
              <a:tailEnd/>
            </a:ln>
          </p:spPr>
          <p:txBody>
            <a:bodyPr wrap="none" lIns="0" tIns="0" rIns="0" bIns="0">
              <a:spAutoFit/>
            </a:bodyPr>
            <a:lstStyle/>
            <a:p>
              <a:pPr algn="ctr">
                <a:spcBef>
                  <a:spcPct val="20000"/>
                </a:spcBef>
              </a:pPr>
              <a:r>
                <a:rPr lang="de-DE" sz="1200">
                  <a:solidFill>
                    <a:srgbClr val="0094D8"/>
                  </a:solidFill>
                  <a:latin typeface="Frutiger 55 Roman"/>
                </a:rPr>
                <a:t>-0.8</a:t>
              </a:r>
              <a:endParaRPr lang="de-DE">
                <a:solidFill>
                  <a:srgbClr val="0094D8"/>
                </a:solidFill>
                <a:latin typeface="Frutiger 55 Roman"/>
              </a:endParaRPr>
            </a:p>
          </p:txBody>
        </p:sp>
        <p:sp>
          <p:nvSpPr>
            <p:cNvPr id="6182" name="Rectangle 25"/>
            <p:cNvSpPr>
              <a:spLocks noChangeArrowheads="1"/>
            </p:cNvSpPr>
            <p:nvPr/>
          </p:nvSpPr>
          <p:spPr bwMode="auto">
            <a:xfrm>
              <a:off x="3476" y="902"/>
              <a:ext cx="202" cy="287"/>
            </a:xfrm>
            <a:prstGeom prst="rect">
              <a:avLst/>
            </a:prstGeom>
            <a:noFill/>
            <a:ln w="9525">
              <a:noFill/>
              <a:miter lim="800000"/>
              <a:headEnd/>
              <a:tailEnd/>
            </a:ln>
          </p:spPr>
          <p:txBody>
            <a:bodyPr wrap="none" lIns="0" tIns="0" rIns="0" bIns="0">
              <a:spAutoFit/>
            </a:bodyPr>
            <a:lstStyle/>
            <a:p>
              <a:pPr algn="ctr">
                <a:spcBef>
                  <a:spcPct val="20000"/>
                </a:spcBef>
              </a:pPr>
              <a:r>
                <a:rPr lang="de-DE" sz="1200">
                  <a:solidFill>
                    <a:srgbClr val="0094D8"/>
                  </a:solidFill>
                  <a:latin typeface="Frutiger 55 Roman"/>
                </a:rPr>
                <a:t>-0.6</a:t>
              </a:r>
              <a:endParaRPr lang="de-DE">
                <a:solidFill>
                  <a:srgbClr val="0094D8"/>
                </a:solidFill>
                <a:latin typeface="Frutiger 55 Roman"/>
              </a:endParaRPr>
            </a:p>
          </p:txBody>
        </p:sp>
        <p:sp>
          <p:nvSpPr>
            <p:cNvPr id="6183" name="Rectangle 26"/>
            <p:cNvSpPr>
              <a:spLocks noChangeArrowheads="1"/>
            </p:cNvSpPr>
            <p:nvPr/>
          </p:nvSpPr>
          <p:spPr bwMode="auto">
            <a:xfrm>
              <a:off x="3757" y="902"/>
              <a:ext cx="202" cy="287"/>
            </a:xfrm>
            <a:prstGeom prst="rect">
              <a:avLst/>
            </a:prstGeom>
            <a:noFill/>
            <a:ln w="9525">
              <a:noFill/>
              <a:miter lim="800000"/>
              <a:headEnd/>
              <a:tailEnd/>
            </a:ln>
          </p:spPr>
          <p:txBody>
            <a:bodyPr wrap="none" lIns="0" tIns="0" rIns="0" bIns="0">
              <a:spAutoFit/>
            </a:bodyPr>
            <a:lstStyle/>
            <a:p>
              <a:pPr algn="ctr">
                <a:spcBef>
                  <a:spcPct val="20000"/>
                </a:spcBef>
              </a:pPr>
              <a:r>
                <a:rPr lang="de-DE" sz="1200">
                  <a:solidFill>
                    <a:srgbClr val="0094D8"/>
                  </a:solidFill>
                  <a:latin typeface="Frutiger 55 Roman"/>
                </a:rPr>
                <a:t>-0.4</a:t>
              </a:r>
              <a:endParaRPr lang="de-DE">
                <a:solidFill>
                  <a:srgbClr val="0094D8"/>
                </a:solidFill>
                <a:latin typeface="Frutiger 55 Roman"/>
              </a:endParaRPr>
            </a:p>
          </p:txBody>
        </p:sp>
        <p:sp>
          <p:nvSpPr>
            <p:cNvPr id="6184" name="Rectangle 27"/>
            <p:cNvSpPr>
              <a:spLocks noChangeArrowheads="1"/>
            </p:cNvSpPr>
            <p:nvPr/>
          </p:nvSpPr>
          <p:spPr bwMode="auto">
            <a:xfrm>
              <a:off x="4045" y="902"/>
              <a:ext cx="202" cy="287"/>
            </a:xfrm>
            <a:prstGeom prst="rect">
              <a:avLst/>
            </a:prstGeom>
            <a:noFill/>
            <a:ln w="9525">
              <a:noFill/>
              <a:miter lim="800000"/>
              <a:headEnd/>
              <a:tailEnd/>
            </a:ln>
          </p:spPr>
          <p:txBody>
            <a:bodyPr wrap="none" lIns="0" tIns="0" rIns="0" bIns="0">
              <a:spAutoFit/>
            </a:bodyPr>
            <a:lstStyle/>
            <a:p>
              <a:pPr algn="ctr">
                <a:spcBef>
                  <a:spcPct val="20000"/>
                </a:spcBef>
              </a:pPr>
              <a:r>
                <a:rPr lang="de-DE" sz="1200">
                  <a:solidFill>
                    <a:srgbClr val="0094D8"/>
                  </a:solidFill>
                  <a:latin typeface="Frutiger 55 Roman"/>
                </a:rPr>
                <a:t>-0.2</a:t>
              </a:r>
              <a:endParaRPr lang="de-DE">
                <a:solidFill>
                  <a:srgbClr val="0094D8"/>
                </a:solidFill>
                <a:latin typeface="Frutiger 55 Roman"/>
              </a:endParaRPr>
            </a:p>
          </p:txBody>
        </p:sp>
        <p:sp>
          <p:nvSpPr>
            <p:cNvPr id="6185" name="Rectangle 28"/>
            <p:cNvSpPr>
              <a:spLocks noChangeArrowheads="1"/>
            </p:cNvSpPr>
            <p:nvPr/>
          </p:nvSpPr>
          <p:spPr bwMode="auto">
            <a:xfrm>
              <a:off x="4397" y="902"/>
              <a:ext cx="65" cy="287"/>
            </a:xfrm>
            <a:prstGeom prst="rect">
              <a:avLst/>
            </a:prstGeom>
            <a:noFill/>
            <a:ln w="9525">
              <a:noFill/>
              <a:miter lim="800000"/>
              <a:headEnd/>
              <a:tailEnd/>
            </a:ln>
          </p:spPr>
          <p:txBody>
            <a:bodyPr wrap="none" lIns="0" tIns="0" rIns="0" bIns="0">
              <a:spAutoFit/>
            </a:bodyPr>
            <a:lstStyle/>
            <a:p>
              <a:pPr algn="ctr">
                <a:spcBef>
                  <a:spcPct val="20000"/>
                </a:spcBef>
              </a:pPr>
              <a:r>
                <a:rPr lang="de-DE" sz="1200">
                  <a:solidFill>
                    <a:srgbClr val="0094D8"/>
                  </a:solidFill>
                  <a:latin typeface="Frutiger 55 Roman"/>
                </a:rPr>
                <a:t>0</a:t>
              </a:r>
              <a:endParaRPr lang="de-DE">
                <a:solidFill>
                  <a:srgbClr val="0094D8"/>
                </a:solidFill>
                <a:latin typeface="Frutiger 55 Roman"/>
              </a:endParaRPr>
            </a:p>
          </p:txBody>
        </p:sp>
        <p:sp>
          <p:nvSpPr>
            <p:cNvPr id="6186" name="Rectangle 29"/>
            <p:cNvSpPr>
              <a:spLocks noChangeArrowheads="1"/>
            </p:cNvSpPr>
            <p:nvPr/>
          </p:nvSpPr>
          <p:spPr bwMode="auto">
            <a:xfrm>
              <a:off x="4629" y="902"/>
              <a:ext cx="163" cy="287"/>
            </a:xfrm>
            <a:prstGeom prst="rect">
              <a:avLst/>
            </a:prstGeom>
            <a:noFill/>
            <a:ln w="9525">
              <a:noFill/>
              <a:miter lim="800000"/>
              <a:headEnd/>
              <a:tailEnd/>
            </a:ln>
          </p:spPr>
          <p:txBody>
            <a:bodyPr wrap="none" lIns="0" tIns="0" rIns="0" bIns="0">
              <a:spAutoFit/>
            </a:bodyPr>
            <a:lstStyle/>
            <a:p>
              <a:pPr algn="ctr">
                <a:spcBef>
                  <a:spcPct val="20000"/>
                </a:spcBef>
              </a:pPr>
              <a:r>
                <a:rPr lang="de-DE" sz="1200">
                  <a:solidFill>
                    <a:srgbClr val="0094D8"/>
                  </a:solidFill>
                  <a:latin typeface="Frutiger 55 Roman"/>
                </a:rPr>
                <a:t>0.2</a:t>
              </a:r>
              <a:endParaRPr lang="de-DE">
                <a:solidFill>
                  <a:srgbClr val="0094D8"/>
                </a:solidFill>
                <a:latin typeface="Frutiger 55 Roman"/>
              </a:endParaRPr>
            </a:p>
          </p:txBody>
        </p:sp>
        <p:sp>
          <p:nvSpPr>
            <p:cNvPr id="6187" name="Rectangle 30"/>
            <p:cNvSpPr>
              <a:spLocks noChangeArrowheads="1"/>
            </p:cNvSpPr>
            <p:nvPr/>
          </p:nvSpPr>
          <p:spPr bwMode="auto">
            <a:xfrm>
              <a:off x="4917" y="902"/>
              <a:ext cx="163" cy="287"/>
            </a:xfrm>
            <a:prstGeom prst="rect">
              <a:avLst/>
            </a:prstGeom>
            <a:noFill/>
            <a:ln w="9525">
              <a:noFill/>
              <a:miter lim="800000"/>
              <a:headEnd/>
              <a:tailEnd/>
            </a:ln>
          </p:spPr>
          <p:txBody>
            <a:bodyPr wrap="none" lIns="0" tIns="0" rIns="0" bIns="0">
              <a:spAutoFit/>
            </a:bodyPr>
            <a:lstStyle/>
            <a:p>
              <a:pPr algn="ctr">
                <a:spcBef>
                  <a:spcPct val="20000"/>
                </a:spcBef>
              </a:pPr>
              <a:r>
                <a:rPr lang="de-DE" sz="1200">
                  <a:solidFill>
                    <a:srgbClr val="0094D8"/>
                  </a:solidFill>
                  <a:latin typeface="Frutiger 55 Roman"/>
                </a:rPr>
                <a:t>0.4</a:t>
              </a:r>
              <a:endParaRPr lang="de-DE">
                <a:solidFill>
                  <a:srgbClr val="0094D8"/>
                </a:solidFill>
                <a:latin typeface="Frutiger 55 Roman"/>
              </a:endParaRPr>
            </a:p>
          </p:txBody>
        </p:sp>
        <p:sp>
          <p:nvSpPr>
            <p:cNvPr id="6188" name="Rectangle 31"/>
            <p:cNvSpPr>
              <a:spLocks noChangeArrowheads="1"/>
            </p:cNvSpPr>
            <p:nvPr/>
          </p:nvSpPr>
          <p:spPr bwMode="auto">
            <a:xfrm>
              <a:off x="5198" y="902"/>
              <a:ext cx="163" cy="287"/>
            </a:xfrm>
            <a:prstGeom prst="rect">
              <a:avLst/>
            </a:prstGeom>
            <a:noFill/>
            <a:ln w="9525">
              <a:noFill/>
              <a:miter lim="800000"/>
              <a:headEnd/>
              <a:tailEnd/>
            </a:ln>
          </p:spPr>
          <p:txBody>
            <a:bodyPr wrap="none" lIns="0" tIns="0" rIns="0" bIns="0">
              <a:spAutoFit/>
            </a:bodyPr>
            <a:lstStyle/>
            <a:p>
              <a:pPr algn="ctr">
                <a:spcBef>
                  <a:spcPct val="20000"/>
                </a:spcBef>
              </a:pPr>
              <a:r>
                <a:rPr lang="de-DE" sz="1200">
                  <a:solidFill>
                    <a:srgbClr val="0094D8"/>
                  </a:solidFill>
                  <a:latin typeface="Frutiger 55 Roman"/>
                </a:rPr>
                <a:t>0.6</a:t>
              </a:r>
              <a:endParaRPr lang="de-DE">
                <a:solidFill>
                  <a:srgbClr val="0094D8"/>
                </a:solidFill>
                <a:latin typeface="Frutiger 55 Roman"/>
              </a:endParaRPr>
            </a:p>
          </p:txBody>
        </p:sp>
      </p:grpSp>
      <p:sp>
        <p:nvSpPr>
          <p:cNvPr id="6154" name="Freeform 38"/>
          <p:cNvSpPr>
            <a:spLocks/>
          </p:cNvSpPr>
          <p:nvPr/>
        </p:nvSpPr>
        <p:spPr bwMode="auto">
          <a:xfrm rot="-5400000">
            <a:off x="5008563" y="2568575"/>
            <a:ext cx="46038" cy="369887"/>
          </a:xfrm>
          <a:custGeom>
            <a:avLst/>
            <a:gdLst>
              <a:gd name="T0" fmla="*/ 2147483647 w 420"/>
              <a:gd name="T1" fmla="*/ 2147483647 h 696"/>
              <a:gd name="T2" fmla="*/ 2147483647 w 420"/>
              <a:gd name="T3" fmla="*/ 0 h 696"/>
              <a:gd name="T4" fmla="*/ 2147483647 w 420"/>
              <a:gd name="T5" fmla="*/ 0 h 696"/>
              <a:gd name="T6" fmla="*/ 0 w 420"/>
              <a:gd name="T7" fmla="*/ 0 h 696"/>
              <a:gd name="T8" fmla="*/ 2147483647 w 420"/>
              <a:gd name="T9" fmla="*/ 0 h 696"/>
              <a:gd name="T10" fmla="*/ 2147483647 w 420"/>
              <a:gd name="T11" fmla="*/ 2147483647 h 696"/>
              <a:gd name="T12" fmla="*/ 2147483647 w 420"/>
              <a:gd name="T13" fmla="*/ 2147483647 h 696"/>
              <a:gd name="T14" fmla="*/ 0 w 420"/>
              <a:gd name="T15" fmla="*/ 2147483647 h 696"/>
              <a:gd name="T16" fmla="*/ 2147483647 w 420"/>
              <a:gd name="T17" fmla="*/ 2147483647 h 696"/>
              <a:gd name="T18" fmla="*/ 2147483647 w 420"/>
              <a:gd name="T19" fmla="*/ 2147483647 h 6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0"/>
              <a:gd name="T31" fmla="*/ 0 h 696"/>
              <a:gd name="T32" fmla="*/ 420 w 420"/>
              <a:gd name="T33" fmla="*/ 696 h 6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0" h="696">
                <a:moveTo>
                  <a:pt x="208" y="364"/>
                </a:moveTo>
                <a:lnTo>
                  <a:pt x="208" y="0"/>
                </a:lnTo>
                <a:lnTo>
                  <a:pt x="420" y="0"/>
                </a:lnTo>
                <a:lnTo>
                  <a:pt x="0" y="0"/>
                </a:lnTo>
                <a:lnTo>
                  <a:pt x="208" y="0"/>
                </a:lnTo>
                <a:lnTo>
                  <a:pt x="208" y="696"/>
                </a:lnTo>
                <a:lnTo>
                  <a:pt x="418" y="696"/>
                </a:lnTo>
                <a:lnTo>
                  <a:pt x="0" y="696"/>
                </a:lnTo>
                <a:lnTo>
                  <a:pt x="208" y="696"/>
                </a:lnTo>
                <a:lnTo>
                  <a:pt x="208" y="364"/>
                </a:lnTo>
                <a:close/>
              </a:path>
            </a:pathLst>
          </a:custGeom>
          <a:noFill/>
          <a:ln w="19050">
            <a:solidFill>
              <a:schemeClr val="tx1"/>
            </a:solidFill>
            <a:round/>
            <a:headEnd/>
            <a:tailEnd/>
          </a:ln>
        </p:spPr>
        <p:txBody>
          <a:bodyPr>
            <a:spAutoFit/>
          </a:bodyPr>
          <a:lstStyle/>
          <a:p>
            <a:endParaRPr lang="it-IT"/>
          </a:p>
        </p:txBody>
      </p:sp>
      <p:sp>
        <p:nvSpPr>
          <p:cNvPr id="6155" name="Oval 34"/>
          <p:cNvSpPr>
            <a:spLocks noChangeArrowheads="1"/>
          </p:cNvSpPr>
          <p:nvPr/>
        </p:nvSpPr>
        <p:spPr bwMode="auto">
          <a:xfrm flipV="1">
            <a:off x="5010150" y="2540000"/>
            <a:ext cx="58738" cy="519113"/>
          </a:xfrm>
          <a:prstGeom prst="ellipse">
            <a:avLst/>
          </a:prstGeom>
          <a:gradFill rotWithShape="1">
            <a:gsLst>
              <a:gs pos="0">
                <a:schemeClr val="accent2"/>
              </a:gs>
              <a:gs pos="100000">
                <a:srgbClr val="FE5306"/>
              </a:gs>
            </a:gsLst>
            <a:path path="shape">
              <a:fillToRect l="50000" t="50000" r="50000" b="50000"/>
            </a:path>
          </a:gradFill>
          <a:ln w="12700" algn="ctr">
            <a:solidFill>
              <a:schemeClr val="tx1"/>
            </a:solidFill>
            <a:round/>
            <a:headEnd/>
            <a:tailEnd/>
          </a:ln>
        </p:spPr>
        <p:txBody>
          <a:bodyPr anchor="ctr">
            <a:spAutoFit/>
          </a:bodyPr>
          <a:lstStyle/>
          <a:p>
            <a:pPr algn="ctr">
              <a:spcBef>
                <a:spcPct val="20000"/>
              </a:spcBef>
            </a:pPr>
            <a:endParaRPr lang="it-IT">
              <a:solidFill>
                <a:srgbClr val="FFFFFF"/>
              </a:solidFill>
              <a:latin typeface="Frutiger 55 Roman"/>
            </a:endParaRPr>
          </a:p>
        </p:txBody>
      </p:sp>
      <p:sp>
        <p:nvSpPr>
          <p:cNvPr id="6156" name="Freeform 39"/>
          <p:cNvSpPr>
            <a:spLocks/>
          </p:cNvSpPr>
          <p:nvPr/>
        </p:nvSpPr>
        <p:spPr bwMode="auto">
          <a:xfrm rot="-5400000">
            <a:off x="5229225" y="2239963"/>
            <a:ext cx="46037" cy="369888"/>
          </a:xfrm>
          <a:custGeom>
            <a:avLst/>
            <a:gdLst>
              <a:gd name="T0" fmla="*/ 2147483647 w 420"/>
              <a:gd name="T1" fmla="*/ 2147483647 h 696"/>
              <a:gd name="T2" fmla="*/ 2147483647 w 420"/>
              <a:gd name="T3" fmla="*/ 0 h 696"/>
              <a:gd name="T4" fmla="*/ 2147483647 w 420"/>
              <a:gd name="T5" fmla="*/ 0 h 696"/>
              <a:gd name="T6" fmla="*/ 0 w 420"/>
              <a:gd name="T7" fmla="*/ 0 h 696"/>
              <a:gd name="T8" fmla="*/ 2147483647 w 420"/>
              <a:gd name="T9" fmla="*/ 0 h 696"/>
              <a:gd name="T10" fmla="*/ 2147483647 w 420"/>
              <a:gd name="T11" fmla="*/ 2147483647 h 696"/>
              <a:gd name="T12" fmla="*/ 2147483647 w 420"/>
              <a:gd name="T13" fmla="*/ 2147483647 h 696"/>
              <a:gd name="T14" fmla="*/ 0 w 420"/>
              <a:gd name="T15" fmla="*/ 2147483647 h 696"/>
              <a:gd name="T16" fmla="*/ 2147483647 w 420"/>
              <a:gd name="T17" fmla="*/ 2147483647 h 696"/>
              <a:gd name="T18" fmla="*/ 2147483647 w 420"/>
              <a:gd name="T19" fmla="*/ 2147483647 h 6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0"/>
              <a:gd name="T31" fmla="*/ 0 h 696"/>
              <a:gd name="T32" fmla="*/ 420 w 420"/>
              <a:gd name="T33" fmla="*/ 696 h 6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0" h="696">
                <a:moveTo>
                  <a:pt x="208" y="364"/>
                </a:moveTo>
                <a:lnTo>
                  <a:pt x="208" y="0"/>
                </a:lnTo>
                <a:lnTo>
                  <a:pt x="420" y="0"/>
                </a:lnTo>
                <a:lnTo>
                  <a:pt x="0" y="0"/>
                </a:lnTo>
                <a:lnTo>
                  <a:pt x="208" y="0"/>
                </a:lnTo>
                <a:lnTo>
                  <a:pt x="208" y="696"/>
                </a:lnTo>
                <a:lnTo>
                  <a:pt x="418" y="696"/>
                </a:lnTo>
                <a:lnTo>
                  <a:pt x="0" y="696"/>
                </a:lnTo>
                <a:lnTo>
                  <a:pt x="208" y="696"/>
                </a:lnTo>
                <a:lnTo>
                  <a:pt x="208" y="364"/>
                </a:lnTo>
                <a:close/>
              </a:path>
            </a:pathLst>
          </a:custGeom>
          <a:noFill/>
          <a:ln w="19050">
            <a:solidFill>
              <a:schemeClr val="tx1"/>
            </a:solidFill>
            <a:round/>
            <a:headEnd/>
            <a:tailEnd/>
          </a:ln>
        </p:spPr>
        <p:txBody>
          <a:bodyPr>
            <a:spAutoFit/>
          </a:bodyPr>
          <a:lstStyle/>
          <a:p>
            <a:endParaRPr lang="it-IT"/>
          </a:p>
        </p:txBody>
      </p:sp>
      <p:sp>
        <p:nvSpPr>
          <p:cNvPr id="6157" name="Oval 40"/>
          <p:cNvSpPr>
            <a:spLocks noChangeArrowheads="1"/>
          </p:cNvSpPr>
          <p:nvPr/>
        </p:nvSpPr>
        <p:spPr bwMode="auto">
          <a:xfrm flipV="1">
            <a:off x="5253038" y="2211388"/>
            <a:ext cx="58737" cy="519112"/>
          </a:xfrm>
          <a:prstGeom prst="ellipse">
            <a:avLst/>
          </a:prstGeom>
          <a:gradFill rotWithShape="1">
            <a:gsLst>
              <a:gs pos="0">
                <a:schemeClr val="accent2"/>
              </a:gs>
              <a:gs pos="100000">
                <a:srgbClr val="FE5306"/>
              </a:gs>
            </a:gsLst>
            <a:path path="shape">
              <a:fillToRect l="50000" t="50000" r="50000" b="50000"/>
            </a:path>
          </a:gradFill>
          <a:ln w="12700" algn="ctr">
            <a:solidFill>
              <a:schemeClr val="tx1"/>
            </a:solidFill>
            <a:round/>
            <a:headEnd/>
            <a:tailEnd/>
          </a:ln>
        </p:spPr>
        <p:txBody>
          <a:bodyPr anchor="ctr">
            <a:spAutoFit/>
          </a:bodyPr>
          <a:lstStyle/>
          <a:p>
            <a:pPr algn="ctr">
              <a:spcBef>
                <a:spcPct val="20000"/>
              </a:spcBef>
            </a:pPr>
            <a:endParaRPr lang="it-IT">
              <a:solidFill>
                <a:srgbClr val="FFFFFF"/>
              </a:solidFill>
              <a:latin typeface="Frutiger 55 Roman"/>
            </a:endParaRPr>
          </a:p>
        </p:txBody>
      </p:sp>
      <p:sp>
        <p:nvSpPr>
          <p:cNvPr id="6158" name="Freeform 41"/>
          <p:cNvSpPr>
            <a:spLocks/>
          </p:cNvSpPr>
          <p:nvPr/>
        </p:nvSpPr>
        <p:spPr bwMode="auto">
          <a:xfrm rot="-5400000">
            <a:off x="5238750" y="1916113"/>
            <a:ext cx="46037" cy="369888"/>
          </a:xfrm>
          <a:custGeom>
            <a:avLst/>
            <a:gdLst>
              <a:gd name="T0" fmla="*/ 2147483647 w 420"/>
              <a:gd name="T1" fmla="*/ 2147483647 h 696"/>
              <a:gd name="T2" fmla="*/ 2147483647 w 420"/>
              <a:gd name="T3" fmla="*/ 0 h 696"/>
              <a:gd name="T4" fmla="*/ 2147483647 w 420"/>
              <a:gd name="T5" fmla="*/ 0 h 696"/>
              <a:gd name="T6" fmla="*/ 0 w 420"/>
              <a:gd name="T7" fmla="*/ 0 h 696"/>
              <a:gd name="T8" fmla="*/ 2147483647 w 420"/>
              <a:gd name="T9" fmla="*/ 0 h 696"/>
              <a:gd name="T10" fmla="*/ 2147483647 w 420"/>
              <a:gd name="T11" fmla="*/ 2147483647 h 696"/>
              <a:gd name="T12" fmla="*/ 2147483647 w 420"/>
              <a:gd name="T13" fmla="*/ 2147483647 h 696"/>
              <a:gd name="T14" fmla="*/ 0 w 420"/>
              <a:gd name="T15" fmla="*/ 2147483647 h 696"/>
              <a:gd name="T16" fmla="*/ 2147483647 w 420"/>
              <a:gd name="T17" fmla="*/ 2147483647 h 696"/>
              <a:gd name="T18" fmla="*/ 2147483647 w 420"/>
              <a:gd name="T19" fmla="*/ 2147483647 h 6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0"/>
              <a:gd name="T31" fmla="*/ 0 h 696"/>
              <a:gd name="T32" fmla="*/ 420 w 420"/>
              <a:gd name="T33" fmla="*/ 696 h 6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0" h="696">
                <a:moveTo>
                  <a:pt x="208" y="364"/>
                </a:moveTo>
                <a:lnTo>
                  <a:pt x="208" y="0"/>
                </a:lnTo>
                <a:lnTo>
                  <a:pt x="420" y="0"/>
                </a:lnTo>
                <a:lnTo>
                  <a:pt x="0" y="0"/>
                </a:lnTo>
                <a:lnTo>
                  <a:pt x="208" y="0"/>
                </a:lnTo>
                <a:lnTo>
                  <a:pt x="208" y="696"/>
                </a:lnTo>
                <a:lnTo>
                  <a:pt x="418" y="696"/>
                </a:lnTo>
                <a:lnTo>
                  <a:pt x="0" y="696"/>
                </a:lnTo>
                <a:lnTo>
                  <a:pt x="208" y="696"/>
                </a:lnTo>
                <a:lnTo>
                  <a:pt x="208" y="364"/>
                </a:lnTo>
                <a:close/>
              </a:path>
            </a:pathLst>
          </a:custGeom>
          <a:noFill/>
          <a:ln w="19050">
            <a:solidFill>
              <a:schemeClr val="tx1"/>
            </a:solidFill>
            <a:round/>
            <a:headEnd/>
            <a:tailEnd/>
          </a:ln>
        </p:spPr>
        <p:txBody>
          <a:bodyPr>
            <a:spAutoFit/>
          </a:bodyPr>
          <a:lstStyle/>
          <a:p>
            <a:endParaRPr lang="it-IT"/>
          </a:p>
        </p:txBody>
      </p:sp>
      <p:sp>
        <p:nvSpPr>
          <p:cNvPr id="6159" name="Oval 42"/>
          <p:cNvSpPr>
            <a:spLocks noChangeArrowheads="1"/>
          </p:cNvSpPr>
          <p:nvPr/>
        </p:nvSpPr>
        <p:spPr bwMode="auto">
          <a:xfrm flipV="1">
            <a:off x="5248275" y="1887538"/>
            <a:ext cx="58738" cy="519112"/>
          </a:xfrm>
          <a:prstGeom prst="ellipse">
            <a:avLst/>
          </a:prstGeom>
          <a:gradFill rotWithShape="1">
            <a:gsLst>
              <a:gs pos="0">
                <a:schemeClr val="accent2"/>
              </a:gs>
              <a:gs pos="100000">
                <a:srgbClr val="FE5306"/>
              </a:gs>
            </a:gsLst>
            <a:path path="shape">
              <a:fillToRect l="50000" t="50000" r="50000" b="50000"/>
            </a:path>
          </a:gradFill>
          <a:ln w="12700" algn="ctr">
            <a:solidFill>
              <a:schemeClr val="tx1"/>
            </a:solidFill>
            <a:round/>
            <a:headEnd/>
            <a:tailEnd/>
          </a:ln>
        </p:spPr>
        <p:txBody>
          <a:bodyPr anchor="ctr">
            <a:spAutoFit/>
          </a:bodyPr>
          <a:lstStyle/>
          <a:p>
            <a:pPr algn="ctr">
              <a:spcBef>
                <a:spcPct val="20000"/>
              </a:spcBef>
            </a:pPr>
            <a:endParaRPr lang="it-IT">
              <a:solidFill>
                <a:srgbClr val="FFFFFF"/>
              </a:solidFill>
              <a:latin typeface="Frutiger 55 Roman"/>
            </a:endParaRPr>
          </a:p>
        </p:txBody>
      </p:sp>
      <p:sp>
        <p:nvSpPr>
          <p:cNvPr id="6160" name="Freeform 43"/>
          <p:cNvSpPr>
            <a:spLocks/>
          </p:cNvSpPr>
          <p:nvPr/>
        </p:nvSpPr>
        <p:spPr bwMode="auto">
          <a:xfrm rot="-5400000">
            <a:off x="6499225" y="2894013"/>
            <a:ext cx="46037" cy="369888"/>
          </a:xfrm>
          <a:custGeom>
            <a:avLst/>
            <a:gdLst>
              <a:gd name="T0" fmla="*/ 2147483647 w 420"/>
              <a:gd name="T1" fmla="*/ 2147483647 h 696"/>
              <a:gd name="T2" fmla="*/ 2147483647 w 420"/>
              <a:gd name="T3" fmla="*/ 0 h 696"/>
              <a:gd name="T4" fmla="*/ 2147483647 w 420"/>
              <a:gd name="T5" fmla="*/ 0 h 696"/>
              <a:gd name="T6" fmla="*/ 0 w 420"/>
              <a:gd name="T7" fmla="*/ 0 h 696"/>
              <a:gd name="T8" fmla="*/ 2147483647 w 420"/>
              <a:gd name="T9" fmla="*/ 0 h 696"/>
              <a:gd name="T10" fmla="*/ 2147483647 w 420"/>
              <a:gd name="T11" fmla="*/ 2147483647 h 696"/>
              <a:gd name="T12" fmla="*/ 2147483647 w 420"/>
              <a:gd name="T13" fmla="*/ 2147483647 h 696"/>
              <a:gd name="T14" fmla="*/ 0 w 420"/>
              <a:gd name="T15" fmla="*/ 2147483647 h 696"/>
              <a:gd name="T16" fmla="*/ 2147483647 w 420"/>
              <a:gd name="T17" fmla="*/ 2147483647 h 696"/>
              <a:gd name="T18" fmla="*/ 2147483647 w 420"/>
              <a:gd name="T19" fmla="*/ 2147483647 h 6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0"/>
              <a:gd name="T31" fmla="*/ 0 h 696"/>
              <a:gd name="T32" fmla="*/ 420 w 420"/>
              <a:gd name="T33" fmla="*/ 696 h 6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0" h="696">
                <a:moveTo>
                  <a:pt x="208" y="364"/>
                </a:moveTo>
                <a:lnTo>
                  <a:pt x="208" y="0"/>
                </a:lnTo>
                <a:lnTo>
                  <a:pt x="420" y="0"/>
                </a:lnTo>
                <a:lnTo>
                  <a:pt x="0" y="0"/>
                </a:lnTo>
                <a:lnTo>
                  <a:pt x="208" y="0"/>
                </a:lnTo>
                <a:lnTo>
                  <a:pt x="208" y="696"/>
                </a:lnTo>
                <a:lnTo>
                  <a:pt x="418" y="696"/>
                </a:lnTo>
                <a:lnTo>
                  <a:pt x="0" y="696"/>
                </a:lnTo>
                <a:lnTo>
                  <a:pt x="208" y="696"/>
                </a:lnTo>
                <a:lnTo>
                  <a:pt x="208" y="364"/>
                </a:lnTo>
                <a:close/>
              </a:path>
            </a:pathLst>
          </a:custGeom>
          <a:noFill/>
          <a:ln w="19050">
            <a:solidFill>
              <a:schemeClr val="tx1"/>
            </a:solidFill>
            <a:round/>
            <a:headEnd/>
            <a:tailEnd/>
          </a:ln>
        </p:spPr>
        <p:txBody>
          <a:bodyPr>
            <a:spAutoFit/>
          </a:bodyPr>
          <a:lstStyle/>
          <a:p>
            <a:endParaRPr lang="it-IT"/>
          </a:p>
        </p:txBody>
      </p:sp>
      <p:sp>
        <p:nvSpPr>
          <p:cNvPr id="6161" name="Oval 32"/>
          <p:cNvSpPr>
            <a:spLocks noChangeArrowheads="1"/>
          </p:cNvSpPr>
          <p:nvPr/>
        </p:nvSpPr>
        <p:spPr bwMode="auto">
          <a:xfrm>
            <a:off x="6424613" y="2857500"/>
            <a:ext cx="220662" cy="519113"/>
          </a:xfrm>
          <a:prstGeom prst="ellipse">
            <a:avLst/>
          </a:prstGeom>
          <a:gradFill rotWithShape="1">
            <a:gsLst>
              <a:gs pos="0">
                <a:schemeClr val="accent2"/>
              </a:gs>
              <a:gs pos="100000">
                <a:srgbClr val="FE5306"/>
              </a:gs>
            </a:gsLst>
            <a:path path="shape">
              <a:fillToRect l="50000" t="50000" r="50000" b="50000"/>
            </a:path>
          </a:gradFill>
          <a:ln w="12700" algn="ctr">
            <a:solidFill>
              <a:schemeClr val="tx1"/>
            </a:solidFill>
            <a:round/>
            <a:headEnd/>
            <a:tailEnd/>
          </a:ln>
        </p:spPr>
        <p:txBody>
          <a:bodyPr anchor="ctr">
            <a:spAutoFit/>
          </a:bodyPr>
          <a:lstStyle/>
          <a:p>
            <a:pPr algn="ctr">
              <a:spcBef>
                <a:spcPct val="20000"/>
              </a:spcBef>
            </a:pPr>
            <a:endParaRPr lang="it-IT">
              <a:solidFill>
                <a:srgbClr val="FFFFFF"/>
              </a:solidFill>
              <a:latin typeface="Frutiger 55 Roman"/>
            </a:endParaRPr>
          </a:p>
        </p:txBody>
      </p:sp>
      <p:sp>
        <p:nvSpPr>
          <p:cNvPr id="6162" name="Freeform 44"/>
          <p:cNvSpPr>
            <a:spLocks/>
          </p:cNvSpPr>
          <p:nvPr/>
        </p:nvSpPr>
        <p:spPr bwMode="auto">
          <a:xfrm rot="-5400000">
            <a:off x="5476875" y="3219450"/>
            <a:ext cx="46038" cy="369888"/>
          </a:xfrm>
          <a:custGeom>
            <a:avLst/>
            <a:gdLst>
              <a:gd name="T0" fmla="*/ 2147483647 w 420"/>
              <a:gd name="T1" fmla="*/ 2147483647 h 696"/>
              <a:gd name="T2" fmla="*/ 2147483647 w 420"/>
              <a:gd name="T3" fmla="*/ 0 h 696"/>
              <a:gd name="T4" fmla="*/ 2147483647 w 420"/>
              <a:gd name="T5" fmla="*/ 0 h 696"/>
              <a:gd name="T6" fmla="*/ 0 w 420"/>
              <a:gd name="T7" fmla="*/ 0 h 696"/>
              <a:gd name="T8" fmla="*/ 2147483647 w 420"/>
              <a:gd name="T9" fmla="*/ 0 h 696"/>
              <a:gd name="T10" fmla="*/ 2147483647 w 420"/>
              <a:gd name="T11" fmla="*/ 2147483647 h 696"/>
              <a:gd name="T12" fmla="*/ 2147483647 w 420"/>
              <a:gd name="T13" fmla="*/ 2147483647 h 696"/>
              <a:gd name="T14" fmla="*/ 0 w 420"/>
              <a:gd name="T15" fmla="*/ 2147483647 h 696"/>
              <a:gd name="T16" fmla="*/ 2147483647 w 420"/>
              <a:gd name="T17" fmla="*/ 2147483647 h 696"/>
              <a:gd name="T18" fmla="*/ 2147483647 w 420"/>
              <a:gd name="T19" fmla="*/ 2147483647 h 6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0"/>
              <a:gd name="T31" fmla="*/ 0 h 696"/>
              <a:gd name="T32" fmla="*/ 420 w 420"/>
              <a:gd name="T33" fmla="*/ 696 h 6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0" h="696">
                <a:moveTo>
                  <a:pt x="208" y="364"/>
                </a:moveTo>
                <a:lnTo>
                  <a:pt x="208" y="0"/>
                </a:lnTo>
                <a:lnTo>
                  <a:pt x="420" y="0"/>
                </a:lnTo>
                <a:lnTo>
                  <a:pt x="0" y="0"/>
                </a:lnTo>
                <a:lnTo>
                  <a:pt x="208" y="0"/>
                </a:lnTo>
                <a:lnTo>
                  <a:pt x="208" y="696"/>
                </a:lnTo>
                <a:lnTo>
                  <a:pt x="418" y="696"/>
                </a:lnTo>
                <a:lnTo>
                  <a:pt x="0" y="696"/>
                </a:lnTo>
                <a:lnTo>
                  <a:pt x="208" y="696"/>
                </a:lnTo>
                <a:lnTo>
                  <a:pt x="208" y="364"/>
                </a:lnTo>
                <a:close/>
              </a:path>
            </a:pathLst>
          </a:custGeom>
          <a:noFill/>
          <a:ln w="19050">
            <a:solidFill>
              <a:schemeClr val="tx1"/>
            </a:solidFill>
            <a:round/>
            <a:headEnd/>
            <a:tailEnd/>
          </a:ln>
        </p:spPr>
        <p:txBody>
          <a:bodyPr>
            <a:spAutoFit/>
          </a:bodyPr>
          <a:lstStyle/>
          <a:p>
            <a:endParaRPr lang="it-IT"/>
          </a:p>
        </p:txBody>
      </p:sp>
      <p:sp>
        <p:nvSpPr>
          <p:cNvPr id="6163" name="Rectangle 33"/>
          <p:cNvSpPr>
            <a:spLocks noChangeArrowheads="1"/>
          </p:cNvSpPr>
          <p:nvPr/>
        </p:nvSpPr>
        <p:spPr bwMode="auto">
          <a:xfrm>
            <a:off x="5480050" y="3248025"/>
            <a:ext cx="76200" cy="368300"/>
          </a:xfrm>
          <a:prstGeom prst="rect">
            <a:avLst/>
          </a:prstGeom>
          <a:gradFill rotWithShape="1">
            <a:gsLst>
              <a:gs pos="0">
                <a:schemeClr val="accent2"/>
              </a:gs>
              <a:gs pos="100000">
                <a:srgbClr val="FE5306"/>
              </a:gs>
            </a:gsLst>
            <a:path path="shape">
              <a:fillToRect l="50000" t="50000" r="50000" b="50000"/>
            </a:path>
          </a:gradFill>
          <a:ln w="12700" algn="ctr">
            <a:solidFill>
              <a:schemeClr val="tx1"/>
            </a:solidFill>
            <a:miter lim="800000"/>
            <a:headEnd/>
            <a:tailEnd/>
          </a:ln>
        </p:spPr>
        <p:txBody>
          <a:bodyPr anchor="ctr">
            <a:spAutoFit/>
          </a:bodyPr>
          <a:lstStyle/>
          <a:p>
            <a:pPr algn="ctr">
              <a:spcBef>
                <a:spcPct val="20000"/>
              </a:spcBef>
            </a:pPr>
            <a:endParaRPr lang="it-IT">
              <a:solidFill>
                <a:srgbClr val="FFFFFF"/>
              </a:solidFill>
              <a:latin typeface="Frutiger 55 Roman"/>
            </a:endParaRPr>
          </a:p>
        </p:txBody>
      </p:sp>
      <p:sp>
        <p:nvSpPr>
          <p:cNvPr id="6164" name="Freeform 45"/>
          <p:cNvSpPr>
            <a:spLocks/>
          </p:cNvSpPr>
          <p:nvPr/>
        </p:nvSpPr>
        <p:spPr bwMode="auto">
          <a:xfrm rot="-5400000">
            <a:off x="4943475" y="5311775"/>
            <a:ext cx="46038" cy="369888"/>
          </a:xfrm>
          <a:custGeom>
            <a:avLst/>
            <a:gdLst>
              <a:gd name="T0" fmla="*/ 2147483647 w 420"/>
              <a:gd name="T1" fmla="*/ 2147483647 h 696"/>
              <a:gd name="T2" fmla="*/ 2147483647 w 420"/>
              <a:gd name="T3" fmla="*/ 0 h 696"/>
              <a:gd name="T4" fmla="*/ 2147483647 w 420"/>
              <a:gd name="T5" fmla="*/ 0 h 696"/>
              <a:gd name="T6" fmla="*/ 0 w 420"/>
              <a:gd name="T7" fmla="*/ 0 h 696"/>
              <a:gd name="T8" fmla="*/ 2147483647 w 420"/>
              <a:gd name="T9" fmla="*/ 0 h 696"/>
              <a:gd name="T10" fmla="*/ 2147483647 w 420"/>
              <a:gd name="T11" fmla="*/ 2147483647 h 696"/>
              <a:gd name="T12" fmla="*/ 2147483647 w 420"/>
              <a:gd name="T13" fmla="*/ 2147483647 h 696"/>
              <a:gd name="T14" fmla="*/ 0 w 420"/>
              <a:gd name="T15" fmla="*/ 2147483647 h 696"/>
              <a:gd name="T16" fmla="*/ 2147483647 w 420"/>
              <a:gd name="T17" fmla="*/ 2147483647 h 696"/>
              <a:gd name="T18" fmla="*/ 2147483647 w 420"/>
              <a:gd name="T19" fmla="*/ 2147483647 h 6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0"/>
              <a:gd name="T31" fmla="*/ 0 h 696"/>
              <a:gd name="T32" fmla="*/ 420 w 420"/>
              <a:gd name="T33" fmla="*/ 696 h 6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0" h="696">
                <a:moveTo>
                  <a:pt x="208" y="364"/>
                </a:moveTo>
                <a:lnTo>
                  <a:pt x="208" y="0"/>
                </a:lnTo>
                <a:lnTo>
                  <a:pt x="420" y="0"/>
                </a:lnTo>
                <a:lnTo>
                  <a:pt x="0" y="0"/>
                </a:lnTo>
                <a:lnTo>
                  <a:pt x="208" y="0"/>
                </a:lnTo>
                <a:lnTo>
                  <a:pt x="208" y="696"/>
                </a:lnTo>
                <a:lnTo>
                  <a:pt x="418" y="696"/>
                </a:lnTo>
                <a:lnTo>
                  <a:pt x="0" y="696"/>
                </a:lnTo>
                <a:lnTo>
                  <a:pt x="208" y="696"/>
                </a:lnTo>
                <a:lnTo>
                  <a:pt x="208" y="364"/>
                </a:lnTo>
                <a:close/>
              </a:path>
            </a:pathLst>
          </a:custGeom>
          <a:noFill/>
          <a:ln w="19050">
            <a:solidFill>
              <a:schemeClr val="tx1"/>
            </a:solidFill>
            <a:round/>
            <a:headEnd/>
            <a:tailEnd/>
          </a:ln>
        </p:spPr>
        <p:txBody>
          <a:bodyPr>
            <a:spAutoFit/>
          </a:bodyPr>
          <a:lstStyle/>
          <a:p>
            <a:endParaRPr lang="it-IT"/>
          </a:p>
        </p:txBody>
      </p:sp>
      <p:sp>
        <p:nvSpPr>
          <p:cNvPr id="6165" name="Oval 46"/>
          <p:cNvSpPr>
            <a:spLocks noChangeArrowheads="1"/>
          </p:cNvSpPr>
          <p:nvPr/>
        </p:nvSpPr>
        <p:spPr bwMode="auto">
          <a:xfrm flipV="1">
            <a:off x="4938713" y="5283200"/>
            <a:ext cx="58737" cy="519113"/>
          </a:xfrm>
          <a:prstGeom prst="ellipse">
            <a:avLst/>
          </a:prstGeom>
          <a:gradFill rotWithShape="1">
            <a:gsLst>
              <a:gs pos="0">
                <a:schemeClr val="accent2"/>
              </a:gs>
              <a:gs pos="100000">
                <a:srgbClr val="FE5306"/>
              </a:gs>
            </a:gsLst>
            <a:path path="shape">
              <a:fillToRect l="50000" t="50000" r="50000" b="50000"/>
            </a:path>
          </a:gradFill>
          <a:ln w="12700" algn="ctr">
            <a:solidFill>
              <a:schemeClr val="tx1"/>
            </a:solidFill>
            <a:round/>
            <a:headEnd/>
            <a:tailEnd/>
          </a:ln>
        </p:spPr>
        <p:txBody>
          <a:bodyPr anchor="ctr">
            <a:spAutoFit/>
          </a:bodyPr>
          <a:lstStyle/>
          <a:p>
            <a:pPr algn="ctr">
              <a:spcBef>
                <a:spcPct val="20000"/>
              </a:spcBef>
            </a:pPr>
            <a:endParaRPr lang="it-IT">
              <a:solidFill>
                <a:srgbClr val="FFFFFF"/>
              </a:solidFill>
              <a:latin typeface="Frutiger 55 Roman"/>
            </a:endParaRPr>
          </a:p>
        </p:txBody>
      </p:sp>
      <p:sp>
        <p:nvSpPr>
          <p:cNvPr id="6166" name="Freeform 47"/>
          <p:cNvSpPr>
            <a:spLocks/>
          </p:cNvSpPr>
          <p:nvPr/>
        </p:nvSpPr>
        <p:spPr bwMode="auto">
          <a:xfrm rot="-5400000">
            <a:off x="5583238" y="5016500"/>
            <a:ext cx="46038" cy="369887"/>
          </a:xfrm>
          <a:custGeom>
            <a:avLst/>
            <a:gdLst>
              <a:gd name="T0" fmla="*/ 2147483647 w 420"/>
              <a:gd name="T1" fmla="*/ 2147483647 h 696"/>
              <a:gd name="T2" fmla="*/ 2147483647 w 420"/>
              <a:gd name="T3" fmla="*/ 0 h 696"/>
              <a:gd name="T4" fmla="*/ 2147483647 w 420"/>
              <a:gd name="T5" fmla="*/ 0 h 696"/>
              <a:gd name="T6" fmla="*/ 0 w 420"/>
              <a:gd name="T7" fmla="*/ 0 h 696"/>
              <a:gd name="T8" fmla="*/ 2147483647 w 420"/>
              <a:gd name="T9" fmla="*/ 0 h 696"/>
              <a:gd name="T10" fmla="*/ 2147483647 w 420"/>
              <a:gd name="T11" fmla="*/ 2147483647 h 696"/>
              <a:gd name="T12" fmla="*/ 2147483647 w 420"/>
              <a:gd name="T13" fmla="*/ 2147483647 h 696"/>
              <a:gd name="T14" fmla="*/ 0 w 420"/>
              <a:gd name="T15" fmla="*/ 2147483647 h 696"/>
              <a:gd name="T16" fmla="*/ 2147483647 w 420"/>
              <a:gd name="T17" fmla="*/ 2147483647 h 696"/>
              <a:gd name="T18" fmla="*/ 2147483647 w 420"/>
              <a:gd name="T19" fmla="*/ 2147483647 h 6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0"/>
              <a:gd name="T31" fmla="*/ 0 h 696"/>
              <a:gd name="T32" fmla="*/ 420 w 420"/>
              <a:gd name="T33" fmla="*/ 696 h 6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0" h="696">
                <a:moveTo>
                  <a:pt x="208" y="364"/>
                </a:moveTo>
                <a:lnTo>
                  <a:pt x="208" y="0"/>
                </a:lnTo>
                <a:lnTo>
                  <a:pt x="420" y="0"/>
                </a:lnTo>
                <a:lnTo>
                  <a:pt x="0" y="0"/>
                </a:lnTo>
                <a:lnTo>
                  <a:pt x="208" y="0"/>
                </a:lnTo>
                <a:lnTo>
                  <a:pt x="208" y="696"/>
                </a:lnTo>
                <a:lnTo>
                  <a:pt x="418" y="696"/>
                </a:lnTo>
                <a:lnTo>
                  <a:pt x="0" y="696"/>
                </a:lnTo>
                <a:lnTo>
                  <a:pt x="208" y="696"/>
                </a:lnTo>
                <a:lnTo>
                  <a:pt x="208" y="364"/>
                </a:lnTo>
                <a:close/>
              </a:path>
            </a:pathLst>
          </a:custGeom>
          <a:noFill/>
          <a:ln w="19050">
            <a:solidFill>
              <a:schemeClr val="tx1"/>
            </a:solidFill>
            <a:round/>
            <a:headEnd/>
            <a:tailEnd/>
          </a:ln>
        </p:spPr>
        <p:txBody>
          <a:bodyPr>
            <a:spAutoFit/>
          </a:bodyPr>
          <a:lstStyle/>
          <a:p>
            <a:endParaRPr lang="it-IT"/>
          </a:p>
        </p:txBody>
      </p:sp>
      <p:sp>
        <p:nvSpPr>
          <p:cNvPr id="6167" name="Oval 48"/>
          <p:cNvSpPr>
            <a:spLocks noChangeArrowheads="1"/>
          </p:cNvSpPr>
          <p:nvPr/>
        </p:nvSpPr>
        <p:spPr bwMode="auto">
          <a:xfrm flipV="1">
            <a:off x="5592763" y="4987925"/>
            <a:ext cx="58737" cy="519113"/>
          </a:xfrm>
          <a:prstGeom prst="ellipse">
            <a:avLst/>
          </a:prstGeom>
          <a:gradFill rotWithShape="1">
            <a:gsLst>
              <a:gs pos="0">
                <a:schemeClr val="accent2"/>
              </a:gs>
              <a:gs pos="100000">
                <a:srgbClr val="FE5306"/>
              </a:gs>
            </a:gsLst>
            <a:path path="shape">
              <a:fillToRect l="50000" t="50000" r="50000" b="50000"/>
            </a:path>
          </a:gradFill>
          <a:ln w="12700" algn="ctr">
            <a:solidFill>
              <a:schemeClr val="tx1"/>
            </a:solidFill>
            <a:round/>
            <a:headEnd/>
            <a:tailEnd/>
          </a:ln>
        </p:spPr>
        <p:txBody>
          <a:bodyPr anchor="ctr">
            <a:spAutoFit/>
          </a:bodyPr>
          <a:lstStyle/>
          <a:p>
            <a:pPr algn="ctr">
              <a:spcBef>
                <a:spcPct val="20000"/>
              </a:spcBef>
            </a:pPr>
            <a:endParaRPr lang="it-IT">
              <a:solidFill>
                <a:srgbClr val="FFFFFF"/>
              </a:solidFill>
              <a:latin typeface="Frutiger 55 Roman"/>
            </a:endParaRPr>
          </a:p>
        </p:txBody>
      </p:sp>
      <p:sp>
        <p:nvSpPr>
          <p:cNvPr id="6168" name="Freeform 49"/>
          <p:cNvSpPr>
            <a:spLocks/>
          </p:cNvSpPr>
          <p:nvPr/>
        </p:nvSpPr>
        <p:spPr bwMode="auto">
          <a:xfrm rot="-5400000">
            <a:off x="5327650" y="4414838"/>
            <a:ext cx="46037" cy="369888"/>
          </a:xfrm>
          <a:custGeom>
            <a:avLst/>
            <a:gdLst>
              <a:gd name="T0" fmla="*/ 2147483647 w 420"/>
              <a:gd name="T1" fmla="*/ 2147483647 h 696"/>
              <a:gd name="T2" fmla="*/ 2147483647 w 420"/>
              <a:gd name="T3" fmla="*/ 0 h 696"/>
              <a:gd name="T4" fmla="*/ 2147483647 w 420"/>
              <a:gd name="T5" fmla="*/ 0 h 696"/>
              <a:gd name="T6" fmla="*/ 0 w 420"/>
              <a:gd name="T7" fmla="*/ 0 h 696"/>
              <a:gd name="T8" fmla="*/ 2147483647 w 420"/>
              <a:gd name="T9" fmla="*/ 0 h 696"/>
              <a:gd name="T10" fmla="*/ 2147483647 w 420"/>
              <a:gd name="T11" fmla="*/ 2147483647 h 696"/>
              <a:gd name="T12" fmla="*/ 2147483647 w 420"/>
              <a:gd name="T13" fmla="*/ 2147483647 h 696"/>
              <a:gd name="T14" fmla="*/ 0 w 420"/>
              <a:gd name="T15" fmla="*/ 2147483647 h 696"/>
              <a:gd name="T16" fmla="*/ 2147483647 w 420"/>
              <a:gd name="T17" fmla="*/ 2147483647 h 696"/>
              <a:gd name="T18" fmla="*/ 2147483647 w 420"/>
              <a:gd name="T19" fmla="*/ 2147483647 h 6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0"/>
              <a:gd name="T31" fmla="*/ 0 h 696"/>
              <a:gd name="T32" fmla="*/ 420 w 420"/>
              <a:gd name="T33" fmla="*/ 696 h 6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0" h="696">
                <a:moveTo>
                  <a:pt x="208" y="364"/>
                </a:moveTo>
                <a:lnTo>
                  <a:pt x="208" y="0"/>
                </a:lnTo>
                <a:lnTo>
                  <a:pt x="420" y="0"/>
                </a:lnTo>
                <a:lnTo>
                  <a:pt x="0" y="0"/>
                </a:lnTo>
                <a:lnTo>
                  <a:pt x="208" y="0"/>
                </a:lnTo>
                <a:lnTo>
                  <a:pt x="208" y="696"/>
                </a:lnTo>
                <a:lnTo>
                  <a:pt x="418" y="696"/>
                </a:lnTo>
                <a:lnTo>
                  <a:pt x="0" y="696"/>
                </a:lnTo>
                <a:lnTo>
                  <a:pt x="208" y="696"/>
                </a:lnTo>
                <a:lnTo>
                  <a:pt x="208" y="364"/>
                </a:lnTo>
                <a:close/>
              </a:path>
            </a:pathLst>
          </a:custGeom>
          <a:noFill/>
          <a:ln w="19050">
            <a:solidFill>
              <a:schemeClr val="tx1"/>
            </a:solidFill>
            <a:round/>
            <a:headEnd/>
            <a:tailEnd/>
          </a:ln>
        </p:spPr>
        <p:txBody>
          <a:bodyPr>
            <a:spAutoFit/>
          </a:bodyPr>
          <a:lstStyle/>
          <a:p>
            <a:endParaRPr lang="it-IT"/>
          </a:p>
        </p:txBody>
      </p:sp>
      <p:sp>
        <p:nvSpPr>
          <p:cNvPr id="6169" name="Oval 50"/>
          <p:cNvSpPr>
            <a:spLocks noChangeArrowheads="1"/>
          </p:cNvSpPr>
          <p:nvPr/>
        </p:nvSpPr>
        <p:spPr bwMode="auto">
          <a:xfrm flipV="1">
            <a:off x="5327650" y="4386263"/>
            <a:ext cx="58738" cy="519112"/>
          </a:xfrm>
          <a:prstGeom prst="ellipse">
            <a:avLst/>
          </a:prstGeom>
          <a:gradFill rotWithShape="1">
            <a:gsLst>
              <a:gs pos="0">
                <a:schemeClr val="accent2"/>
              </a:gs>
              <a:gs pos="100000">
                <a:srgbClr val="FE5306"/>
              </a:gs>
            </a:gsLst>
            <a:path path="shape">
              <a:fillToRect l="50000" t="50000" r="50000" b="50000"/>
            </a:path>
          </a:gradFill>
          <a:ln w="12700" algn="ctr">
            <a:solidFill>
              <a:schemeClr val="tx1"/>
            </a:solidFill>
            <a:round/>
            <a:headEnd/>
            <a:tailEnd/>
          </a:ln>
        </p:spPr>
        <p:txBody>
          <a:bodyPr anchor="ctr">
            <a:spAutoFit/>
          </a:bodyPr>
          <a:lstStyle/>
          <a:p>
            <a:pPr algn="ctr">
              <a:spcBef>
                <a:spcPct val="20000"/>
              </a:spcBef>
            </a:pPr>
            <a:endParaRPr lang="it-IT">
              <a:solidFill>
                <a:srgbClr val="FFFFFF"/>
              </a:solidFill>
              <a:latin typeface="Frutiger 55 Roman"/>
            </a:endParaRPr>
          </a:p>
        </p:txBody>
      </p:sp>
      <p:sp>
        <p:nvSpPr>
          <p:cNvPr id="6170" name="Freeform 51"/>
          <p:cNvSpPr>
            <a:spLocks/>
          </p:cNvSpPr>
          <p:nvPr/>
        </p:nvSpPr>
        <p:spPr bwMode="auto">
          <a:xfrm rot="-5400000">
            <a:off x="6526213" y="5611813"/>
            <a:ext cx="46037" cy="369887"/>
          </a:xfrm>
          <a:custGeom>
            <a:avLst/>
            <a:gdLst>
              <a:gd name="T0" fmla="*/ 2147483647 w 420"/>
              <a:gd name="T1" fmla="*/ 2147483647 h 696"/>
              <a:gd name="T2" fmla="*/ 2147483647 w 420"/>
              <a:gd name="T3" fmla="*/ 0 h 696"/>
              <a:gd name="T4" fmla="*/ 2147483647 w 420"/>
              <a:gd name="T5" fmla="*/ 0 h 696"/>
              <a:gd name="T6" fmla="*/ 0 w 420"/>
              <a:gd name="T7" fmla="*/ 0 h 696"/>
              <a:gd name="T8" fmla="*/ 2147483647 w 420"/>
              <a:gd name="T9" fmla="*/ 0 h 696"/>
              <a:gd name="T10" fmla="*/ 2147483647 w 420"/>
              <a:gd name="T11" fmla="*/ 2147483647 h 696"/>
              <a:gd name="T12" fmla="*/ 2147483647 w 420"/>
              <a:gd name="T13" fmla="*/ 2147483647 h 696"/>
              <a:gd name="T14" fmla="*/ 0 w 420"/>
              <a:gd name="T15" fmla="*/ 2147483647 h 696"/>
              <a:gd name="T16" fmla="*/ 2147483647 w 420"/>
              <a:gd name="T17" fmla="*/ 2147483647 h 696"/>
              <a:gd name="T18" fmla="*/ 2147483647 w 420"/>
              <a:gd name="T19" fmla="*/ 2147483647 h 6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0"/>
              <a:gd name="T31" fmla="*/ 0 h 696"/>
              <a:gd name="T32" fmla="*/ 420 w 420"/>
              <a:gd name="T33" fmla="*/ 696 h 6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0" h="696">
                <a:moveTo>
                  <a:pt x="208" y="364"/>
                </a:moveTo>
                <a:lnTo>
                  <a:pt x="208" y="0"/>
                </a:lnTo>
                <a:lnTo>
                  <a:pt x="420" y="0"/>
                </a:lnTo>
                <a:lnTo>
                  <a:pt x="0" y="0"/>
                </a:lnTo>
                <a:lnTo>
                  <a:pt x="208" y="0"/>
                </a:lnTo>
                <a:lnTo>
                  <a:pt x="208" y="696"/>
                </a:lnTo>
                <a:lnTo>
                  <a:pt x="418" y="696"/>
                </a:lnTo>
                <a:lnTo>
                  <a:pt x="0" y="696"/>
                </a:lnTo>
                <a:lnTo>
                  <a:pt x="208" y="696"/>
                </a:lnTo>
                <a:lnTo>
                  <a:pt x="208" y="364"/>
                </a:lnTo>
                <a:close/>
              </a:path>
            </a:pathLst>
          </a:custGeom>
          <a:noFill/>
          <a:ln w="19050">
            <a:solidFill>
              <a:schemeClr val="tx1"/>
            </a:solidFill>
            <a:round/>
            <a:headEnd/>
            <a:tailEnd/>
          </a:ln>
        </p:spPr>
        <p:txBody>
          <a:bodyPr>
            <a:spAutoFit/>
          </a:bodyPr>
          <a:lstStyle/>
          <a:p>
            <a:endParaRPr lang="it-IT"/>
          </a:p>
        </p:txBody>
      </p:sp>
      <p:sp>
        <p:nvSpPr>
          <p:cNvPr id="6171" name="Oval 52"/>
          <p:cNvSpPr>
            <a:spLocks noChangeArrowheads="1"/>
          </p:cNvSpPr>
          <p:nvPr/>
        </p:nvSpPr>
        <p:spPr bwMode="auto">
          <a:xfrm>
            <a:off x="6415088" y="5575300"/>
            <a:ext cx="220662" cy="519113"/>
          </a:xfrm>
          <a:prstGeom prst="ellipse">
            <a:avLst/>
          </a:prstGeom>
          <a:gradFill rotWithShape="1">
            <a:gsLst>
              <a:gs pos="0">
                <a:schemeClr val="accent2"/>
              </a:gs>
              <a:gs pos="100000">
                <a:srgbClr val="FE5306"/>
              </a:gs>
            </a:gsLst>
            <a:path path="shape">
              <a:fillToRect l="50000" t="50000" r="50000" b="50000"/>
            </a:path>
          </a:gradFill>
          <a:ln w="12700" algn="ctr">
            <a:solidFill>
              <a:schemeClr val="tx1"/>
            </a:solidFill>
            <a:round/>
            <a:headEnd/>
            <a:tailEnd/>
          </a:ln>
        </p:spPr>
        <p:txBody>
          <a:bodyPr anchor="ctr">
            <a:spAutoFit/>
          </a:bodyPr>
          <a:lstStyle/>
          <a:p>
            <a:pPr algn="ctr">
              <a:spcBef>
                <a:spcPct val="20000"/>
              </a:spcBef>
            </a:pPr>
            <a:endParaRPr lang="it-IT">
              <a:solidFill>
                <a:srgbClr val="FFFFFF"/>
              </a:solidFill>
              <a:latin typeface="Frutiger 55 Roman"/>
            </a:endParaRPr>
          </a:p>
        </p:txBody>
      </p:sp>
      <p:sp>
        <p:nvSpPr>
          <p:cNvPr id="6172" name="Freeform 53"/>
          <p:cNvSpPr>
            <a:spLocks/>
          </p:cNvSpPr>
          <p:nvPr/>
        </p:nvSpPr>
        <p:spPr bwMode="auto">
          <a:xfrm rot="-5400000">
            <a:off x="5791200" y="5918200"/>
            <a:ext cx="46038" cy="369888"/>
          </a:xfrm>
          <a:custGeom>
            <a:avLst/>
            <a:gdLst>
              <a:gd name="T0" fmla="*/ 2147483647 w 420"/>
              <a:gd name="T1" fmla="*/ 2147483647 h 696"/>
              <a:gd name="T2" fmla="*/ 2147483647 w 420"/>
              <a:gd name="T3" fmla="*/ 0 h 696"/>
              <a:gd name="T4" fmla="*/ 2147483647 w 420"/>
              <a:gd name="T5" fmla="*/ 0 h 696"/>
              <a:gd name="T6" fmla="*/ 0 w 420"/>
              <a:gd name="T7" fmla="*/ 0 h 696"/>
              <a:gd name="T8" fmla="*/ 2147483647 w 420"/>
              <a:gd name="T9" fmla="*/ 0 h 696"/>
              <a:gd name="T10" fmla="*/ 2147483647 w 420"/>
              <a:gd name="T11" fmla="*/ 2147483647 h 696"/>
              <a:gd name="T12" fmla="*/ 2147483647 w 420"/>
              <a:gd name="T13" fmla="*/ 2147483647 h 696"/>
              <a:gd name="T14" fmla="*/ 0 w 420"/>
              <a:gd name="T15" fmla="*/ 2147483647 h 696"/>
              <a:gd name="T16" fmla="*/ 2147483647 w 420"/>
              <a:gd name="T17" fmla="*/ 2147483647 h 696"/>
              <a:gd name="T18" fmla="*/ 2147483647 w 420"/>
              <a:gd name="T19" fmla="*/ 2147483647 h 6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0"/>
              <a:gd name="T31" fmla="*/ 0 h 696"/>
              <a:gd name="T32" fmla="*/ 420 w 420"/>
              <a:gd name="T33" fmla="*/ 696 h 6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0" h="696">
                <a:moveTo>
                  <a:pt x="208" y="364"/>
                </a:moveTo>
                <a:lnTo>
                  <a:pt x="208" y="0"/>
                </a:lnTo>
                <a:lnTo>
                  <a:pt x="420" y="0"/>
                </a:lnTo>
                <a:lnTo>
                  <a:pt x="0" y="0"/>
                </a:lnTo>
                <a:lnTo>
                  <a:pt x="208" y="0"/>
                </a:lnTo>
                <a:lnTo>
                  <a:pt x="208" y="696"/>
                </a:lnTo>
                <a:lnTo>
                  <a:pt x="418" y="696"/>
                </a:lnTo>
                <a:lnTo>
                  <a:pt x="0" y="696"/>
                </a:lnTo>
                <a:lnTo>
                  <a:pt x="208" y="696"/>
                </a:lnTo>
                <a:lnTo>
                  <a:pt x="208" y="364"/>
                </a:lnTo>
                <a:close/>
              </a:path>
            </a:pathLst>
          </a:custGeom>
          <a:noFill/>
          <a:ln w="19050">
            <a:solidFill>
              <a:schemeClr val="tx1"/>
            </a:solidFill>
            <a:round/>
            <a:headEnd/>
            <a:tailEnd/>
          </a:ln>
        </p:spPr>
        <p:txBody>
          <a:bodyPr>
            <a:spAutoFit/>
          </a:bodyPr>
          <a:lstStyle/>
          <a:p>
            <a:endParaRPr lang="it-IT"/>
          </a:p>
        </p:txBody>
      </p:sp>
      <p:sp>
        <p:nvSpPr>
          <p:cNvPr id="6173" name="Rectangle 54"/>
          <p:cNvSpPr>
            <a:spLocks noChangeArrowheads="1"/>
          </p:cNvSpPr>
          <p:nvPr/>
        </p:nvSpPr>
        <p:spPr bwMode="auto">
          <a:xfrm>
            <a:off x="5770563" y="5946775"/>
            <a:ext cx="76200" cy="368300"/>
          </a:xfrm>
          <a:prstGeom prst="rect">
            <a:avLst/>
          </a:prstGeom>
          <a:gradFill rotWithShape="1">
            <a:gsLst>
              <a:gs pos="0">
                <a:schemeClr val="accent2"/>
              </a:gs>
              <a:gs pos="100000">
                <a:srgbClr val="FE5306"/>
              </a:gs>
            </a:gsLst>
            <a:path path="shape">
              <a:fillToRect l="50000" t="50000" r="50000" b="50000"/>
            </a:path>
          </a:gradFill>
          <a:ln w="12700" algn="ctr">
            <a:solidFill>
              <a:schemeClr val="tx1"/>
            </a:solidFill>
            <a:miter lim="800000"/>
            <a:headEnd/>
            <a:tailEnd/>
          </a:ln>
        </p:spPr>
        <p:txBody>
          <a:bodyPr anchor="ctr">
            <a:spAutoFit/>
          </a:bodyPr>
          <a:lstStyle/>
          <a:p>
            <a:pPr algn="ctr">
              <a:spcBef>
                <a:spcPct val="20000"/>
              </a:spcBef>
            </a:pPr>
            <a:endParaRPr lang="it-IT">
              <a:solidFill>
                <a:srgbClr val="FFFFFF"/>
              </a:solidFill>
              <a:latin typeface="Frutiger 55 Roman"/>
            </a:endParaRPr>
          </a:p>
        </p:txBody>
      </p:sp>
      <p:sp>
        <p:nvSpPr>
          <p:cNvPr id="6174" name="Freeform 55"/>
          <p:cNvSpPr>
            <a:spLocks/>
          </p:cNvSpPr>
          <p:nvPr/>
        </p:nvSpPr>
        <p:spPr bwMode="auto">
          <a:xfrm rot="-5400000">
            <a:off x="6083300" y="4714875"/>
            <a:ext cx="46038" cy="369888"/>
          </a:xfrm>
          <a:custGeom>
            <a:avLst/>
            <a:gdLst>
              <a:gd name="T0" fmla="*/ 2147483647 w 420"/>
              <a:gd name="T1" fmla="*/ 2147483647 h 696"/>
              <a:gd name="T2" fmla="*/ 2147483647 w 420"/>
              <a:gd name="T3" fmla="*/ 0 h 696"/>
              <a:gd name="T4" fmla="*/ 2147483647 w 420"/>
              <a:gd name="T5" fmla="*/ 0 h 696"/>
              <a:gd name="T6" fmla="*/ 0 w 420"/>
              <a:gd name="T7" fmla="*/ 0 h 696"/>
              <a:gd name="T8" fmla="*/ 2147483647 w 420"/>
              <a:gd name="T9" fmla="*/ 0 h 696"/>
              <a:gd name="T10" fmla="*/ 2147483647 w 420"/>
              <a:gd name="T11" fmla="*/ 2147483647 h 696"/>
              <a:gd name="T12" fmla="*/ 2147483647 w 420"/>
              <a:gd name="T13" fmla="*/ 2147483647 h 696"/>
              <a:gd name="T14" fmla="*/ 0 w 420"/>
              <a:gd name="T15" fmla="*/ 2147483647 h 696"/>
              <a:gd name="T16" fmla="*/ 2147483647 w 420"/>
              <a:gd name="T17" fmla="*/ 2147483647 h 696"/>
              <a:gd name="T18" fmla="*/ 2147483647 w 420"/>
              <a:gd name="T19" fmla="*/ 2147483647 h 6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0"/>
              <a:gd name="T31" fmla="*/ 0 h 696"/>
              <a:gd name="T32" fmla="*/ 420 w 420"/>
              <a:gd name="T33" fmla="*/ 696 h 6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0" h="696">
                <a:moveTo>
                  <a:pt x="208" y="364"/>
                </a:moveTo>
                <a:lnTo>
                  <a:pt x="208" y="0"/>
                </a:lnTo>
                <a:lnTo>
                  <a:pt x="420" y="0"/>
                </a:lnTo>
                <a:lnTo>
                  <a:pt x="0" y="0"/>
                </a:lnTo>
                <a:lnTo>
                  <a:pt x="208" y="0"/>
                </a:lnTo>
                <a:lnTo>
                  <a:pt x="208" y="696"/>
                </a:lnTo>
                <a:lnTo>
                  <a:pt x="418" y="696"/>
                </a:lnTo>
                <a:lnTo>
                  <a:pt x="0" y="696"/>
                </a:lnTo>
                <a:lnTo>
                  <a:pt x="208" y="696"/>
                </a:lnTo>
                <a:lnTo>
                  <a:pt x="208" y="364"/>
                </a:lnTo>
                <a:close/>
              </a:path>
            </a:pathLst>
          </a:custGeom>
          <a:noFill/>
          <a:ln w="19050">
            <a:solidFill>
              <a:schemeClr val="tx1"/>
            </a:solidFill>
            <a:round/>
            <a:headEnd/>
            <a:tailEnd/>
          </a:ln>
        </p:spPr>
        <p:txBody>
          <a:bodyPr>
            <a:spAutoFit/>
          </a:bodyPr>
          <a:lstStyle/>
          <a:p>
            <a:endParaRPr lang="it-IT"/>
          </a:p>
        </p:txBody>
      </p:sp>
      <p:sp>
        <p:nvSpPr>
          <p:cNvPr id="6175" name="Oval 56"/>
          <p:cNvSpPr>
            <a:spLocks noChangeArrowheads="1"/>
          </p:cNvSpPr>
          <p:nvPr/>
        </p:nvSpPr>
        <p:spPr bwMode="auto">
          <a:xfrm flipV="1">
            <a:off x="6092825" y="4686300"/>
            <a:ext cx="58738" cy="519113"/>
          </a:xfrm>
          <a:prstGeom prst="ellipse">
            <a:avLst/>
          </a:prstGeom>
          <a:gradFill rotWithShape="1">
            <a:gsLst>
              <a:gs pos="0">
                <a:schemeClr val="accent2"/>
              </a:gs>
              <a:gs pos="100000">
                <a:srgbClr val="FE5306"/>
              </a:gs>
            </a:gsLst>
            <a:path path="shape">
              <a:fillToRect l="50000" t="50000" r="50000" b="50000"/>
            </a:path>
          </a:gradFill>
          <a:ln w="12700" algn="ctr">
            <a:solidFill>
              <a:schemeClr val="tx1"/>
            </a:solidFill>
            <a:round/>
            <a:headEnd/>
            <a:tailEnd/>
          </a:ln>
        </p:spPr>
        <p:txBody>
          <a:bodyPr anchor="ctr">
            <a:spAutoFit/>
          </a:bodyPr>
          <a:lstStyle/>
          <a:p>
            <a:pPr algn="ctr">
              <a:spcBef>
                <a:spcPct val="20000"/>
              </a:spcBef>
            </a:pPr>
            <a:endParaRPr lang="it-IT">
              <a:solidFill>
                <a:srgbClr val="FFFFFF"/>
              </a:solidFill>
              <a:latin typeface="Frutiger 55 Roman"/>
            </a:endParaRPr>
          </a:p>
        </p:txBody>
      </p:sp>
      <p:sp>
        <p:nvSpPr>
          <p:cNvPr id="6176" name="Rectangle 3"/>
          <p:cNvSpPr>
            <a:spLocks noChangeArrowheads="1"/>
          </p:cNvSpPr>
          <p:nvPr/>
        </p:nvSpPr>
        <p:spPr bwMode="auto">
          <a:xfrm>
            <a:off x="93663" y="6375400"/>
            <a:ext cx="4060825" cy="261938"/>
          </a:xfrm>
          <a:prstGeom prst="rect">
            <a:avLst/>
          </a:prstGeom>
          <a:noFill/>
          <a:ln w="9525" algn="ctr">
            <a:noFill/>
            <a:miter lim="800000"/>
            <a:headEnd/>
            <a:tailEnd/>
          </a:ln>
        </p:spPr>
        <p:txBody>
          <a:bodyPr wrap="none">
            <a:spAutoFit/>
          </a:bodyPr>
          <a:lstStyle/>
          <a:p>
            <a:r>
              <a:rPr lang="it-IT" sz="1100">
                <a:solidFill>
                  <a:srgbClr val="0094D8"/>
                </a:solidFill>
                <a:latin typeface="Frutiger 55 Roman"/>
                <a:cs typeface="Arial" pitchFamily="34" charset="0"/>
              </a:rPr>
              <a:t>Corona G </a:t>
            </a:r>
            <a:r>
              <a:rPr lang="it-IT" sz="1100" i="1">
                <a:solidFill>
                  <a:srgbClr val="0094D8"/>
                </a:solidFill>
                <a:latin typeface="Frutiger 55 Roman"/>
                <a:cs typeface="Arial" pitchFamily="34" charset="0"/>
              </a:rPr>
              <a:t>et al. J Sex Med</a:t>
            </a:r>
            <a:r>
              <a:rPr lang="it-IT" sz="1100">
                <a:solidFill>
                  <a:srgbClr val="0094D8"/>
                </a:solidFill>
                <a:latin typeface="Frutiger 55 Roman"/>
                <a:cs typeface="Arial" pitchFamily="34" charset="0"/>
              </a:rPr>
              <a:t>. Published online August 30, 2010.</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2" name="Group 3"/>
          <p:cNvGrpSpPr>
            <a:grpSpLocks/>
          </p:cNvGrpSpPr>
          <p:nvPr/>
        </p:nvGrpSpPr>
        <p:grpSpPr bwMode="auto">
          <a:xfrm>
            <a:off x="4732338" y="2408238"/>
            <a:ext cx="3794125" cy="3750843"/>
            <a:chOff x="2976" y="577"/>
            <a:chExt cx="2477" cy="2722"/>
          </a:xfrm>
        </p:grpSpPr>
        <p:graphicFrame>
          <p:nvGraphicFramePr>
            <p:cNvPr id="7171" name="Object 4"/>
            <p:cNvGraphicFramePr>
              <a:graphicFrameLocks noChangeAspect="1"/>
            </p:cNvGraphicFramePr>
            <p:nvPr>
              <p:extLst>
                <p:ext uri="{D42A27DB-BD31-4B8C-83A1-F6EECF244321}">
                  <p14:modId xmlns:p14="http://schemas.microsoft.com/office/powerpoint/2010/main" xmlns="" val="4125251495"/>
                </p:ext>
              </p:extLst>
            </p:nvPr>
          </p:nvGraphicFramePr>
          <p:xfrm>
            <a:off x="2976" y="845"/>
            <a:ext cx="2282" cy="2454"/>
          </p:xfrm>
          <a:graphic>
            <a:graphicData uri="http://schemas.openxmlformats.org/presentationml/2006/ole">
              <p:oleObj spid="_x0000_s7210" name="Foglio di lavoro" r:id="rId4" imgW="3495790" imgH="3381443" progId="Excel.Sheet.8">
                <p:embed/>
              </p:oleObj>
            </a:graphicData>
          </a:graphic>
        </p:graphicFrame>
        <p:sp>
          <p:nvSpPr>
            <p:cNvPr id="7198" name="Rectangle 7"/>
            <p:cNvSpPr>
              <a:spLocks noChangeArrowheads="1"/>
            </p:cNvSpPr>
            <p:nvPr/>
          </p:nvSpPr>
          <p:spPr bwMode="auto">
            <a:xfrm>
              <a:off x="3913" y="577"/>
              <a:ext cx="1179" cy="223"/>
            </a:xfrm>
            <a:prstGeom prst="rect">
              <a:avLst/>
            </a:prstGeom>
            <a:noFill/>
            <a:ln w="28575">
              <a:noFill/>
              <a:miter lim="800000"/>
              <a:headEnd/>
              <a:tailEnd type="none" w="lg" len="lg"/>
            </a:ln>
          </p:spPr>
          <p:txBody>
            <a:bodyPr wrap="none">
              <a:spAutoFit/>
            </a:bodyPr>
            <a:lstStyle/>
            <a:p>
              <a:pPr algn="ctr" eaLnBrk="0" hangingPunct="0">
                <a:spcBef>
                  <a:spcPct val="20000"/>
                </a:spcBef>
              </a:pPr>
              <a:r>
                <a:rPr lang="ru-RU" sz="1400" b="1" dirty="0" smtClean="0">
                  <a:latin typeface="Frutiger 55 Roman"/>
                </a:rPr>
                <a:t>(</a:t>
              </a:r>
              <a:r>
                <a:rPr lang="en-US" sz="1400" b="1" dirty="0" smtClean="0">
                  <a:latin typeface="Frutiger 55 Roman"/>
                </a:rPr>
                <a:t>Range </a:t>
              </a:r>
              <a:r>
                <a:rPr lang="en-US" sz="1400" b="1" dirty="0" err="1" smtClean="0">
                  <a:latin typeface="Frutiger 55 Roman"/>
                </a:rPr>
                <a:t>normale</a:t>
              </a:r>
              <a:r>
                <a:rPr lang="en-US" sz="1400" b="1" dirty="0" smtClean="0">
                  <a:latin typeface="Frutiger 55 Roman"/>
                </a:rPr>
                <a:t>:</a:t>
              </a:r>
              <a:r>
                <a:rPr lang="ru-RU" sz="1400" b="1" dirty="0" smtClean="0">
                  <a:latin typeface="Frutiger 55 Roman"/>
                </a:rPr>
                <a:t> </a:t>
              </a:r>
              <a:r>
                <a:rPr lang="ru-RU" sz="1400" b="1" dirty="0">
                  <a:latin typeface="Frutiger 55 Roman"/>
                </a:rPr>
                <a:t>0)</a:t>
              </a:r>
            </a:p>
          </p:txBody>
        </p:sp>
        <p:sp>
          <p:nvSpPr>
            <p:cNvPr id="7199" name="Rectangle 6"/>
            <p:cNvSpPr>
              <a:spLocks noChangeArrowheads="1"/>
            </p:cNvSpPr>
            <p:nvPr/>
          </p:nvSpPr>
          <p:spPr bwMode="auto">
            <a:xfrm>
              <a:off x="4292" y="1963"/>
              <a:ext cx="585" cy="268"/>
            </a:xfrm>
            <a:prstGeom prst="rect">
              <a:avLst/>
            </a:prstGeom>
            <a:noFill/>
            <a:ln w="12700" algn="ctr">
              <a:noFill/>
              <a:miter lim="800000"/>
              <a:headEnd/>
              <a:tailEnd/>
            </a:ln>
          </p:spPr>
          <p:txBody>
            <a:bodyPr wrap="none">
              <a:spAutoFit/>
            </a:bodyPr>
            <a:lstStyle/>
            <a:p>
              <a:pPr algn="ctr">
                <a:spcBef>
                  <a:spcPct val="20000"/>
                </a:spcBef>
              </a:pPr>
              <a:r>
                <a:rPr lang="en-US">
                  <a:solidFill>
                    <a:srgbClr val="0070C0"/>
                  </a:solidFill>
                  <a:latin typeface="Frutiger 55 Roman"/>
                </a:rPr>
                <a:t>p</a:t>
              </a:r>
              <a:r>
                <a:rPr lang="de-DE">
                  <a:solidFill>
                    <a:srgbClr val="0070C0"/>
                  </a:solidFill>
                  <a:latin typeface="Frutiger 55 Roman"/>
                </a:rPr>
                <a:t>=0.03</a:t>
              </a:r>
            </a:p>
          </p:txBody>
        </p:sp>
        <p:sp>
          <p:nvSpPr>
            <p:cNvPr id="13344" name="Freeform 7"/>
            <p:cNvSpPr>
              <a:spLocks/>
            </p:cNvSpPr>
            <p:nvPr/>
          </p:nvSpPr>
          <p:spPr bwMode="auto">
            <a:xfrm>
              <a:off x="3736" y="1792"/>
              <a:ext cx="1674" cy="12"/>
            </a:xfrm>
            <a:custGeom>
              <a:avLst/>
              <a:gdLst>
                <a:gd name="T0" fmla="*/ 0 w 1668"/>
                <a:gd name="T1" fmla="*/ 0 h 12"/>
                <a:gd name="T2" fmla="*/ 1652 w 1668"/>
                <a:gd name="T3" fmla="*/ 8 h 12"/>
                <a:gd name="T4" fmla="*/ 1668 w 1668"/>
                <a:gd name="T5" fmla="*/ 12 h 12"/>
                <a:gd name="T6" fmla="*/ 0 60000 65536"/>
                <a:gd name="T7" fmla="*/ 0 60000 65536"/>
                <a:gd name="T8" fmla="*/ 0 60000 65536"/>
                <a:gd name="T9" fmla="*/ 0 w 1668"/>
                <a:gd name="T10" fmla="*/ 0 h 12"/>
                <a:gd name="T11" fmla="*/ 1668 w 1668"/>
                <a:gd name="T12" fmla="*/ 12 h 12"/>
              </a:gdLst>
              <a:ahLst/>
              <a:cxnLst>
                <a:cxn ang="T6">
                  <a:pos x="T0" y="T1"/>
                </a:cxn>
                <a:cxn ang="T7">
                  <a:pos x="T2" y="T3"/>
                </a:cxn>
                <a:cxn ang="T8">
                  <a:pos x="T4" y="T5"/>
                </a:cxn>
              </a:cxnLst>
              <a:rect l="T9" t="T10" r="T11" b="T12"/>
              <a:pathLst>
                <a:path w="1668" h="12">
                  <a:moveTo>
                    <a:pt x="0" y="0"/>
                  </a:moveTo>
                  <a:lnTo>
                    <a:pt x="1652" y="8"/>
                  </a:lnTo>
                  <a:lnTo>
                    <a:pt x="1668" y="12"/>
                  </a:lnTo>
                </a:path>
              </a:pathLst>
            </a:custGeom>
            <a:solidFill>
              <a:schemeClr val="bg1">
                <a:lumMod val="50000"/>
              </a:schemeClr>
            </a:solidFill>
            <a:ln w="38100">
              <a:solidFill>
                <a:schemeClr val="bg1">
                  <a:lumMod val="50000"/>
                </a:schemeClr>
              </a:solidFill>
              <a:round/>
              <a:headEnd/>
              <a:tailEnd/>
            </a:ln>
          </p:spPr>
          <p:txBody>
            <a:bodyPr wrap="none" anchor="ctr"/>
            <a:lstStyle/>
            <a:p>
              <a:pPr>
                <a:defRPr/>
              </a:pPr>
              <a:endParaRPr lang="en-GB">
                <a:solidFill>
                  <a:srgbClr val="0070C0"/>
                </a:solidFill>
                <a:latin typeface="Frutiger 55 Roman"/>
              </a:endParaRPr>
            </a:p>
          </p:txBody>
        </p:sp>
        <p:sp>
          <p:nvSpPr>
            <p:cNvPr id="13345" name="Freeform 8"/>
            <p:cNvSpPr>
              <a:spLocks/>
            </p:cNvSpPr>
            <p:nvPr/>
          </p:nvSpPr>
          <p:spPr bwMode="auto">
            <a:xfrm>
              <a:off x="3689" y="1247"/>
              <a:ext cx="92" cy="1096"/>
            </a:xfrm>
            <a:custGeom>
              <a:avLst/>
              <a:gdLst>
                <a:gd name="T0" fmla="*/ 1 w 183"/>
                <a:gd name="T1" fmla="*/ 2147483647 h 363"/>
                <a:gd name="T2" fmla="*/ 1 w 183"/>
                <a:gd name="T3" fmla="*/ 0 h 363"/>
                <a:gd name="T4" fmla="*/ 0 w 183"/>
                <a:gd name="T5" fmla="*/ 0 h 363"/>
                <a:gd name="T6" fmla="*/ 1 w 183"/>
                <a:gd name="T7" fmla="*/ 0 h 363"/>
                <a:gd name="T8" fmla="*/ 1 w 183"/>
                <a:gd name="T9" fmla="*/ 0 h 363"/>
                <a:gd name="T10" fmla="*/ 1 w 183"/>
                <a:gd name="T11" fmla="*/ 2147483647 h 363"/>
                <a:gd name="T12" fmla="*/ 1 w 183"/>
                <a:gd name="T13" fmla="*/ 2147483647 h 363"/>
                <a:gd name="T14" fmla="*/ 1 w 183"/>
                <a:gd name="T15" fmla="*/ 2147483647 h 363"/>
                <a:gd name="T16" fmla="*/ 1 w 183"/>
                <a:gd name="T17" fmla="*/ 2147483647 h 363"/>
                <a:gd name="T18" fmla="*/ 1 w 183"/>
                <a:gd name="T19" fmla="*/ 2147483647 h 3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3"/>
                <a:gd name="T31" fmla="*/ 0 h 363"/>
                <a:gd name="T32" fmla="*/ 183 w 183"/>
                <a:gd name="T33" fmla="*/ 363 h 3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3" h="363">
                  <a:moveTo>
                    <a:pt x="92" y="159"/>
                  </a:moveTo>
                  <a:lnTo>
                    <a:pt x="92" y="0"/>
                  </a:lnTo>
                  <a:lnTo>
                    <a:pt x="0" y="0"/>
                  </a:lnTo>
                  <a:lnTo>
                    <a:pt x="182" y="0"/>
                  </a:lnTo>
                  <a:lnTo>
                    <a:pt x="92" y="0"/>
                  </a:lnTo>
                  <a:lnTo>
                    <a:pt x="92" y="363"/>
                  </a:lnTo>
                  <a:lnTo>
                    <a:pt x="183" y="363"/>
                  </a:lnTo>
                  <a:lnTo>
                    <a:pt x="2" y="363"/>
                  </a:lnTo>
                  <a:lnTo>
                    <a:pt x="92" y="363"/>
                  </a:lnTo>
                  <a:lnTo>
                    <a:pt x="92" y="159"/>
                  </a:lnTo>
                  <a:close/>
                </a:path>
              </a:pathLst>
            </a:custGeom>
            <a:solidFill>
              <a:schemeClr val="bg1">
                <a:lumMod val="50000"/>
              </a:schemeClr>
            </a:solidFill>
            <a:ln w="28575">
              <a:solidFill>
                <a:schemeClr val="bg1">
                  <a:lumMod val="50000"/>
                </a:schemeClr>
              </a:solidFill>
              <a:round/>
              <a:headEnd/>
              <a:tailEnd/>
            </a:ln>
          </p:spPr>
          <p:txBody>
            <a:bodyPr wrap="none" anchor="ctr"/>
            <a:lstStyle/>
            <a:p>
              <a:pPr>
                <a:defRPr/>
              </a:pPr>
              <a:endParaRPr lang="en-GB">
                <a:solidFill>
                  <a:srgbClr val="0070C0"/>
                </a:solidFill>
                <a:latin typeface="Frutiger 55 Roman"/>
              </a:endParaRPr>
            </a:p>
          </p:txBody>
        </p:sp>
        <p:sp>
          <p:nvSpPr>
            <p:cNvPr id="13346" name="Oval 9"/>
            <p:cNvSpPr>
              <a:spLocks noChangeArrowheads="1"/>
            </p:cNvSpPr>
            <p:nvPr/>
          </p:nvSpPr>
          <p:spPr bwMode="auto">
            <a:xfrm>
              <a:off x="3684" y="1734"/>
              <a:ext cx="106" cy="106"/>
            </a:xfrm>
            <a:prstGeom prst="ellipse">
              <a:avLst/>
            </a:prstGeom>
            <a:solidFill>
              <a:schemeClr val="bg1">
                <a:lumMod val="50000"/>
              </a:schemeClr>
            </a:solidFill>
            <a:ln w="12700" algn="ctr">
              <a:solidFill>
                <a:schemeClr val="bg1">
                  <a:lumMod val="50000"/>
                </a:schemeClr>
              </a:solidFill>
              <a:round/>
              <a:headEnd/>
              <a:tailEnd/>
            </a:ln>
          </p:spPr>
          <p:txBody>
            <a:bodyPr wrap="none" anchor="ctr"/>
            <a:lstStyle/>
            <a:p>
              <a:pPr algn="ctr">
                <a:spcBef>
                  <a:spcPct val="20000"/>
                </a:spcBef>
                <a:defRPr/>
              </a:pPr>
              <a:endParaRPr lang="en-US">
                <a:solidFill>
                  <a:srgbClr val="0070C0"/>
                </a:solidFill>
                <a:latin typeface="Frutiger 55 Roman"/>
              </a:endParaRPr>
            </a:p>
          </p:txBody>
        </p:sp>
        <p:sp>
          <p:nvSpPr>
            <p:cNvPr id="13347" name="Freeform 10"/>
            <p:cNvSpPr>
              <a:spLocks/>
            </p:cNvSpPr>
            <p:nvPr/>
          </p:nvSpPr>
          <p:spPr bwMode="auto">
            <a:xfrm>
              <a:off x="5352" y="1545"/>
              <a:ext cx="90" cy="495"/>
            </a:xfrm>
            <a:custGeom>
              <a:avLst/>
              <a:gdLst>
                <a:gd name="T0" fmla="*/ 1 w 183"/>
                <a:gd name="T1" fmla="*/ 6481996 h 363"/>
                <a:gd name="T2" fmla="*/ 1 w 183"/>
                <a:gd name="T3" fmla="*/ 0 h 363"/>
                <a:gd name="T4" fmla="*/ 0 w 183"/>
                <a:gd name="T5" fmla="*/ 0 h 363"/>
                <a:gd name="T6" fmla="*/ 1 w 183"/>
                <a:gd name="T7" fmla="*/ 0 h 363"/>
                <a:gd name="T8" fmla="*/ 1 w 183"/>
                <a:gd name="T9" fmla="*/ 0 h 363"/>
                <a:gd name="T10" fmla="*/ 1 w 183"/>
                <a:gd name="T11" fmla="*/ 14763518 h 363"/>
                <a:gd name="T12" fmla="*/ 1 w 183"/>
                <a:gd name="T13" fmla="*/ 14763518 h 363"/>
                <a:gd name="T14" fmla="*/ 1 w 183"/>
                <a:gd name="T15" fmla="*/ 14763518 h 363"/>
                <a:gd name="T16" fmla="*/ 1 w 183"/>
                <a:gd name="T17" fmla="*/ 14763518 h 363"/>
                <a:gd name="T18" fmla="*/ 1 w 183"/>
                <a:gd name="T19" fmla="*/ 6481996 h 3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3"/>
                <a:gd name="T31" fmla="*/ 0 h 363"/>
                <a:gd name="T32" fmla="*/ 183 w 183"/>
                <a:gd name="T33" fmla="*/ 363 h 3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3" h="363">
                  <a:moveTo>
                    <a:pt x="92" y="159"/>
                  </a:moveTo>
                  <a:lnTo>
                    <a:pt x="92" y="0"/>
                  </a:lnTo>
                  <a:lnTo>
                    <a:pt x="0" y="0"/>
                  </a:lnTo>
                  <a:lnTo>
                    <a:pt x="182" y="0"/>
                  </a:lnTo>
                  <a:lnTo>
                    <a:pt x="92" y="0"/>
                  </a:lnTo>
                  <a:lnTo>
                    <a:pt x="92" y="363"/>
                  </a:lnTo>
                  <a:lnTo>
                    <a:pt x="183" y="363"/>
                  </a:lnTo>
                  <a:lnTo>
                    <a:pt x="2" y="363"/>
                  </a:lnTo>
                  <a:lnTo>
                    <a:pt x="92" y="363"/>
                  </a:lnTo>
                  <a:lnTo>
                    <a:pt x="92" y="159"/>
                  </a:lnTo>
                  <a:close/>
                </a:path>
              </a:pathLst>
            </a:custGeom>
            <a:solidFill>
              <a:schemeClr val="bg1">
                <a:lumMod val="50000"/>
              </a:schemeClr>
            </a:solidFill>
            <a:ln w="28575">
              <a:solidFill>
                <a:schemeClr val="bg1">
                  <a:lumMod val="50000"/>
                </a:schemeClr>
              </a:solidFill>
              <a:round/>
              <a:headEnd/>
              <a:tailEnd/>
            </a:ln>
          </p:spPr>
          <p:txBody>
            <a:bodyPr wrap="none" anchor="ctr"/>
            <a:lstStyle/>
            <a:p>
              <a:pPr>
                <a:defRPr/>
              </a:pPr>
              <a:endParaRPr lang="en-GB">
                <a:solidFill>
                  <a:srgbClr val="0070C0"/>
                </a:solidFill>
                <a:latin typeface="Frutiger 55 Roman"/>
              </a:endParaRPr>
            </a:p>
          </p:txBody>
        </p:sp>
        <p:sp>
          <p:nvSpPr>
            <p:cNvPr id="13348" name="Oval 11"/>
            <p:cNvSpPr>
              <a:spLocks noChangeArrowheads="1"/>
            </p:cNvSpPr>
            <p:nvPr/>
          </p:nvSpPr>
          <p:spPr bwMode="auto">
            <a:xfrm>
              <a:off x="5347" y="1736"/>
              <a:ext cx="106" cy="106"/>
            </a:xfrm>
            <a:prstGeom prst="ellipse">
              <a:avLst/>
            </a:prstGeom>
            <a:solidFill>
              <a:schemeClr val="bg1">
                <a:lumMod val="50000"/>
              </a:schemeClr>
            </a:solidFill>
            <a:ln w="12700" algn="ctr">
              <a:solidFill>
                <a:schemeClr val="bg1">
                  <a:lumMod val="50000"/>
                </a:schemeClr>
              </a:solidFill>
              <a:round/>
              <a:headEnd/>
              <a:tailEnd/>
            </a:ln>
          </p:spPr>
          <p:txBody>
            <a:bodyPr wrap="none" anchor="ctr"/>
            <a:lstStyle/>
            <a:p>
              <a:pPr algn="ctr">
                <a:spcBef>
                  <a:spcPct val="20000"/>
                </a:spcBef>
                <a:defRPr/>
              </a:pPr>
              <a:endParaRPr lang="en-US">
                <a:solidFill>
                  <a:srgbClr val="0070C0"/>
                </a:solidFill>
                <a:latin typeface="Frutiger 55 Roman"/>
              </a:endParaRPr>
            </a:p>
          </p:txBody>
        </p:sp>
        <p:sp>
          <p:nvSpPr>
            <p:cNvPr id="7205" name="Freeform 12"/>
            <p:cNvSpPr>
              <a:spLocks/>
            </p:cNvSpPr>
            <p:nvPr/>
          </p:nvSpPr>
          <p:spPr bwMode="auto">
            <a:xfrm>
              <a:off x="3624" y="2256"/>
              <a:ext cx="1672" cy="424"/>
            </a:xfrm>
            <a:custGeom>
              <a:avLst/>
              <a:gdLst>
                <a:gd name="T0" fmla="*/ 0 w 1672"/>
                <a:gd name="T1" fmla="*/ 0 h 424"/>
                <a:gd name="T2" fmla="*/ 1668 w 1672"/>
                <a:gd name="T3" fmla="*/ 424 h 424"/>
                <a:gd name="T4" fmla="*/ 1672 w 1672"/>
                <a:gd name="T5" fmla="*/ 408 h 424"/>
                <a:gd name="T6" fmla="*/ 0 60000 65536"/>
                <a:gd name="T7" fmla="*/ 0 60000 65536"/>
                <a:gd name="T8" fmla="*/ 0 60000 65536"/>
                <a:gd name="T9" fmla="*/ 0 w 1672"/>
                <a:gd name="T10" fmla="*/ 0 h 424"/>
                <a:gd name="T11" fmla="*/ 1672 w 1672"/>
                <a:gd name="T12" fmla="*/ 424 h 424"/>
              </a:gdLst>
              <a:ahLst/>
              <a:cxnLst>
                <a:cxn ang="T6">
                  <a:pos x="T0" y="T1"/>
                </a:cxn>
                <a:cxn ang="T7">
                  <a:pos x="T2" y="T3"/>
                </a:cxn>
                <a:cxn ang="T8">
                  <a:pos x="T4" y="T5"/>
                </a:cxn>
              </a:cxnLst>
              <a:rect l="T9" t="T10" r="T11" b="T12"/>
              <a:pathLst>
                <a:path w="1672" h="424">
                  <a:moveTo>
                    <a:pt x="0" y="0"/>
                  </a:moveTo>
                  <a:lnTo>
                    <a:pt x="1668" y="424"/>
                  </a:lnTo>
                  <a:lnTo>
                    <a:pt x="1672" y="408"/>
                  </a:lnTo>
                </a:path>
              </a:pathLst>
            </a:custGeom>
            <a:solidFill>
              <a:srgbClr val="0070C0"/>
            </a:solidFill>
            <a:ln w="38100">
              <a:solidFill>
                <a:srgbClr val="0070C0"/>
              </a:solidFill>
              <a:round/>
              <a:headEnd/>
              <a:tailEnd/>
            </a:ln>
          </p:spPr>
          <p:txBody>
            <a:bodyPr wrap="none" anchor="ctr"/>
            <a:lstStyle/>
            <a:p>
              <a:endParaRPr lang="it-IT"/>
            </a:p>
          </p:txBody>
        </p:sp>
        <p:sp>
          <p:nvSpPr>
            <p:cNvPr id="7206" name="Freeform 13"/>
            <p:cNvSpPr>
              <a:spLocks/>
            </p:cNvSpPr>
            <p:nvPr/>
          </p:nvSpPr>
          <p:spPr bwMode="auto">
            <a:xfrm>
              <a:off x="3576" y="2018"/>
              <a:ext cx="96" cy="482"/>
            </a:xfrm>
            <a:custGeom>
              <a:avLst/>
              <a:gdLst>
                <a:gd name="T0" fmla="*/ 1 w 183"/>
                <a:gd name="T1" fmla="*/ 13397837 h 363"/>
                <a:gd name="T2" fmla="*/ 1 w 183"/>
                <a:gd name="T3" fmla="*/ 0 h 363"/>
                <a:gd name="T4" fmla="*/ 0 w 183"/>
                <a:gd name="T5" fmla="*/ 0 h 363"/>
                <a:gd name="T6" fmla="*/ 1 w 183"/>
                <a:gd name="T7" fmla="*/ 0 h 363"/>
                <a:gd name="T8" fmla="*/ 1 w 183"/>
                <a:gd name="T9" fmla="*/ 0 h 363"/>
                <a:gd name="T10" fmla="*/ 1 w 183"/>
                <a:gd name="T11" fmla="*/ 30588172 h 363"/>
                <a:gd name="T12" fmla="*/ 1 w 183"/>
                <a:gd name="T13" fmla="*/ 30588172 h 363"/>
                <a:gd name="T14" fmla="*/ 1 w 183"/>
                <a:gd name="T15" fmla="*/ 30588172 h 363"/>
                <a:gd name="T16" fmla="*/ 1 w 183"/>
                <a:gd name="T17" fmla="*/ 30588172 h 363"/>
                <a:gd name="T18" fmla="*/ 1 w 183"/>
                <a:gd name="T19" fmla="*/ 13397837 h 3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3"/>
                <a:gd name="T31" fmla="*/ 0 h 363"/>
                <a:gd name="T32" fmla="*/ 183 w 183"/>
                <a:gd name="T33" fmla="*/ 363 h 3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3" h="363">
                  <a:moveTo>
                    <a:pt x="92" y="159"/>
                  </a:moveTo>
                  <a:lnTo>
                    <a:pt x="92" y="0"/>
                  </a:lnTo>
                  <a:lnTo>
                    <a:pt x="0" y="0"/>
                  </a:lnTo>
                  <a:lnTo>
                    <a:pt x="182" y="0"/>
                  </a:lnTo>
                  <a:lnTo>
                    <a:pt x="92" y="0"/>
                  </a:lnTo>
                  <a:lnTo>
                    <a:pt x="92" y="363"/>
                  </a:lnTo>
                  <a:lnTo>
                    <a:pt x="183" y="363"/>
                  </a:lnTo>
                  <a:lnTo>
                    <a:pt x="2" y="363"/>
                  </a:lnTo>
                  <a:lnTo>
                    <a:pt x="92" y="363"/>
                  </a:lnTo>
                  <a:lnTo>
                    <a:pt x="92" y="159"/>
                  </a:lnTo>
                  <a:close/>
                </a:path>
              </a:pathLst>
            </a:custGeom>
            <a:solidFill>
              <a:srgbClr val="0070C0"/>
            </a:solidFill>
            <a:ln w="28575">
              <a:solidFill>
                <a:srgbClr val="0070C0"/>
              </a:solidFill>
              <a:round/>
              <a:headEnd/>
              <a:tailEnd/>
            </a:ln>
          </p:spPr>
          <p:txBody>
            <a:bodyPr wrap="none" anchor="ctr"/>
            <a:lstStyle/>
            <a:p>
              <a:endParaRPr lang="it-IT"/>
            </a:p>
          </p:txBody>
        </p:sp>
        <p:sp>
          <p:nvSpPr>
            <p:cNvPr id="7207" name="Oval 14"/>
            <p:cNvSpPr>
              <a:spLocks noChangeArrowheads="1"/>
            </p:cNvSpPr>
            <p:nvPr/>
          </p:nvSpPr>
          <p:spPr bwMode="auto">
            <a:xfrm>
              <a:off x="3567" y="2201"/>
              <a:ext cx="106" cy="106"/>
            </a:xfrm>
            <a:prstGeom prst="ellipse">
              <a:avLst/>
            </a:prstGeom>
            <a:solidFill>
              <a:srgbClr val="0070C0"/>
            </a:solidFill>
            <a:ln w="12700" algn="ctr">
              <a:solidFill>
                <a:srgbClr val="0070C0"/>
              </a:solidFill>
              <a:round/>
              <a:headEnd/>
              <a:tailEnd/>
            </a:ln>
          </p:spPr>
          <p:txBody>
            <a:bodyPr wrap="none" anchor="ctr"/>
            <a:lstStyle/>
            <a:p>
              <a:pPr algn="ctr">
                <a:spcBef>
                  <a:spcPct val="20000"/>
                </a:spcBef>
              </a:pPr>
              <a:endParaRPr lang="it-IT">
                <a:solidFill>
                  <a:srgbClr val="0070C0"/>
                </a:solidFill>
                <a:latin typeface="Frutiger 55 Roman"/>
              </a:endParaRPr>
            </a:p>
          </p:txBody>
        </p:sp>
        <p:sp>
          <p:nvSpPr>
            <p:cNvPr id="7208" name="Freeform 15"/>
            <p:cNvSpPr>
              <a:spLocks/>
            </p:cNvSpPr>
            <p:nvPr/>
          </p:nvSpPr>
          <p:spPr bwMode="auto">
            <a:xfrm>
              <a:off x="5246" y="2541"/>
              <a:ext cx="96" cy="288"/>
            </a:xfrm>
            <a:custGeom>
              <a:avLst/>
              <a:gdLst>
                <a:gd name="T0" fmla="*/ 1 w 183"/>
                <a:gd name="T1" fmla="*/ 2 h 363"/>
                <a:gd name="T2" fmla="*/ 1 w 183"/>
                <a:gd name="T3" fmla="*/ 0 h 363"/>
                <a:gd name="T4" fmla="*/ 0 w 183"/>
                <a:gd name="T5" fmla="*/ 0 h 363"/>
                <a:gd name="T6" fmla="*/ 1 w 183"/>
                <a:gd name="T7" fmla="*/ 0 h 363"/>
                <a:gd name="T8" fmla="*/ 1 w 183"/>
                <a:gd name="T9" fmla="*/ 0 h 363"/>
                <a:gd name="T10" fmla="*/ 1 w 183"/>
                <a:gd name="T11" fmla="*/ 2 h 363"/>
                <a:gd name="T12" fmla="*/ 1 w 183"/>
                <a:gd name="T13" fmla="*/ 2 h 363"/>
                <a:gd name="T14" fmla="*/ 1 w 183"/>
                <a:gd name="T15" fmla="*/ 2 h 363"/>
                <a:gd name="T16" fmla="*/ 1 w 183"/>
                <a:gd name="T17" fmla="*/ 2 h 363"/>
                <a:gd name="T18" fmla="*/ 1 w 183"/>
                <a:gd name="T19" fmla="*/ 2 h 3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3"/>
                <a:gd name="T31" fmla="*/ 0 h 363"/>
                <a:gd name="T32" fmla="*/ 183 w 183"/>
                <a:gd name="T33" fmla="*/ 363 h 3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3" h="363">
                  <a:moveTo>
                    <a:pt x="92" y="159"/>
                  </a:moveTo>
                  <a:lnTo>
                    <a:pt x="92" y="0"/>
                  </a:lnTo>
                  <a:lnTo>
                    <a:pt x="0" y="0"/>
                  </a:lnTo>
                  <a:lnTo>
                    <a:pt x="182" y="0"/>
                  </a:lnTo>
                  <a:lnTo>
                    <a:pt x="92" y="0"/>
                  </a:lnTo>
                  <a:lnTo>
                    <a:pt x="92" y="363"/>
                  </a:lnTo>
                  <a:lnTo>
                    <a:pt x="183" y="363"/>
                  </a:lnTo>
                  <a:lnTo>
                    <a:pt x="2" y="363"/>
                  </a:lnTo>
                  <a:lnTo>
                    <a:pt x="92" y="363"/>
                  </a:lnTo>
                  <a:lnTo>
                    <a:pt x="92" y="159"/>
                  </a:lnTo>
                  <a:close/>
                </a:path>
              </a:pathLst>
            </a:custGeom>
            <a:solidFill>
              <a:srgbClr val="0070C0"/>
            </a:solidFill>
            <a:ln w="28575">
              <a:solidFill>
                <a:srgbClr val="0070C0"/>
              </a:solidFill>
              <a:round/>
              <a:headEnd/>
              <a:tailEnd/>
            </a:ln>
          </p:spPr>
          <p:txBody>
            <a:bodyPr wrap="none" anchor="ctr"/>
            <a:lstStyle/>
            <a:p>
              <a:endParaRPr lang="it-IT"/>
            </a:p>
          </p:txBody>
        </p:sp>
        <p:sp>
          <p:nvSpPr>
            <p:cNvPr id="7209" name="Oval 16"/>
            <p:cNvSpPr>
              <a:spLocks noChangeArrowheads="1"/>
            </p:cNvSpPr>
            <p:nvPr/>
          </p:nvSpPr>
          <p:spPr bwMode="auto">
            <a:xfrm>
              <a:off x="5241" y="2624"/>
              <a:ext cx="106" cy="106"/>
            </a:xfrm>
            <a:prstGeom prst="ellipse">
              <a:avLst/>
            </a:prstGeom>
            <a:solidFill>
              <a:srgbClr val="0070C0"/>
            </a:solidFill>
            <a:ln w="12700" algn="ctr">
              <a:solidFill>
                <a:srgbClr val="0070C0"/>
              </a:solidFill>
              <a:round/>
              <a:headEnd/>
              <a:tailEnd/>
            </a:ln>
          </p:spPr>
          <p:txBody>
            <a:bodyPr wrap="none" anchor="ctr"/>
            <a:lstStyle/>
            <a:p>
              <a:pPr algn="ctr">
                <a:spcBef>
                  <a:spcPct val="20000"/>
                </a:spcBef>
              </a:pPr>
              <a:endParaRPr lang="it-IT">
                <a:solidFill>
                  <a:srgbClr val="0070C0"/>
                </a:solidFill>
                <a:latin typeface="Frutiger 55 Roman"/>
              </a:endParaRPr>
            </a:p>
          </p:txBody>
        </p:sp>
      </p:grpSp>
      <p:grpSp>
        <p:nvGrpSpPr>
          <p:cNvPr id="7173" name="Group 17"/>
          <p:cNvGrpSpPr>
            <a:grpSpLocks/>
          </p:cNvGrpSpPr>
          <p:nvPr/>
        </p:nvGrpSpPr>
        <p:grpSpPr bwMode="auto">
          <a:xfrm>
            <a:off x="590550" y="2327275"/>
            <a:ext cx="3836988" cy="3809902"/>
            <a:chOff x="133" y="618"/>
            <a:chExt cx="2565" cy="2829"/>
          </a:xfrm>
        </p:grpSpPr>
        <p:graphicFrame>
          <p:nvGraphicFramePr>
            <p:cNvPr id="7170" name="Object 18"/>
            <p:cNvGraphicFramePr>
              <a:graphicFrameLocks noChangeAspect="1"/>
            </p:cNvGraphicFramePr>
            <p:nvPr>
              <p:extLst>
                <p:ext uri="{D42A27DB-BD31-4B8C-83A1-F6EECF244321}">
                  <p14:modId xmlns:p14="http://schemas.microsoft.com/office/powerpoint/2010/main" xmlns="" val="140480572"/>
                </p:ext>
              </p:extLst>
            </p:nvPr>
          </p:nvGraphicFramePr>
          <p:xfrm>
            <a:off x="133" y="897"/>
            <a:ext cx="2360" cy="2550"/>
          </p:xfrm>
          <a:graphic>
            <a:graphicData uri="http://schemas.openxmlformats.org/presentationml/2006/ole">
              <p:oleObj spid="_x0000_s7211" name="Foglio di lavoro" r:id="rId5" imgW="3533879" imgH="3429000" progId="Excel.Sheet.8">
                <p:embed/>
              </p:oleObj>
            </a:graphicData>
          </a:graphic>
        </p:graphicFrame>
        <p:sp>
          <p:nvSpPr>
            <p:cNvPr id="13330" name="Freeform 19"/>
            <p:cNvSpPr>
              <a:spLocks/>
            </p:cNvSpPr>
            <p:nvPr/>
          </p:nvSpPr>
          <p:spPr bwMode="auto">
            <a:xfrm>
              <a:off x="880" y="1421"/>
              <a:ext cx="97" cy="897"/>
            </a:xfrm>
            <a:custGeom>
              <a:avLst/>
              <a:gdLst>
                <a:gd name="T0" fmla="*/ 1 w 183"/>
                <a:gd name="T1" fmla="*/ 2147483647 h 363"/>
                <a:gd name="T2" fmla="*/ 1 w 183"/>
                <a:gd name="T3" fmla="*/ 0 h 363"/>
                <a:gd name="T4" fmla="*/ 0 w 183"/>
                <a:gd name="T5" fmla="*/ 0 h 363"/>
                <a:gd name="T6" fmla="*/ 1 w 183"/>
                <a:gd name="T7" fmla="*/ 0 h 363"/>
                <a:gd name="T8" fmla="*/ 1 w 183"/>
                <a:gd name="T9" fmla="*/ 0 h 363"/>
                <a:gd name="T10" fmla="*/ 1 w 183"/>
                <a:gd name="T11" fmla="*/ 2147483647 h 363"/>
                <a:gd name="T12" fmla="*/ 1 w 183"/>
                <a:gd name="T13" fmla="*/ 2147483647 h 363"/>
                <a:gd name="T14" fmla="*/ 1 w 183"/>
                <a:gd name="T15" fmla="*/ 2147483647 h 363"/>
                <a:gd name="T16" fmla="*/ 1 w 183"/>
                <a:gd name="T17" fmla="*/ 2147483647 h 363"/>
                <a:gd name="T18" fmla="*/ 1 w 183"/>
                <a:gd name="T19" fmla="*/ 2147483647 h 3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3"/>
                <a:gd name="T31" fmla="*/ 0 h 363"/>
                <a:gd name="T32" fmla="*/ 183 w 183"/>
                <a:gd name="T33" fmla="*/ 363 h 3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3" h="363">
                  <a:moveTo>
                    <a:pt x="92" y="159"/>
                  </a:moveTo>
                  <a:lnTo>
                    <a:pt x="92" y="0"/>
                  </a:lnTo>
                  <a:lnTo>
                    <a:pt x="0" y="0"/>
                  </a:lnTo>
                  <a:lnTo>
                    <a:pt x="182" y="0"/>
                  </a:lnTo>
                  <a:lnTo>
                    <a:pt x="92" y="0"/>
                  </a:lnTo>
                  <a:lnTo>
                    <a:pt x="92" y="363"/>
                  </a:lnTo>
                  <a:lnTo>
                    <a:pt x="183" y="363"/>
                  </a:lnTo>
                  <a:lnTo>
                    <a:pt x="2" y="363"/>
                  </a:lnTo>
                  <a:lnTo>
                    <a:pt x="92" y="363"/>
                  </a:lnTo>
                  <a:lnTo>
                    <a:pt x="92" y="159"/>
                  </a:lnTo>
                  <a:close/>
                </a:path>
              </a:pathLst>
            </a:custGeom>
            <a:solidFill>
              <a:schemeClr val="bg1">
                <a:lumMod val="50000"/>
              </a:schemeClr>
            </a:solidFill>
            <a:ln w="28575">
              <a:solidFill>
                <a:schemeClr val="bg1">
                  <a:lumMod val="50000"/>
                </a:schemeClr>
              </a:solidFill>
              <a:round/>
              <a:headEnd/>
              <a:tailEnd/>
            </a:ln>
          </p:spPr>
          <p:txBody>
            <a:bodyPr wrap="none" anchor="ctr"/>
            <a:lstStyle/>
            <a:p>
              <a:pPr>
                <a:defRPr/>
              </a:pPr>
              <a:endParaRPr lang="en-GB">
                <a:solidFill>
                  <a:srgbClr val="0070C0"/>
                </a:solidFill>
                <a:latin typeface="Frutiger 55 Roman"/>
              </a:endParaRPr>
            </a:p>
          </p:txBody>
        </p:sp>
        <p:sp>
          <p:nvSpPr>
            <p:cNvPr id="13331" name="Freeform 20"/>
            <p:cNvSpPr>
              <a:spLocks/>
            </p:cNvSpPr>
            <p:nvPr/>
          </p:nvSpPr>
          <p:spPr bwMode="auto">
            <a:xfrm>
              <a:off x="2596" y="1009"/>
              <a:ext cx="96" cy="866"/>
            </a:xfrm>
            <a:custGeom>
              <a:avLst/>
              <a:gdLst>
                <a:gd name="T0" fmla="*/ 1 w 183"/>
                <a:gd name="T1" fmla="*/ 2147483647 h 363"/>
                <a:gd name="T2" fmla="*/ 1 w 183"/>
                <a:gd name="T3" fmla="*/ 0 h 363"/>
                <a:gd name="T4" fmla="*/ 0 w 183"/>
                <a:gd name="T5" fmla="*/ 0 h 363"/>
                <a:gd name="T6" fmla="*/ 1 w 183"/>
                <a:gd name="T7" fmla="*/ 0 h 363"/>
                <a:gd name="T8" fmla="*/ 1 w 183"/>
                <a:gd name="T9" fmla="*/ 0 h 363"/>
                <a:gd name="T10" fmla="*/ 1 w 183"/>
                <a:gd name="T11" fmla="*/ 2147483647 h 363"/>
                <a:gd name="T12" fmla="*/ 1 w 183"/>
                <a:gd name="T13" fmla="*/ 2147483647 h 363"/>
                <a:gd name="T14" fmla="*/ 1 w 183"/>
                <a:gd name="T15" fmla="*/ 2147483647 h 363"/>
                <a:gd name="T16" fmla="*/ 1 w 183"/>
                <a:gd name="T17" fmla="*/ 2147483647 h 363"/>
                <a:gd name="T18" fmla="*/ 1 w 183"/>
                <a:gd name="T19" fmla="*/ 2147483647 h 3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3"/>
                <a:gd name="T31" fmla="*/ 0 h 363"/>
                <a:gd name="T32" fmla="*/ 183 w 183"/>
                <a:gd name="T33" fmla="*/ 363 h 3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3" h="363">
                  <a:moveTo>
                    <a:pt x="92" y="159"/>
                  </a:moveTo>
                  <a:lnTo>
                    <a:pt x="92" y="0"/>
                  </a:lnTo>
                  <a:lnTo>
                    <a:pt x="0" y="0"/>
                  </a:lnTo>
                  <a:lnTo>
                    <a:pt x="182" y="0"/>
                  </a:lnTo>
                  <a:lnTo>
                    <a:pt x="92" y="0"/>
                  </a:lnTo>
                  <a:lnTo>
                    <a:pt x="92" y="363"/>
                  </a:lnTo>
                  <a:lnTo>
                    <a:pt x="183" y="363"/>
                  </a:lnTo>
                  <a:lnTo>
                    <a:pt x="2" y="363"/>
                  </a:lnTo>
                  <a:lnTo>
                    <a:pt x="92" y="363"/>
                  </a:lnTo>
                  <a:lnTo>
                    <a:pt x="92" y="159"/>
                  </a:lnTo>
                  <a:close/>
                </a:path>
              </a:pathLst>
            </a:custGeom>
            <a:solidFill>
              <a:schemeClr val="bg1">
                <a:lumMod val="50000"/>
              </a:schemeClr>
            </a:solidFill>
            <a:ln w="28575">
              <a:solidFill>
                <a:schemeClr val="bg1">
                  <a:lumMod val="50000"/>
                </a:schemeClr>
              </a:solidFill>
              <a:round/>
              <a:headEnd/>
              <a:tailEnd/>
            </a:ln>
          </p:spPr>
          <p:txBody>
            <a:bodyPr wrap="none" anchor="ctr"/>
            <a:lstStyle/>
            <a:p>
              <a:pPr>
                <a:defRPr/>
              </a:pPr>
              <a:endParaRPr lang="en-GB">
                <a:solidFill>
                  <a:srgbClr val="0070C0"/>
                </a:solidFill>
                <a:latin typeface="Frutiger 55 Roman"/>
              </a:endParaRPr>
            </a:p>
          </p:txBody>
        </p:sp>
        <p:sp>
          <p:nvSpPr>
            <p:cNvPr id="7188" name="Rectangle 8"/>
            <p:cNvSpPr>
              <a:spLocks noChangeArrowheads="1"/>
            </p:cNvSpPr>
            <p:nvPr/>
          </p:nvSpPr>
          <p:spPr bwMode="auto">
            <a:xfrm>
              <a:off x="652" y="618"/>
              <a:ext cx="1340" cy="229"/>
            </a:xfrm>
            <a:prstGeom prst="rect">
              <a:avLst/>
            </a:prstGeom>
            <a:noFill/>
            <a:ln w="28575">
              <a:noFill/>
              <a:miter lim="800000"/>
              <a:headEnd/>
              <a:tailEnd type="none" w="lg" len="lg"/>
            </a:ln>
          </p:spPr>
          <p:txBody>
            <a:bodyPr wrap="none">
              <a:spAutoFit/>
            </a:bodyPr>
            <a:lstStyle/>
            <a:p>
              <a:pPr algn="ctr" eaLnBrk="0" hangingPunct="0">
                <a:spcBef>
                  <a:spcPct val="20000"/>
                </a:spcBef>
              </a:pPr>
              <a:r>
                <a:rPr lang="ru-RU" sz="1400" b="1" dirty="0" smtClean="0">
                  <a:latin typeface="Frutiger 55 Roman"/>
                </a:rPr>
                <a:t>(</a:t>
              </a:r>
              <a:r>
                <a:rPr lang="it-IT" sz="1400" b="1" dirty="0" smtClean="0">
                  <a:latin typeface="Frutiger 55 Roman"/>
                </a:rPr>
                <a:t>R</a:t>
              </a:r>
              <a:r>
                <a:rPr lang="en-US" sz="1400" b="1" dirty="0" err="1" smtClean="0">
                  <a:latin typeface="Frutiger 55 Roman"/>
                </a:rPr>
                <a:t>ange</a:t>
              </a:r>
              <a:r>
                <a:rPr lang="en-US" sz="1400" b="1" dirty="0" smtClean="0">
                  <a:latin typeface="Frutiger 55 Roman"/>
                </a:rPr>
                <a:t> </a:t>
              </a:r>
              <a:r>
                <a:rPr lang="en-US" sz="1400" b="1" dirty="0" err="1" smtClean="0">
                  <a:latin typeface="Frutiger 55 Roman"/>
                </a:rPr>
                <a:t>normale</a:t>
              </a:r>
              <a:r>
                <a:rPr lang="en-US" sz="1400" b="1" dirty="0" smtClean="0">
                  <a:latin typeface="Frutiger 55 Roman"/>
                </a:rPr>
                <a:t>:</a:t>
              </a:r>
              <a:r>
                <a:rPr lang="ru-RU" sz="1400" b="1" dirty="0" smtClean="0">
                  <a:latin typeface="Frutiger 55 Roman"/>
                </a:rPr>
                <a:t> </a:t>
              </a:r>
              <a:r>
                <a:rPr lang="ru-RU" sz="1400" b="1" dirty="0">
                  <a:latin typeface="Frutiger 55 Roman"/>
                </a:rPr>
                <a:t>0</a:t>
              </a:r>
              <a:r>
                <a:rPr lang="en-GB" sz="1400" b="1" dirty="0">
                  <a:latin typeface="Frutiger 55 Roman"/>
                </a:rPr>
                <a:t>–</a:t>
              </a:r>
              <a:r>
                <a:rPr lang="ru-RU" sz="1400" b="1" dirty="0">
                  <a:latin typeface="Frutiger 55 Roman"/>
                </a:rPr>
                <a:t>5)</a:t>
              </a:r>
            </a:p>
          </p:txBody>
        </p:sp>
        <p:sp>
          <p:nvSpPr>
            <p:cNvPr id="13333" name="Freeform 23"/>
            <p:cNvSpPr>
              <a:spLocks/>
            </p:cNvSpPr>
            <p:nvPr/>
          </p:nvSpPr>
          <p:spPr bwMode="auto">
            <a:xfrm>
              <a:off x="929" y="1440"/>
              <a:ext cx="1709" cy="436"/>
            </a:xfrm>
            <a:custGeom>
              <a:avLst/>
              <a:gdLst>
                <a:gd name="T0" fmla="*/ 0 w 1708"/>
                <a:gd name="T1" fmla="*/ 432 h 432"/>
                <a:gd name="T2" fmla="*/ 1692 w 1708"/>
                <a:gd name="T3" fmla="*/ 8 h 432"/>
                <a:gd name="T4" fmla="*/ 1708 w 1708"/>
                <a:gd name="T5" fmla="*/ 0 h 432"/>
                <a:gd name="T6" fmla="*/ 0 60000 65536"/>
                <a:gd name="T7" fmla="*/ 0 60000 65536"/>
                <a:gd name="T8" fmla="*/ 0 60000 65536"/>
                <a:gd name="T9" fmla="*/ 0 w 1708"/>
                <a:gd name="T10" fmla="*/ 0 h 432"/>
                <a:gd name="T11" fmla="*/ 1708 w 1708"/>
                <a:gd name="T12" fmla="*/ 432 h 432"/>
              </a:gdLst>
              <a:ahLst/>
              <a:cxnLst>
                <a:cxn ang="T6">
                  <a:pos x="T0" y="T1"/>
                </a:cxn>
                <a:cxn ang="T7">
                  <a:pos x="T2" y="T3"/>
                </a:cxn>
                <a:cxn ang="T8">
                  <a:pos x="T4" y="T5"/>
                </a:cxn>
              </a:cxnLst>
              <a:rect l="T9" t="T10" r="T11" b="T12"/>
              <a:pathLst>
                <a:path w="1708" h="432">
                  <a:moveTo>
                    <a:pt x="0" y="432"/>
                  </a:moveTo>
                  <a:lnTo>
                    <a:pt x="1692" y="8"/>
                  </a:lnTo>
                  <a:lnTo>
                    <a:pt x="1708" y="0"/>
                  </a:lnTo>
                </a:path>
              </a:pathLst>
            </a:custGeom>
            <a:solidFill>
              <a:schemeClr val="bg1">
                <a:lumMod val="50000"/>
              </a:schemeClr>
            </a:solidFill>
            <a:ln w="38100">
              <a:solidFill>
                <a:schemeClr val="bg1">
                  <a:lumMod val="50000"/>
                </a:schemeClr>
              </a:solidFill>
              <a:round/>
              <a:headEnd/>
              <a:tailEnd/>
            </a:ln>
          </p:spPr>
          <p:txBody>
            <a:bodyPr wrap="none" anchor="ctr"/>
            <a:lstStyle/>
            <a:p>
              <a:pPr>
                <a:defRPr/>
              </a:pPr>
              <a:endParaRPr lang="en-GB">
                <a:solidFill>
                  <a:srgbClr val="0070C0"/>
                </a:solidFill>
                <a:latin typeface="Frutiger 55 Roman"/>
              </a:endParaRPr>
            </a:p>
          </p:txBody>
        </p:sp>
        <p:sp>
          <p:nvSpPr>
            <p:cNvPr id="13334" name="Oval 24"/>
            <p:cNvSpPr>
              <a:spLocks noChangeArrowheads="1"/>
            </p:cNvSpPr>
            <p:nvPr/>
          </p:nvSpPr>
          <p:spPr bwMode="auto">
            <a:xfrm>
              <a:off x="2592" y="1388"/>
              <a:ext cx="106" cy="105"/>
            </a:xfrm>
            <a:prstGeom prst="ellipse">
              <a:avLst/>
            </a:prstGeom>
            <a:solidFill>
              <a:schemeClr val="bg1">
                <a:lumMod val="50000"/>
              </a:schemeClr>
            </a:solidFill>
            <a:ln w="12700" algn="ctr">
              <a:solidFill>
                <a:schemeClr val="bg1">
                  <a:lumMod val="50000"/>
                </a:schemeClr>
              </a:solidFill>
              <a:round/>
              <a:headEnd/>
              <a:tailEnd/>
            </a:ln>
          </p:spPr>
          <p:txBody>
            <a:bodyPr wrap="none" anchor="ctr"/>
            <a:lstStyle/>
            <a:p>
              <a:pPr algn="ctr">
                <a:spcBef>
                  <a:spcPct val="20000"/>
                </a:spcBef>
                <a:defRPr/>
              </a:pPr>
              <a:endParaRPr lang="en-US">
                <a:solidFill>
                  <a:srgbClr val="0070C0"/>
                </a:solidFill>
                <a:latin typeface="Frutiger 55 Roman"/>
              </a:endParaRPr>
            </a:p>
          </p:txBody>
        </p:sp>
        <p:sp>
          <p:nvSpPr>
            <p:cNvPr id="7191" name="Freeform 25"/>
            <p:cNvSpPr>
              <a:spLocks/>
            </p:cNvSpPr>
            <p:nvPr/>
          </p:nvSpPr>
          <p:spPr bwMode="auto">
            <a:xfrm>
              <a:off x="812" y="1860"/>
              <a:ext cx="1720" cy="476"/>
            </a:xfrm>
            <a:custGeom>
              <a:avLst/>
              <a:gdLst>
                <a:gd name="T0" fmla="*/ 0 w 1720"/>
                <a:gd name="T1" fmla="*/ 0 h 476"/>
                <a:gd name="T2" fmla="*/ 1708 w 1720"/>
                <a:gd name="T3" fmla="*/ 468 h 476"/>
                <a:gd name="T4" fmla="*/ 1720 w 1720"/>
                <a:gd name="T5" fmla="*/ 476 h 476"/>
                <a:gd name="T6" fmla="*/ 0 60000 65536"/>
                <a:gd name="T7" fmla="*/ 0 60000 65536"/>
                <a:gd name="T8" fmla="*/ 0 60000 65536"/>
                <a:gd name="T9" fmla="*/ 0 w 1720"/>
                <a:gd name="T10" fmla="*/ 0 h 476"/>
                <a:gd name="T11" fmla="*/ 1720 w 1720"/>
                <a:gd name="T12" fmla="*/ 476 h 476"/>
              </a:gdLst>
              <a:ahLst/>
              <a:cxnLst>
                <a:cxn ang="T6">
                  <a:pos x="T0" y="T1"/>
                </a:cxn>
                <a:cxn ang="T7">
                  <a:pos x="T2" y="T3"/>
                </a:cxn>
                <a:cxn ang="T8">
                  <a:pos x="T4" y="T5"/>
                </a:cxn>
              </a:cxnLst>
              <a:rect l="T9" t="T10" r="T11" b="T12"/>
              <a:pathLst>
                <a:path w="1720" h="476">
                  <a:moveTo>
                    <a:pt x="0" y="0"/>
                  </a:moveTo>
                  <a:lnTo>
                    <a:pt x="1708" y="468"/>
                  </a:lnTo>
                  <a:lnTo>
                    <a:pt x="1720" y="476"/>
                  </a:lnTo>
                </a:path>
              </a:pathLst>
            </a:custGeom>
            <a:solidFill>
              <a:srgbClr val="0070C0"/>
            </a:solidFill>
            <a:ln w="38100">
              <a:solidFill>
                <a:srgbClr val="0070C0"/>
              </a:solidFill>
              <a:round/>
              <a:headEnd/>
              <a:tailEnd/>
            </a:ln>
          </p:spPr>
          <p:txBody>
            <a:bodyPr wrap="none" anchor="ctr"/>
            <a:lstStyle/>
            <a:p>
              <a:endParaRPr lang="it-IT"/>
            </a:p>
          </p:txBody>
        </p:sp>
        <p:sp>
          <p:nvSpPr>
            <p:cNvPr id="7192" name="Freeform 26"/>
            <p:cNvSpPr>
              <a:spLocks/>
            </p:cNvSpPr>
            <p:nvPr/>
          </p:nvSpPr>
          <p:spPr bwMode="auto">
            <a:xfrm>
              <a:off x="772" y="1654"/>
              <a:ext cx="96" cy="422"/>
            </a:xfrm>
            <a:custGeom>
              <a:avLst/>
              <a:gdLst>
                <a:gd name="T0" fmla="*/ 1 w 183"/>
                <a:gd name="T1" fmla="*/ 65782 h 363"/>
                <a:gd name="T2" fmla="*/ 1 w 183"/>
                <a:gd name="T3" fmla="*/ 0 h 363"/>
                <a:gd name="T4" fmla="*/ 0 w 183"/>
                <a:gd name="T5" fmla="*/ 0 h 363"/>
                <a:gd name="T6" fmla="*/ 1 w 183"/>
                <a:gd name="T7" fmla="*/ 0 h 363"/>
                <a:gd name="T8" fmla="*/ 1 w 183"/>
                <a:gd name="T9" fmla="*/ 0 h 363"/>
                <a:gd name="T10" fmla="*/ 1 w 183"/>
                <a:gd name="T11" fmla="*/ 150303 h 363"/>
                <a:gd name="T12" fmla="*/ 1 w 183"/>
                <a:gd name="T13" fmla="*/ 150303 h 363"/>
                <a:gd name="T14" fmla="*/ 1 w 183"/>
                <a:gd name="T15" fmla="*/ 150303 h 363"/>
                <a:gd name="T16" fmla="*/ 1 w 183"/>
                <a:gd name="T17" fmla="*/ 150303 h 363"/>
                <a:gd name="T18" fmla="*/ 1 w 183"/>
                <a:gd name="T19" fmla="*/ 65782 h 3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3"/>
                <a:gd name="T31" fmla="*/ 0 h 363"/>
                <a:gd name="T32" fmla="*/ 183 w 183"/>
                <a:gd name="T33" fmla="*/ 363 h 3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3" h="363">
                  <a:moveTo>
                    <a:pt x="92" y="159"/>
                  </a:moveTo>
                  <a:lnTo>
                    <a:pt x="92" y="0"/>
                  </a:lnTo>
                  <a:lnTo>
                    <a:pt x="0" y="0"/>
                  </a:lnTo>
                  <a:lnTo>
                    <a:pt x="182" y="0"/>
                  </a:lnTo>
                  <a:lnTo>
                    <a:pt x="92" y="0"/>
                  </a:lnTo>
                  <a:lnTo>
                    <a:pt x="92" y="363"/>
                  </a:lnTo>
                  <a:lnTo>
                    <a:pt x="183" y="363"/>
                  </a:lnTo>
                  <a:lnTo>
                    <a:pt x="2" y="363"/>
                  </a:lnTo>
                  <a:lnTo>
                    <a:pt x="92" y="363"/>
                  </a:lnTo>
                  <a:lnTo>
                    <a:pt x="92" y="159"/>
                  </a:lnTo>
                  <a:close/>
                </a:path>
              </a:pathLst>
            </a:custGeom>
            <a:solidFill>
              <a:srgbClr val="0070C0"/>
            </a:solidFill>
            <a:ln w="28575">
              <a:solidFill>
                <a:srgbClr val="0070C0"/>
              </a:solidFill>
              <a:round/>
              <a:headEnd/>
              <a:tailEnd/>
            </a:ln>
          </p:spPr>
          <p:txBody>
            <a:bodyPr wrap="none" anchor="ctr"/>
            <a:lstStyle/>
            <a:p>
              <a:endParaRPr lang="it-IT"/>
            </a:p>
          </p:txBody>
        </p:sp>
        <p:sp>
          <p:nvSpPr>
            <p:cNvPr id="7193" name="Oval 27"/>
            <p:cNvSpPr>
              <a:spLocks noChangeArrowheads="1"/>
            </p:cNvSpPr>
            <p:nvPr/>
          </p:nvSpPr>
          <p:spPr bwMode="auto">
            <a:xfrm>
              <a:off x="767" y="1805"/>
              <a:ext cx="106" cy="106"/>
            </a:xfrm>
            <a:prstGeom prst="ellipse">
              <a:avLst/>
            </a:prstGeom>
            <a:solidFill>
              <a:srgbClr val="0070C0"/>
            </a:solidFill>
            <a:ln w="12700" algn="ctr">
              <a:solidFill>
                <a:srgbClr val="0070C0"/>
              </a:solidFill>
              <a:round/>
              <a:headEnd/>
              <a:tailEnd/>
            </a:ln>
          </p:spPr>
          <p:txBody>
            <a:bodyPr wrap="none" anchor="ctr"/>
            <a:lstStyle/>
            <a:p>
              <a:pPr algn="ctr">
                <a:spcBef>
                  <a:spcPct val="20000"/>
                </a:spcBef>
              </a:pPr>
              <a:endParaRPr lang="it-IT">
                <a:solidFill>
                  <a:srgbClr val="0070C0"/>
                </a:solidFill>
                <a:latin typeface="Frutiger 55 Roman"/>
              </a:endParaRPr>
            </a:p>
          </p:txBody>
        </p:sp>
        <p:sp>
          <p:nvSpPr>
            <p:cNvPr id="7194" name="Freeform 28"/>
            <p:cNvSpPr>
              <a:spLocks/>
            </p:cNvSpPr>
            <p:nvPr/>
          </p:nvSpPr>
          <p:spPr bwMode="auto">
            <a:xfrm>
              <a:off x="2479" y="2070"/>
              <a:ext cx="96" cy="539"/>
            </a:xfrm>
            <a:custGeom>
              <a:avLst/>
              <a:gdLst>
                <a:gd name="T0" fmla="*/ 1 w 183"/>
                <a:gd name="T1" fmla="*/ 1169712022 h 363"/>
                <a:gd name="T2" fmla="*/ 1 w 183"/>
                <a:gd name="T3" fmla="*/ 0 h 363"/>
                <a:gd name="T4" fmla="*/ 0 w 183"/>
                <a:gd name="T5" fmla="*/ 0 h 363"/>
                <a:gd name="T6" fmla="*/ 1 w 183"/>
                <a:gd name="T7" fmla="*/ 0 h 363"/>
                <a:gd name="T8" fmla="*/ 1 w 183"/>
                <a:gd name="T9" fmla="*/ 0 h 363"/>
                <a:gd name="T10" fmla="*/ 1 w 183"/>
                <a:gd name="T11" fmla="*/ 2147483647 h 363"/>
                <a:gd name="T12" fmla="*/ 1 w 183"/>
                <a:gd name="T13" fmla="*/ 2147483647 h 363"/>
                <a:gd name="T14" fmla="*/ 1 w 183"/>
                <a:gd name="T15" fmla="*/ 2147483647 h 363"/>
                <a:gd name="T16" fmla="*/ 1 w 183"/>
                <a:gd name="T17" fmla="*/ 2147483647 h 363"/>
                <a:gd name="T18" fmla="*/ 1 w 183"/>
                <a:gd name="T19" fmla="*/ 1169712022 h 3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3"/>
                <a:gd name="T31" fmla="*/ 0 h 363"/>
                <a:gd name="T32" fmla="*/ 183 w 183"/>
                <a:gd name="T33" fmla="*/ 363 h 3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3" h="363">
                  <a:moveTo>
                    <a:pt x="92" y="159"/>
                  </a:moveTo>
                  <a:lnTo>
                    <a:pt x="92" y="0"/>
                  </a:lnTo>
                  <a:lnTo>
                    <a:pt x="0" y="0"/>
                  </a:lnTo>
                  <a:lnTo>
                    <a:pt x="182" y="0"/>
                  </a:lnTo>
                  <a:lnTo>
                    <a:pt x="92" y="0"/>
                  </a:lnTo>
                  <a:lnTo>
                    <a:pt x="92" y="363"/>
                  </a:lnTo>
                  <a:lnTo>
                    <a:pt x="183" y="363"/>
                  </a:lnTo>
                  <a:lnTo>
                    <a:pt x="2" y="363"/>
                  </a:lnTo>
                  <a:lnTo>
                    <a:pt x="92" y="363"/>
                  </a:lnTo>
                  <a:lnTo>
                    <a:pt x="92" y="159"/>
                  </a:lnTo>
                  <a:close/>
                </a:path>
              </a:pathLst>
            </a:custGeom>
            <a:solidFill>
              <a:srgbClr val="0070C0"/>
            </a:solidFill>
            <a:ln w="28575">
              <a:solidFill>
                <a:srgbClr val="0070C0"/>
              </a:solidFill>
              <a:round/>
              <a:headEnd/>
              <a:tailEnd/>
            </a:ln>
          </p:spPr>
          <p:txBody>
            <a:bodyPr wrap="none" anchor="ctr"/>
            <a:lstStyle/>
            <a:p>
              <a:endParaRPr lang="it-IT"/>
            </a:p>
          </p:txBody>
        </p:sp>
        <p:sp>
          <p:nvSpPr>
            <p:cNvPr id="7195" name="Oval 29"/>
            <p:cNvSpPr>
              <a:spLocks noChangeArrowheads="1"/>
            </p:cNvSpPr>
            <p:nvPr/>
          </p:nvSpPr>
          <p:spPr bwMode="auto">
            <a:xfrm>
              <a:off x="2474" y="2275"/>
              <a:ext cx="106" cy="106"/>
            </a:xfrm>
            <a:prstGeom prst="ellipse">
              <a:avLst/>
            </a:prstGeom>
            <a:solidFill>
              <a:srgbClr val="0070C0"/>
            </a:solidFill>
            <a:ln w="12700" algn="ctr">
              <a:solidFill>
                <a:srgbClr val="0070C0"/>
              </a:solidFill>
              <a:round/>
              <a:headEnd/>
              <a:tailEnd/>
            </a:ln>
          </p:spPr>
          <p:txBody>
            <a:bodyPr wrap="none" anchor="ctr"/>
            <a:lstStyle/>
            <a:p>
              <a:pPr algn="ctr">
                <a:spcBef>
                  <a:spcPct val="20000"/>
                </a:spcBef>
              </a:pPr>
              <a:endParaRPr lang="it-IT">
                <a:solidFill>
                  <a:srgbClr val="0070C0"/>
                </a:solidFill>
                <a:latin typeface="Frutiger 55 Roman"/>
              </a:endParaRPr>
            </a:p>
          </p:txBody>
        </p:sp>
        <p:sp>
          <p:nvSpPr>
            <p:cNvPr id="7196" name="Rectangle 30"/>
            <p:cNvSpPr>
              <a:spLocks noChangeArrowheads="1"/>
            </p:cNvSpPr>
            <p:nvPr/>
          </p:nvSpPr>
          <p:spPr bwMode="auto">
            <a:xfrm>
              <a:off x="799" y="2463"/>
              <a:ext cx="685" cy="274"/>
            </a:xfrm>
            <a:prstGeom prst="rect">
              <a:avLst/>
            </a:prstGeom>
            <a:noFill/>
            <a:ln w="12700" algn="ctr">
              <a:noFill/>
              <a:miter lim="800000"/>
              <a:headEnd/>
              <a:tailEnd/>
            </a:ln>
          </p:spPr>
          <p:txBody>
            <a:bodyPr wrap="none">
              <a:spAutoFit/>
            </a:bodyPr>
            <a:lstStyle/>
            <a:p>
              <a:pPr algn="ctr">
                <a:spcBef>
                  <a:spcPct val="20000"/>
                </a:spcBef>
              </a:pPr>
              <a:r>
                <a:rPr lang="en-US">
                  <a:solidFill>
                    <a:srgbClr val="0070C0"/>
                  </a:solidFill>
                  <a:latin typeface="Frutiger 55 Roman"/>
                </a:rPr>
                <a:t>p</a:t>
              </a:r>
              <a:r>
                <a:rPr lang="de-DE">
                  <a:solidFill>
                    <a:srgbClr val="0070C0"/>
                  </a:solidFill>
                  <a:latin typeface="Frutiger 55 Roman"/>
                </a:rPr>
                <a:t>&lt;0.001</a:t>
              </a:r>
            </a:p>
          </p:txBody>
        </p:sp>
        <p:sp>
          <p:nvSpPr>
            <p:cNvPr id="13341" name="Oval 31"/>
            <p:cNvSpPr>
              <a:spLocks noChangeArrowheads="1"/>
            </p:cNvSpPr>
            <p:nvPr/>
          </p:nvSpPr>
          <p:spPr bwMode="auto">
            <a:xfrm>
              <a:off x="877" y="1810"/>
              <a:ext cx="106" cy="106"/>
            </a:xfrm>
            <a:prstGeom prst="ellipse">
              <a:avLst/>
            </a:prstGeom>
            <a:solidFill>
              <a:schemeClr val="bg1">
                <a:lumMod val="50000"/>
              </a:schemeClr>
            </a:solidFill>
            <a:ln w="12700" algn="ctr">
              <a:solidFill>
                <a:schemeClr val="bg1">
                  <a:lumMod val="50000"/>
                </a:schemeClr>
              </a:solidFill>
              <a:round/>
              <a:headEnd/>
              <a:tailEnd/>
            </a:ln>
          </p:spPr>
          <p:txBody>
            <a:bodyPr wrap="none" anchor="ctr"/>
            <a:lstStyle/>
            <a:p>
              <a:pPr algn="ctr">
                <a:spcBef>
                  <a:spcPct val="20000"/>
                </a:spcBef>
                <a:defRPr/>
              </a:pPr>
              <a:endParaRPr lang="en-US">
                <a:solidFill>
                  <a:srgbClr val="0070C0"/>
                </a:solidFill>
                <a:latin typeface="Frutiger 55 Roman"/>
              </a:endParaRPr>
            </a:p>
          </p:txBody>
        </p:sp>
      </p:grpSp>
      <p:sp>
        <p:nvSpPr>
          <p:cNvPr id="41" name="Rectangle 2"/>
          <p:cNvSpPr>
            <a:spLocks noChangeArrowheads="1"/>
          </p:cNvSpPr>
          <p:nvPr/>
        </p:nvSpPr>
        <p:spPr bwMode="auto">
          <a:xfrm>
            <a:off x="49213" y="149225"/>
            <a:ext cx="9094787" cy="858838"/>
          </a:xfrm>
          <a:prstGeom prst="rect">
            <a:avLst/>
          </a:prstGeom>
          <a:noFill/>
          <a:ln w="9525">
            <a:noFill/>
            <a:miter lim="800000"/>
            <a:headEnd/>
            <a:tailEnd/>
          </a:ln>
        </p:spPr>
        <p:txBody>
          <a:bodyPr anchor="ctr"/>
          <a:lstStyle/>
          <a:p>
            <a:pPr algn="ctr" fontAlgn="auto">
              <a:spcBef>
                <a:spcPct val="20000"/>
              </a:spcBef>
              <a:spcAft>
                <a:spcPts val="0"/>
              </a:spcAft>
              <a:defRPr/>
            </a:pPr>
            <a:endParaRPr lang="de-DE" sz="2100" b="1" dirty="0">
              <a:solidFill>
                <a:srgbClr val="F6BF69"/>
              </a:solidFill>
              <a:effectLst>
                <a:outerShdw blurRad="38100" dist="38100" dir="2700000" algn="tl">
                  <a:srgbClr val="000000"/>
                </a:outerShdw>
              </a:effectLst>
              <a:latin typeface="Frutiger 55 Roman"/>
              <a:cs typeface="Arial" pitchFamily="34" charset="0"/>
            </a:endParaRPr>
          </a:p>
        </p:txBody>
      </p:sp>
      <p:grpSp>
        <p:nvGrpSpPr>
          <p:cNvPr id="7175" name="Group 39"/>
          <p:cNvGrpSpPr>
            <a:grpSpLocks/>
          </p:cNvGrpSpPr>
          <p:nvPr/>
        </p:nvGrpSpPr>
        <p:grpSpPr bwMode="auto">
          <a:xfrm>
            <a:off x="6943725" y="2862263"/>
            <a:ext cx="1738313" cy="493712"/>
            <a:chOff x="3970338" y="5806957"/>
            <a:chExt cx="1740312" cy="493950"/>
          </a:xfrm>
        </p:grpSpPr>
        <p:sp>
          <p:nvSpPr>
            <p:cNvPr id="7180" name="Rectangle 133"/>
            <p:cNvSpPr>
              <a:spLocks noChangeArrowheads="1"/>
            </p:cNvSpPr>
            <p:nvPr/>
          </p:nvSpPr>
          <p:spPr bwMode="auto">
            <a:xfrm>
              <a:off x="4535077" y="5806957"/>
              <a:ext cx="1175573" cy="246300"/>
            </a:xfrm>
            <a:prstGeom prst="rect">
              <a:avLst/>
            </a:prstGeom>
            <a:noFill/>
            <a:ln w="9525">
              <a:noFill/>
              <a:miter lim="800000"/>
              <a:headEnd/>
              <a:tailEnd/>
            </a:ln>
          </p:spPr>
          <p:txBody>
            <a:bodyPr wrap="none" lIns="0" tIns="0" rIns="0" bIns="0" anchor="ctr">
              <a:spAutoFit/>
            </a:bodyPr>
            <a:lstStyle/>
            <a:p>
              <a:pPr algn="ctr">
                <a:spcBef>
                  <a:spcPct val="20000"/>
                </a:spcBef>
              </a:pPr>
              <a:r>
                <a:rPr lang="ru-RU" sz="1600">
                  <a:solidFill>
                    <a:srgbClr val="0070C0"/>
                  </a:solidFill>
                  <a:latin typeface="Frutiger 55 Roman"/>
                </a:rPr>
                <a:t>Testosterone</a:t>
              </a:r>
              <a:endParaRPr lang="ru-RU">
                <a:solidFill>
                  <a:srgbClr val="0070C0"/>
                </a:solidFill>
                <a:latin typeface="Frutiger 55 Roman"/>
              </a:endParaRPr>
            </a:p>
          </p:txBody>
        </p:sp>
        <p:sp>
          <p:nvSpPr>
            <p:cNvPr id="7181" name="Line 134"/>
            <p:cNvSpPr>
              <a:spLocks noChangeShapeType="1"/>
            </p:cNvSpPr>
            <p:nvPr/>
          </p:nvSpPr>
          <p:spPr bwMode="auto">
            <a:xfrm>
              <a:off x="3970338" y="5929313"/>
              <a:ext cx="450850" cy="1587"/>
            </a:xfrm>
            <a:prstGeom prst="line">
              <a:avLst/>
            </a:prstGeom>
            <a:noFill/>
            <a:ln w="28575">
              <a:solidFill>
                <a:srgbClr val="0070C0"/>
              </a:solidFill>
              <a:round/>
              <a:headEnd/>
              <a:tailEnd/>
            </a:ln>
          </p:spPr>
          <p:txBody>
            <a:bodyPr anchor="ctr">
              <a:spAutoFit/>
            </a:bodyPr>
            <a:lstStyle/>
            <a:p>
              <a:endParaRPr lang="it-IT"/>
            </a:p>
          </p:txBody>
        </p:sp>
        <p:sp>
          <p:nvSpPr>
            <p:cNvPr id="7182" name="Rectangle 136"/>
            <p:cNvSpPr>
              <a:spLocks noChangeArrowheads="1"/>
            </p:cNvSpPr>
            <p:nvPr/>
          </p:nvSpPr>
          <p:spPr bwMode="auto">
            <a:xfrm>
              <a:off x="4526079" y="6054607"/>
              <a:ext cx="739546" cy="246300"/>
            </a:xfrm>
            <a:prstGeom prst="rect">
              <a:avLst/>
            </a:prstGeom>
            <a:noFill/>
            <a:ln w="9525">
              <a:noFill/>
              <a:miter lim="800000"/>
              <a:headEnd/>
              <a:tailEnd/>
            </a:ln>
          </p:spPr>
          <p:txBody>
            <a:bodyPr wrap="none" lIns="0" tIns="0" rIns="0" bIns="0" anchor="ctr">
              <a:spAutoFit/>
            </a:bodyPr>
            <a:lstStyle/>
            <a:p>
              <a:pPr algn="ctr">
                <a:spcBef>
                  <a:spcPct val="20000"/>
                </a:spcBef>
              </a:pPr>
              <a:r>
                <a:rPr lang="ru-RU" sz="1600">
                  <a:solidFill>
                    <a:srgbClr val="0070C0"/>
                  </a:solidFill>
                  <a:latin typeface="Frutiger 55 Roman"/>
                </a:rPr>
                <a:t>Placebo</a:t>
              </a:r>
              <a:endParaRPr lang="ru-RU">
                <a:solidFill>
                  <a:srgbClr val="0070C0"/>
                </a:solidFill>
                <a:latin typeface="Frutiger 55 Roman"/>
              </a:endParaRPr>
            </a:p>
          </p:txBody>
        </p:sp>
        <p:sp>
          <p:nvSpPr>
            <p:cNvPr id="13327" name="Line 137"/>
            <p:cNvSpPr>
              <a:spLocks noChangeShapeType="1"/>
            </p:cNvSpPr>
            <p:nvPr/>
          </p:nvSpPr>
          <p:spPr bwMode="auto">
            <a:xfrm>
              <a:off x="3970338" y="6177022"/>
              <a:ext cx="451368" cy="1589"/>
            </a:xfrm>
            <a:prstGeom prst="line">
              <a:avLst/>
            </a:prstGeom>
            <a:noFill/>
            <a:ln w="28575">
              <a:solidFill>
                <a:schemeClr val="bg1">
                  <a:lumMod val="50000"/>
                </a:schemeClr>
              </a:solidFill>
              <a:round/>
              <a:headEnd/>
              <a:tailEnd/>
            </a:ln>
          </p:spPr>
          <p:txBody>
            <a:bodyPr anchor="ctr">
              <a:spAutoFit/>
            </a:bodyPr>
            <a:lstStyle/>
            <a:p>
              <a:pPr>
                <a:defRPr/>
              </a:pPr>
              <a:endParaRPr lang="en-GB">
                <a:solidFill>
                  <a:srgbClr val="0070C0"/>
                </a:solidFill>
                <a:latin typeface="Frutiger 55 Roman"/>
              </a:endParaRPr>
            </a:p>
          </p:txBody>
        </p:sp>
        <p:sp>
          <p:nvSpPr>
            <p:cNvPr id="44" name="Oval 43"/>
            <p:cNvSpPr/>
            <p:nvPr/>
          </p:nvSpPr>
          <p:spPr>
            <a:xfrm>
              <a:off x="4114967" y="6121434"/>
              <a:ext cx="133503" cy="123885"/>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0070C0"/>
                </a:solidFill>
                <a:latin typeface="Frutiger 55 Roman"/>
              </a:endParaRPr>
            </a:p>
          </p:txBody>
        </p:sp>
        <p:sp>
          <p:nvSpPr>
            <p:cNvPr id="45" name="Oval 44"/>
            <p:cNvSpPr/>
            <p:nvPr/>
          </p:nvSpPr>
          <p:spPr>
            <a:xfrm>
              <a:off x="4100663" y="5862546"/>
              <a:ext cx="133503" cy="122297"/>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0070C0"/>
                </a:solidFill>
                <a:latin typeface="Frutiger 55 Roman"/>
              </a:endParaRPr>
            </a:p>
          </p:txBody>
        </p:sp>
      </p:grpSp>
      <p:sp>
        <p:nvSpPr>
          <p:cNvPr id="7176" name="TextBox 45"/>
          <p:cNvSpPr txBox="1">
            <a:spLocks noChangeArrowheads="1"/>
          </p:cNvSpPr>
          <p:nvPr/>
        </p:nvSpPr>
        <p:spPr bwMode="auto">
          <a:xfrm>
            <a:off x="601663" y="200025"/>
            <a:ext cx="8051800" cy="369888"/>
          </a:xfrm>
          <a:prstGeom prst="rect">
            <a:avLst/>
          </a:prstGeom>
          <a:noFill/>
          <a:ln w="9525">
            <a:noFill/>
            <a:miter lim="800000"/>
            <a:headEnd/>
            <a:tailEnd/>
          </a:ln>
        </p:spPr>
        <p:txBody>
          <a:bodyPr>
            <a:spAutoFit/>
          </a:bodyPr>
          <a:lstStyle/>
          <a:p>
            <a:endParaRPr lang="en-GB">
              <a:solidFill>
                <a:srgbClr val="0094D8"/>
              </a:solidFill>
              <a:latin typeface="Frutiger 55 Roman"/>
            </a:endParaRPr>
          </a:p>
        </p:txBody>
      </p:sp>
      <p:sp>
        <p:nvSpPr>
          <p:cNvPr id="7177" name="TextBox 46"/>
          <p:cNvSpPr txBox="1">
            <a:spLocks noChangeArrowheads="1"/>
          </p:cNvSpPr>
          <p:nvPr/>
        </p:nvSpPr>
        <p:spPr bwMode="auto">
          <a:xfrm>
            <a:off x="407988" y="1465263"/>
            <a:ext cx="8296275" cy="646331"/>
          </a:xfrm>
          <a:prstGeom prst="rect">
            <a:avLst/>
          </a:prstGeom>
          <a:solidFill>
            <a:srgbClr val="00B0F0"/>
          </a:solidFill>
          <a:ln w="9525">
            <a:solidFill>
              <a:srgbClr val="00B0F0"/>
            </a:solidFill>
            <a:miter lim="800000"/>
            <a:headEnd/>
            <a:tailEnd/>
          </a:ln>
        </p:spPr>
        <p:txBody>
          <a:bodyPr>
            <a:spAutoFit/>
          </a:bodyPr>
          <a:lstStyle/>
          <a:p>
            <a:pPr algn="ctr"/>
            <a:r>
              <a:rPr lang="it-IT" b="1" dirty="0" smtClean="0">
                <a:solidFill>
                  <a:srgbClr val="FFFFFF"/>
                </a:solidFill>
                <a:latin typeface="Frutiger 55 Roman"/>
              </a:rPr>
              <a:t>Variazioni di </a:t>
            </a:r>
            <a:r>
              <a:rPr lang="it-IT" b="1" dirty="0">
                <a:solidFill>
                  <a:srgbClr val="FFFFFF"/>
                </a:solidFill>
                <a:latin typeface="Frutiger 55 Roman"/>
              </a:rPr>
              <a:t>PCR e TNF-α in uomini affetti da ipogonadismo e sindrome metabolica che assumono TU (n=113) o un placebo (n=71</a:t>
            </a:r>
            <a:r>
              <a:rPr lang="it-IT" b="1" dirty="0" smtClean="0">
                <a:solidFill>
                  <a:srgbClr val="FFFFFF"/>
                </a:solidFill>
                <a:latin typeface="Frutiger 55 Roman"/>
              </a:rPr>
              <a:t>)</a:t>
            </a:r>
            <a:endParaRPr lang="it-IT" b="1" dirty="0">
              <a:solidFill>
                <a:srgbClr val="FFFFFF"/>
              </a:solidFill>
              <a:latin typeface="Frutiger 55 Roman"/>
            </a:endParaRPr>
          </a:p>
        </p:txBody>
      </p:sp>
      <p:sp>
        <p:nvSpPr>
          <p:cNvPr id="7178" name="Title 47"/>
          <p:cNvSpPr>
            <a:spLocks noGrp="1"/>
          </p:cNvSpPr>
          <p:nvPr>
            <p:ph type="title"/>
          </p:nvPr>
        </p:nvSpPr>
        <p:spPr>
          <a:xfrm>
            <a:off x="598488" y="730250"/>
            <a:ext cx="7361237" cy="892175"/>
          </a:xfrm>
        </p:spPr>
        <p:txBody>
          <a:bodyPr/>
          <a:lstStyle/>
          <a:p>
            <a:r>
              <a:rPr lang="it-IT" sz="2400" dirty="0" smtClean="0"/>
              <a:t>Il testosterone ed effetti antinfiammatori (1)</a:t>
            </a:r>
          </a:p>
        </p:txBody>
      </p:sp>
      <p:sp>
        <p:nvSpPr>
          <p:cNvPr id="7179" name="Rectangle 3"/>
          <p:cNvSpPr>
            <a:spLocks noChangeArrowheads="1"/>
          </p:cNvSpPr>
          <p:nvPr/>
        </p:nvSpPr>
        <p:spPr bwMode="auto">
          <a:xfrm>
            <a:off x="93663" y="6375400"/>
            <a:ext cx="3806825" cy="261938"/>
          </a:xfrm>
          <a:prstGeom prst="rect">
            <a:avLst/>
          </a:prstGeom>
          <a:noFill/>
          <a:ln w="9525" algn="ctr">
            <a:noFill/>
            <a:miter lim="800000"/>
            <a:headEnd/>
            <a:tailEnd/>
          </a:ln>
        </p:spPr>
        <p:txBody>
          <a:bodyPr wrap="none">
            <a:spAutoFit/>
          </a:bodyPr>
          <a:lstStyle/>
          <a:p>
            <a:r>
              <a:rPr lang="nl-NL" sz="1100">
                <a:solidFill>
                  <a:srgbClr val="0094D8"/>
                </a:solidFill>
                <a:latin typeface="Frutiger 55 Roman"/>
                <a:cs typeface="Arial" pitchFamily="34" charset="0"/>
              </a:rPr>
              <a:t>Kalinchenko S </a:t>
            </a:r>
            <a:r>
              <a:rPr lang="nl-NL" sz="1100" i="1">
                <a:solidFill>
                  <a:srgbClr val="0094D8"/>
                </a:solidFill>
                <a:latin typeface="Frutiger 55 Roman"/>
                <a:cs typeface="Arial" pitchFamily="34" charset="0"/>
              </a:rPr>
              <a:t>et al. Clin Endocrinol. </a:t>
            </a:r>
            <a:r>
              <a:rPr lang="nl-NL" sz="1100">
                <a:solidFill>
                  <a:srgbClr val="0094D8"/>
                </a:solidFill>
                <a:latin typeface="Frutiger 55 Roman"/>
                <a:cs typeface="Arial" pitchFamily="34" charset="0"/>
              </a:rPr>
              <a:t>2010;73(5):602–612.</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5" name="Group 24"/>
          <p:cNvGrpSpPr>
            <a:grpSpLocks/>
          </p:cNvGrpSpPr>
          <p:nvPr/>
        </p:nvGrpSpPr>
        <p:grpSpPr bwMode="auto">
          <a:xfrm>
            <a:off x="1036638" y="2509838"/>
            <a:ext cx="6685043" cy="3508912"/>
            <a:chOff x="313" y="981"/>
            <a:chExt cx="4527" cy="2577"/>
          </a:xfrm>
        </p:grpSpPr>
        <p:graphicFrame>
          <p:nvGraphicFramePr>
            <p:cNvPr id="8194" name="Object 9"/>
            <p:cNvGraphicFramePr>
              <a:graphicFrameLocks noChangeAspect="1"/>
            </p:cNvGraphicFramePr>
            <p:nvPr>
              <p:extLst>
                <p:ext uri="{D42A27DB-BD31-4B8C-83A1-F6EECF244321}">
                  <p14:modId xmlns:p14="http://schemas.microsoft.com/office/powerpoint/2010/main" xmlns="" val="3362502714"/>
                </p:ext>
              </p:extLst>
            </p:nvPr>
          </p:nvGraphicFramePr>
          <p:xfrm>
            <a:off x="313" y="981"/>
            <a:ext cx="4527" cy="2577"/>
          </p:xfrm>
          <a:graphic>
            <a:graphicData uri="http://schemas.openxmlformats.org/presentationml/2006/ole">
              <p:oleObj spid="_x0000_s8214" name="Foglio di lavoro" r:id="rId4" imgW="6686601" imgH="3505200" progId="Excel.Sheet.8">
                <p:embed/>
              </p:oleObj>
            </a:graphicData>
          </a:graphic>
        </p:graphicFrame>
        <p:sp>
          <p:nvSpPr>
            <p:cNvPr id="8199" name="Freeform 15"/>
            <p:cNvSpPr>
              <a:spLocks/>
            </p:cNvSpPr>
            <p:nvPr/>
          </p:nvSpPr>
          <p:spPr bwMode="auto">
            <a:xfrm>
              <a:off x="1652" y="1223"/>
              <a:ext cx="193" cy="525"/>
            </a:xfrm>
            <a:custGeom>
              <a:avLst/>
              <a:gdLst>
                <a:gd name="T0" fmla="*/ 96 w 193"/>
                <a:gd name="T1" fmla="*/ 377198 h 352"/>
                <a:gd name="T2" fmla="*/ 96 w 193"/>
                <a:gd name="T3" fmla="*/ 0 h 352"/>
                <a:gd name="T4" fmla="*/ 0 w 193"/>
                <a:gd name="T5" fmla="*/ 0 h 352"/>
                <a:gd name="T6" fmla="*/ 193 w 193"/>
                <a:gd name="T7" fmla="*/ 0 h 352"/>
                <a:gd name="T8" fmla="*/ 96 w 193"/>
                <a:gd name="T9" fmla="*/ 0 h 352"/>
                <a:gd name="T10" fmla="*/ 96 w 193"/>
                <a:gd name="T11" fmla="*/ 469486 h 352"/>
                <a:gd name="T12" fmla="*/ 96 w 193"/>
                <a:gd name="T13" fmla="*/ 377198 h 352"/>
                <a:gd name="T14" fmla="*/ 0 60000 65536"/>
                <a:gd name="T15" fmla="*/ 0 60000 65536"/>
                <a:gd name="T16" fmla="*/ 0 60000 65536"/>
                <a:gd name="T17" fmla="*/ 0 60000 65536"/>
                <a:gd name="T18" fmla="*/ 0 60000 65536"/>
                <a:gd name="T19" fmla="*/ 0 60000 65536"/>
                <a:gd name="T20" fmla="*/ 0 60000 65536"/>
                <a:gd name="T21" fmla="*/ 0 w 193"/>
                <a:gd name="T22" fmla="*/ 0 h 352"/>
                <a:gd name="T23" fmla="*/ 193 w 193"/>
                <a:gd name="T24" fmla="*/ 352 h 3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3" h="352">
                  <a:moveTo>
                    <a:pt x="96" y="283"/>
                  </a:moveTo>
                  <a:lnTo>
                    <a:pt x="96" y="0"/>
                  </a:lnTo>
                  <a:lnTo>
                    <a:pt x="0" y="0"/>
                  </a:lnTo>
                  <a:lnTo>
                    <a:pt x="193" y="0"/>
                  </a:lnTo>
                  <a:lnTo>
                    <a:pt x="96" y="0"/>
                  </a:lnTo>
                  <a:lnTo>
                    <a:pt x="96" y="352"/>
                  </a:lnTo>
                  <a:lnTo>
                    <a:pt x="96" y="283"/>
                  </a:lnTo>
                  <a:close/>
                </a:path>
              </a:pathLst>
            </a:custGeom>
            <a:noFill/>
            <a:ln w="19050">
              <a:solidFill>
                <a:schemeClr val="tx1"/>
              </a:solidFill>
              <a:round/>
              <a:headEnd/>
              <a:tailEnd/>
            </a:ln>
          </p:spPr>
          <p:txBody>
            <a:bodyPr wrap="none" anchor="ctr"/>
            <a:lstStyle/>
            <a:p>
              <a:endParaRPr lang="it-IT"/>
            </a:p>
          </p:txBody>
        </p:sp>
        <p:sp>
          <p:nvSpPr>
            <p:cNvPr id="8200" name="Freeform 16"/>
            <p:cNvSpPr>
              <a:spLocks/>
            </p:cNvSpPr>
            <p:nvPr/>
          </p:nvSpPr>
          <p:spPr bwMode="auto">
            <a:xfrm>
              <a:off x="1002" y="1253"/>
              <a:ext cx="193" cy="437"/>
            </a:xfrm>
            <a:custGeom>
              <a:avLst/>
              <a:gdLst>
                <a:gd name="T0" fmla="*/ 96 w 193"/>
                <a:gd name="T1" fmla="*/ 13874 h 352"/>
                <a:gd name="T2" fmla="*/ 96 w 193"/>
                <a:gd name="T3" fmla="*/ 0 h 352"/>
                <a:gd name="T4" fmla="*/ 0 w 193"/>
                <a:gd name="T5" fmla="*/ 0 h 352"/>
                <a:gd name="T6" fmla="*/ 193 w 193"/>
                <a:gd name="T7" fmla="*/ 0 h 352"/>
                <a:gd name="T8" fmla="*/ 96 w 193"/>
                <a:gd name="T9" fmla="*/ 0 h 352"/>
                <a:gd name="T10" fmla="*/ 96 w 193"/>
                <a:gd name="T11" fmla="*/ 17296 h 352"/>
                <a:gd name="T12" fmla="*/ 96 w 193"/>
                <a:gd name="T13" fmla="*/ 13874 h 352"/>
                <a:gd name="T14" fmla="*/ 0 60000 65536"/>
                <a:gd name="T15" fmla="*/ 0 60000 65536"/>
                <a:gd name="T16" fmla="*/ 0 60000 65536"/>
                <a:gd name="T17" fmla="*/ 0 60000 65536"/>
                <a:gd name="T18" fmla="*/ 0 60000 65536"/>
                <a:gd name="T19" fmla="*/ 0 60000 65536"/>
                <a:gd name="T20" fmla="*/ 0 60000 65536"/>
                <a:gd name="T21" fmla="*/ 0 w 193"/>
                <a:gd name="T22" fmla="*/ 0 h 352"/>
                <a:gd name="T23" fmla="*/ 193 w 193"/>
                <a:gd name="T24" fmla="*/ 352 h 3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3" h="352">
                  <a:moveTo>
                    <a:pt x="96" y="283"/>
                  </a:moveTo>
                  <a:lnTo>
                    <a:pt x="96" y="0"/>
                  </a:lnTo>
                  <a:lnTo>
                    <a:pt x="0" y="0"/>
                  </a:lnTo>
                  <a:lnTo>
                    <a:pt x="193" y="0"/>
                  </a:lnTo>
                  <a:lnTo>
                    <a:pt x="96" y="0"/>
                  </a:lnTo>
                  <a:lnTo>
                    <a:pt x="96" y="352"/>
                  </a:lnTo>
                  <a:lnTo>
                    <a:pt x="96" y="283"/>
                  </a:lnTo>
                  <a:close/>
                </a:path>
              </a:pathLst>
            </a:custGeom>
            <a:noFill/>
            <a:ln w="19050">
              <a:solidFill>
                <a:schemeClr val="tx1"/>
              </a:solidFill>
              <a:round/>
              <a:headEnd/>
              <a:tailEnd/>
            </a:ln>
          </p:spPr>
          <p:txBody>
            <a:bodyPr wrap="none" anchor="ctr"/>
            <a:lstStyle/>
            <a:p>
              <a:endParaRPr lang="it-IT"/>
            </a:p>
          </p:txBody>
        </p:sp>
        <p:sp>
          <p:nvSpPr>
            <p:cNvPr id="8201" name="Freeform 17"/>
            <p:cNvSpPr>
              <a:spLocks/>
            </p:cNvSpPr>
            <p:nvPr/>
          </p:nvSpPr>
          <p:spPr bwMode="auto">
            <a:xfrm>
              <a:off x="2460" y="2011"/>
              <a:ext cx="193" cy="482"/>
            </a:xfrm>
            <a:custGeom>
              <a:avLst/>
              <a:gdLst>
                <a:gd name="T0" fmla="*/ 96 w 193"/>
                <a:gd name="T1" fmla="*/ 81055 h 352"/>
                <a:gd name="T2" fmla="*/ 96 w 193"/>
                <a:gd name="T3" fmla="*/ 0 h 352"/>
                <a:gd name="T4" fmla="*/ 0 w 193"/>
                <a:gd name="T5" fmla="*/ 0 h 352"/>
                <a:gd name="T6" fmla="*/ 193 w 193"/>
                <a:gd name="T7" fmla="*/ 0 h 352"/>
                <a:gd name="T8" fmla="*/ 96 w 193"/>
                <a:gd name="T9" fmla="*/ 0 h 352"/>
                <a:gd name="T10" fmla="*/ 96 w 193"/>
                <a:gd name="T11" fmla="*/ 100867 h 352"/>
                <a:gd name="T12" fmla="*/ 96 w 193"/>
                <a:gd name="T13" fmla="*/ 81055 h 352"/>
                <a:gd name="T14" fmla="*/ 0 60000 65536"/>
                <a:gd name="T15" fmla="*/ 0 60000 65536"/>
                <a:gd name="T16" fmla="*/ 0 60000 65536"/>
                <a:gd name="T17" fmla="*/ 0 60000 65536"/>
                <a:gd name="T18" fmla="*/ 0 60000 65536"/>
                <a:gd name="T19" fmla="*/ 0 60000 65536"/>
                <a:gd name="T20" fmla="*/ 0 60000 65536"/>
                <a:gd name="T21" fmla="*/ 0 w 193"/>
                <a:gd name="T22" fmla="*/ 0 h 352"/>
                <a:gd name="T23" fmla="*/ 193 w 193"/>
                <a:gd name="T24" fmla="*/ 352 h 3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3" h="352">
                  <a:moveTo>
                    <a:pt x="96" y="283"/>
                  </a:moveTo>
                  <a:lnTo>
                    <a:pt x="96" y="0"/>
                  </a:lnTo>
                  <a:lnTo>
                    <a:pt x="0" y="0"/>
                  </a:lnTo>
                  <a:lnTo>
                    <a:pt x="193" y="0"/>
                  </a:lnTo>
                  <a:lnTo>
                    <a:pt x="96" y="0"/>
                  </a:lnTo>
                  <a:lnTo>
                    <a:pt x="96" y="352"/>
                  </a:lnTo>
                  <a:lnTo>
                    <a:pt x="96" y="283"/>
                  </a:lnTo>
                  <a:close/>
                </a:path>
              </a:pathLst>
            </a:custGeom>
            <a:noFill/>
            <a:ln w="19050">
              <a:solidFill>
                <a:schemeClr val="tx1"/>
              </a:solidFill>
              <a:round/>
              <a:headEnd/>
              <a:tailEnd/>
            </a:ln>
          </p:spPr>
          <p:txBody>
            <a:bodyPr wrap="none" anchor="ctr"/>
            <a:lstStyle/>
            <a:p>
              <a:endParaRPr lang="it-IT"/>
            </a:p>
          </p:txBody>
        </p:sp>
        <p:sp>
          <p:nvSpPr>
            <p:cNvPr id="8202" name="Freeform 18"/>
            <p:cNvSpPr>
              <a:spLocks/>
            </p:cNvSpPr>
            <p:nvPr/>
          </p:nvSpPr>
          <p:spPr bwMode="auto">
            <a:xfrm flipV="1">
              <a:off x="3109" y="2650"/>
              <a:ext cx="193" cy="437"/>
            </a:xfrm>
            <a:custGeom>
              <a:avLst/>
              <a:gdLst>
                <a:gd name="T0" fmla="*/ 96 w 193"/>
                <a:gd name="T1" fmla="*/ 13874 h 352"/>
                <a:gd name="T2" fmla="*/ 96 w 193"/>
                <a:gd name="T3" fmla="*/ 0 h 352"/>
                <a:gd name="T4" fmla="*/ 0 w 193"/>
                <a:gd name="T5" fmla="*/ 0 h 352"/>
                <a:gd name="T6" fmla="*/ 193 w 193"/>
                <a:gd name="T7" fmla="*/ 0 h 352"/>
                <a:gd name="T8" fmla="*/ 96 w 193"/>
                <a:gd name="T9" fmla="*/ 0 h 352"/>
                <a:gd name="T10" fmla="*/ 96 w 193"/>
                <a:gd name="T11" fmla="*/ 17296 h 352"/>
                <a:gd name="T12" fmla="*/ 96 w 193"/>
                <a:gd name="T13" fmla="*/ 13874 h 352"/>
                <a:gd name="T14" fmla="*/ 0 60000 65536"/>
                <a:gd name="T15" fmla="*/ 0 60000 65536"/>
                <a:gd name="T16" fmla="*/ 0 60000 65536"/>
                <a:gd name="T17" fmla="*/ 0 60000 65536"/>
                <a:gd name="T18" fmla="*/ 0 60000 65536"/>
                <a:gd name="T19" fmla="*/ 0 60000 65536"/>
                <a:gd name="T20" fmla="*/ 0 60000 65536"/>
                <a:gd name="T21" fmla="*/ 0 w 193"/>
                <a:gd name="T22" fmla="*/ 0 h 352"/>
                <a:gd name="T23" fmla="*/ 193 w 193"/>
                <a:gd name="T24" fmla="*/ 352 h 3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3" h="352">
                  <a:moveTo>
                    <a:pt x="96" y="283"/>
                  </a:moveTo>
                  <a:lnTo>
                    <a:pt x="96" y="0"/>
                  </a:lnTo>
                  <a:lnTo>
                    <a:pt x="0" y="0"/>
                  </a:lnTo>
                  <a:lnTo>
                    <a:pt x="193" y="0"/>
                  </a:lnTo>
                  <a:lnTo>
                    <a:pt x="96" y="0"/>
                  </a:lnTo>
                  <a:lnTo>
                    <a:pt x="96" y="352"/>
                  </a:lnTo>
                  <a:lnTo>
                    <a:pt x="96" y="283"/>
                  </a:lnTo>
                  <a:close/>
                </a:path>
              </a:pathLst>
            </a:custGeom>
            <a:noFill/>
            <a:ln w="19050">
              <a:solidFill>
                <a:schemeClr val="tx1"/>
              </a:solidFill>
              <a:round/>
              <a:headEnd/>
              <a:tailEnd/>
            </a:ln>
          </p:spPr>
          <p:txBody>
            <a:bodyPr wrap="none" anchor="ctr"/>
            <a:lstStyle/>
            <a:p>
              <a:endParaRPr lang="it-IT"/>
            </a:p>
          </p:txBody>
        </p:sp>
        <p:sp>
          <p:nvSpPr>
            <p:cNvPr id="8203" name="Freeform 19"/>
            <p:cNvSpPr>
              <a:spLocks/>
            </p:cNvSpPr>
            <p:nvPr/>
          </p:nvSpPr>
          <p:spPr bwMode="auto">
            <a:xfrm flipV="1">
              <a:off x="4237" y="2661"/>
              <a:ext cx="193" cy="525"/>
            </a:xfrm>
            <a:custGeom>
              <a:avLst/>
              <a:gdLst>
                <a:gd name="T0" fmla="*/ 96 w 193"/>
                <a:gd name="T1" fmla="*/ 377198 h 352"/>
                <a:gd name="T2" fmla="*/ 96 w 193"/>
                <a:gd name="T3" fmla="*/ 0 h 352"/>
                <a:gd name="T4" fmla="*/ 0 w 193"/>
                <a:gd name="T5" fmla="*/ 0 h 352"/>
                <a:gd name="T6" fmla="*/ 193 w 193"/>
                <a:gd name="T7" fmla="*/ 0 h 352"/>
                <a:gd name="T8" fmla="*/ 96 w 193"/>
                <a:gd name="T9" fmla="*/ 0 h 352"/>
                <a:gd name="T10" fmla="*/ 96 w 193"/>
                <a:gd name="T11" fmla="*/ 469486 h 352"/>
                <a:gd name="T12" fmla="*/ 96 w 193"/>
                <a:gd name="T13" fmla="*/ 377198 h 352"/>
                <a:gd name="T14" fmla="*/ 0 60000 65536"/>
                <a:gd name="T15" fmla="*/ 0 60000 65536"/>
                <a:gd name="T16" fmla="*/ 0 60000 65536"/>
                <a:gd name="T17" fmla="*/ 0 60000 65536"/>
                <a:gd name="T18" fmla="*/ 0 60000 65536"/>
                <a:gd name="T19" fmla="*/ 0 60000 65536"/>
                <a:gd name="T20" fmla="*/ 0 60000 65536"/>
                <a:gd name="T21" fmla="*/ 0 w 193"/>
                <a:gd name="T22" fmla="*/ 0 h 352"/>
                <a:gd name="T23" fmla="*/ 193 w 193"/>
                <a:gd name="T24" fmla="*/ 352 h 3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3" h="352">
                  <a:moveTo>
                    <a:pt x="96" y="283"/>
                  </a:moveTo>
                  <a:lnTo>
                    <a:pt x="96" y="0"/>
                  </a:lnTo>
                  <a:lnTo>
                    <a:pt x="0" y="0"/>
                  </a:lnTo>
                  <a:lnTo>
                    <a:pt x="193" y="0"/>
                  </a:lnTo>
                  <a:lnTo>
                    <a:pt x="96" y="0"/>
                  </a:lnTo>
                  <a:lnTo>
                    <a:pt x="96" y="352"/>
                  </a:lnTo>
                  <a:lnTo>
                    <a:pt x="96" y="283"/>
                  </a:lnTo>
                  <a:close/>
                </a:path>
              </a:pathLst>
            </a:custGeom>
            <a:noFill/>
            <a:ln w="19050">
              <a:solidFill>
                <a:schemeClr val="tx1"/>
              </a:solidFill>
              <a:round/>
              <a:headEnd/>
              <a:tailEnd/>
            </a:ln>
          </p:spPr>
          <p:txBody>
            <a:bodyPr wrap="none" anchor="ctr"/>
            <a:lstStyle/>
            <a:p>
              <a:endParaRPr lang="it-IT"/>
            </a:p>
          </p:txBody>
        </p:sp>
        <p:sp>
          <p:nvSpPr>
            <p:cNvPr id="8204" name="Freeform 20"/>
            <p:cNvSpPr>
              <a:spLocks/>
            </p:cNvSpPr>
            <p:nvPr/>
          </p:nvSpPr>
          <p:spPr bwMode="auto">
            <a:xfrm flipV="1">
              <a:off x="4560" y="2643"/>
              <a:ext cx="193" cy="482"/>
            </a:xfrm>
            <a:custGeom>
              <a:avLst/>
              <a:gdLst>
                <a:gd name="T0" fmla="*/ 96 w 193"/>
                <a:gd name="T1" fmla="*/ 81055 h 352"/>
                <a:gd name="T2" fmla="*/ 96 w 193"/>
                <a:gd name="T3" fmla="*/ 0 h 352"/>
                <a:gd name="T4" fmla="*/ 0 w 193"/>
                <a:gd name="T5" fmla="*/ 0 h 352"/>
                <a:gd name="T6" fmla="*/ 193 w 193"/>
                <a:gd name="T7" fmla="*/ 0 h 352"/>
                <a:gd name="T8" fmla="*/ 96 w 193"/>
                <a:gd name="T9" fmla="*/ 0 h 352"/>
                <a:gd name="T10" fmla="*/ 96 w 193"/>
                <a:gd name="T11" fmla="*/ 100867 h 352"/>
                <a:gd name="T12" fmla="*/ 96 w 193"/>
                <a:gd name="T13" fmla="*/ 81055 h 352"/>
                <a:gd name="T14" fmla="*/ 0 60000 65536"/>
                <a:gd name="T15" fmla="*/ 0 60000 65536"/>
                <a:gd name="T16" fmla="*/ 0 60000 65536"/>
                <a:gd name="T17" fmla="*/ 0 60000 65536"/>
                <a:gd name="T18" fmla="*/ 0 60000 65536"/>
                <a:gd name="T19" fmla="*/ 0 60000 65536"/>
                <a:gd name="T20" fmla="*/ 0 60000 65536"/>
                <a:gd name="T21" fmla="*/ 0 w 193"/>
                <a:gd name="T22" fmla="*/ 0 h 352"/>
                <a:gd name="T23" fmla="*/ 193 w 193"/>
                <a:gd name="T24" fmla="*/ 352 h 3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3" h="352">
                  <a:moveTo>
                    <a:pt x="96" y="283"/>
                  </a:moveTo>
                  <a:lnTo>
                    <a:pt x="96" y="0"/>
                  </a:lnTo>
                  <a:lnTo>
                    <a:pt x="0" y="0"/>
                  </a:lnTo>
                  <a:lnTo>
                    <a:pt x="193" y="0"/>
                  </a:lnTo>
                  <a:lnTo>
                    <a:pt x="96" y="0"/>
                  </a:lnTo>
                  <a:lnTo>
                    <a:pt x="96" y="352"/>
                  </a:lnTo>
                  <a:lnTo>
                    <a:pt x="96" y="283"/>
                  </a:lnTo>
                  <a:close/>
                </a:path>
              </a:pathLst>
            </a:custGeom>
            <a:noFill/>
            <a:ln w="19050">
              <a:solidFill>
                <a:schemeClr val="tx1"/>
              </a:solidFill>
              <a:round/>
              <a:headEnd/>
              <a:tailEnd/>
            </a:ln>
          </p:spPr>
          <p:txBody>
            <a:bodyPr wrap="none" anchor="ctr"/>
            <a:lstStyle/>
            <a:p>
              <a:endParaRPr lang="it-IT"/>
            </a:p>
          </p:txBody>
        </p:sp>
        <p:sp>
          <p:nvSpPr>
            <p:cNvPr id="8205" name="Freeform 22"/>
            <p:cNvSpPr>
              <a:spLocks/>
            </p:cNvSpPr>
            <p:nvPr/>
          </p:nvSpPr>
          <p:spPr bwMode="auto">
            <a:xfrm>
              <a:off x="2372" y="1849"/>
              <a:ext cx="972" cy="80"/>
            </a:xfrm>
            <a:custGeom>
              <a:avLst/>
              <a:gdLst>
                <a:gd name="T0" fmla="*/ 0 w 716"/>
                <a:gd name="T1" fmla="*/ 1410478 h 45"/>
                <a:gd name="T2" fmla="*/ 0 w 716"/>
                <a:gd name="T3" fmla="*/ 0 h 45"/>
                <a:gd name="T4" fmla="*/ 175659 w 716"/>
                <a:gd name="T5" fmla="*/ 0 h 45"/>
                <a:gd name="T6" fmla="*/ 175659 w 716"/>
                <a:gd name="T7" fmla="*/ 1410478 h 45"/>
                <a:gd name="T8" fmla="*/ 0 60000 65536"/>
                <a:gd name="T9" fmla="*/ 0 60000 65536"/>
                <a:gd name="T10" fmla="*/ 0 60000 65536"/>
                <a:gd name="T11" fmla="*/ 0 60000 65536"/>
                <a:gd name="T12" fmla="*/ 0 w 716"/>
                <a:gd name="T13" fmla="*/ 0 h 45"/>
                <a:gd name="T14" fmla="*/ 716 w 716"/>
                <a:gd name="T15" fmla="*/ 45 h 45"/>
              </a:gdLst>
              <a:ahLst/>
              <a:cxnLst>
                <a:cxn ang="T8">
                  <a:pos x="T0" y="T1"/>
                </a:cxn>
                <a:cxn ang="T9">
                  <a:pos x="T2" y="T3"/>
                </a:cxn>
                <a:cxn ang="T10">
                  <a:pos x="T4" y="T5"/>
                </a:cxn>
                <a:cxn ang="T11">
                  <a:pos x="T6" y="T7"/>
                </a:cxn>
              </a:cxnLst>
              <a:rect l="T12" t="T13" r="T14" b="T15"/>
              <a:pathLst>
                <a:path w="716" h="45">
                  <a:moveTo>
                    <a:pt x="0" y="45"/>
                  </a:moveTo>
                  <a:lnTo>
                    <a:pt x="0" y="0"/>
                  </a:lnTo>
                  <a:lnTo>
                    <a:pt x="716" y="0"/>
                  </a:lnTo>
                  <a:lnTo>
                    <a:pt x="716" y="45"/>
                  </a:lnTo>
                </a:path>
              </a:pathLst>
            </a:custGeom>
            <a:noFill/>
            <a:ln w="12700">
              <a:solidFill>
                <a:schemeClr val="tx1"/>
              </a:solidFill>
              <a:round/>
              <a:headEnd/>
              <a:tailEnd/>
            </a:ln>
          </p:spPr>
          <p:txBody>
            <a:bodyPr wrap="none" anchor="ctr"/>
            <a:lstStyle/>
            <a:p>
              <a:endParaRPr lang="it-IT"/>
            </a:p>
          </p:txBody>
        </p:sp>
        <p:sp>
          <p:nvSpPr>
            <p:cNvPr id="8206" name="Text Box 23"/>
            <p:cNvSpPr txBox="1">
              <a:spLocks noChangeArrowheads="1"/>
            </p:cNvSpPr>
            <p:nvPr/>
          </p:nvSpPr>
          <p:spPr bwMode="auto">
            <a:xfrm>
              <a:off x="2521" y="1639"/>
              <a:ext cx="631" cy="249"/>
            </a:xfrm>
            <a:prstGeom prst="rect">
              <a:avLst/>
            </a:prstGeom>
            <a:noFill/>
            <a:ln w="3175" algn="ctr">
              <a:noFill/>
              <a:miter lim="800000"/>
              <a:headEnd/>
              <a:tailEnd/>
            </a:ln>
          </p:spPr>
          <p:txBody>
            <a:bodyPr wrap="none">
              <a:spAutoFit/>
            </a:bodyPr>
            <a:lstStyle/>
            <a:p>
              <a:pPr algn="ctr"/>
              <a:r>
                <a:rPr lang="de-DE" sz="1600">
                  <a:solidFill>
                    <a:srgbClr val="0094D8"/>
                  </a:solidFill>
                  <a:latin typeface="Frutiger 55 Roman"/>
                  <a:cs typeface="Arial" pitchFamily="34" charset="0"/>
                </a:rPr>
                <a:t>p=0.001</a:t>
              </a:r>
            </a:p>
          </p:txBody>
        </p:sp>
      </p:grpSp>
      <p:sp>
        <p:nvSpPr>
          <p:cNvPr id="8196" name="Rectangle 6"/>
          <p:cNvSpPr txBox="1">
            <a:spLocks noChangeArrowheads="1"/>
          </p:cNvSpPr>
          <p:nvPr/>
        </p:nvSpPr>
        <p:spPr bwMode="auto">
          <a:xfrm>
            <a:off x="325438" y="1428781"/>
            <a:ext cx="8378825" cy="923330"/>
          </a:xfrm>
          <a:prstGeom prst="rect">
            <a:avLst/>
          </a:prstGeom>
          <a:solidFill>
            <a:srgbClr val="00B0F0"/>
          </a:solidFill>
          <a:ln w="9525">
            <a:noFill/>
            <a:miter lim="800000"/>
            <a:headEnd/>
            <a:tailEnd/>
          </a:ln>
        </p:spPr>
        <p:txBody>
          <a:bodyPr>
            <a:spAutoFit/>
          </a:bodyPr>
          <a:lstStyle/>
          <a:p>
            <a:pPr algn="ctr" eaLnBrk="0" hangingPunct="0"/>
            <a:r>
              <a:rPr lang="en-US" b="1" dirty="0" smtClean="0">
                <a:solidFill>
                  <a:srgbClr val="FFFFFF"/>
                </a:solidFill>
                <a:latin typeface="Frutiger 55 Roman"/>
                <a:cs typeface="Arial" pitchFamily="34" charset="0"/>
              </a:rPr>
              <a:t> </a:t>
            </a:r>
            <a:r>
              <a:rPr lang="it-IT" b="1" dirty="0">
                <a:solidFill>
                  <a:srgbClr val="FFFFFF"/>
                </a:solidFill>
                <a:latin typeface="Frutiger 55 Roman"/>
                <a:cs typeface="Arial" pitchFamily="34" charset="0"/>
              </a:rPr>
              <a:t>Variazioni dalla baseline di </a:t>
            </a:r>
            <a:r>
              <a:rPr lang="it-IT" b="1" dirty="0" err="1">
                <a:solidFill>
                  <a:srgbClr val="FFFFFF"/>
                </a:solidFill>
                <a:latin typeface="Frutiger 55 Roman"/>
                <a:cs typeface="Arial" pitchFamily="34" charset="0"/>
              </a:rPr>
              <a:t>hsCRP</a:t>
            </a:r>
            <a:r>
              <a:rPr lang="it-IT" b="1" dirty="0">
                <a:solidFill>
                  <a:srgbClr val="FFFFFF"/>
                </a:solidFill>
                <a:latin typeface="Frutiger 55 Roman"/>
                <a:cs typeface="Arial" pitchFamily="34" charset="0"/>
              </a:rPr>
              <a:t> (PCR ad alta sensibilità) dopo 12 mesi di placebo (n=10) o </a:t>
            </a:r>
            <a:r>
              <a:rPr lang="en-US" b="1" dirty="0" err="1">
                <a:solidFill>
                  <a:srgbClr val="FFFFFF"/>
                </a:solidFill>
                <a:latin typeface="Frutiger 55 Roman"/>
                <a:cs typeface="Arial" pitchFamily="34" charset="0"/>
              </a:rPr>
              <a:t>Nebido</a:t>
            </a:r>
            <a:r>
              <a:rPr lang="en-US" b="1" baseline="30000" dirty="0">
                <a:solidFill>
                  <a:srgbClr val="FFFFFF"/>
                </a:solidFill>
                <a:cs typeface="Arial" pitchFamily="34" charset="0"/>
              </a:rPr>
              <a:t>®</a:t>
            </a:r>
            <a:r>
              <a:rPr lang="en-US" b="1" dirty="0">
                <a:solidFill>
                  <a:srgbClr val="FFFFFF"/>
                </a:solidFill>
                <a:latin typeface="Frutiger 55 Roman"/>
                <a:cs typeface="Arial" pitchFamily="34" charset="0"/>
              </a:rPr>
              <a:t> </a:t>
            </a:r>
            <a:r>
              <a:rPr lang="it-IT" b="1" dirty="0">
                <a:solidFill>
                  <a:srgbClr val="FFFFFF"/>
                </a:solidFill>
                <a:latin typeface="Frutiger 55 Roman"/>
                <a:cs typeface="Arial" pitchFamily="34" charset="0"/>
              </a:rPr>
              <a:t>(n=40); gli uomini P^N  sono passati dal placebo a </a:t>
            </a:r>
            <a:r>
              <a:rPr lang="en-US" b="1" dirty="0" err="1">
                <a:solidFill>
                  <a:srgbClr val="FFFFFF"/>
                </a:solidFill>
                <a:latin typeface="Frutiger 55 Roman"/>
                <a:cs typeface="Arial" pitchFamily="34" charset="0"/>
              </a:rPr>
              <a:t>Nebido</a:t>
            </a:r>
            <a:r>
              <a:rPr lang="en-US" b="1" baseline="30000" dirty="0">
                <a:solidFill>
                  <a:srgbClr val="FFFFFF"/>
                </a:solidFill>
                <a:cs typeface="Arial" pitchFamily="34" charset="0"/>
              </a:rPr>
              <a:t>®</a:t>
            </a:r>
            <a:r>
              <a:rPr lang="en-US" b="1" dirty="0">
                <a:solidFill>
                  <a:srgbClr val="FFFFFF"/>
                </a:solidFill>
                <a:latin typeface="Frutiger 55 Roman"/>
                <a:cs typeface="Arial" pitchFamily="34" charset="0"/>
              </a:rPr>
              <a:t> </a:t>
            </a:r>
            <a:r>
              <a:rPr lang="it-IT" b="1" dirty="0">
                <a:solidFill>
                  <a:srgbClr val="FFFFFF"/>
                </a:solidFill>
                <a:latin typeface="Frutiger 55 Roman"/>
                <a:cs typeface="Arial" pitchFamily="34" charset="0"/>
              </a:rPr>
              <a:t>dopo 12 mesi per un totale di 24 </a:t>
            </a:r>
            <a:r>
              <a:rPr lang="it-IT" b="1" dirty="0" smtClean="0">
                <a:solidFill>
                  <a:srgbClr val="FFFFFF"/>
                </a:solidFill>
                <a:latin typeface="Frutiger 55 Roman"/>
                <a:cs typeface="Arial" pitchFamily="34" charset="0"/>
              </a:rPr>
              <a:t>mesi</a:t>
            </a:r>
            <a:endParaRPr lang="it-IT" b="1" dirty="0">
              <a:solidFill>
                <a:srgbClr val="FFFFFF"/>
              </a:solidFill>
              <a:latin typeface="Frutiger 55 Roman"/>
              <a:cs typeface="Arial" pitchFamily="34" charset="0"/>
            </a:endParaRPr>
          </a:p>
        </p:txBody>
      </p:sp>
      <p:sp>
        <p:nvSpPr>
          <p:cNvPr id="8197" name="Title 14"/>
          <p:cNvSpPr>
            <a:spLocks noGrp="1"/>
          </p:cNvSpPr>
          <p:nvPr>
            <p:ph type="title"/>
          </p:nvPr>
        </p:nvSpPr>
        <p:spPr>
          <a:xfrm>
            <a:off x="598488" y="730250"/>
            <a:ext cx="7361237" cy="892175"/>
          </a:xfrm>
        </p:spPr>
        <p:txBody>
          <a:bodyPr/>
          <a:lstStyle/>
          <a:p>
            <a:r>
              <a:rPr lang="it-IT" sz="2400" dirty="0" smtClean="0"/>
              <a:t>Il testosterone ed effetti antinfiammatori (2)</a:t>
            </a:r>
          </a:p>
        </p:txBody>
      </p:sp>
      <p:sp>
        <p:nvSpPr>
          <p:cNvPr id="8198" name="Rectangle 3"/>
          <p:cNvSpPr>
            <a:spLocks noChangeArrowheads="1"/>
          </p:cNvSpPr>
          <p:nvPr/>
        </p:nvSpPr>
        <p:spPr bwMode="auto">
          <a:xfrm>
            <a:off x="93663" y="6375400"/>
            <a:ext cx="3390900" cy="261938"/>
          </a:xfrm>
          <a:prstGeom prst="rect">
            <a:avLst/>
          </a:prstGeom>
          <a:noFill/>
          <a:ln w="9525" algn="ctr">
            <a:noFill/>
            <a:miter lim="800000"/>
            <a:headEnd/>
            <a:tailEnd/>
          </a:ln>
        </p:spPr>
        <p:txBody>
          <a:bodyPr wrap="none">
            <a:spAutoFit/>
          </a:bodyPr>
          <a:lstStyle/>
          <a:p>
            <a:r>
              <a:rPr lang="nb-NO" sz="1100">
                <a:solidFill>
                  <a:srgbClr val="0094D8"/>
                </a:solidFill>
                <a:latin typeface="Frutiger 55 Roman"/>
                <a:cs typeface="Arial" pitchFamily="34" charset="0"/>
              </a:rPr>
              <a:t>Aversa A </a:t>
            </a:r>
            <a:r>
              <a:rPr lang="nb-NO" sz="1100" i="1">
                <a:solidFill>
                  <a:srgbClr val="0094D8"/>
                </a:solidFill>
                <a:latin typeface="Frutiger 55 Roman"/>
                <a:cs typeface="Arial" pitchFamily="34" charset="0"/>
              </a:rPr>
              <a:t>et al. J Sex Med</a:t>
            </a:r>
            <a:r>
              <a:rPr lang="nb-NO" sz="1100">
                <a:solidFill>
                  <a:srgbClr val="0094D8"/>
                </a:solidFill>
                <a:latin typeface="Frutiger 55 Roman"/>
                <a:cs typeface="Arial" pitchFamily="34" charset="0"/>
              </a:rPr>
              <a:t> 2010;7(10):3495–3503.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8" name="Object 13"/>
          <p:cNvGraphicFramePr>
            <a:graphicFrameLocks noChangeAspect="1"/>
          </p:cNvGraphicFramePr>
          <p:nvPr>
            <p:extLst>
              <p:ext uri="{D42A27DB-BD31-4B8C-83A1-F6EECF244321}">
                <p14:modId xmlns:p14="http://schemas.microsoft.com/office/powerpoint/2010/main" xmlns="" val="2160484597"/>
              </p:ext>
            </p:extLst>
          </p:nvPr>
        </p:nvGraphicFramePr>
        <p:xfrm>
          <a:off x="649288" y="2651125"/>
          <a:ext cx="3668712" cy="3470275"/>
        </p:xfrm>
        <a:graphic>
          <a:graphicData uri="http://schemas.openxmlformats.org/presentationml/2006/ole">
            <p:oleObj spid="_x0000_s9258" name="Foglio di lavoro" r:id="rId4" imgW="3667055" imgH="3467100" progId="Excel.Sheet.8">
              <p:embed/>
            </p:oleObj>
          </a:graphicData>
        </a:graphic>
      </p:graphicFrame>
      <p:sp>
        <p:nvSpPr>
          <p:cNvPr id="7187" name="Oval 19"/>
          <p:cNvSpPr>
            <a:spLocks noChangeArrowheads="1"/>
          </p:cNvSpPr>
          <p:nvPr/>
        </p:nvSpPr>
        <p:spPr bwMode="auto">
          <a:xfrm>
            <a:off x="1719263" y="2894013"/>
            <a:ext cx="114300"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188" name="Oval 20"/>
          <p:cNvSpPr>
            <a:spLocks noChangeArrowheads="1"/>
          </p:cNvSpPr>
          <p:nvPr/>
        </p:nvSpPr>
        <p:spPr bwMode="auto">
          <a:xfrm>
            <a:off x="1833563" y="2890838"/>
            <a:ext cx="115887" cy="115887"/>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189" name="Oval 21"/>
          <p:cNvSpPr>
            <a:spLocks noChangeArrowheads="1"/>
          </p:cNvSpPr>
          <p:nvPr/>
        </p:nvSpPr>
        <p:spPr bwMode="auto">
          <a:xfrm>
            <a:off x="1946275" y="2890838"/>
            <a:ext cx="119063"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190" name="Oval 22"/>
          <p:cNvSpPr>
            <a:spLocks noChangeArrowheads="1"/>
          </p:cNvSpPr>
          <p:nvPr/>
        </p:nvSpPr>
        <p:spPr bwMode="auto">
          <a:xfrm>
            <a:off x="1611313" y="3013075"/>
            <a:ext cx="115887" cy="115888"/>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191" name="Oval 23"/>
          <p:cNvSpPr>
            <a:spLocks noChangeArrowheads="1"/>
          </p:cNvSpPr>
          <p:nvPr/>
        </p:nvSpPr>
        <p:spPr bwMode="auto">
          <a:xfrm>
            <a:off x="1501775" y="3224213"/>
            <a:ext cx="119063" cy="115887"/>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192" name="Oval 24"/>
          <p:cNvSpPr>
            <a:spLocks noChangeArrowheads="1"/>
          </p:cNvSpPr>
          <p:nvPr/>
        </p:nvSpPr>
        <p:spPr bwMode="auto">
          <a:xfrm>
            <a:off x="1611313" y="3251200"/>
            <a:ext cx="115887"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193" name="Oval 25"/>
          <p:cNvSpPr>
            <a:spLocks noChangeArrowheads="1"/>
          </p:cNvSpPr>
          <p:nvPr/>
        </p:nvSpPr>
        <p:spPr bwMode="auto">
          <a:xfrm>
            <a:off x="1501775" y="3435350"/>
            <a:ext cx="119063"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194" name="Oval 26"/>
          <p:cNvSpPr>
            <a:spLocks noChangeArrowheads="1"/>
          </p:cNvSpPr>
          <p:nvPr/>
        </p:nvSpPr>
        <p:spPr bwMode="auto">
          <a:xfrm>
            <a:off x="1501775" y="3543300"/>
            <a:ext cx="119063"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195" name="Oval 27"/>
          <p:cNvSpPr>
            <a:spLocks noChangeArrowheads="1"/>
          </p:cNvSpPr>
          <p:nvPr/>
        </p:nvSpPr>
        <p:spPr bwMode="auto">
          <a:xfrm>
            <a:off x="1611313" y="3594100"/>
            <a:ext cx="115887"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196" name="Oval 28"/>
          <p:cNvSpPr>
            <a:spLocks noChangeArrowheads="1"/>
          </p:cNvSpPr>
          <p:nvPr/>
        </p:nvSpPr>
        <p:spPr bwMode="auto">
          <a:xfrm>
            <a:off x="1611313" y="3727450"/>
            <a:ext cx="115887"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197" name="Oval 29"/>
          <p:cNvSpPr>
            <a:spLocks noChangeArrowheads="1"/>
          </p:cNvSpPr>
          <p:nvPr/>
        </p:nvSpPr>
        <p:spPr bwMode="auto">
          <a:xfrm>
            <a:off x="1611313" y="3440113"/>
            <a:ext cx="115887"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198" name="Oval 30"/>
          <p:cNvSpPr>
            <a:spLocks noChangeArrowheads="1"/>
          </p:cNvSpPr>
          <p:nvPr/>
        </p:nvSpPr>
        <p:spPr bwMode="auto">
          <a:xfrm>
            <a:off x="1638300" y="3373438"/>
            <a:ext cx="115888"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199" name="Oval 31"/>
          <p:cNvSpPr>
            <a:spLocks noChangeArrowheads="1"/>
          </p:cNvSpPr>
          <p:nvPr/>
        </p:nvSpPr>
        <p:spPr bwMode="auto">
          <a:xfrm>
            <a:off x="1665288" y="3140075"/>
            <a:ext cx="115887"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00" name="Oval 32"/>
          <p:cNvSpPr>
            <a:spLocks noChangeArrowheads="1"/>
          </p:cNvSpPr>
          <p:nvPr/>
        </p:nvSpPr>
        <p:spPr bwMode="auto">
          <a:xfrm>
            <a:off x="1662113" y="3421063"/>
            <a:ext cx="117475"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01" name="Oval 33"/>
          <p:cNvSpPr>
            <a:spLocks noChangeArrowheads="1"/>
          </p:cNvSpPr>
          <p:nvPr/>
        </p:nvSpPr>
        <p:spPr bwMode="auto">
          <a:xfrm>
            <a:off x="1719263" y="3065463"/>
            <a:ext cx="114300" cy="115887"/>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02" name="Oval 34"/>
          <p:cNvSpPr>
            <a:spLocks noChangeArrowheads="1"/>
          </p:cNvSpPr>
          <p:nvPr/>
        </p:nvSpPr>
        <p:spPr bwMode="auto">
          <a:xfrm>
            <a:off x="1719263" y="3251200"/>
            <a:ext cx="114300"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03" name="Oval 35"/>
          <p:cNvSpPr>
            <a:spLocks noChangeArrowheads="1"/>
          </p:cNvSpPr>
          <p:nvPr/>
        </p:nvSpPr>
        <p:spPr bwMode="auto">
          <a:xfrm>
            <a:off x="1719263" y="3516313"/>
            <a:ext cx="114300"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04" name="Oval 36"/>
          <p:cNvSpPr>
            <a:spLocks noChangeArrowheads="1"/>
          </p:cNvSpPr>
          <p:nvPr/>
        </p:nvSpPr>
        <p:spPr bwMode="auto">
          <a:xfrm>
            <a:off x="1719263" y="3635375"/>
            <a:ext cx="114300"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05" name="Oval 37"/>
          <p:cNvSpPr>
            <a:spLocks noChangeArrowheads="1"/>
          </p:cNvSpPr>
          <p:nvPr/>
        </p:nvSpPr>
        <p:spPr bwMode="auto">
          <a:xfrm>
            <a:off x="1719263" y="3808413"/>
            <a:ext cx="114300"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06" name="Oval 38"/>
          <p:cNvSpPr>
            <a:spLocks noChangeArrowheads="1"/>
          </p:cNvSpPr>
          <p:nvPr/>
        </p:nvSpPr>
        <p:spPr bwMode="auto">
          <a:xfrm>
            <a:off x="1833563" y="3065463"/>
            <a:ext cx="115887" cy="115887"/>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07" name="Oval 39"/>
          <p:cNvSpPr>
            <a:spLocks noChangeArrowheads="1"/>
          </p:cNvSpPr>
          <p:nvPr/>
        </p:nvSpPr>
        <p:spPr bwMode="auto">
          <a:xfrm>
            <a:off x="1771650" y="3194050"/>
            <a:ext cx="115888"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08" name="Oval 40"/>
          <p:cNvSpPr>
            <a:spLocks noChangeArrowheads="1"/>
          </p:cNvSpPr>
          <p:nvPr/>
        </p:nvSpPr>
        <p:spPr bwMode="auto">
          <a:xfrm>
            <a:off x="1776413" y="3427413"/>
            <a:ext cx="119062"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09" name="Oval 41"/>
          <p:cNvSpPr>
            <a:spLocks noChangeArrowheads="1"/>
          </p:cNvSpPr>
          <p:nvPr/>
        </p:nvSpPr>
        <p:spPr bwMode="auto">
          <a:xfrm>
            <a:off x="1833563" y="3308350"/>
            <a:ext cx="115887"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10" name="Oval 42"/>
          <p:cNvSpPr>
            <a:spLocks noChangeArrowheads="1"/>
          </p:cNvSpPr>
          <p:nvPr/>
        </p:nvSpPr>
        <p:spPr bwMode="auto">
          <a:xfrm>
            <a:off x="1833563" y="3382963"/>
            <a:ext cx="115887"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11" name="Oval 43"/>
          <p:cNvSpPr>
            <a:spLocks noChangeArrowheads="1"/>
          </p:cNvSpPr>
          <p:nvPr/>
        </p:nvSpPr>
        <p:spPr bwMode="auto">
          <a:xfrm>
            <a:off x="1833563" y="3457575"/>
            <a:ext cx="115887" cy="115888"/>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12" name="Oval 44"/>
          <p:cNvSpPr>
            <a:spLocks noChangeArrowheads="1"/>
          </p:cNvSpPr>
          <p:nvPr/>
        </p:nvSpPr>
        <p:spPr bwMode="auto">
          <a:xfrm>
            <a:off x="1833563" y="3521075"/>
            <a:ext cx="115887"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13" name="Oval 45"/>
          <p:cNvSpPr>
            <a:spLocks noChangeArrowheads="1"/>
          </p:cNvSpPr>
          <p:nvPr/>
        </p:nvSpPr>
        <p:spPr bwMode="auto">
          <a:xfrm>
            <a:off x="1830388" y="3690938"/>
            <a:ext cx="119062"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14" name="Oval 46"/>
          <p:cNvSpPr>
            <a:spLocks noChangeArrowheads="1"/>
          </p:cNvSpPr>
          <p:nvPr/>
        </p:nvSpPr>
        <p:spPr bwMode="auto">
          <a:xfrm>
            <a:off x="1830388" y="3859213"/>
            <a:ext cx="119062"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15" name="Oval 47"/>
          <p:cNvSpPr>
            <a:spLocks noChangeArrowheads="1"/>
          </p:cNvSpPr>
          <p:nvPr/>
        </p:nvSpPr>
        <p:spPr bwMode="auto">
          <a:xfrm>
            <a:off x="1887538" y="3208338"/>
            <a:ext cx="115887"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16" name="Oval 48"/>
          <p:cNvSpPr>
            <a:spLocks noChangeArrowheads="1"/>
          </p:cNvSpPr>
          <p:nvPr/>
        </p:nvSpPr>
        <p:spPr bwMode="auto">
          <a:xfrm>
            <a:off x="1887538" y="3376613"/>
            <a:ext cx="115887"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17" name="Oval 49"/>
          <p:cNvSpPr>
            <a:spLocks noChangeArrowheads="1"/>
          </p:cNvSpPr>
          <p:nvPr/>
        </p:nvSpPr>
        <p:spPr bwMode="auto">
          <a:xfrm>
            <a:off x="1887538" y="3457575"/>
            <a:ext cx="115887" cy="115888"/>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18" name="Oval 50"/>
          <p:cNvSpPr>
            <a:spLocks noChangeArrowheads="1"/>
          </p:cNvSpPr>
          <p:nvPr/>
        </p:nvSpPr>
        <p:spPr bwMode="auto">
          <a:xfrm>
            <a:off x="1887538" y="3532188"/>
            <a:ext cx="115887" cy="115887"/>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19" name="Oval 51"/>
          <p:cNvSpPr>
            <a:spLocks noChangeArrowheads="1"/>
          </p:cNvSpPr>
          <p:nvPr/>
        </p:nvSpPr>
        <p:spPr bwMode="auto">
          <a:xfrm>
            <a:off x="1941513" y="3040063"/>
            <a:ext cx="114300"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20" name="Oval 52"/>
          <p:cNvSpPr>
            <a:spLocks noChangeArrowheads="1"/>
          </p:cNvSpPr>
          <p:nvPr/>
        </p:nvSpPr>
        <p:spPr bwMode="auto">
          <a:xfrm>
            <a:off x="1941513" y="3254375"/>
            <a:ext cx="114300" cy="115888"/>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21" name="Oval 53"/>
          <p:cNvSpPr>
            <a:spLocks noChangeArrowheads="1"/>
          </p:cNvSpPr>
          <p:nvPr/>
        </p:nvSpPr>
        <p:spPr bwMode="auto">
          <a:xfrm>
            <a:off x="1941513" y="3465513"/>
            <a:ext cx="114300" cy="115887"/>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22" name="Oval 54"/>
          <p:cNvSpPr>
            <a:spLocks noChangeArrowheads="1"/>
          </p:cNvSpPr>
          <p:nvPr/>
        </p:nvSpPr>
        <p:spPr bwMode="auto">
          <a:xfrm>
            <a:off x="1946275" y="3656013"/>
            <a:ext cx="119063"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23" name="Oval 55"/>
          <p:cNvSpPr>
            <a:spLocks noChangeArrowheads="1"/>
          </p:cNvSpPr>
          <p:nvPr/>
        </p:nvSpPr>
        <p:spPr bwMode="auto">
          <a:xfrm>
            <a:off x="1946275" y="3756025"/>
            <a:ext cx="119063"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24" name="Oval 56"/>
          <p:cNvSpPr>
            <a:spLocks noChangeArrowheads="1"/>
          </p:cNvSpPr>
          <p:nvPr/>
        </p:nvSpPr>
        <p:spPr bwMode="auto">
          <a:xfrm>
            <a:off x="1998663" y="3159125"/>
            <a:ext cx="119062"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25" name="Oval 57"/>
          <p:cNvSpPr>
            <a:spLocks noChangeArrowheads="1"/>
          </p:cNvSpPr>
          <p:nvPr/>
        </p:nvSpPr>
        <p:spPr bwMode="auto">
          <a:xfrm>
            <a:off x="2052638" y="2982913"/>
            <a:ext cx="117475"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26" name="Oval 58"/>
          <p:cNvSpPr>
            <a:spLocks noChangeArrowheads="1"/>
          </p:cNvSpPr>
          <p:nvPr/>
        </p:nvSpPr>
        <p:spPr bwMode="auto">
          <a:xfrm>
            <a:off x="2052638" y="3248025"/>
            <a:ext cx="117475"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27" name="Oval 59"/>
          <p:cNvSpPr>
            <a:spLocks noChangeArrowheads="1"/>
          </p:cNvSpPr>
          <p:nvPr/>
        </p:nvSpPr>
        <p:spPr bwMode="auto">
          <a:xfrm>
            <a:off x="2052638" y="3424238"/>
            <a:ext cx="117475" cy="115887"/>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28" name="Oval 60"/>
          <p:cNvSpPr>
            <a:spLocks noChangeArrowheads="1"/>
          </p:cNvSpPr>
          <p:nvPr/>
        </p:nvSpPr>
        <p:spPr bwMode="auto">
          <a:xfrm>
            <a:off x="2052638" y="3594100"/>
            <a:ext cx="117475"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29" name="Oval 61"/>
          <p:cNvSpPr>
            <a:spLocks noChangeArrowheads="1"/>
          </p:cNvSpPr>
          <p:nvPr/>
        </p:nvSpPr>
        <p:spPr bwMode="auto">
          <a:xfrm>
            <a:off x="2108200" y="3143250"/>
            <a:ext cx="117475"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30" name="Oval 62"/>
          <p:cNvSpPr>
            <a:spLocks noChangeArrowheads="1"/>
          </p:cNvSpPr>
          <p:nvPr/>
        </p:nvSpPr>
        <p:spPr bwMode="auto">
          <a:xfrm>
            <a:off x="2163763" y="3248025"/>
            <a:ext cx="114300"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31" name="Oval 63"/>
          <p:cNvSpPr>
            <a:spLocks noChangeArrowheads="1"/>
          </p:cNvSpPr>
          <p:nvPr/>
        </p:nvSpPr>
        <p:spPr bwMode="auto">
          <a:xfrm>
            <a:off x="2163763" y="3432175"/>
            <a:ext cx="114300"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32" name="Oval 64"/>
          <p:cNvSpPr>
            <a:spLocks noChangeArrowheads="1"/>
          </p:cNvSpPr>
          <p:nvPr/>
        </p:nvSpPr>
        <p:spPr bwMode="auto">
          <a:xfrm>
            <a:off x="2160588" y="3594100"/>
            <a:ext cx="117475"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37" name="Oval 69"/>
          <p:cNvSpPr>
            <a:spLocks noChangeArrowheads="1"/>
          </p:cNvSpPr>
          <p:nvPr/>
        </p:nvSpPr>
        <p:spPr bwMode="auto">
          <a:xfrm>
            <a:off x="1833563" y="4125913"/>
            <a:ext cx="115887"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7238" name="Oval 70"/>
          <p:cNvSpPr>
            <a:spLocks noChangeArrowheads="1"/>
          </p:cNvSpPr>
          <p:nvPr/>
        </p:nvSpPr>
        <p:spPr bwMode="auto">
          <a:xfrm>
            <a:off x="1941513" y="4059238"/>
            <a:ext cx="114300" cy="117475"/>
          </a:xfrm>
          <a:prstGeom prst="ellipse">
            <a:avLst/>
          </a:prstGeom>
          <a:gradFill rotWithShape="1">
            <a:gsLst>
              <a:gs pos="0">
                <a:schemeClr val="hlink"/>
              </a:gs>
              <a:gs pos="100000">
                <a:schemeClr val="hlink">
                  <a:gamma/>
                  <a:shade val="46275"/>
                  <a:invGamma/>
                </a:schemeClr>
              </a:gs>
            </a:gsLst>
            <a:path path="shape">
              <a:fillToRect l="50000" t="50000" r="50000" b="50000"/>
            </a:path>
          </a:gradFill>
          <a:ln w="3175" algn="ctr">
            <a:solidFill>
              <a:schemeClr val="tx1"/>
            </a:solidFill>
            <a:round/>
            <a:headEnd/>
            <a:tailEnd/>
          </a:ln>
          <a:effectLst/>
        </p:spPr>
        <p:txBody>
          <a:bodyPr wrap="none" anchor="ctr"/>
          <a:lstStyle/>
          <a:p>
            <a:pPr algn="ctr" fontAlgn="auto">
              <a:spcBef>
                <a:spcPts val="0"/>
              </a:spcBef>
              <a:spcAft>
                <a:spcPts val="0"/>
              </a:spcAft>
              <a:defRPr/>
            </a:pPr>
            <a:endParaRPr lang="de-DE" sz="2400">
              <a:solidFill>
                <a:srgbClr val="0070C0"/>
              </a:solidFill>
              <a:latin typeface="Frutiger 55 Roman"/>
              <a:cs typeface="Arial" charset="0"/>
            </a:endParaRPr>
          </a:p>
        </p:txBody>
      </p:sp>
      <p:sp>
        <p:nvSpPr>
          <p:cNvPr id="9268" name="Rectangle 71"/>
          <p:cNvSpPr>
            <a:spLocks noChangeArrowheads="1"/>
          </p:cNvSpPr>
          <p:nvPr/>
        </p:nvSpPr>
        <p:spPr bwMode="auto">
          <a:xfrm>
            <a:off x="2881313" y="3790950"/>
            <a:ext cx="104775" cy="104775"/>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69" name="Rectangle 72"/>
          <p:cNvSpPr>
            <a:spLocks noChangeArrowheads="1"/>
          </p:cNvSpPr>
          <p:nvPr/>
        </p:nvSpPr>
        <p:spPr bwMode="auto">
          <a:xfrm>
            <a:off x="2881313" y="3449638"/>
            <a:ext cx="104775" cy="104775"/>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70" name="Rectangle 73"/>
          <p:cNvSpPr>
            <a:spLocks noChangeArrowheads="1"/>
          </p:cNvSpPr>
          <p:nvPr/>
        </p:nvSpPr>
        <p:spPr bwMode="auto">
          <a:xfrm>
            <a:off x="2827338" y="3922713"/>
            <a:ext cx="104775" cy="103187"/>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71" name="Rectangle 74"/>
          <p:cNvSpPr>
            <a:spLocks noChangeArrowheads="1"/>
          </p:cNvSpPr>
          <p:nvPr/>
        </p:nvSpPr>
        <p:spPr bwMode="auto">
          <a:xfrm>
            <a:off x="2881313" y="3965575"/>
            <a:ext cx="104775" cy="103188"/>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72" name="Rectangle 75"/>
          <p:cNvSpPr>
            <a:spLocks noChangeArrowheads="1"/>
          </p:cNvSpPr>
          <p:nvPr/>
        </p:nvSpPr>
        <p:spPr bwMode="auto">
          <a:xfrm>
            <a:off x="2992438" y="3487738"/>
            <a:ext cx="104775" cy="103187"/>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73" name="Rectangle 76"/>
          <p:cNvSpPr>
            <a:spLocks noChangeArrowheads="1"/>
          </p:cNvSpPr>
          <p:nvPr/>
        </p:nvSpPr>
        <p:spPr bwMode="auto">
          <a:xfrm>
            <a:off x="2992438" y="3790950"/>
            <a:ext cx="104775" cy="104775"/>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74" name="Rectangle 77"/>
          <p:cNvSpPr>
            <a:spLocks noChangeArrowheads="1"/>
          </p:cNvSpPr>
          <p:nvPr/>
        </p:nvSpPr>
        <p:spPr bwMode="auto">
          <a:xfrm>
            <a:off x="2932113" y="3967163"/>
            <a:ext cx="104775" cy="104775"/>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75" name="Rectangle 78"/>
          <p:cNvSpPr>
            <a:spLocks noChangeArrowheads="1"/>
          </p:cNvSpPr>
          <p:nvPr/>
        </p:nvSpPr>
        <p:spPr bwMode="auto">
          <a:xfrm>
            <a:off x="2992438" y="3962400"/>
            <a:ext cx="104775" cy="103188"/>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76" name="Rectangle 79"/>
          <p:cNvSpPr>
            <a:spLocks noChangeArrowheads="1"/>
          </p:cNvSpPr>
          <p:nvPr/>
        </p:nvSpPr>
        <p:spPr bwMode="auto">
          <a:xfrm>
            <a:off x="3048000" y="3692525"/>
            <a:ext cx="104775" cy="104775"/>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77" name="Rectangle 80"/>
          <p:cNvSpPr>
            <a:spLocks noChangeArrowheads="1"/>
          </p:cNvSpPr>
          <p:nvPr/>
        </p:nvSpPr>
        <p:spPr bwMode="auto">
          <a:xfrm>
            <a:off x="3036888" y="3956050"/>
            <a:ext cx="106362" cy="104775"/>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78" name="Rectangle 81"/>
          <p:cNvSpPr>
            <a:spLocks noChangeArrowheads="1"/>
          </p:cNvSpPr>
          <p:nvPr/>
        </p:nvSpPr>
        <p:spPr bwMode="auto">
          <a:xfrm>
            <a:off x="3105150" y="3394075"/>
            <a:ext cx="104775" cy="104775"/>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79" name="Rectangle 82"/>
          <p:cNvSpPr>
            <a:spLocks noChangeArrowheads="1"/>
          </p:cNvSpPr>
          <p:nvPr/>
        </p:nvSpPr>
        <p:spPr bwMode="auto">
          <a:xfrm>
            <a:off x="3101975" y="3590925"/>
            <a:ext cx="104775" cy="104775"/>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80" name="Rectangle 83"/>
          <p:cNvSpPr>
            <a:spLocks noChangeArrowheads="1"/>
          </p:cNvSpPr>
          <p:nvPr/>
        </p:nvSpPr>
        <p:spPr bwMode="auto">
          <a:xfrm>
            <a:off x="3046413" y="3790950"/>
            <a:ext cx="104775" cy="104775"/>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81" name="Rectangle 84"/>
          <p:cNvSpPr>
            <a:spLocks noChangeArrowheads="1"/>
          </p:cNvSpPr>
          <p:nvPr/>
        </p:nvSpPr>
        <p:spPr bwMode="auto">
          <a:xfrm>
            <a:off x="3101975" y="3790950"/>
            <a:ext cx="104775" cy="104775"/>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82" name="Rectangle 85"/>
          <p:cNvSpPr>
            <a:spLocks noChangeArrowheads="1"/>
          </p:cNvSpPr>
          <p:nvPr/>
        </p:nvSpPr>
        <p:spPr bwMode="auto">
          <a:xfrm>
            <a:off x="3070225" y="3873500"/>
            <a:ext cx="104775" cy="104775"/>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83" name="Rectangle 86"/>
          <p:cNvSpPr>
            <a:spLocks noChangeArrowheads="1"/>
          </p:cNvSpPr>
          <p:nvPr/>
        </p:nvSpPr>
        <p:spPr bwMode="auto">
          <a:xfrm>
            <a:off x="3100388" y="3962400"/>
            <a:ext cx="104775" cy="103188"/>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84" name="Rectangle 87"/>
          <p:cNvSpPr>
            <a:spLocks noChangeArrowheads="1"/>
          </p:cNvSpPr>
          <p:nvPr/>
        </p:nvSpPr>
        <p:spPr bwMode="auto">
          <a:xfrm>
            <a:off x="3100388" y="4065588"/>
            <a:ext cx="104775" cy="104775"/>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85" name="Rectangle 88"/>
          <p:cNvSpPr>
            <a:spLocks noChangeArrowheads="1"/>
          </p:cNvSpPr>
          <p:nvPr/>
        </p:nvSpPr>
        <p:spPr bwMode="auto">
          <a:xfrm>
            <a:off x="3152775" y="3767138"/>
            <a:ext cx="106363" cy="104775"/>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86" name="Rectangle 90"/>
          <p:cNvSpPr>
            <a:spLocks noChangeArrowheads="1"/>
          </p:cNvSpPr>
          <p:nvPr/>
        </p:nvSpPr>
        <p:spPr bwMode="auto">
          <a:xfrm>
            <a:off x="3152775" y="3789363"/>
            <a:ext cx="106363" cy="103187"/>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87" name="Rectangle 91"/>
          <p:cNvSpPr>
            <a:spLocks noChangeArrowheads="1"/>
          </p:cNvSpPr>
          <p:nvPr/>
        </p:nvSpPr>
        <p:spPr bwMode="auto">
          <a:xfrm>
            <a:off x="3148013" y="3959225"/>
            <a:ext cx="104775" cy="104775"/>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88" name="Rectangle 92"/>
          <p:cNvSpPr>
            <a:spLocks noChangeArrowheads="1"/>
          </p:cNvSpPr>
          <p:nvPr/>
        </p:nvSpPr>
        <p:spPr bwMode="auto">
          <a:xfrm>
            <a:off x="3209925" y="3255963"/>
            <a:ext cx="104775" cy="103187"/>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89" name="Rectangle 93"/>
          <p:cNvSpPr>
            <a:spLocks noChangeArrowheads="1"/>
          </p:cNvSpPr>
          <p:nvPr/>
        </p:nvSpPr>
        <p:spPr bwMode="auto">
          <a:xfrm>
            <a:off x="3209925" y="3432175"/>
            <a:ext cx="104775" cy="103188"/>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90" name="Rectangle 94"/>
          <p:cNvSpPr>
            <a:spLocks noChangeArrowheads="1"/>
          </p:cNvSpPr>
          <p:nvPr/>
        </p:nvSpPr>
        <p:spPr bwMode="auto">
          <a:xfrm>
            <a:off x="3209925" y="3598863"/>
            <a:ext cx="104775" cy="104775"/>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91" name="Rectangle 95"/>
          <p:cNvSpPr>
            <a:spLocks noChangeArrowheads="1"/>
          </p:cNvSpPr>
          <p:nvPr/>
        </p:nvSpPr>
        <p:spPr bwMode="auto">
          <a:xfrm>
            <a:off x="3217863" y="3790950"/>
            <a:ext cx="104775" cy="104775"/>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92" name="Rectangle 96"/>
          <p:cNvSpPr>
            <a:spLocks noChangeArrowheads="1"/>
          </p:cNvSpPr>
          <p:nvPr/>
        </p:nvSpPr>
        <p:spPr bwMode="auto">
          <a:xfrm>
            <a:off x="3190875" y="3876675"/>
            <a:ext cx="104775" cy="104775"/>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93" name="Rectangle 97"/>
          <p:cNvSpPr>
            <a:spLocks noChangeArrowheads="1"/>
          </p:cNvSpPr>
          <p:nvPr/>
        </p:nvSpPr>
        <p:spPr bwMode="auto">
          <a:xfrm>
            <a:off x="3224213" y="3873500"/>
            <a:ext cx="104775" cy="104775"/>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94" name="Rectangle 98"/>
          <p:cNvSpPr>
            <a:spLocks noChangeArrowheads="1"/>
          </p:cNvSpPr>
          <p:nvPr/>
        </p:nvSpPr>
        <p:spPr bwMode="auto">
          <a:xfrm>
            <a:off x="3217863" y="3965575"/>
            <a:ext cx="104775" cy="103188"/>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95" name="Rectangle 99"/>
          <p:cNvSpPr>
            <a:spLocks noChangeArrowheads="1"/>
          </p:cNvSpPr>
          <p:nvPr/>
        </p:nvSpPr>
        <p:spPr bwMode="auto">
          <a:xfrm>
            <a:off x="3213100" y="4132263"/>
            <a:ext cx="104775" cy="104775"/>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96" name="Rectangle 100"/>
          <p:cNvSpPr>
            <a:spLocks noChangeArrowheads="1"/>
          </p:cNvSpPr>
          <p:nvPr/>
        </p:nvSpPr>
        <p:spPr bwMode="auto">
          <a:xfrm>
            <a:off x="3321050" y="3429000"/>
            <a:ext cx="104775" cy="103188"/>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97" name="Rectangle 101"/>
          <p:cNvSpPr>
            <a:spLocks noChangeArrowheads="1"/>
          </p:cNvSpPr>
          <p:nvPr/>
        </p:nvSpPr>
        <p:spPr bwMode="auto">
          <a:xfrm>
            <a:off x="3322638" y="3535363"/>
            <a:ext cx="106362" cy="104775"/>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98" name="Rectangle 102"/>
          <p:cNvSpPr>
            <a:spLocks noChangeArrowheads="1"/>
          </p:cNvSpPr>
          <p:nvPr/>
        </p:nvSpPr>
        <p:spPr bwMode="auto">
          <a:xfrm>
            <a:off x="3275013" y="3790950"/>
            <a:ext cx="104775" cy="104775"/>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299" name="Rectangle 103"/>
          <p:cNvSpPr>
            <a:spLocks noChangeArrowheads="1"/>
          </p:cNvSpPr>
          <p:nvPr/>
        </p:nvSpPr>
        <p:spPr bwMode="auto">
          <a:xfrm>
            <a:off x="3325813" y="3786188"/>
            <a:ext cx="104775" cy="103187"/>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00" name="Rectangle 104"/>
          <p:cNvSpPr>
            <a:spLocks noChangeArrowheads="1"/>
          </p:cNvSpPr>
          <p:nvPr/>
        </p:nvSpPr>
        <p:spPr bwMode="auto">
          <a:xfrm>
            <a:off x="3271838" y="3951288"/>
            <a:ext cx="104775" cy="104775"/>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01" name="Rectangle 105"/>
          <p:cNvSpPr>
            <a:spLocks noChangeArrowheads="1"/>
          </p:cNvSpPr>
          <p:nvPr/>
        </p:nvSpPr>
        <p:spPr bwMode="auto">
          <a:xfrm>
            <a:off x="3333750" y="3959225"/>
            <a:ext cx="104775" cy="104775"/>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02" name="Rectangle 106"/>
          <p:cNvSpPr>
            <a:spLocks noChangeArrowheads="1"/>
          </p:cNvSpPr>
          <p:nvPr/>
        </p:nvSpPr>
        <p:spPr bwMode="auto">
          <a:xfrm>
            <a:off x="3321050" y="4103688"/>
            <a:ext cx="104775" cy="103187"/>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03" name="Rectangle 107"/>
          <p:cNvSpPr>
            <a:spLocks noChangeArrowheads="1"/>
          </p:cNvSpPr>
          <p:nvPr/>
        </p:nvSpPr>
        <p:spPr bwMode="auto">
          <a:xfrm>
            <a:off x="3376613" y="3746500"/>
            <a:ext cx="104775" cy="103188"/>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04" name="Rectangle 108"/>
          <p:cNvSpPr>
            <a:spLocks noChangeArrowheads="1"/>
          </p:cNvSpPr>
          <p:nvPr/>
        </p:nvSpPr>
        <p:spPr bwMode="auto">
          <a:xfrm>
            <a:off x="3382963" y="3786188"/>
            <a:ext cx="104775" cy="103187"/>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05" name="Rectangle 109"/>
          <p:cNvSpPr>
            <a:spLocks noChangeArrowheads="1"/>
          </p:cNvSpPr>
          <p:nvPr/>
        </p:nvSpPr>
        <p:spPr bwMode="auto">
          <a:xfrm>
            <a:off x="3382963" y="3956050"/>
            <a:ext cx="104775" cy="104775"/>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06" name="Rectangle 110"/>
          <p:cNvSpPr>
            <a:spLocks noChangeArrowheads="1"/>
          </p:cNvSpPr>
          <p:nvPr/>
        </p:nvSpPr>
        <p:spPr bwMode="auto">
          <a:xfrm>
            <a:off x="3430588" y="3381375"/>
            <a:ext cx="104775" cy="103188"/>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07" name="Rectangle 111"/>
          <p:cNvSpPr>
            <a:spLocks noChangeArrowheads="1"/>
          </p:cNvSpPr>
          <p:nvPr/>
        </p:nvSpPr>
        <p:spPr bwMode="auto">
          <a:xfrm>
            <a:off x="3430588" y="3444875"/>
            <a:ext cx="104775" cy="103188"/>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08" name="Rectangle 112"/>
          <p:cNvSpPr>
            <a:spLocks noChangeArrowheads="1"/>
          </p:cNvSpPr>
          <p:nvPr/>
        </p:nvSpPr>
        <p:spPr bwMode="auto">
          <a:xfrm>
            <a:off x="3429000" y="3789363"/>
            <a:ext cx="104775" cy="103187"/>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09" name="Rectangle 113"/>
          <p:cNvSpPr>
            <a:spLocks noChangeArrowheads="1"/>
          </p:cNvSpPr>
          <p:nvPr/>
        </p:nvSpPr>
        <p:spPr bwMode="auto">
          <a:xfrm>
            <a:off x="3429000" y="3959225"/>
            <a:ext cx="104775" cy="104775"/>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10" name="Rectangle 114"/>
          <p:cNvSpPr>
            <a:spLocks noChangeArrowheads="1"/>
          </p:cNvSpPr>
          <p:nvPr/>
        </p:nvSpPr>
        <p:spPr bwMode="auto">
          <a:xfrm>
            <a:off x="3429000" y="4056063"/>
            <a:ext cx="104775" cy="103187"/>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11" name="Rectangle 115"/>
          <p:cNvSpPr>
            <a:spLocks noChangeArrowheads="1"/>
          </p:cNvSpPr>
          <p:nvPr/>
        </p:nvSpPr>
        <p:spPr bwMode="auto">
          <a:xfrm>
            <a:off x="3484563" y="3946525"/>
            <a:ext cx="104775" cy="103188"/>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12" name="Rectangle 116"/>
          <p:cNvSpPr>
            <a:spLocks noChangeArrowheads="1"/>
          </p:cNvSpPr>
          <p:nvPr/>
        </p:nvSpPr>
        <p:spPr bwMode="auto">
          <a:xfrm>
            <a:off x="3541713" y="3790950"/>
            <a:ext cx="104775" cy="104775"/>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13" name="Rectangle 117"/>
          <p:cNvSpPr>
            <a:spLocks noChangeArrowheads="1"/>
          </p:cNvSpPr>
          <p:nvPr/>
        </p:nvSpPr>
        <p:spPr bwMode="auto">
          <a:xfrm>
            <a:off x="3538538" y="3962400"/>
            <a:ext cx="104775" cy="103188"/>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14" name="Rectangle 118"/>
          <p:cNvSpPr>
            <a:spLocks noChangeArrowheads="1"/>
          </p:cNvSpPr>
          <p:nvPr/>
        </p:nvSpPr>
        <p:spPr bwMode="auto">
          <a:xfrm>
            <a:off x="3597275" y="3919538"/>
            <a:ext cx="106363" cy="103187"/>
          </a:xfrm>
          <a:prstGeom prst="rect">
            <a:avLst/>
          </a:prstGeom>
          <a:gradFill rotWithShape="1">
            <a:gsLst>
              <a:gs pos="0">
                <a:srgbClr val="00FF00"/>
              </a:gs>
              <a:gs pos="100000">
                <a:srgbClr val="007600"/>
              </a:gs>
            </a:gsLst>
            <a:path path="shape">
              <a:fillToRect l="50000" t="50000" r="50000" b="50000"/>
            </a:path>
          </a:gradFill>
          <a:ln w="3175" algn="ctr">
            <a:solidFill>
              <a:schemeClr val="tx1"/>
            </a:solidFill>
            <a:miter lim="800000"/>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15" name="Freeform 66"/>
          <p:cNvSpPr>
            <a:spLocks/>
          </p:cNvSpPr>
          <p:nvPr/>
        </p:nvSpPr>
        <p:spPr bwMode="auto">
          <a:xfrm>
            <a:off x="1670050" y="3403600"/>
            <a:ext cx="444500" cy="95250"/>
          </a:xfrm>
          <a:custGeom>
            <a:avLst/>
            <a:gdLst>
              <a:gd name="T0" fmla="*/ 2147483647 w 453"/>
              <a:gd name="T1" fmla="*/ 0 h 634"/>
              <a:gd name="T2" fmla="*/ 2147483647 w 453"/>
              <a:gd name="T3" fmla="*/ 0 h 634"/>
              <a:gd name="T4" fmla="*/ 0 w 453"/>
              <a:gd name="T5" fmla="*/ 0 h 634"/>
              <a:gd name="T6" fmla="*/ 2147483647 w 453"/>
              <a:gd name="T7" fmla="*/ 0 h 634"/>
              <a:gd name="T8" fmla="*/ 2147483647 w 453"/>
              <a:gd name="T9" fmla="*/ 0 h 634"/>
              <a:gd name="T10" fmla="*/ 2147483647 w 453"/>
              <a:gd name="T11" fmla="*/ 0 h 634"/>
              <a:gd name="T12" fmla="*/ 2147483647 w 453"/>
              <a:gd name="T13" fmla="*/ 0 h 634"/>
              <a:gd name="T14" fmla="*/ 0 w 453"/>
              <a:gd name="T15" fmla="*/ 0 h 634"/>
              <a:gd name="T16" fmla="*/ 2147483647 w 453"/>
              <a:gd name="T17" fmla="*/ 0 h 634"/>
              <a:gd name="T18" fmla="*/ 2147483647 w 453"/>
              <a:gd name="T19" fmla="*/ 0 h 6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3"/>
              <a:gd name="T31" fmla="*/ 0 h 634"/>
              <a:gd name="T32" fmla="*/ 453 w 453"/>
              <a:gd name="T33" fmla="*/ 634 h 6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3" h="634">
                <a:moveTo>
                  <a:pt x="227" y="309"/>
                </a:moveTo>
                <a:lnTo>
                  <a:pt x="227" y="0"/>
                </a:lnTo>
                <a:lnTo>
                  <a:pt x="0" y="0"/>
                </a:lnTo>
                <a:lnTo>
                  <a:pt x="453" y="0"/>
                </a:lnTo>
                <a:lnTo>
                  <a:pt x="227" y="0"/>
                </a:lnTo>
                <a:lnTo>
                  <a:pt x="227" y="634"/>
                </a:lnTo>
                <a:lnTo>
                  <a:pt x="453" y="634"/>
                </a:lnTo>
                <a:lnTo>
                  <a:pt x="0" y="634"/>
                </a:lnTo>
                <a:lnTo>
                  <a:pt x="227" y="634"/>
                </a:lnTo>
                <a:lnTo>
                  <a:pt x="227" y="309"/>
                </a:lnTo>
                <a:close/>
              </a:path>
            </a:pathLst>
          </a:custGeom>
          <a:solidFill>
            <a:schemeClr val="accent1"/>
          </a:solidFill>
          <a:ln w="19050">
            <a:solidFill>
              <a:schemeClr val="tx1"/>
            </a:solidFill>
            <a:round/>
            <a:headEnd/>
            <a:tailEnd/>
          </a:ln>
        </p:spPr>
        <p:txBody>
          <a:bodyPr/>
          <a:lstStyle/>
          <a:p>
            <a:endParaRPr lang="it-IT"/>
          </a:p>
        </p:txBody>
      </p:sp>
      <p:sp>
        <p:nvSpPr>
          <p:cNvPr id="9316" name="Line 65"/>
          <p:cNvSpPr>
            <a:spLocks noChangeShapeType="1"/>
          </p:cNvSpPr>
          <p:nvPr/>
        </p:nvSpPr>
        <p:spPr bwMode="auto">
          <a:xfrm>
            <a:off x="1430338" y="3438525"/>
            <a:ext cx="925512" cy="0"/>
          </a:xfrm>
          <a:prstGeom prst="line">
            <a:avLst/>
          </a:prstGeom>
          <a:noFill/>
          <a:ln w="28575">
            <a:solidFill>
              <a:srgbClr val="FF690D"/>
            </a:solidFill>
            <a:round/>
            <a:headEnd/>
            <a:tailEnd/>
          </a:ln>
        </p:spPr>
        <p:txBody>
          <a:bodyPr wrap="none" anchor="ctr"/>
          <a:lstStyle/>
          <a:p>
            <a:endParaRPr lang="it-IT"/>
          </a:p>
        </p:txBody>
      </p:sp>
      <p:sp>
        <p:nvSpPr>
          <p:cNvPr id="9317" name="Freeform 119"/>
          <p:cNvSpPr>
            <a:spLocks/>
          </p:cNvSpPr>
          <p:nvPr/>
        </p:nvSpPr>
        <p:spPr bwMode="auto">
          <a:xfrm>
            <a:off x="3038475" y="3798888"/>
            <a:ext cx="444500" cy="85725"/>
          </a:xfrm>
          <a:custGeom>
            <a:avLst/>
            <a:gdLst>
              <a:gd name="T0" fmla="*/ 2147483647 w 453"/>
              <a:gd name="T1" fmla="*/ 0 h 634"/>
              <a:gd name="T2" fmla="*/ 2147483647 w 453"/>
              <a:gd name="T3" fmla="*/ 0 h 634"/>
              <a:gd name="T4" fmla="*/ 0 w 453"/>
              <a:gd name="T5" fmla="*/ 0 h 634"/>
              <a:gd name="T6" fmla="*/ 2147483647 w 453"/>
              <a:gd name="T7" fmla="*/ 0 h 634"/>
              <a:gd name="T8" fmla="*/ 2147483647 w 453"/>
              <a:gd name="T9" fmla="*/ 0 h 634"/>
              <a:gd name="T10" fmla="*/ 2147483647 w 453"/>
              <a:gd name="T11" fmla="*/ 0 h 634"/>
              <a:gd name="T12" fmla="*/ 2147483647 w 453"/>
              <a:gd name="T13" fmla="*/ 0 h 634"/>
              <a:gd name="T14" fmla="*/ 0 w 453"/>
              <a:gd name="T15" fmla="*/ 0 h 634"/>
              <a:gd name="T16" fmla="*/ 2147483647 w 453"/>
              <a:gd name="T17" fmla="*/ 0 h 634"/>
              <a:gd name="T18" fmla="*/ 2147483647 w 453"/>
              <a:gd name="T19" fmla="*/ 0 h 6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3"/>
              <a:gd name="T31" fmla="*/ 0 h 634"/>
              <a:gd name="T32" fmla="*/ 453 w 453"/>
              <a:gd name="T33" fmla="*/ 634 h 6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3" h="634">
                <a:moveTo>
                  <a:pt x="227" y="309"/>
                </a:moveTo>
                <a:lnTo>
                  <a:pt x="227" y="0"/>
                </a:lnTo>
                <a:lnTo>
                  <a:pt x="0" y="0"/>
                </a:lnTo>
                <a:lnTo>
                  <a:pt x="453" y="0"/>
                </a:lnTo>
                <a:lnTo>
                  <a:pt x="227" y="0"/>
                </a:lnTo>
                <a:lnTo>
                  <a:pt x="227" y="634"/>
                </a:lnTo>
                <a:lnTo>
                  <a:pt x="453" y="634"/>
                </a:lnTo>
                <a:lnTo>
                  <a:pt x="0" y="634"/>
                </a:lnTo>
                <a:lnTo>
                  <a:pt x="227" y="634"/>
                </a:lnTo>
                <a:lnTo>
                  <a:pt x="227" y="309"/>
                </a:lnTo>
                <a:close/>
              </a:path>
            </a:pathLst>
          </a:custGeom>
          <a:solidFill>
            <a:schemeClr val="accent1"/>
          </a:solidFill>
          <a:ln w="19050">
            <a:solidFill>
              <a:schemeClr val="tx1"/>
            </a:solidFill>
            <a:round/>
            <a:headEnd/>
            <a:tailEnd/>
          </a:ln>
        </p:spPr>
        <p:txBody>
          <a:bodyPr/>
          <a:lstStyle/>
          <a:p>
            <a:endParaRPr lang="it-IT"/>
          </a:p>
        </p:txBody>
      </p:sp>
      <p:sp>
        <p:nvSpPr>
          <p:cNvPr id="9318" name="Line 120"/>
          <p:cNvSpPr>
            <a:spLocks noChangeShapeType="1"/>
          </p:cNvSpPr>
          <p:nvPr/>
        </p:nvSpPr>
        <p:spPr bwMode="auto">
          <a:xfrm>
            <a:off x="2797175" y="3832225"/>
            <a:ext cx="927100" cy="0"/>
          </a:xfrm>
          <a:prstGeom prst="line">
            <a:avLst/>
          </a:prstGeom>
          <a:noFill/>
          <a:ln w="28575">
            <a:solidFill>
              <a:srgbClr val="00FF00"/>
            </a:solidFill>
            <a:round/>
            <a:headEnd/>
            <a:tailEnd/>
          </a:ln>
        </p:spPr>
        <p:txBody>
          <a:bodyPr wrap="none" anchor="ctr"/>
          <a:lstStyle/>
          <a:p>
            <a:endParaRPr lang="it-IT"/>
          </a:p>
        </p:txBody>
      </p:sp>
      <p:sp>
        <p:nvSpPr>
          <p:cNvPr id="7335" name="Text Box 167"/>
          <p:cNvSpPr txBox="1">
            <a:spLocks noChangeArrowheads="1"/>
          </p:cNvSpPr>
          <p:nvPr/>
        </p:nvSpPr>
        <p:spPr bwMode="auto">
          <a:xfrm>
            <a:off x="2436813" y="4643438"/>
            <a:ext cx="935037" cy="307975"/>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fontAlgn="auto">
              <a:spcBef>
                <a:spcPts val="0"/>
              </a:spcBef>
              <a:spcAft>
                <a:spcPts val="0"/>
              </a:spcAft>
              <a:defRPr/>
            </a:pPr>
            <a:r>
              <a:rPr lang="de-DE" sz="1400" i="1" dirty="0">
                <a:solidFill>
                  <a:srgbClr val="0070C0"/>
                </a:solidFill>
                <a:latin typeface="Frutiger 55 Roman"/>
                <a:cs typeface="Arial" charset="0"/>
              </a:rPr>
              <a:t>p</a:t>
            </a:r>
            <a:r>
              <a:rPr lang="de-DE" sz="1400" dirty="0">
                <a:solidFill>
                  <a:srgbClr val="0070C0"/>
                </a:solidFill>
                <a:latin typeface="Frutiger 55 Roman"/>
                <a:cs typeface="Arial" charset="0"/>
              </a:rPr>
              <a:t>&lt;0.0001</a:t>
            </a:r>
          </a:p>
        </p:txBody>
      </p:sp>
      <p:sp>
        <p:nvSpPr>
          <p:cNvPr id="6" name="Rectangle 6"/>
          <p:cNvSpPr txBox="1">
            <a:spLocks noChangeArrowheads="1"/>
          </p:cNvSpPr>
          <p:nvPr/>
        </p:nvSpPr>
        <p:spPr>
          <a:xfrm>
            <a:off x="277813" y="1213621"/>
            <a:ext cx="8677275" cy="955798"/>
          </a:xfrm>
          <a:prstGeom prst="rect">
            <a:avLst/>
          </a:prstGeom>
          <a:solidFill>
            <a:srgbClr val="00B0F0"/>
          </a:solidFill>
          <a:ln>
            <a:solidFill>
              <a:schemeClr val="bg1"/>
            </a:solidFill>
          </a:ln>
        </p:spPr>
        <p:txBody>
          <a:bodyPr/>
          <a:lstStyle/>
          <a:p>
            <a:pPr algn="ctr">
              <a:defRPr/>
            </a:pPr>
            <a:r>
              <a:rPr lang="en-US" b="1" kern="0" dirty="0">
                <a:solidFill>
                  <a:prstClr val="white"/>
                </a:solidFill>
                <a:latin typeface="Frutiger 55 Roman"/>
              </a:rPr>
              <a:t>Lo </a:t>
            </a:r>
            <a:r>
              <a:rPr lang="en-US" b="1" kern="0" dirty="0" err="1">
                <a:solidFill>
                  <a:prstClr val="white"/>
                </a:solidFill>
                <a:latin typeface="Frutiger 55 Roman"/>
              </a:rPr>
              <a:t>spessore</a:t>
            </a:r>
            <a:r>
              <a:rPr lang="en-US" b="1" kern="0" dirty="0">
                <a:solidFill>
                  <a:prstClr val="white"/>
                </a:solidFill>
                <a:latin typeface="Frutiger 55 Roman"/>
              </a:rPr>
              <a:t> m</a:t>
            </a:r>
            <a:r>
              <a:rPr lang="it-IT" b="1" kern="0" dirty="0" err="1">
                <a:solidFill>
                  <a:prstClr val="white"/>
                </a:solidFill>
                <a:latin typeface="Frutiger 55 Roman"/>
              </a:rPr>
              <a:t>edio</a:t>
            </a:r>
            <a:r>
              <a:rPr lang="it-IT" b="1" kern="0" dirty="0">
                <a:solidFill>
                  <a:prstClr val="white"/>
                </a:solidFill>
                <a:latin typeface="Frutiger 55 Roman"/>
              </a:rPr>
              <a:t> intimale carotideo (</a:t>
            </a:r>
            <a:r>
              <a:rPr lang="it-IT" b="1" kern="0" dirty="0" err="1">
                <a:solidFill>
                  <a:prstClr val="white"/>
                </a:solidFill>
                <a:latin typeface="Frutiger 55 Roman"/>
              </a:rPr>
              <a:t>Carotid</a:t>
            </a:r>
            <a:r>
              <a:rPr lang="it-IT" b="1" kern="0" dirty="0">
                <a:solidFill>
                  <a:prstClr val="white"/>
                </a:solidFill>
                <a:latin typeface="Frutiger 55 Roman"/>
              </a:rPr>
              <a:t> </a:t>
            </a:r>
            <a:r>
              <a:rPr lang="it-IT" b="1" kern="0" dirty="0" smtClean="0">
                <a:solidFill>
                  <a:prstClr val="white"/>
                </a:solidFill>
                <a:latin typeface="Frutiger 55 Roman"/>
              </a:rPr>
              <a:t> Intima Media </a:t>
            </a:r>
            <a:r>
              <a:rPr lang="it-IT" b="1" kern="0" dirty="0" err="1" smtClean="0">
                <a:solidFill>
                  <a:prstClr val="white"/>
                </a:solidFill>
                <a:latin typeface="Frutiger 55 Roman"/>
              </a:rPr>
              <a:t>Thickness</a:t>
            </a:r>
            <a:r>
              <a:rPr lang="it-IT" b="1" kern="0" dirty="0">
                <a:solidFill>
                  <a:prstClr val="white"/>
                </a:solidFill>
                <a:latin typeface="Frutiger 55 Roman"/>
              </a:rPr>
              <a:t>, CIMT)  dopo 12 mesi di terapia  con testosterone </a:t>
            </a:r>
            <a:r>
              <a:rPr lang="it-IT" b="1" kern="0" dirty="0" err="1">
                <a:solidFill>
                  <a:prstClr val="white"/>
                </a:solidFill>
                <a:latin typeface="Frutiger 55 Roman"/>
              </a:rPr>
              <a:t>undecanoato</a:t>
            </a:r>
            <a:r>
              <a:rPr lang="it-IT" b="1" kern="0" dirty="0">
                <a:solidFill>
                  <a:prstClr val="white"/>
                </a:solidFill>
                <a:latin typeface="Frutiger 55 Roman"/>
              </a:rPr>
              <a:t> (n=40) e correlazione tra la variazione di testosterone e CIMT</a:t>
            </a:r>
          </a:p>
        </p:txBody>
      </p:sp>
      <p:sp>
        <p:nvSpPr>
          <p:cNvPr id="7185" name="Text Box 17"/>
          <p:cNvSpPr txBox="1">
            <a:spLocks noChangeArrowheads="1"/>
          </p:cNvSpPr>
          <p:nvPr/>
        </p:nvSpPr>
        <p:spPr bwMode="auto">
          <a:xfrm>
            <a:off x="2070100" y="2244725"/>
            <a:ext cx="749300" cy="369888"/>
          </a:xfrm>
          <a:prstGeom prst="rect">
            <a:avLst/>
          </a:prstGeom>
          <a:noFill/>
          <a:ln w="3175" algn="ctr">
            <a:noFill/>
            <a:miter lim="800000"/>
            <a:headEnd/>
            <a:tailEnd/>
          </a:ln>
          <a:effectLst>
            <a:outerShdw dist="17961" dir="2700000" algn="ctr" rotWithShape="0">
              <a:schemeClr val="bg2"/>
            </a:outerShdw>
          </a:effectLst>
        </p:spPr>
        <p:txBody>
          <a:bodyPr>
            <a:spAutoFit/>
          </a:bodyPr>
          <a:lstStyle/>
          <a:p>
            <a:pPr algn="ctr" fontAlgn="auto">
              <a:spcBef>
                <a:spcPts val="0"/>
              </a:spcBef>
              <a:spcAft>
                <a:spcPts val="0"/>
              </a:spcAft>
              <a:defRPr/>
            </a:pPr>
            <a:r>
              <a:rPr lang="de-DE" b="1" i="1" dirty="0">
                <a:solidFill>
                  <a:srgbClr val="0070C0"/>
                </a:solidFill>
                <a:latin typeface="Frutiger 55 Roman"/>
                <a:cs typeface="Arial" charset="0"/>
              </a:rPr>
              <a:t>CIMT</a:t>
            </a:r>
          </a:p>
        </p:txBody>
      </p:sp>
      <p:graphicFrame>
        <p:nvGraphicFramePr>
          <p:cNvPr id="9219" name="Object 15"/>
          <p:cNvGraphicFramePr>
            <a:graphicFrameLocks noChangeAspect="1"/>
          </p:cNvGraphicFramePr>
          <p:nvPr>
            <p:extLst>
              <p:ext uri="{D42A27DB-BD31-4B8C-83A1-F6EECF244321}">
                <p14:modId xmlns:p14="http://schemas.microsoft.com/office/powerpoint/2010/main" xmlns="" val="1010912637"/>
              </p:ext>
            </p:extLst>
          </p:nvPr>
        </p:nvGraphicFramePr>
        <p:xfrm>
          <a:off x="4581525" y="2611438"/>
          <a:ext cx="3762375" cy="3805237"/>
        </p:xfrm>
        <a:graphic>
          <a:graphicData uri="http://schemas.openxmlformats.org/presentationml/2006/ole">
            <p:oleObj spid="_x0000_s9259" name="Foglio di lavoro" r:id="rId5" imgW="3762412" imgH="3810000" progId="Excel.Sheet.8">
              <p:embed/>
            </p:oleObj>
          </a:graphicData>
        </a:graphic>
      </p:graphicFrame>
      <p:sp>
        <p:nvSpPr>
          <p:cNvPr id="7186" name="Text Box 18"/>
          <p:cNvSpPr txBox="1">
            <a:spLocks noChangeArrowheads="1"/>
          </p:cNvSpPr>
          <p:nvPr/>
        </p:nvSpPr>
        <p:spPr bwMode="auto">
          <a:xfrm>
            <a:off x="4483100" y="2217738"/>
            <a:ext cx="3714750" cy="646112"/>
          </a:xfrm>
          <a:prstGeom prst="rect">
            <a:avLst/>
          </a:prstGeom>
          <a:noFill/>
          <a:ln w="3175" algn="ctr">
            <a:noFill/>
            <a:miter lim="800000"/>
            <a:headEnd/>
            <a:tailEnd/>
          </a:ln>
          <a:effectLst>
            <a:outerShdw dist="17961" dir="2700000" algn="ctr" rotWithShape="0">
              <a:schemeClr val="bg2"/>
            </a:outerShdw>
          </a:effectLst>
        </p:spPr>
        <p:txBody>
          <a:bodyPr>
            <a:spAutoFit/>
          </a:bodyPr>
          <a:lstStyle/>
          <a:p>
            <a:pPr algn="ctr" fontAlgn="auto">
              <a:spcBef>
                <a:spcPts val="0"/>
              </a:spcBef>
              <a:spcAft>
                <a:spcPts val="0"/>
              </a:spcAft>
              <a:defRPr/>
            </a:pPr>
            <a:r>
              <a:rPr lang="de-DE" b="1" i="1" dirty="0" err="1">
                <a:solidFill>
                  <a:srgbClr val="0070C0"/>
                </a:solidFill>
                <a:latin typeface="Frutiger 55 Roman"/>
                <a:cs typeface="Arial" charset="0"/>
              </a:rPr>
              <a:t>Correlazione</a:t>
            </a:r>
            <a:r>
              <a:rPr lang="de-DE" b="1" i="1" dirty="0">
                <a:solidFill>
                  <a:srgbClr val="0070C0"/>
                </a:solidFill>
                <a:latin typeface="Frutiger 55 Roman"/>
                <a:cs typeface="Arial" charset="0"/>
              </a:rPr>
              <a:t> di </a:t>
            </a:r>
            <a:r>
              <a:rPr lang="de-DE" b="1" i="1" dirty="0">
                <a:solidFill>
                  <a:srgbClr val="0070C0"/>
                </a:solidFill>
                <a:latin typeface="Frutiger 55 Roman"/>
                <a:cs typeface="Arial" charset="0"/>
                <a:sym typeface="Symbol" pitchFamily="18" charset="2"/>
              </a:rPr>
              <a:t></a:t>
            </a:r>
            <a:r>
              <a:rPr lang="de-DE" b="1" i="1" dirty="0">
                <a:solidFill>
                  <a:srgbClr val="0070C0"/>
                </a:solidFill>
                <a:latin typeface="Frutiger 55 Roman"/>
                <a:cs typeface="Arial" charset="0"/>
              </a:rPr>
              <a:t>CIMT vs </a:t>
            </a:r>
            <a:r>
              <a:rPr lang="de-DE" b="1" i="1" dirty="0">
                <a:solidFill>
                  <a:srgbClr val="0070C0"/>
                </a:solidFill>
                <a:latin typeface="Frutiger 55 Roman"/>
                <a:cs typeface="Arial" charset="0"/>
                <a:sym typeface="Symbol" pitchFamily="18" charset="2"/>
              </a:rPr>
              <a:t></a:t>
            </a:r>
            <a:r>
              <a:rPr lang="de-DE" b="1" i="1" dirty="0">
                <a:solidFill>
                  <a:srgbClr val="0070C0"/>
                </a:solidFill>
                <a:latin typeface="Frutiger 55 Roman"/>
                <a:cs typeface="Arial" charset="0"/>
              </a:rPr>
              <a:t>Total T</a:t>
            </a:r>
          </a:p>
        </p:txBody>
      </p:sp>
      <p:sp>
        <p:nvSpPr>
          <p:cNvPr id="9323" name="Oval 121"/>
          <p:cNvSpPr>
            <a:spLocks noChangeArrowheads="1"/>
          </p:cNvSpPr>
          <p:nvPr/>
        </p:nvSpPr>
        <p:spPr bwMode="auto">
          <a:xfrm>
            <a:off x="4972050" y="3876675"/>
            <a:ext cx="114300" cy="128588"/>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24" name="Oval 123"/>
          <p:cNvSpPr>
            <a:spLocks noChangeArrowheads="1"/>
          </p:cNvSpPr>
          <p:nvPr/>
        </p:nvSpPr>
        <p:spPr bwMode="auto">
          <a:xfrm>
            <a:off x="4967288" y="4035425"/>
            <a:ext cx="114300" cy="128588"/>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25" name="Oval 124"/>
          <p:cNvSpPr>
            <a:spLocks noChangeArrowheads="1"/>
          </p:cNvSpPr>
          <p:nvPr/>
        </p:nvSpPr>
        <p:spPr bwMode="auto">
          <a:xfrm>
            <a:off x="5295900" y="3363913"/>
            <a:ext cx="114300" cy="128587"/>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26" name="Oval 125"/>
          <p:cNvSpPr>
            <a:spLocks noChangeArrowheads="1"/>
          </p:cNvSpPr>
          <p:nvPr/>
        </p:nvSpPr>
        <p:spPr bwMode="auto">
          <a:xfrm>
            <a:off x="5259388" y="3617913"/>
            <a:ext cx="114300" cy="128587"/>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27" name="Oval 126"/>
          <p:cNvSpPr>
            <a:spLocks noChangeArrowheads="1"/>
          </p:cNvSpPr>
          <p:nvPr/>
        </p:nvSpPr>
        <p:spPr bwMode="auto">
          <a:xfrm>
            <a:off x="5389563" y="3549650"/>
            <a:ext cx="114300" cy="128588"/>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28" name="Oval 127"/>
          <p:cNvSpPr>
            <a:spLocks noChangeArrowheads="1"/>
          </p:cNvSpPr>
          <p:nvPr/>
        </p:nvSpPr>
        <p:spPr bwMode="auto">
          <a:xfrm>
            <a:off x="5260975" y="4078288"/>
            <a:ext cx="114300" cy="128587"/>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29" name="Oval 128"/>
          <p:cNvSpPr>
            <a:spLocks noChangeArrowheads="1"/>
          </p:cNvSpPr>
          <p:nvPr/>
        </p:nvSpPr>
        <p:spPr bwMode="auto">
          <a:xfrm>
            <a:off x="5294313" y="4022725"/>
            <a:ext cx="114300" cy="128588"/>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30" name="Oval 129"/>
          <p:cNvSpPr>
            <a:spLocks noChangeArrowheads="1"/>
          </p:cNvSpPr>
          <p:nvPr/>
        </p:nvSpPr>
        <p:spPr bwMode="auto">
          <a:xfrm>
            <a:off x="5292725" y="4160838"/>
            <a:ext cx="114300" cy="128587"/>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31" name="Oval 130"/>
          <p:cNvSpPr>
            <a:spLocks noChangeArrowheads="1"/>
          </p:cNvSpPr>
          <p:nvPr/>
        </p:nvSpPr>
        <p:spPr bwMode="auto">
          <a:xfrm>
            <a:off x="5294313" y="4432300"/>
            <a:ext cx="114300" cy="128588"/>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32" name="Oval 131"/>
          <p:cNvSpPr>
            <a:spLocks noChangeArrowheads="1"/>
          </p:cNvSpPr>
          <p:nvPr/>
        </p:nvSpPr>
        <p:spPr bwMode="auto">
          <a:xfrm>
            <a:off x="5297488" y="4703763"/>
            <a:ext cx="114300" cy="128587"/>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33" name="Oval 132"/>
          <p:cNvSpPr>
            <a:spLocks noChangeArrowheads="1"/>
          </p:cNvSpPr>
          <p:nvPr/>
        </p:nvSpPr>
        <p:spPr bwMode="auto">
          <a:xfrm>
            <a:off x="5421313" y="4108450"/>
            <a:ext cx="114300" cy="128588"/>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34" name="Oval 133"/>
          <p:cNvSpPr>
            <a:spLocks noChangeArrowheads="1"/>
          </p:cNvSpPr>
          <p:nvPr/>
        </p:nvSpPr>
        <p:spPr bwMode="auto">
          <a:xfrm>
            <a:off x="5427663" y="4294188"/>
            <a:ext cx="114300" cy="128587"/>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35" name="Oval 134"/>
          <p:cNvSpPr>
            <a:spLocks noChangeArrowheads="1"/>
          </p:cNvSpPr>
          <p:nvPr/>
        </p:nvSpPr>
        <p:spPr bwMode="auto">
          <a:xfrm>
            <a:off x="5489575" y="4198938"/>
            <a:ext cx="114300" cy="128587"/>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36" name="Oval 135"/>
          <p:cNvSpPr>
            <a:spLocks noChangeArrowheads="1"/>
          </p:cNvSpPr>
          <p:nvPr/>
        </p:nvSpPr>
        <p:spPr bwMode="auto">
          <a:xfrm>
            <a:off x="5519738" y="4298950"/>
            <a:ext cx="114300" cy="128588"/>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37" name="Oval 136"/>
          <p:cNvSpPr>
            <a:spLocks noChangeArrowheads="1"/>
          </p:cNvSpPr>
          <p:nvPr/>
        </p:nvSpPr>
        <p:spPr bwMode="auto">
          <a:xfrm>
            <a:off x="5589588" y="3616325"/>
            <a:ext cx="114300" cy="128588"/>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38" name="Oval 137"/>
          <p:cNvSpPr>
            <a:spLocks noChangeArrowheads="1"/>
          </p:cNvSpPr>
          <p:nvPr/>
        </p:nvSpPr>
        <p:spPr bwMode="auto">
          <a:xfrm>
            <a:off x="5746750" y="3614738"/>
            <a:ext cx="114300" cy="128587"/>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39" name="Oval 138"/>
          <p:cNvSpPr>
            <a:spLocks noChangeArrowheads="1"/>
          </p:cNvSpPr>
          <p:nvPr/>
        </p:nvSpPr>
        <p:spPr bwMode="auto">
          <a:xfrm>
            <a:off x="5653088" y="3759200"/>
            <a:ext cx="114300" cy="128588"/>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40" name="Oval 139"/>
          <p:cNvSpPr>
            <a:spLocks noChangeArrowheads="1"/>
          </p:cNvSpPr>
          <p:nvPr/>
        </p:nvSpPr>
        <p:spPr bwMode="auto">
          <a:xfrm>
            <a:off x="5622925" y="4025900"/>
            <a:ext cx="114300" cy="128588"/>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41" name="Oval 140"/>
          <p:cNvSpPr>
            <a:spLocks noChangeArrowheads="1"/>
          </p:cNvSpPr>
          <p:nvPr/>
        </p:nvSpPr>
        <p:spPr bwMode="auto">
          <a:xfrm>
            <a:off x="5815013" y="4024313"/>
            <a:ext cx="114300" cy="128587"/>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42" name="Oval 141"/>
          <p:cNvSpPr>
            <a:spLocks noChangeArrowheads="1"/>
          </p:cNvSpPr>
          <p:nvPr/>
        </p:nvSpPr>
        <p:spPr bwMode="auto">
          <a:xfrm>
            <a:off x="5667375" y="4433888"/>
            <a:ext cx="114300" cy="128587"/>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43" name="Oval 142"/>
          <p:cNvSpPr>
            <a:spLocks noChangeArrowheads="1"/>
          </p:cNvSpPr>
          <p:nvPr/>
        </p:nvSpPr>
        <p:spPr bwMode="auto">
          <a:xfrm>
            <a:off x="6113463" y="3505200"/>
            <a:ext cx="114300" cy="128588"/>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44" name="Oval 143"/>
          <p:cNvSpPr>
            <a:spLocks noChangeArrowheads="1"/>
          </p:cNvSpPr>
          <p:nvPr/>
        </p:nvSpPr>
        <p:spPr bwMode="auto">
          <a:xfrm>
            <a:off x="5948363" y="3752850"/>
            <a:ext cx="114300" cy="128588"/>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45" name="Oval 144"/>
          <p:cNvSpPr>
            <a:spLocks noChangeArrowheads="1"/>
          </p:cNvSpPr>
          <p:nvPr/>
        </p:nvSpPr>
        <p:spPr bwMode="auto">
          <a:xfrm>
            <a:off x="5946775" y="3886200"/>
            <a:ext cx="114300" cy="128588"/>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46" name="Oval 145"/>
          <p:cNvSpPr>
            <a:spLocks noChangeArrowheads="1"/>
          </p:cNvSpPr>
          <p:nvPr/>
        </p:nvSpPr>
        <p:spPr bwMode="auto">
          <a:xfrm>
            <a:off x="5948363" y="4122738"/>
            <a:ext cx="114300" cy="128587"/>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47" name="Oval 146"/>
          <p:cNvSpPr>
            <a:spLocks noChangeArrowheads="1"/>
          </p:cNvSpPr>
          <p:nvPr/>
        </p:nvSpPr>
        <p:spPr bwMode="auto">
          <a:xfrm>
            <a:off x="5881688" y="4441825"/>
            <a:ext cx="114300" cy="128588"/>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48" name="Oval 147"/>
          <p:cNvSpPr>
            <a:spLocks noChangeArrowheads="1"/>
          </p:cNvSpPr>
          <p:nvPr/>
        </p:nvSpPr>
        <p:spPr bwMode="auto">
          <a:xfrm>
            <a:off x="5946775" y="4443413"/>
            <a:ext cx="114300" cy="128587"/>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49" name="Oval 148"/>
          <p:cNvSpPr>
            <a:spLocks noChangeArrowheads="1"/>
          </p:cNvSpPr>
          <p:nvPr/>
        </p:nvSpPr>
        <p:spPr bwMode="auto">
          <a:xfrm>
            <a:off x="6042025" y="4433888"/>
            <a:ext cx="114300" cy="128587"/>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50" name="Oval 149"/>
          <p:cNvSpPr>
            <a:spLocks noChangeArrowheads="1"/>
          </p:cNvSpPr>
          <p:nvPr/>
        </p:nvSpPr>
        <p:spPr bwMode="auto">
          <a:xfrm>
            <a:off x="6108700" y="4500563"/>
            <a:ext cx="114300" cy="128587"/>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51" name="Oval 150"/>
          <p:cNvSpPr>
            <a:spLocks noChangeArrowheads="1"/>
          </p:cNvSpPr>
          <p:nvPr/>
        </p:nvSpPr>
        <p:spPr bwMode="auto">
          <a:xfrm>
            <a:off x="6043613" y="4705350"/>
            <a:ext cx="114300" cy="128588"/>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52" name="Oval 151"/>
          <p:cNvSpPr>
            <a:spLocks noChangeArrowheads="1"/>
          </p:cNvSpPr>
          <p:nvPr/>
        </p:nvSpPr>
        <p:spPr bwMode="auto">
          <a:xfrm>
            <a:off x="6105525" y="4148138"/>
            <a:ext cx="114300" cy="128587"/>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53" name="Oval 152"/>
          <p:cNvSpPr>
            <a:spLocks noChangeArrowheads="1"/>
          </p:cNvSpPr>
          <p:nvPr/>
        </p:nvSpPr>
        <p:spPr bwMode="auto">
          <a:xfrm>
            <a:off x="6215063" y="3703638"/>
            <a:ext cx="114300" cy="128587"/>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54" name="Oval 153"/>
          <p:cNvSpPr>
            <a:spLocks noChangeArrowheads="1"/>
          </p:cNvSpPr>
          <p:nvPr/>
        </p:nvSpPr>
        <p:spPr bwMode="auto">
          <a:xfrm>
            <a:off x="6235700" y="4306888"/>
            <a:ext cx="114300" cy="128587"/>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55" name="Oval 154"/>
          <p:cNvSpPr>
            <a:spLocks noChangeArrowheads="1"/>
          </p:cNvSpPr>
          <p:nvPr/>
        </p:nvSpPr>
        <p:spPr bwMode="auto">
          <a:xfrm>
            <a:off x="6238875" y="4438650"/>
            <a:ext cx="114300" cy="128588"/>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56" name="Oval 155"/>
          <p:cNvSpPr>
            <a:spLocks noChangeArrowheads="1"/>
          </p:cNvSpPr>
          <p:nvPr/>
        </p:nvSpPr>
        <p:spPr bwMode="auto">
          <a:xfrm>
            <a:off x="6276975" y="4164013"/>
            <a:ext cx="114300" cy="128587"/>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57" name="Oval 156"/>
          <p:cNvSpPr>
            <a:spLocks noChangeArrowheads="1"/>
          </p:cNvSpPr>
          <p:nvPr/>
        </p:nvSpPr>
        <p:spPr bwMode="auto">
          <a:xfrm>
            <a:off x="6278563" y="4286250"/>
            <a:ext cx="114300" cy="128588"/>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58" name="Oval 157"/>
          <p:cNvSpPr>
            <a:spLocks noChangeArrowheads="1"/>
          </p:cNvSpPr>
          <p:nvPr/>
        </p:nvSpPr>
        <p:spPr bwMode="auto">
          <a:xfrm>
            <a:off x="6434138" y="4729163"/>
            <a:ext cx="114300" cy="128587"/>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59" name="Oval 158"/>
          <p:cNvSpPr>
            <a:spLocks noChangeArrowheads="1"/>
          </p:cNvSpPr>
          <p:nvPr/>
        </p:nvSpPr>
        <p:spPr bwMode="auto">
          <a:xfrm>
            <a:off x="6626225" y="4878388"/>
            <a:ext cx="114300" cy="128587"/>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60" name="Oval 159"/>
          <p:cNvSpPr>
            <a:spLocks noChangeArrowheads="1"/>
          </p:cNvSpPr>
          <p:nvPr/>
        </p:nvSpPr>
        <p:spPr bwMode="auto">
          <a:xfrm>
            <a:off x="6786563" y="4578350"/>
            <a:ext cx="114300" cy="128588"/>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61" name="Oval 160"/>
          <p:cNvSpPr>
            <a:spLocks noChangeArrowheads="1"/>
          </p:cNvSpPr>
          <p:nvPr/>
        </p:nvSpPr>
        <p:spPr bwMode="auto">
          <a:xfrm>
            <a:off x="7015163" y="4168775"/>
            <a:ext cx="114300" cy="128588"/>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62" name="Oval 161"/>
          <p:cNvSpPr>
            <a:spLocks noChangeArrowheads="1"/>
          </p:cNvSpPr>
          <p:nvPr/>
        </p:nvSpPr>
        <p:spPr bwMode="auto">
          <a:xfrm>
            <a:off x="7110413" y="4230688"/>
            <a:ext cx="114300" cy="128587"/>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63" name="Oval 162"/>
          <p:cNvSpPr>
            <a:spLocks noChangeArrowheads="1"/>
          </p:cNvSpPr>
          <p:nvPr/>
        </p:nvSpPr>
        <p:spPr bwMode="auto">
          <a:xfrm>
            <a:off x="7145338" y="4430713"/>
            <a:ext cx="114300" cy="128587"/>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64" name="Oval 163"/>
          <p:cNvSpPr>
            <a:spLocks noChangeArrowheads="1"/>
          </p:cNvSpPr>
          <p:nvPr/>
        </p:nvSpPr>
        <p:spPr bwMode="auto">
          <a:xfrm>
            <a:off x="7150100" y="4705350"/>
            <a:ext cx="114300" cy="128588"/>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65" name="Oval 164"/>
          <p:cNvSpPr>
            <a:spLocks noChangeArrowheads="1"/>
          </p:cNvSpPr>
          <p:nvPr/>
        </p:nvSpPr>
        <p:spPr bwMode="auto">
          <a:xfrm>
            <a:off x="7307263" y="4989513"/>
            <a:ext cx="114300" cy="128587"/>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66" name="Oval 165"/>
          <p:cNvSpPr>
            <a:spLocks noChangeArrowheads="1"/>
          </p:cNvSpPr>
          <p:nvPr/>
        </p:nvSpPr>
        <p:spPr bwMode="auto">
          <a:xfrm>
            <a:off x="7373938" y="4789488"/>
            <a:ext cx="114300" cy="128587"/>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67" name="Oval 166"/>
          <p:cNvSpPr>
            <a:spLocks noChangeArrowheads="1"/>
          </p:cNvSpPr>
          <p:nvPr/>
        </p:nvSpPr>
        <p:spPr bwMode="auto">
          <a:xfrm>
            <a:off x="7472363" y="4700588"/>
            <a:ext cx="114300" cy="128587"/>
          </a:xfrm>
          <a:prstGeom prst="ellipse">
            <a:avLst/>
          </a:prstGeom>
          <a:gradFill rotWithShape="1">
            <a:gsLst>
              <a:gs pos="0">
                <a:schemeClr val="accent2"/>
              </a:gs>
              <a:gs pos="100000">
                <a:srgbClr val="FE840A"/>
              </a:gs>
            </a:gsLst>
            <a:path path="shape">
              <a:fillToRect l="50000" t="50000" r="50000" b="50000"/>
            </a:path>
          </a:gradFill>
          <a:ln w="3175" algn="ctr">
            <a:solidFill>
              <a:schemeClr val="tx1"/>
            </a:solidFill>
            <a:round/>
            <a:headEnd/>
            <a:tailEnd/>
          </a:ln>
        </p:spPr>
        <p:txBody>
          <a:bodyPr wrap="none" anchor="ctr"/>
          <a:lstStyle/>
          <a:p>
            <a:pPr algn="ctr"/>
            <a:endParaRPr lang="it-IT" sz="2400">
              <a:solidFill>
                <a:srgbClr val="0070C0"/>
              </a:solidFill>
              <a:latin typeface="Frutiger 55 Roman"/>
              <a:cs typeface="Arial" pitchFamily="34" charset="0"/>
            </a:endParaRPr>
          </a:p>
        </p:txBody>
      </p:sp>
      <p:sp>
        <p:nvSpPr>
          <p:cNvPr id="9368" name="Line 122"/>
          <p:cNvSpPr>
            <a:spLocks noChangeShapeType="1"/>
          </p:cNvSpPr>
          <p:nvPr/>
        </p:nvSpPr>
        <p:spPr bwMode="auto">
          <a:xfrm>
            <a:off x="5037138" y="3944938"/>
            <a:ext cx="2071687" cy="777875"/>
          </a:xfrm>
          <a:prstGeom prst="line">
            <a:avLst/>
          </a:prstGeom>
          <a:noFill/>
          <a:ln w="28575">
            <a:solidFill>
              <a:schemeClr val="accent2"/>
            </a:solidFill>
            <a:round/>
            <a:headEnd/>
            <a:tailEnd/>
          </a:ln>
        </p:spPr>
        <p:txBody>
          <a:bodyPr wrap="none" anchor="ctr"/>
          <a:lstStyle/>
          <a:p>
            <a:endParaRPr lang="it-IT"/>
          </a:p>
        </p:txBody>
      </p:sp>
      <p:sp>
        <p:nvSpPr>
          <p:cNvPr id="7336" name="Text Box 168"/>
          <p:cNvSpPr txBox="1">
            <a:spLocks noChangeArrowheads="1"/>
          </p:cNvSpPr>
          <p:nvPr/>
        </p:nvSpPr>
        <p:spPr bwMode="auto">
          <a:xfrm>
            <a:off x="4729163" y="2730500"/>
            <a:ext cx="1504950" cy="5238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fontAlgn="auto">
              <a:spcBef>
                <a:spcPts val="0"/>
              </a:spcBef>
              <a:spcAft>
                <a:spcPts val="0"/>
              </a:spcAft>
              <a:defRPr/>
            </a:pPr>
            <a:r>
              <a:rPr lang="de-DE" sz="1400" b="1" i="1" dirty="0">
                <a:solidFill>
                  <a:srgbClr val="0070C0"/>
                </a:solidFill>
                <a:latin typeface="Frutiger 55 Roman"/>
                <a:cs typeface="Arial" charset="0"/>
              </a:rPr>
              <a:t>r</a:t>
            </a:r>
            <a:r>
              <a:rPr lang="de-DE" sz="1400" b="1" i="1" baseline="30000" dirty="0">
                <a:solidFill>
                  <a:srgbClr val="0070C0"/>
                </a:solidFill>
                <a:latin typeface="Frutiger 55 Roman"/>
                <a:cs typeface="Arial" charset="0"/>
              </a:rPr>
              <a:t>5</a:t>
            </a:r>
            <a:r>
              <a:rPr lang="de-DE" sz="1400" b="1" i="1" dirty="0">
                <a:solidFill>
                  <a:srgbClr val="0070C0"/>
                </a:solidFill>
                <a:latin typeface="Frutiger 55 Roman"/>
                <a:cs typeface="Arial" charset="0"/>
              </a:rPr>
              <a:t> </a:t>
            </a:r>
            <a:r>
              <a:rPr lang="de-DE" sz="1400" b="1" dirty="0">
                <a:solidFill>
                  <a:srgbClr val="0070C0"/>
                </a:solidFill>
                <a:latin typeface="Frutiger 55 Roman"/>
                <a:cs typeface="Arial" charset="0"/>
              </a:rPr>
              <a:t>= 0.31; </a:t>
            </a:r>
            <a:r>
              <a:rPr lang="de-DE" sz="1400" b="1" i="1" dirty="0">
                <a:solidFill>
                  <a:srgbClr val="0070C0"/>
                </a:solidFill>
                <a:latin typeface="Frutiger 55 Roman"/>
                <a:cs typeface="Arial" charset="0"/>
              </a:rPr>
              <a:t>p</a:t>
            </a:r>
            <a:r>
              <a:rPr lang="de-DE" sz="1400" b="1" dirty="0">
                <a:solidFill>
                  <a:srgbClr val="0070C0"/>
                </a:solidFill>
                <a:latin typeface="Frutiger 55 Roman"/>
                <a:cs typeface="Arial" charset="0"/>
              </a:rPr>
              <a:t> &lt; 0.0001</a:t>
            </a:r>
          </a:p>
        </p:txBody>
      </p:sp>
      <p:sp>
        <p:nvSpPr>
          <p:cNvPr id="9370" name="Title 160"/>
          <p:cNvSpPr>
            <a:spLocks noGrp="1"/>
          </p:cNvSpPr>
          <p:nvPr>
            <p:ph type="title"/>
          </p:nvPr>
        </p:nvSpPr>
        <p:spPr>
          <a:xfrm>
            <a:off x="598488" y="730250"/>
            <a:ext cx="7361237" cy="892175"/>
          </a:xfrm>
        </p:spPr>
        <p:txBody>
          <a:bodyPr/>
          <a:lstStyle/>
          <a:p>
            <a:r>
              <a:rPr lang="it-IT" sz="2400" dirty="0" smtClean="0"/>
              <a:t>Il testosterone ed effetti antinfiammatori (3)</a:t>
            </a:r>
          </a:p>
        </p:txBody>
      </p:sp>
      <p:sp>
        <p:nvSpPr>
          <p:cNvPr id="9371" name="Rectangle 3"/>
          <p:cNvSpPr>
            <a:spLocks noChangeArrowheads="1"/>
          </p:cNvSpPr>
          <p:nvPr/>
        </p:nvSpPr>
        <p:spPr bwMode="auto">
          <a:xfrm>
            <a:off x="93663" y="6375400"/>
            <a:ext cx="3390900" cy="261938"/>
          </a:xfrm>
          <a:prstGeom prst="rect">
            <a:avLst/>
          </a:prstGeom>
          <a:noFill/>
          <a:ln w="9525" algn="ctr">
            <a:noFill/>
            <a:miter lim="800000"/>
            <a:headEnd/>
            <a:tailEnd/>
          </a:ln>
        </p:spPr>
        <p:txBody>
          <a:bodyPr wrap="none">
            <a:spAutoFit/>
          </a:bodyPr>
          <a:lstStyle/>
          <a:p>
            <a:r>
              <a:rPr lang="nb-NO" sz="1100">
                <a:solidFill>
                  <a:srgbClr val="0094D8"/>
                </a:solidFill>
                <a:latin typeface="Frutiger 55 Roman"/>
                <a:cs typeface="Arial" pitchFamily="34" charset="0"/>
              </a:rPr>
              <a:t>Aversa A </a:t>
            </a:r>
            <a:r>
              <a:rPr lang="nb-NO" sz="1100" i="1">
                <a:solidFill>
                  <a:srgbClr val="0094D8"/>
                </a:solidFill>
                <a:latin typeface="Frutiger 55 Roman"/>
                <a:cs typeface="Arial" pitchFamily="34" charset="0"/>
              </a:rPr>
              <a:t>et al. J Sex Med</a:t>
            </a:r>
            <a:r>
              <a:rPr lang="nb-NO" sz="1100">
                <a:solidFill>
                  <a:srgbClr val="0094D8"/>
                </a:solidFill>
                <a:latin typeface="Frutiger 55 Roman"/>
                <a:cs typeface="Arial" pitchFamily="34" charset="0"/>
              </a:rPr>
              <a:t> 2010;7(10):3495–3503.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2"/>
          <p:cNvSpPr>
            <a:spLocks noChangeArrowheads="1"/>
          </p:cNvSpPr>
          <p:nvPr/>
        </p:nvSpPr>
        <p:spPr bwMode="auto">
          <a:xfrm>
            <a:off x="0" y="1262054"/>
            <a:ext cx="9144000" cy="1222966"/>
          </a:xfrm>
          <a:prstGeom prst="rect">
            <a:avLst/>
          </a:prstGeom>
          <a:solidFill>
            <a:srgbClr val="00B0F0"/>
          </a:solidFill>
          <a:ln w="9525">
            <a:solidFill>
              <a:schemeClr val="bg1"/>
            </a:solidFill>
            <a:miter lim="800000"/>
            <a:headEnd/>
            <a:tailEnd/>
          </a:ln>
        </p:spPr>
        <p:txBody>
          <a:bodyPr anchor="ctr"/>
          <a:lstStyle/>
          <a:p>
            <a:pPr algn="ctr"/>
            <a:r>
              <a:rPr lang="it-IT" b="1" dirty="0">
                <a:solidFill>
                  <a:srgbClr val="FFFFFF"/>
                </a:solidFill>
                <a:latin typeface="Frutiger 55 Roman"/>
                <a:cs typeface="Arial" pitchFamily="34" charset="0"/>
              </a:rPr>
              <a:t>Variazioni nel tempo dei punteggi </a:t>
            </a:r>
            <a:r>
              <a:rPr lang="it-IT" b="1" dirty="0" smtClean="0">
                <a:solidFill>
                  <a:srgbClr val="FFFFFF"/>
                </a:solidFill>
                <a:latin typeface="Frutiger 55 Roman"/>
                <a:cs typeface="Arial" pitchFamily="34" charset="0"/>
              </a:rPr>
              <a:t>della scala per la depressione </a:t>
            </a:r>
            <a:r>
              <a:rPr lang="it-IT" b="1" dirty="0">
                <a:solidFill>
                  <a:srgbClr val="FFFFFF"/>
                </a:solidFill>
                <a:latin typeface="Frutiger 55 Roman"/>
                <a:cs typeface="Arial" pitchFamily="34" charset="0"/>
              </a:rPr>
              <a:t>(</a:t>
            </a:r>
            <a:r>
              <a:rPr lang="it-IT" b="1" dirty="0" smtClean="0">
                <a:solidFill>
                  <a:srgbClr val="FFFFFF"/>
                </a:solidFill>
                <a:latin typeface="Frutiger 55 Roman"/>
                <a:cs typeface="Arial" pitchFamily="34" charset="0"/>
              </a:rPr>
              <a:t>Beck </a:t>
            </a:r>
            <a:r>
              <a:rPr lang="it-IT" b="1" dirty="0" err="1" smtClean="0">
                <a:solidFill>
                  <a:srgbClr val="FFFFFF"/>
                </a:solidFill>
                <a:latin typeface="Frutiger 55 Roman"/>
                <a:cs typeface="Arial" pitchFamily="34" charset="0"/>
              </a:rPr>
              <a:t>Depr</a:t>
            </a:r>
            <a:r>
              <a:rPr lang="it-IT" b="1" dirty="0" smtClean="0">
                <a:solidFill>
                  <a:srgbClr val="FFFFFF"/>
                </a:solidFill>
                <a:latin typeface="Frutiger 55 Roman"/>
                <a:cs typeface="Arial" pitchFamily="34" charset="0"/>
              </a:rPr>
              <a:t>. Inventory, BDI</a:t>
            </a:r>
            <a:r>
              <a:rPr lang="it-IT" b="1" dirty="0">
                <a:solidFill>
                  <a:srgbClr val="FFFFFF"/>
                </a:solidFill>
                <a:latin typeface="Frutiger 55 Roman"/>
                <a:cs typeface="Arial" pitchFamily="34" charset="0"/>
              </a:rPr>
              <a:t>), scala dei sintomi dell’invecchiamento maschile (AMS) e l’Indice internazionale della funzione erettile (IIEF) in uomini affetti da ipogonadismo e sindrome metabolica che assumono TU (n=113) o il placebo (n=71)</a:t>
            </a:r>
          </a:p>
        </p:txBody>
      </p:sp>
      <p:sp>
        <p:nvSpPr>
          <p:cNvPr id="10247" name="Title 120"/>
          <p:cNvSpPr>
            <a:spLocks noGrp="1"/>
          </p:cNvSpPr>
          <p:nvPr>
            <p:ph type="title"/>
          </p:nvPr>
        </p:nvSpPr>
        <p:spPr>
          <a:xfrm>
            <a:off x="494506" y="826724"/>
            <a:ext cx="8154987" cy="892175"/>
          </a:xfrm>
        </p:spPr>
        <p:txBody>
          <a:bodyPr/>
          <a:lstStyle/>
          <a:p>
            <a:r>
              <a:rPr lang="it-IT" sz="2400" dirty="0" smtClean="0"/>
              <a:t>Il testosterone migliora la funzione psicosessuale (1)</a:t>
            </a:r>
          </a:p>
        </p:txBody>
      </p:sp>
      <p:sp>
        <p:nvSpPr>
          <p:cNvPr id="10248" name="Rectangle 3"/>
          <p:cNvSpPr>
            <a:spLocks noChangeArrowheads="1"/>
          </p:cNvSpPr>
          <p:nvPr/>
        </p:nvSpPr>
        <p:spPr bwMode="auto">
          <a:xfrm>
            <a:off x="93663" y="6375400"/>
            <a:ext cx="2867025" cy="246063"/>
          </a:xfrm>
          <a:prstGeom prst="rect">
            <a:avLst/>
          </a:prstGeom>
          <a:noFill/>
          <a:ln w="9525" algn="ctr">
            <a:noFill/>
            <a:miter lim="800000"/>
            <a:headEnd/>
            <a:tailEnd/>
          </a:ln>
        </p:spPr>
        <p:txBody>
          <a:bodyPr wrap="none">
            <a:spAutoFit/>
          </a:bodyPr>
          <a:lstStyle/>
          <a:p>
            <a:r>
              <a:rPr lang="nb-NO" sz="1000">
                <a:solidFill>
                  <a:srgbClr val="0094D8"/>
                </a:solidFill>
                <a:latin typeface="Frutiger 55 Roman"/>
                <a:cs typeface="Arial" pitchFamily="34" charset="0"/>
              </a:rPr>
              <a:t>Giltay E </a:t>
            </a:r>
            <a:r>
              <a:rPr lang="nb-NO" sz="1000" i="1">
                <a:solidFill>
                  <a:srgbClr val="0094D8"/>
                </a:solidFill>
                <a:latin typeface="Frutiger 55 Roman"/>
                <a:cs typeface="Arial" pitchFamily="34" charset="0"/>
              </a:rPr>
              <a:t>et al. J Sex Med </a:t>
            </a:r>
            <a:r>
              <a:rPr lang="nb-NO" sz="1000">
                <a:solidFill>
                  <a:srgbClr val="0094D8"/>
                </a:solidFill>
                <a:latin typeface="Frutiger 55 Roman"/>
                <a:cs typeface="Arial" pitchFamily="34" charset="0"/>
              </a:rPr>
              <a:t>2010;7(7):2572–2582.</a:t>
            </a:r>
          </a:p>
        </p:txBody>
      </p:sp>
      <p:pic>
        <p:nvPicPr>
          <p:cNvPr id="10281" name="Picture 41"/>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7069" t="22207" r="59052" b="53517"/>
          <a:stretch/>
        </p:blipFill>
        <p:spPr bwMode="auto">
          <a:xfrm>
            <a:off x="287307" y="2499182"/>
            <a:ext cx="8637617" cy="38682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txBox="1">
            <a:spLocks noChangeArrowheads="1"/>
          </p:cNvSpPr>
          <p:nvPr/>
        </p:nvSpPr>
        <p:spPr>
          <a:xfrm>
            <a:off x="232514" y="1473483"/>
            <a:ext cx="8582025" cy="623330"/>
          </a:xfrm>
          <a:prstGeom prst="rect">
            <a:avLst/>
          </a:prstGeom>
          <a:solidFill>
            <a:srgbClr val="00B0F0"/>
          </a:solidFill>
          <a:ln>
            <a:noFill/>
          </a:ln>
        </p:spPr>
        <p:txBody>
          <a:bodyPr/>
          <a:lstStyle/>
          <a:p>
            <a:pPr algn="ctr">
              <a:defRPr/>
            </a:pPr>
            <a:r>
              <a:rPr lang="it-IT" b="1" kern="0" dirty="0">
                <a:solidFill>
                  <a:prstClr val="white"/>
                </a:solidFill>
                <a:latin typeface="Frutiger 55 Roman"/>
              </a:rPr>
              <a:t>Variazioni </a:t>
            </a:r>
            <a:r>
              <a:rPr lang="it-IT" b="1" kern="0" dirty="0" smtClean="0">
                <a:solidFill>
                  <a:prstClr val="white"/>
                </a:solidFill>
                <a:latin typeface="Frutiger 55 Roman"/>
              </a:rPr>
              <a:t>della </a:t>
            </a:r>
            <a:r>
              <a:rPr lang="it-IT" b="1" kern="0" dirty="0">
                <a:solidFill>
                  <a:prstClr val="white"/>
                </a:solidFill>
                <a:latin typeface="Frutiger 55 Roman"/>
              </a:rPr>
              <a:t>qualità </a:t>
            </a:r>
            <a:r>
              <a:rPr lang="it-IT" b="1" kern="0" dirty="0" smtClean="0">
                <a:solidFill>
                  <a:prstClr val="white"/>
                </a:solidFill>
                <a:latin typeface="Frutiger 55 Roman"/>
              </a:rPr>
              <a:t>di </a:t>
            </a:r>
            <a:r>
              <a:rPr lang="it-IT" b="1" kern="0" dirty="0">
                <a:solidFill>
                  <a:prstClr val="white"/>
                </a:solidFill>
                <a:latin typeface="Frutiger 55 Roman"/>
              </a:rPr>
              <a:t>vita misurata con AMS in 262 uomini anziani </a:t>
            </a:r>
            <a:r>
              <a:rPr lang="it-IT" b="1" kern="0" dirty="0" smtClean="0">
                <a:solidFill>
                  <a:prstClr val="white"/>
                </a:solidFill>
                <a:latin typeface="Frutiger 55 Roman"/>
              </a:rPr>
              <a:t>fragili </a:t>
            </a:r>
            <a:r>
              <a:rPr lang="it-IT" b="1" kern="0" dirty="0">
                <a:solidFill>
                  <a:prstClr val="white"/>
                </a:solidFill>
                <a:latin typeface="Frutiger 55 Roman"/>
              </a:rPr>
              <a:t>in terapia per 6 mesi con testosterone vs placebo</a:t>
            </a:r>
          </a:p>
          <a:p>
            <a:pPr algn="ctr">
              <a:defRPr/>
            </a:pPr>
            <a:r>
              <a:rPr lang="it-IT" dirty="0"/>
              <a:t> </a:t>
            </a:r>
          </a:p>
        </p:txBody>
      </p:sp>
      <p:sp>
        <p:nvSpPr>
          <p:cNvPr id="11269" name="Title 13"/>
          <p:cNvSpPr>
            <a:spLocks noGrp="1"/>
          </p:cNvSpPr>
          <p:nvPr>
            <p:ph type="title"/>
          </p:nvPr>
        </p:nvSpPr>
        <p:spPr>
          <a:xfrm>
            <a:off x="598488" y="976112"/>
            <a:ext cx="8431212" cy="892175"/>
          </a:xfrm>
        </p:spPr>
        <p:txBody>
          <a:bodyPr/>
          <a:lstStyle/>
          <a:p>
            <a:r>
              <a:rPr lang="it-IT" sz="2400" dirty="0" smtClean="0"/>
              <a:t>Il testosterone </a:t>
            </a:r>
            <a:r>
              <a:rPr lang="it-IT" sz="2400" dirty="0" err="1" smtClean="0"/>
              <a:t>mgliora</a:t>
            </a:r>
            <a:r>
              <a:rPr lang="it-IT" sz="2400" dirty="0" smtClean="0"/>
              <a:t> la funzione psicosessuale (2)</a:t>
            </a:r>
          </a:p>
        </p:txBody>
      </p:sp>
      <p:sp>
        <p:nvSpPr>
          <p:cNvPr id="11270" name="Rectangle 3"/>
          <p:cNvSpPr>
            <a:spLocks noChangeArrowheads="1"/>
          </p:cNvSpPr>
          <p:nvPr/>
        </p:nvSpPr>
        <p:spPr bwMode="auto">
          <a:xfrm>
            <a:off x="93663" y="6375400"/>
            <a:ext cx="4703762" cy="261938"/>
          </a:xfrm>
          <a:prstGeom prst="rect">
            <a:avLst/>
          </a:prstGeom>
          <a:noFill/>
          <a:ln w="9525" algn="ctr">
            <a:noFill/>
            <a:miter lim="800000"/>
            <a:headEnd/>
            <a:tailEnd/>
          </a:ln>
        </p:spPr>
        <p:txBody>
          <a:bodyPr wrap="none">
            <a:spAutoFit/>
          </a:bodyPr>
          <a:lstStyle/>
          <a:p>
            <a:r>
              <a:rPr lang="nb-NO" sz="1100">
                <a:solidFill>
                  <a:srgbClr val="0094D8"/>
                </a:solidFill>
                <a:latin typeface="Frutiger 55 Roman"/>
                <a:cs typeface="Arial" pitchFamily="34" charset="0"/>
              </a:rPr>
              <a:t>Srinivas-Shankar U </a:t>
            </a:r>
            <a:r>
              <a:rPr lang="nb-NO" sz="1100" i="1">
                <a:solidFill>
                  <a:srgbClr val="0094D8"/>
                </a:solidFill>
                <a:latin typeface="Frutiger 55 Roman"/>
                <a:cs typeface="Arial" pitchFamily="34" charset="0"/>
              </a:rPr>
              <a:t>et al. J Clin Endocrinol Metab</a:t>
            </a:r>
            <a:r>
              <a:rPr lang="nb-NO" sz="1100">
                <a:solidFill>
                  <a:srgbClr val="0094D8"/>
                </a:solidFill>
                <a:latin typeface="Frutiger 55 Roman"/>
                <a:cs typeface="Arial" pitchFamily="34" charset="0"/>
              </a:rPr>
              <a:t> 2010;95(2):639–650. </a:t>
            </a:r>
          </a:p>
        </p:txBody>
      </p:sp>
      <p:pic>
        <p:nvPicPr>
          <p:cNvPr id="11279" name="Picture 15"/>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4396" t="23311" r="60259" b="51034"/>
          <a:stretch/>
        </p:blipFill>
        <p:spPr bwMode="auto">
          <a:xfrm>
            <a:off x="447675" y="2096813"/>
            <a:ext cx="8351838" cy="378888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itle 6"/>
          <p:cNvSpPr>
            <a:spLocks noGrp="1"/>
          </p:cNvSpPr>
          <p:nvPr>
            <p:ph type="title"/>
          </p:nvPr>
        </p:nvSpPr>
        <p:spPr>
          <a:xfrm>
            <a:off x="391319" y="925513"/>
            <a:ext cx="8240712" cy="895350"/>
          </a:xfrm>
        </p:spPr>
        <p:txBody>
          <a:bodyPr/>
          <a:lstStyle/>
          <a:p>
            <a:r>
              <a:rPr lang="it-IT" sz="2400" dirty="0" smtClean="0"/>
              <a:t>Il testosterone migliora la funzione psicosessuale (3)</a:t>
            </a:r>
          </a:p>
        </p:txBody>
      </p:sp>
      <p:sp>
        <p:nvSpPr>
          <p:cNvPr id="12293" name="Title 1"/>
          <p:cNvSpPr>
            <a:spLocks/>
          </p:cNvSpPr>
          <p:nvPr/>
        </p:nvSpPr>
        <p:spPr bwMode="auto">
          <a:xfrm>
            <a:off x="319088" y="1474633"/>
            <a:ext cx="8385175" cy="671507"/>
          </a:xfrm>
          <a:prstGeom prst="rect">
            <a:avLst/>
          </a:prstGeom>
          <a:solidFill>
            <a:srgbClr val="00B0F0"/>
          </a:solidFill>
          <a:ln w="9525">
            <a:noFill/>
            <a:miter lim="800000"/>
            <a:headEnd/>
            <a:tailEnd/>
          </a:ln>
        </p:spPr>
        <p:txBody>
          <a:bodyPr anchor="ctr"/>
          <a:lstStyle/>
          <a:p>
            <a:pPr algn="ctr"/>
            <a:r>
              <a:rPr lang="it-IT" b="1" dirty="0">
                <a:solidFill>
                  <a:srgbClr val="FFFFFF"/>
                </a:solidFill>
                <a:latin typeface="Frutiger 55 Roman"/>
              </a:rPr>
              <a:t>Variazione </a:t>
            </a:r>
            <a:r>
              <a:rPr lang="it-IT" b="1" dirty="0" smtClean="0">
                <a:solidFill>
                  <a:srgbClr val="FFFFFF"/>
                </a:solidFill>
                <a:latin typeface="Frutiger 55 Roman"/>
              </a:rPr>
              <a:t>rispetto al basale del questionario SF-12, in </a:t>
            </a:r>
            <a:r>
              <a:rPr lang="it-IT" b="1" dirty="0">
                <a:solidFill>
                  <a:srgbClr val="FFFFFF"/>
                </a:solidFill>
                <a:latin typeface="Frutiger 55 Roman"/>
              </a:rPr>
              <a:t>114 uomini della Malesia con ipogonadismo dopo un anno di </a:t>
            </a:r>
            <a:r>
              <a:rPr lang="it-IT" b="1" dirty="0" smtClean="0">
                <a:solidFill>
                  <a:srgbClr val="FFFFFF"/>
                </a:solidFill>
                <a:latin typeface="Frutiger 55 Roman"/>
              </a:rPr>
              <a:t>terapia con T</a:t>
            </a:r>
            <a:endParaRPr lang="it-IT" b="1" dirty="0">
              <a:solidFill>
                <a:srgbClr val="FFFFFF"/>
              </a:solidFill>
              <a:latin typeface="Frutiger 55 Roman"/>
            </a:endParaRPr>
          </a:p>
        </p:txBody>
      </p:sp>
      <p:sp>
        <p:nvSpPr>
          <p:cNvPr id="12294" name="Rectangle 3"/>
          <p:cNvSpPr>
            <a:spLocks noChangeArrowheads="1"/>
          </p:cNvSpPr>
          <p:nvPr/>
        </p:nvSpPr>
        <p:spPr bwMode="auto">
          <a:xfrm>
            <a:off x="93663" y="6375400"/>
            <a:ext cx="2946400" cy="261938"/>
          </a:xfrm>
          <a:prstGeom prst="rect">
            <a:avLst/>
          </a:prstGeom>
          <a:noFill/>
          <a:ln w="9525" algn="ctr">
            <a:noFill/>
            <a:miter lim="800000"/>
            <a:headEnd/>
            <a:tailEnd/>
          </a:ln>
        </p:spPr>
        <p:txBody>
          <a:bodyPr wrap="none">
            <a:spAutoFit/>
          </a:bodyPr>
          <a:lstStyle/>
          <a:p>
            <a:r>
              <a:rPr lang="nb-NO" sz="1100">
                <a:solidFill>
                  <a:srgbClr val="0094D8"/>
                </a:solidFill>
                <a:latin typeface="Frutiger 55 Roman"/>
                <a:cs typeface="Arial" pitchFamily="34" charset="0"/>
              </a:rPr>
              <a:t>Tong S </a:t>
            </a:r>
            <a:r>
              <a:rPr lang="nb-NO" sz="1100" i="1">
                <a:solidFill>
                  <a:srgbClr val="0094D8"/>
                </a:solidFill>
                <a:latin typeface="Frutiger 55 Roman"/>
                <a:cs typeface="Arial" pitchFamily="34" charset="0"/>
              </a:rPr>
              <a:t>et al. J Men’s Health</a:t>
            </a:r>
            <a:r>
              <a:rPr lang="nb-NO" sz="1100">
                <a:solidFill>
                  <a:srgbClr val="0094D8"/>
                </a:solidFill>
                <a:latin typeface="Frutiger 55 Roman"/>
                <a:cs typeface="Arial" pitchFamily="34" charset="0"/>
              </a:rPr>
              <a:t> 2010;7(3):323.</a:t>
            </a:r>
          </a:p>
        </p:txBody>
      </p:sp>
      <p:pic>
        <p:nvPicPr>
          <p:cNvPr id="12303" name="Picture 15"/>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7585" t="25380" r="58622" b="48413"/>
          <a:stretch/>
        </p:blipFill>
        <p:spPr bwMode="auto">
          <a:xfrm>
            <a:off x="785468" y="2285995"/>
            <a:ext cx="7759453" cy="37609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57"/>
          <p:cNvSpPr>
            <a:spLocks noGrp="1"/>
          </p:cNvSpPr>
          <p:nvPr>
            <p:ph type="title"/>
          </p:nvPr>
        </p:nvSpPr>
        <p:spPr>
          <a:xfrm>
            <a:off x="414338" y="870104"/>
            <a:ext cx="8242300" cy="895350"/>
          </a:xfrm>
        </p:spPr>
        <p:txBody>
          <a:bodyPr/>
          <a:lstStyle/>
          <a:p>
            <a:r>
              <a:rPr lang="it-IT" sz="2400" dirty="0" smtClean="0"/>
              <a:t>Il testosterone migliora la densità minerale ossea </a:t>
            </a:r>
            <a:r>
              <a:rPr lang="it-IT" sz="1800" dirty="0" smtClean="0"/>
              <a:t>(BMD)</a:t>
            </a:r>
          </a:p>
        </p:txBody>
      </p:sp>
      <p:sp>
        <p:nvSpPr>
          <p:cNvPr id="34821" name="Text Box 3"/>
          <p:cNvSpPr txBox="1">
            <a:spLocks noChangeArrowheads="1"/>
          </p:cNvSpPr>
          <p:nvPr/>
        </p:nvSpPr>
        <p:spPr bwMode="auto">
          <a:xfrm>
            <a:off x="230188" y="1337600"/>
            <a:ext cx="8610600" cy="646331"/>
          </a:xfrm>
          <a:prstGeom prst="rect">
            <a:avLst/>
          </a:prstGeom>
          <a:solidFill>
            <a:srgbClr val="00B0F0"/>
          </a:solidFill>
          <a:ln w="9525">
            <a:noFill/>
            <a:miter lim="800000"/>
            <a:headEnd/>
            <a:tailEnd/>
          </a:ln>
        </p:spPr>
        <p:txBody>
          <a:bodyPr>
            <a:spAutoFit/>
          </a:bodyPr>
          <a:lstStyle/>
          <a:p>
            <a:pPr algn="ctr" eaLnBrk="0" hangingPunct="0">
              <a:spcBef>
                <a:spcPct val="20000"/>
              </a:spcBef>
            </a:pPr>
            <a:r>
              <a:rPr lang="de-DE" b="1" dirty="0">
                <a:solidFill>
                  <a:srgbClr val="FFFFFF"/>
                </a:solidFill>
                <a:latin typeface="Frutiger 55 Roman"/>
              </a:rPr>
              <a:t>BMD </a:t>
            </a:r>
            <a:r>
              <a:rPr lang="it-IT" b="1" dirty="0">
                <a:solidFill>
                  <a:srgbClr val="FFFFFF"/>
                </a:solidFill>
                <a:latin typeface="Frutiger 55 Roman"/>
              </a:rPr>
              <a:t>(spina lombare) dopo 36  mesi di testosterone (</a:t>
            </a:r>
            <a:r>
              <a:rPr lang="it-IT" b="1" dirty="0" smtClean="0">
                <a:solidFill>
                  <a:srgbClr val="FFFFFF"/>
                </a:solidFill>
                <a:latin typeface="Frutiger 55 Roman"/>
              </a:rPr>
              <a:t>T), con </a:t>
            </a:r>
            <a:r>
              <a:rPr lang="it-IT" b="1" dirty="0">
                <a:solidFill>
                  <a:srgbClr val="FFFFFF"/>
                </a:solidFill>
                <a:latin typeface="Frutiger 55 Roman"/>
              </a:rPr>
              <a:t>e senza </a:t>
            </a:r>
            <a:r>
              <a:rPr lang="it-IT" b="1" dirty="0" err="1">
                <a:solidFill>
                  <a:srgbClr val="FFFFFF"/>
                </a:solidFill>
                <a:latin typeface="Frutiger 55 Roman"/>
              </a:rPr>
              <a:t>finasteride</a:t>
            </a:r>
            <a:r>
              <a:rPr lang="it-IT" b="1" dirty="0">
                <a:solidFill>
                  <a:srgbClr val="FFFFFF"/>
                </a:solidFill>
                <a:latin typeface="Frutiger 55 Roman"/>
              </a:rPr>
              <a:t> </a:t>
            </a:r>
            <a:endParaRPr lang="de-DE" b="1" dirty="0">
              <a:solidFill>
                <a:srgbClr val="FFFFFF"/>
              </a:solidFill>
              <a:latin typeface="Frutiger 55 Roman"/>
            </a:endParaRPr>
          </a:p>
        </p:txBody>
      </p:sp>
      <p:sp>
        <p:nvSpPr>
          <p:cNvPr id="59" name="Rectangle 58"/>
          <p:cNvSpPr/>
          <p:nvPr/>
        </p:nvSpPr>
        <p:spPr>
          <a:xfrm>
            <a:off x="1243013" y="2000250"/>
            <a:ext cx="550862" cy="4810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prstClr val="white"/>
              </a:solidFill>
              <a:latin typeface="Frutiger 55 Roman"/>
            </a:endParaRPr>
          </a:p>
        </p:txBody>
      </p:sp>
      <p:sp>
        <p:nvSpPr>
          <p:cNvPr id="34823" name="Rectangle 3"/>
          <p:cNvSpPr>
            <a:spLocks noChangeArrowheads="1"/>
          </p:cNvSpPr>
          <p:nvPr/>
        </p:nvSpPr>
        <p:spPr bwMode="auto">
          <a:xfrm>
            <a:off x="93663" y="6375400"/>
            <a:ext cx="3981450" cy="261938"/>
          </a:xfrm>
          <a:prstGeom prst="rect">
            <a:avLst/>
          </a:prstGeom>
          <a:noFill/>
          <a:ln w="9525" algn="ctr">
            <a:noFill/>
            <a:miter lim="800000"/>
            <a:headEnd/>
            <a:tailEnd/>
          </a:ln>
        </p:spPr>
        <p:txBody>
          <a:bodyPr wrap="none">
            <a:spAutoFit/>
          </a:bodyPr>
          <a:lstStyle/>
          <a:p>
            <a:r>
              <a:rPr lang="it-IT" sz="1100">
                <a:solidFill>
                  <a:srgbClr val="0094D8"/>
                </a:solidFill>
                <a:latin typeface="Frutiger 55 Roman"/>
                <a:cs typeface="Arial" pitchFamily="34" charset="0"/>
              </a:rPr>
              <a:t>Amory JK </a:t>
            </a:r>
            <a:r>
              <a:rPr lang="it-IT" sz="1100" i="1">
                <a:solidFill>
                  <a:srgbClr val="0094D8"/>
                </a:solidFill>
                <a:latin typeface="Frutiger 55 Roman"/>
                <a:cs typeface="Arial" pitchFamily="34" charset="0"/>
              </a:rPr>
              <a:t>et al. J Clin Endocrinol Metab</a:t>
            </a:r>
            <a:r>
              <a:rPr lang="it-IT" sz="1100">
                <a:solidFill>
                  <a:srgbClr val="0094D8"/>
                </a:solidFill>
                <a:latin typeface="Frutiger 55 Roman"/>
                <a:cs typeface="Arial" pitchFamily="34" charset="0"/>
              </a:rPr>
              <a:t> 200489(2):503–510.</a:t>
            </a:r>
          </a:p>
        </p:txBody>
      </p:sp>
      <p:pic>
        <p:nvPicPr>
          <p:cNvPr id="13314"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12069" t="27586" r="57241" b="45702"/>
          <a:stretch/>
        </p:blipFill>
        <p:spPr bwMode="auto">
          <a:xfrm>
            <a:off x="803446" y="2365586"/>
            <a:ext cx="7361237" cy="40045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2"/>
          <p:cNvSpPr txBox="1">
            <a:spLocks/>
          </p:cNvSpPr>
          <p:nvPr/>
        </p:nvSpPr>
        <p:spPr bwMode="auto">
          <a:xfrm>
            <a:off x="568325" y="1600200"/>
            <a:ext cx="8229600" cy="4525963"/>
          </a:xfrm>
          <a:prstGeom prst="rect">
            <a:avLst/>
          </a:prstGeom>
          <a:noFill/>
          <a:ln w="9525">
            <a:noFill/>
            <a:miter lim="800000"/>
            <a:headEnd/>
            <a:tailEnd/>
          </a:ln>
        </p:spPr>
        <p:txBody>
          <a:bodyPr/>
          <a:lstStyle/>
          <a:p>
            <a:endParaRPr lang="en-GB" sz="4000" b="1">
              <a:solidFill>
                <a:srgbClr val="0094D8"/>
              </a:solidFill>
            </a:endParaRPr>
          </a:p>
        </p:txBody>
      </p:sp>
      <p:sp>
        <p:nvSpPr>
          <p:cNvPr id="3" name="Title 2"/>
          <p:cNvSpPr>
            <a:spLocks noGrp="1"/>
          </p:cNvSpPr>
          <p:nvPr>
            <p:ph type="title"/>
          </p:nvPr>
        </p:nvSpPr>
        <p:spPr/>
        <p:txBody>
          <a:bodyPr/>
          <a:lstStyle/>
          <a:p>
            <a:pPr>
              <a:defRPr/>
            </a:pPr>
            <a:r>
              <a:rPr lang="it-IT" sz="3200" dirty="0" smtClean="0"/>
              <a:t>Testosterone </a:t>
            </a:r>
            <a:r>
              <a:rPr lang="it-IT" sz="3200" dirty="0" err="1" smtClean="0"/>
              <a:t>undecanoato</a:t>
            </a:r>
            <a:r>
              <a:rPr lang="it-IT" sz="3200" dirty="0" smtClean="0"/>
              <a:t> IM   a lunga durata azione (</a:t>
            </a:r>
            <a:r>
              <a:rPr lang="it-IT" sz="3200" dirty="0" err="1" smtClean="0"/>
              <a:t>Nebid</a:t>
            </a:r>
            <a:r>
              <a:rPr lang="it-IT" sz="3200" baseline="30000" dirty="0" smtClean="0"/>
              <a:t>®</a:t>
            </a:r>
            <a:r>
              <a:rPr lang="it-IT" sz="3200" dirty="0" smtClean="0"/>
              <a:t>)</a:t>
            </a:r>
            <a:r>
              <a:rPr lang="it-IT" dirty="0" smtClean="0"/>
              <a:t/>
            </a:r>
            <a:br>
              <a:rPr lang="it-IT" dirty="0" smtClean="0"/>
            </a:br>
            <a:r>
              <a:rPr lang="en-GB" dirty="0" smtClean="0"/>
              <a:t/>
            </a:r>
            <a:br>
              <a:rPr lang="en-GB" dirty="0" smtClean="0"/>
            </a:br>
            <a:endParaRPr lang="en-GB"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598488" y="902378"/>
            <a:ext cx="7361237" cy="895350"/>
          </a:xfrm>
        </p:spPr>
        <p:txBody>
          <a:bodyPr/>
          <a:lstStyle/>
          <a:p>
            <a:r>
              <a:rPr lang="en-GB" dirty="0" err="1" smtClean="0"/>
              <a:t>Nebid</a:t>
            </a:r>
            <a:r>
              <a:rPr lang="en-GB" baseline="30000" dirty="0" smtClean="0">
                <a:cs typeface="Times New Roman" pitchFamily="18" charset="0"/>
              </a:rPr>
              <a:t>®</a:t>
            </a:r>
            <a:r>
              <a:rPr lang="en-GB" dirty="0" smtClean="0"/>
              <a:t>: </a:t>
            </a:r>
            <a:r>
              <a:rPr lang="it-IT" dirty="0" smtClean="0"/>
              <a:t>Testosterone </a:t>
            </a:r>
            <a:r>
              <a:rPr lang="it-IT" dirty="0" err="1" smtClean="0"/>
              <a:t>undecanoato</a:t>
            </a:r>
            <a:r>
              <a:rPr lang="it-IT" dirty="0" smtClean="0"/>
              <a:t> (TU) a lunga durata d’azione</a:t>
            </a:r>
            <a:endParaRPr lang="en-GB" dirty="0" smtClean="0"/>
          </a:p>
        </p:txBody>
      </p:sp>
      <p:sp>
        <p:nvSpPr>
          <p:cNvPr id="3" name="Content Placeholder 2"/>
          <p:cNvSpPr>
            <a:spLocks noGrp="1"/>
          </p:cNvSpPr>
          <p:nvPr>
            <p:ph idx="1"/>
          </p:nvPr>
        </p:nvSpPr>
        <p:spPr>
          <a:xfrm>
            <a:off x="598488" y="2050125"/>
            <a:ext cx="8105775" cy="4344988"/>
          </a:xfrm>
        </p:spPr>
        <p:txBody>
          <a:bodyPr>
            <a:normAutofit fontScale="85000" lnSpcReduction="20000"/>
          </a:bodyPr>
          <a:lstStyle/>
          <a:p>
            <a:pPr algn="just">
              <a:defRPr/>
            </a:pPr>
            <a:r>
              <a:rPr lang="en-GB" dirty="0" err="1" smtClean="0"/>
              <a:t>Nebid</a:t>
            </a:r>
            <a:r>
              <a:rPr lang="en-GB" baseline="30000" dirty="0" smtClean="0">
                <a:cs typeface="Times New Roman"/>
              </a:rPr>
              <a:t>®</a:t>
            </a:r>
            <a:r>
              <a:rPr lang="en-GB" baseline="30000" dirty="0" smtClean="0"/>
              <a:t> </a:t>
            </a:r>
            <a:r>
              <a:rPr lang="it-IT" dirty="0"/>
              <a:t>è la prima iniezione di testosterone a lungo effetto per la cura dell’ipogonadismo maschile</a:t>
            </a:r>
          </a:p>
          <a:p>
            <a:pPr algn="just">
              <a:defRPr/>
            </a:pPr>
            <a:r>
              <a:rPr lang="it-IT" dirty="0"/>
              <a:t>Unisce alla sua unica formula galenica </a:t>
            </a:r>
            <a:r>
              <a:rPr lang="it-IT" dirty="0" smtClean="0"/>
              <a:t>a lento rilascio di </a:t>
            </a:r>
            <a:r>
              <a:rPr lang="it-IT" dirty="0"/>
              <a:t>testosterone </a:t>
            </a:r>
            <a:r>
              <a:rPr lang="it-IT" dirty="0" smtClean="0"/>
              <a:t>un </a:t>
            </a:r>
            <a:r>
              <a:rPr lang="it-IT" dirty="0"/>
              <a:t>profilo farmacocinetico </a:t>
            </a:r>
            <a:r>
              <a:rPr lang="it-IT" dirty="0" smtClean="0"/>
              <a:t>favorevole</a:t>
            </a:r>
            <a:endParaRPr lang="it-IT" dirty="0"/>
          </a:p>
          <a:p>
            <a:pPr algn="just">
              <a:buFont typeface="Arial" pitchFamily="34" charset="0"/>
              <a:buNone/>
              <a:defRPr/>
            </a:pPr>
            <a:r>
              <a:rPr lang="it-IT" dirty="0"/>
              <a:t>	-La componente farmacologica di </a:t>
            </a:r>
            <a:r>
              <a:rPr lang="en-GB" dirty="0" err="1" smtClean="0"/>
              <a:t>Nebid</a:t>
            </a:r>
            <a:r>
              <a:rPr lang="en-GB" baseline="30000" dirty="0" smtClean="0">
                <a:cs typeface="Times New Roman"/>
              </a:rPr>
              <a:t>®</a:t>
            </a:r>
            <a:r>
              <a:rPr lang="en-GB" baseline="30000" dirty="0" smtClean="0"/>
              <a:t> </a:t>
            </a:r>
            <a:r>
              <a:rPr lang="it-IT" dirty="0"/>
              <a:t>è il testosterone </a:t>
            </a:r>
            <a:r>
              <a:rPr lang="it-IT" dirty="0" err="1"/>
              <a:t>undeconoato</a:t>
            </a:r>
            <a:r>
              <a:rPr lang="it-IT" dirty="0"/>
              <a:t>  (TU)</a:t>
            </a:r>
          </a:p>
          <a:p>
            <a:pPr algn="just">
              <a:buFont typeface="Arial" pitchFamily="34" charset="0"/>
              <a:buNone/>
              <a:defRPr/>
            </a:pPr>
            <a:r>
              <a:rPr lang="it-IT" dirty="0"/>
              <a:t>	-Dopo il rilascio, il TU si divide in testosterone attivo e acido grasso libero</a:t>
            </a:r>
          </a:p>
          <a:p>
            <a:pPr algn="just">
              <a:defRPr/>
            </a:pPr>
            <a:r>
              <a:rPr lang="it-IT" dirty="0"/>
              <a:t>Nei soggetti con </a:t>
            </a:r>
            <a:r>
              <a:rPr lang="it-IT" dirty="0" smtClean="0"/>
              <a:t>deficit </a:t>
            </a:r>
            <a:r>
              <a:rPr lang="it-IT" dirty="0"/>
              <a:t>di testosterone, </a:t>
            </a:r>
            <a:r>
              <a:rPr lang="en-GB" dirty="0" err="1" smtClean="0"/>
              <a:t>Nebid</a:t>
            </a:r>
            <a:r>
              <a:rPr lang="en-GB" baseline="30000" dirty="0" smtClean="0">
                <a:cs typeface="Times New Roman"/>
              </a:rPr>
              <a:t>®</a:t>
            </a:r>
            <a:r>
              <a:rPr lang="en-GB" baseline="30000" dirty="0" smtClean="0"/>
              <a:t> </a:t>
            </a:r>
            <a:r>
              <a:rPr lang="it-IT" dirty="0"/>
              <a:t>fa aumentare i livelli sierici di testosterone fino al </a:t>
            </a:r>
            <a:r>
              <a:rPr lang="it-IT" dirty="0" err="1"/>
              <a:t>range</a:t>
            </a:r>
            <a:r>
              <a:rPr lang="it-IT" dirty="0"/>
              <a:t> nomale o </a:t>
            </a:r>
            <a:r>
              <a:rPr lang="it-IT" dirty="0" err="1"/>
              <a:t>eugonadico</a:t>
            </a:r>
            <a:endParaRPr lang="it-IT" dirty="0"/>
          </a:p>
          <a:p>
            <a:pPr algn="just">
              <a:defRPr/>
            </a:pPr>
            <a:r>
              <a:rPr lang="it-IT" dirty="0"/>
              <a:t>Grazie alla sua lunga durata d’azione i livelli normali di </a:t>
            </a:r>
            <a:r>
              <a:rPr lang="it-IT" dirty="0" smtClean="0"/>
              <a:t>testosterone </a:t>
            </a:r>
            <a:r>
              <a:rPr lang="it-IT" dirty="0"/>
              <a:t>sono mantenuti </a:t>
            </a:r>
            <a:r>
              <a:rPr lang="it-IT" dirty="0" smtClean="0"/>
              <a:t>costanti durante il trattamento </a:t>
            </a:r>
            <a:r>
              <a:rPr lang="it-IT" dirty="0"/>
              <a:t>a lungo termine, portando ad un miglioramento clinico dei sintomi dell’ipogonadismo con solo 4-5 iniezioni all’anno (intervallo di dosaggio di 12 settimane).</a:t>
            </a:r>
          </a:p>
          <a:p>
            <a:pPr algn="just">
              <a:defRPr/>
            </a:pPr>
            <a:endParaRPr lang="en-GB" dirty="0"/>
          </a:p>
          <a:p>
            <a:pPr lvl="1" algn="just">
              <a:defRPr/>
            </a:pPr>
            <a:endParaRPr lang="en-GB" dirty="0"/>
          </a:p>
          <a:p>
            <a:pPr lvl="1" algn="just">
              <a:defRPr/>
            </a:pPr>
            <a:endParaRPr lang="en-GB"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59"/>
          <p:cNvSpPr>
            <a:spLocks noGrp="1"/>
          </p:cNvSpPr>
          <p:nvPr>
            <p:ph type="title"/>
          </p:nvPr>
        </p:nvSpPr>
        <p:spPr>
          <a:xfrm>
            <a:off x="392113" y="884237"/>
            <a:ext cx="8545512" cy="892175"/>
          </a:xfrm>
        </p:spPr>
        <p:txBody>
          <a:bodyPr/>
          <a:lstStyle/>
          <a:p>
            <a:r>
              <a:rPr lang="it-IT" sz="2400" dirty="0" smtClean="0"/>
              <a:t>Il TU mantiene costanti livelli di testosterone sierico</a:t>
            </a:r>
            <a:r>
              <a:rPr lang="en-GB" sz="2400" dirty="0" smtClean="0"/>
              <a:t>(1) </a:t>
            </a:r>
          </a:p>
        </p:txBody>
      </p:sp>
      <p:sp>
        <p:nvSpPr>
          <p:cNvPr id="1396739" name="Rectangle 3"/>
          <p:cNvSpPr>
            <a:spLocks noChangeArrowheads="1"/>
          </p:cNvSpPr>
          <p:nvPr/>
        </p:nvSpPr>
        <p:spPr bwMode="auto">
          <a:xfrm>
            <a:off x="304800" y="228600"/>
            <a:ext cx="9296400" cy="874713"/>
          </a:xfrm>
          <a:prstGeom prst="rect">
            <a:avLst/>
          </a:prstGeom>
          <a:noFill/>
          <a:ln w="12700">
            <a:noFill/>
            <a:miter lim="800000"/>
            <a:headEnd/>
            <a:tailEnd/>
          </a:ln>
          <a:effectLst/>
        </p:spPr>
        <p:txBody>
          <a:bodyPr lIns="0" tIns="0" rIns="0" bIns="0"/>
          <a:lstStyle/>
          <a:p>
            <a:pPr algn="ctr" eaLnBrk="0" fontAlgn="auto" hangingPunct="0">
              <a:spcBef>
                <a:spcPts val="0"/>
              </a:spcBef>
              <a:spcAft>
                <a:spcPts val="0"/>
              </a:spcAft>
              <a:defRPr/>
            </a:pPr>
            <a:endParaRPr lang="en-US" sz="2500" b="1">
              <a:solidFill>
                <a:srgbClr val="0094D8"/>
              </a:solidFill>
              <a:effectLst>
                <a:outerShdw blurRad="38100" dist="38100" dir="2700000" algn="tl">
                  <a:srgbClr val="C0C0C0"/>
                </a:outerShdw>
              </a:effectLst>
              <a:latin typeface="Frutiger 55 Roman"/>
            </a:endParaRPr>
          </a:p>
        </p:txBody>
      </p:sp>
      <p:grpSp>
        <p:nvGrpSpPr>
          <p:cNvPr id="37892" name="Group 160"/>
          <p:cNvGrpSpPr>
            <a:grpSpLocks/>
          </p:cNvGrpSpPr>
          <p:nvPr/>
        </p:nvGrpSpPr>
        <p:grpSpPr bwMode="auto">
          <a:xfrm>
            <a:off x="1006475" y="1971675"/>
            <a:ext cx="6832600" cy="3967163"/>
            <a:chOff x="987355" y="1109663"/>
            <a:chExt cx="7428008" cy="4308221"/>
          </a:xfrm>
        </p:grpSpPr>
        <p:sp>
          <p:nvSpPr>
            <p:cNvPr id="37896" name="Freeform 4"/>
            <p:cNvSpPr>
              <a:spLocks/>
            </p:cNvSpPr>
            <p:nvPr/>
          </p:nvSpPr>
          <p:spPr bwMode="auto">
            <a:xfrm>
              <a:off x="4278313" y="1262063"/>
              <a:ext cx="1838325" cy="1036637"/>
            </a:xfrm>
            <a:custGeom>
              <a:avLst/>
              <a:gdLst>
                <a:gd name="T0" fmla="*/ 0 w 1157"/>
                <a:gd name="T1" fmla="*/ 2147483647 h 631"/>
                <a:gd name="T2" fmla="*/ 0 w 1157"/>
                <a:gd name="T3" fmla="*/ 0 h 631"/>
                <a:gd name="T4" fmla="*/ 2147483647 w 1157"/>
                <a:gd name="T5" fmla="*/ 0 h 631"/>
                <a:gd name="T6" fmla="*/ 2147483647 w 1157"/>
                <a:gd name="T7" fmla="*/ 2147483647 h 631"/>
                <a:gd name="T8" fmla="*/ 0 w 1157"/>
                <a:gd name="T9" fmla="*/ 2147483647 h 631"/>
                <a:gd name="T10" fmla="*/ 0 60000 65536"/>
                <a:gd name="T11" fmla="*/ 0 60000 65536"/>
                <a:gd name="T12" fmla="*/ 0 60000 65536"/>
                <a:gd name="T13" fmla="*/ 0 60000 65536"/>
                <a:gd name="T14" fmla="*/ 0 60000 65536"/>
                <a:gd name="T15" fmla="*/ 0 w 1157"/>
                <a:gd name="T16" fmla="*/ 0 h 631"/>
                <a:gd name="T17" fmla="*/ 1157 w 1157"/>
                <a:gd name="T18" fmla="*/ 631 h 631"/>
              </a:gdLst>
              <a:ahLst/>
              <a:cxnLst>
                <a:cxn ang="T10">
                  <a:pos x="T0" y="T1"/>
                </a:cxn>
                <a:cxn ang="T11">
                  <a:pos x="T2" y="T3"/>
                </a:cxn>
                <a:cxn ang="T12">
                  <a:pos x="T4" y="T5"/>
                </a:cxn>
                <a:cxn ang="T13">
                  <a:pos x="T6" y="T7"/>
                </a:cxn>
                <a:cxn ang="T14">
                  <a:pos x="T8" y="T9"/>
                </a:cxn>
              </a:cxnLst>
              <a:rect l="T15" t="T16" r="T17" b="T18"/>
              <a:pathLst>
                <a:path w="1157" h="631">
                  <a:moveTo>
                    <a:pt x="0" y="630"/>
                  </a:moveTo>
                  <a:lnTo>
                    <a:pt x="0" y="0"/>
                  </a:lnTo>
                  <a:lnTo>
                    <a:pt x="1156" y="0"/>
                  </a:lnTo>
                  <a:lnTo>
                    <a:pt x="1156" y="630"/>
                  </a:lnTo>
                  <a:lnTo>
                    <a:pt x="0" y="630"/>
                  </a:lnTo>
                </a:path>
              </a:pathLst>
            </a:custGeom>
            <a:noFill/>
            <a:ln w="12700" cap="rnd">
              <a:noFill/>
              <a:round/>
              <a:headEnd/>
              <a:tailEnd/>
            </a:ln>
          </p:spPr>
          <p:txBody>
            <a:bodyPr/>
            <a:lstStyle/>
            <a:p>
              <a:endParaRPr lang="it-IT"/>
            </a:p>
          </p:txBody>
        </p:sp>
        <p:sp>
          <p:nvSpPr>
            <p:cNvPr id="37897" name="Line 5"/>
            <p:cNvSpPr>
              <a:spLocks noChangeShapeType="1"/>
            </p:cNvSpPr>
            <p:nvPr/>
          </p:nvSpPr>
          <p:spPr bwMode="auto">
            <a:xfrm>
              <a:off x="4183063" y="2038350"/>
              <a:ext cx="231775" cy="0"/>
            </a:xfrm>
            <a:prstGeom prst="line">
              <a:avLst/>
            </a:prstGeom>
            <a:noFill/>
            <a:ln w="12700">
              <a:noFill/>
              <a:round/>
              <a:headEnd/>
              <a:tailEnd/>
            </a:ln>
          </p:spPr>
          <p:txBody>
            <a:bodyPr wrap="none" anchor="ctr"/>
            <a:lstStyle/>
            <a:p>
              <a:endParaRPr lang="it-IT"/>
            </a:p>
          </p:txBody>
        </p:sp>
        <p:sp>
          <p:nvSpPr>
            <p:cNvPr id="37898" name="Freeform 6"/>
            <p:cNvSpPr>
              <a:spLocks/>
            </p:cNvSpPr>
            <p:nvPr/>
          </p:nvSpPr>
          <p:spPr bwMode="auto">
            <a:xfrm>
              <a:off x="4491038" y="1503363"/>
              <a:ext cx="95250" cy="87312"/>
            </a:xfrm>
            <a:custGeom>
              <a:avLst/>
              <a:gdLst>
                <a:gd name="T0" fmla="*/ 0 w 60"/>
                <a:gd name="T1" fmla="*/ 2147483647 h 53"/>
                <a:gd name="T2" fmla="*/ 2147483647 w 60"/>
                <a:gd name="T3" fmla="*/ 2147483647 h 53"/>
                <a:gd name="T4" fmla="*/ 2147483647 w 60"/>
                <a:gd name="T5" fmla="*/ 0 h 53"/>
                <a:gd name="T6" fmla="*/ 0 w 60"/>
                <a:gd name="T7" fmla="*/ 0 h 53"/>
                <a:gd name="T8" fmla="*/ 0 w 60"/>
                <a:gd name="T9" fmla="*/ 2147483647 h 53"/>
                <a:gd name="T10" fmla="*/ 0 60000 65536"/>
                <a:gd name="T11" fmla="*/ 0 60000 65536"/>
                <a:gd name="T12" fmla="*/ 0 60000 65536"/>
                <a:gd name="T13" fmla="*/ 0 60000 65536"/>
                <a:gd name="T14" fmla="*/ 0 60000 65536"/>
                <a:gd name="T15" fmla="*/ 0 w 60"/>
                <a:gd name="T16" fmla="*/ 0 h 53"/>
                <a:gd name="T17" fmla="*/ 60 w 60"/>
                <a:gd name="T18" fmla="*/ 53 h 53"/>
              </a:gdLst>
              <a:ahLst/>
              <a:cxnLst>
                <a:cxn ang="T10">
                  <a:pos x="T0" y="T1"/>
                </a:cxn>
                <a:cxn ang="T11">
                  <a:pos x="T2" y="T3"/>
                </a:cxn>
                <a:cxn ang="T12">
                  <a:pos x="T4" y="T5"/>
                </a:cxn>
                <a:cxn ang="T13">
                  <a:pos x="T6" y="T7"/>
                </a:cxn>
                <a:cxn ang="T14">
                  <a:pos x="T8" y="T9"/>
                </a:cxn>
              </a:cxnLst>
              <a:rect l="T15" t="T16" r="T17" b="T18"/>
              <a:pathLst>
                <a:path w="60" h="53">
                  <a:moveTo>
                    <a:pt x="0" y="52"/>
                  </a:moveTo>
                  <a:lnTo>
                    <a:pt x="59" y="52"/>
                  </a:lnTo>
                  <a:lnTo>
                    <a:pt x="59" y="0"/>
                  </a:lnTo>
                  <a:lnTo>
                    <a:pt x="0" y="0"/>
                  </a:lnTo>
                  <a:lnTo>
                    <a:pt x="0" y="52"/>
                  </a:lnTo>
                </a:path>
              </a:pathLst>
            </a:custGeom>
            <a:solidFill>
              <a:srgbClr val="0033CC"/>
            </a:solidFill>
            <a:ln w="12700" cap="rnd">
              <a:solidFill>
                <a:schemeClr val="tx1"/>
              </a:solidFill>
              <a:round/>
              <a:headEnd/>
              <a:tailEnd/>
            </a:ln>
          </p:spPr>
          <p:txBody>
            <a:bodyPr/>
            <a:lstStyle/>
            <a:p>
              <a:endParaRPr lang="it-IT"/>
            </a:p>
          </p:txBody>
        </p:sp>
        <p:sp>
          <p:nvSpPr>
            <p:cNvPr id="37899" name="Rectangle 7"/>
            <p:cNvSpPr>
              <a:spLocks noChangeArrowheads="1"/>
            </p:cNvSpPr>
            <p:nvPr/>
          </p:nvSpPr>
          <p:spPr bwMode="auto">
            <a:xfrm>
              <a:off x="4645025" y="1404938"/>
              <a:ext cx="1439464" cy="364874"/>
            </a:xfrm>
            <a:prstGeom prst="rect">
              <a:avLst/>
            </a:prstGeom>
            <a:noFill/>
            <a:ln w="12700">
              <a:noFill/>
              <a:miter lim="800000"/>
              <a:headEnd/>
              <a:tailEnd/>
            </a:ln>
          </p:spPr>
          <p:txBody>
            <a:bodyPr wrap="none" lIns="90488" tIns="44450" rIns="90488" bIns="44450">
              <a:spAutoFit/>
            </a:bodyPr>
            <a:lstStyle/>
            <a:p>
              <a:pPr eaLnBrk="0" hangingPunct="0"/>
              <a:r>
                <a:rPr lang="en-US" sz="1600" b="1" dirty="0" smtClean="0">
                  <a:solidFill>
                    <a:srgbClr val="0094D8"/>
                  </a:solidFill>
                  <a:latin typeface="Frutiger 55 Roman"/>
                </a:rPr>
                <a:t>  250 </a:t>
              </a:r>
              <a:r>
                <a:rPr lang="en-US" sz="1600" b="1" dirty="0">
                  <a:solidFill>
                    <a:srgbClr val="0094D8"/>
                  </a:solidFill>
                  <a:latin typeface="Frutiger 55 Roman"/>
                </a:rPr>
                <a:t>mg TE</a:t>
              </a:r>
            </a:p>
          </p:txBody>
        </p:sp>
        <p:sp>
          <p:nvSpPr>
            <p:cNvPr id="37900" name="Line 8"/>
            <p:cNvSpPr>
              <a:spLocks noChangeShapeType="1"/>
            </p:cNvSpPr>
            <p:nvPr/>
          </p:nvSpPr>
          <p:spPr bwMode="auto">
            <a:xfrm>
              <a:off x="4183063" y="2463800"/>
              <a:ext cx="231775" cy="0"/>
            </a:xfrm>
            <a:prstGeom prst="line">
              <a:avLst/>
            </a:prstGeom>
            <a:noFill/>
            <a:ln w="12700">
              <a:noFill/>
              <a:round/>
              <a:headEnd/>
              <a:tailEnd/>
            </a:ln>
          </p:spPr>
          <p:txBody>
            <a:bodyPr wrap="none" anchor="ctr"/>
            <a:lstStyle/>
            <a:p>
              <a:endParaRPr lang="it-IT"/>
            </a:p>
          </p:txBody>
        </p:sp>
        <p:sp>
          <p:nvSpPr>
            <p:cNvPr id="37901" name="Freeform 9"/>
            <p:cNvSpPr>
              <a:spLocks/>
            </p:cNvSpPr>
            <p:nvPr/>
          </p:nvSpPr>
          <p:spPr bwMode="auto">
            <a:xfrm>
              <a:off x="4484688" y="1906588"/>
              <a:ext cx="111125" cy="138112"/>
            </a:xfrm>
            <a:custGeom>
              <a:avLst/>
              <a:gdLst>
                <a:gd name="T0" fmla="*/ 2147483647 w 70"/>
                <a:gd name="T1" fmla="*/ 2147483647 h 84"/>
                <a:gd name="T2" fmla="*/ 2147483647 w 70"/>
                <a:gd name="T3" fmla="*/ 2147483647 h 84"/>
                <a:gd name="T4" fmla="*/ 2147483647 w 70"/>
                <a:gd name="T5" fmla="*/ 0 h 84"/>
                <a:gd name="T6" fmla="*/ 0 w 70"/>
                <a:gd name="T7" fmla="*/ 2147483647 h 84"/>
                <a:gd name="T8" fmla="*/ 2147483647 w 70"/>
                <a:gd name="T9" fmla="*/ 2147483647 h 84"/>
                <a:gd name="T10" fmla="*/ 0 60000 65536"/>
                <a:gd name="T11" fmla="*/ 0 60000 65536"/>
                <a:gd name="T12" fmla="*/ 0 60000 65536"/>
                <a:gd name="T13" fmla="*/ 0 60000 65536"/>
                <a:gd name="T14" fmla="*/ 0 60000 65536"/>
                <a:gd name="T15" fmla="*/ 0 w 70"/>
                <a:gd name="T16" fmla="*/ 0 h 84"/>
                <a:gd name="T17" fmla="*/ 70 w 70"/>
                <a:gd name="T18" fmla="*/ 84 h 84"/>
              </a:gdLst>
              <a:ahLst/>
              <a:cxnLst>
                <a:cxn ang="T10">
                  <a:pos x="T0" y="T1"/>
                </a:cxn>
                <a:cxn ang="T11">
                  <a:pos x="T2" y="T3"/>
                </a:cxn>
                <a:cxn ang="T12">
                  <a:pos x="T4" y="T5"/>
                </a:cxn>
                <a:cxn ang="T13">
                  <a:pos x="T6" y="T7"/>
                </a:cxn>
                <a:cxn ang="T14">
                  <a:pos x="T8" y="T9"/>
                </a:cxn>
              </a:cxnLst>
              <a:rect l="T15" t="T16" r="T17" b="T18"/>
              <a:pathLst>
                <a:path w="70" h="84">
                  <a:moveTo>
                    <a:pt x="35" y="83"/>
                  </a:moveTo>
                  <a:lnTo>
                    <a:pt x="69" y="41"/>
                  </a:lnTo>
                  <a:lnTo>
                    <a:pt x="35" y="0"/>
                  </a:lnTo>
                  <a:lnTo>
                    <a:pt x="0" y="41"/>
                  </a:lnTo>
                  <a:lnTo>
                    <a:pt x="35" y="83"/>
                  </a:lnTo>
                </a:path>
              </a:pathLst>
            </a:custGeom>
            <a:solidFill>
              <a:srgbClr val="4FA735"/>
            </a:solidFill>
            <a:ln w="12700" cap="rnd">
              <a:solidFill>
                <a:srgbClr val="4FA735"/>
              </a:solidFill>
              <a:round/>
              <a:headEnd/>
              <a:tailEnd/>
            </a:ln>
          </p:spPr>
          <p:txBody>
            <a:bodyPr/>
            <a:lstStyle/>
            <a:p>
              <a:endParaRPr lang="it-IT"/>
            </a:p>
          </p:txBody>
        </p:sp>
        <p:sp>
          <p:nvSpPr>
            <p:cNvPr id="37902" name="Rectangle 10"/>
            <p:cNvSpPr>
              <a:spLocks noChangeArrowheads="1"/>
            </p:cNvSpPr>
            <p:nvPr/>
          </p:nvSpPr>
          <p:spPr bwMode="auto">
            <a:xfrm>
              <a:off x="4645025" y="1841501"/>
              <a:ext cx="1449863" cy="364835"/>
            </a:xfrm>
            <a:prstGeom prst="rect">
              <a:avLst/>
            </a:prstGeom>
            <a:noFill/>
            <a:ln w="12700">
              <a:noFill/>
              <a:miter lim="800000"/>
              <a:headEnd/>
              <a:tailEnd/>
            </a:ln>
          </p:spPr>
          <p:txBody>
            <a:bodyPr wrap="none" lIns="90488" tIns="44450" rIns="90488" bIns="44450">
              <a:spAutoFit/>
            </a:bodyPr>
            <a:lstStyle/>
            <a:p>
              <a:pPr eaLnBrk="0" hangingPunct="0"/>
              <a:r>
                <a:rPr lang="en-US" sz="1600" b="1">
                  <a:solidFill>
                    <a:srgbClr val="0094D8"/>
                  </a:solidFill>
                  <a:latin typeface="Frutiger 55 Roman"/>
                </a:rPr>
                <a:t>1000 mg TU</a:t>
              </a:r>
            </a:p>
          </p:txBody>
        </p:sp>
        <p:sp>
          <p:nvSpPr>
            <p:cNvPr id="37903" name="Rectangle 11"/>
            <p:cNvSpPr>
              <a:spLocks noChangeArrowheads="1"/>
            </p:cNvSpPr>
            <p:nvPr/>
          </p:nvSpPr>
          <p:spPr bwMode="auto">
            <a:xfrm>
              <a:off x="1981200" y="2743200"/>
              <a:ext cx="6326188" cy="1422400"/>
            </a:xfrm>
            <a:prstGeom prst="rect">
              <a:avLst/>
            </a:prstGeom>
            <a:solidFill>
              <a:srgbClr val="FFFF99"/>
            </a:solidFill>
            <a:ln w="12700" cap="rnd">
              <a:solidFill>
                <a:srgbClr val="4FA735"/>
              </a:solidFill>
              <a:prstDash val="sysDot"/>
              <a:miter lim="800000"/>
              <a:headEnd/>
              <a:tailEnd/>
            </a:ln>
          </p:spPr>
          <p:txBody>
            <a:bodyPr wrap="none" anchor="ctr"/>
            <a:lstStyle/>
            <a:p>
              <a:endParaRPr lang="en-GB">
                <a:solidFill>
                  <a:srgbClr val="0094D8"/>
                </a:solidFill>
                <a:latin typeface="Frutiger 55 Roman"/>
              </a:endParaRPr>
            </a:p>
          </p:txBody>
        </p:sp>
        <p:sp>
          <p:nvSpPr>
            <p:cNvPr id="37904" name="Line 12"/>
            <p:cNvSpPr>
              <a:spLocks noChangeShapeType="1"/>
            </p:cNvSpPr>
            <p:nvPr/>
          </p:nvSpPr>
          <p:spPr bwMode="auto">
            <a:xfrm>
              <a:off x="8104188" y="2773363"/>
              <a:ext cx="0" cy="1362075"/>
            </a:xfrm>
            <a:prstGeom prst="line">
              <a:avLst/>
            </a:prstGeom>
            <a:noFill/>
            <a:ln w="25400">
              <a:solidFill>
                <a:schemeClr val="tx1"/>
              </a:solidFill>
              <a:round/>
              <a:headEnd type="triangle" w="med" len="med"/>
              <a:tailEnd type="triangle" w="med" len="med"/>
            </a:ln>
          </p:spPr>
          <p:txBody>
            <a:bodyPr wrap="none" anchor="ctr"/>
            <a:lstStyle/>
            <a:p>
              <a:endParaRPr lang="it-IT"/>
            </a:p>
          </p:txBody>
        </p:sp>
        <p:sp>
          <p:nvSpPr>
            <p:cNvPr id="37905" name="Line 13"/>
            <p:cNvSpPr>
              <a:spLocks noChangeShapeType="1"/>
            </p:cNvSpPr>
            <p:nvPr/>
          </p:nvSpPr>
          <p:spPr bwMode="auto">
            <a:xfrm flipH="1">
              <a:off x="1987550" y="1185863"/>
              <a:ext cx="4763" cy="3540125"/>
            </a:xfrm>
            <a:prstGeom prst="line">
              <a:avLst/>
            </a:prstGeom>
            <a:noFill/>
            <a:ln w="12700">
              <a:solidFill>
                <a:schemeClr val="tx1"/>
              </a:solidFill>
              <a:round/>
              <a:headEnd/>
              <a:tailEnd/>
            </a:ln>
          </p:spPr>
          <p:txBody>
            <a:bodyPr wrap="none" anchor="ctr"/>
            <a:lstStyle/>
            <a:p>
              <a:endParaRPr lang="it-IT"/>
            </a:p>
          </p:txBody>
        </p:sp>
        <p:sp>
          <p:nvSpPr>
            <p:cNvPr id="37906" name="Freeform 14"/>
            <p:cNvSpPr>
              <a:spLocks/>
            </p:cNvSpPr>
            <p:nvPr/>
          </p:nvSpPr>
          <p:spPr bwMode="auto">
            <a:xfrm>
              <a:off x="6169025" y="4044950"/>
              <a:ext cx="2071688" cy="90488"/>
            </a:xfrm>
            <a:custGeom>
              <a:avLst/>
              <a:gdLst>
                <a:gd name="T0" fmla="*/ 0 w 1058"/>
                <a:gd name="T1" fmla="*/ 0 h 52"/>
                <a:gd name="T2" fmla="*/ 2147483647 w 1058"/>
                <a:gd name="T3" fmla="*/ 2147483647 h 52"/>
                <a:gd name="T4" fmla="*/ 2147483647 w 1058"/>
                <a:gd name="T5" fmla="*/ 2147483647 h 52"/>
                <a:gd name="T6" fmla="*/ 2147483647 w 1058"/>
                <a:gd name="T7" fmla="*/ 2147483647 h 52"/>
                <a:gd name="T8" fmla="*/ 2147483647 w 1058"/>
                <a:gd name="T9" fmla="*/ 2147483647 h 52"/>
                <a:gd name="T10" fmla="*/ 0 60000 65536"/>
                <a:gd name="T11" fmla="*/ 0 60000 65536"/>
                <a:gd name="T12" fmla="*/ 0 60000 65536"/>
                <a:gd name="T13" fmla="*/ 0 60000 65536"/>
                <a:gd name="T14" fmla="*/ 0 60000 65536"/>
                <a:gd name="T15" fmla="*/ 0 w 1058"/>
                <a:gd name="T16" fmla="*/ 0 h 52"/>
                <a:gd name="T17" fmla="*/ 1058 w 1058"/>
                <a:gd name="T18" fmla="*/ 52 h 52"/>
              </a:gdLst>
              <a:ahLst/>
              <a:cxnLst>
                <a:cxn ang="T10">
                  <a:pos x="T0" y="T1"/>
                </a:cxn>
                <a:cxn ang="T11">
                  <a:pos x="T2" y="T3"/>
                </a:cxn>
                <a:cxn ang="T12">
                  <a:pos x="T4" y="T5"/>
                </a:cxn>
                <a:cxn ang="T13">
                  <a:pos x="T6" y="T7"/>
                </a:cxn>
                <a:cxn ang="T14">
                  <a:pos x="T8" y="T9"/>
                </a:cxn>
              </a:cxnLst>
              <a:rect l="T15" t="T16" r="T17" b="T18"/>
              <a:pathLst>
                <a:path w="1058" h="52">
                  <a:moveTo>
                    <a:pt x="0" y="0"/>
                  </a:moveTo>
                  <a:lnTo>
                    <a:pt x="265" y="19"/>
                  </a:lnTo>
                  <a:lnTo>
                    <a:pt x="534" y="29"/>
                  </a:lnTo>
                  <a:lnTo>
                    <a:pt x="792" y="29"/>
                  </a:lnTo>
                  <a:lnTo>
                    <a:pt x="1057" y="51"/>
                  </a:lnTo>
                </a:path>
              </a:pathLst>
            </a:custGeom>
            <a:solidFill>
              <a:srgbClr val="F9B700"/>
            </a:solidFill>
            <a:ln w="25400" cap="rnd">
              <a:solidFill>
                <a:srgbClr val="4FA735"/>
              </a:solidFill>
              <a:round/>
              <a:headEnd/>
              <a:tailEnd/>
            </a:ln>
          </p:spPr>
          <p:txBody>
            <a:bodyPr/>
            <a:lstStyle/>
            <a:p>
              <a:endParaRPr lang="it-IT"/>
            </a:p>
          </p:txBody>
        </p:sp>
        <p:grpSp>
          <p:nvGrpSpPr>
            <p:cNvPr id="37907" name="Group 15"/>
            <p:cNvGrpSpPr>
              <a:grpSpLocks/>
            </p:cNvGrpSpPr>
            <p:nvPr/>
          </p:nvGrpSpPr>
          <p:grpSpPr bwMode="auto">
            <a:xfrm>
              <a:off x="6629400" y="3894138"/>
              <a:ext cx="122238" cy="358775"/>
              <a:chOff x="3588" y="2963"/>
              <a:chExt cx="64" cy="207"/>
            </a:xfrm>
          </p:grpSpPr>
          <p:sp>
            <p:nvSpPr>
              <p:cNvPr id="38045" name="Line 16"/>
              <p:cNvSpPr>
                <a:spLocks noChangeShapeType="1"/>
              </p:cNvSpPr>
              <p:nvPr/>
            </p:nvSpPr>
            <p:spPr bwMode="auto">
              <a:xfrm>
                <a:off x="3619" y="2969"/>
                <a:ext cx="0" cy="197"/>
              </a:xfrm>
              <a:prstGeom prst="line">
                <a:avLst/>
              </a:prstGeom>
              <a:noFill/>
              <a:ln w="12700">
                <a:solidFill>
                  <a:schemeClr val="tx1"/>
                </a:solidFill>
                <a:round/>
                <a:headEnd/>
                <a:tailEnd/>
              </a:ln>
            </p:spPr>
            <p:txBody>
              <a:bodyPr wrap="none" anchor="ctr"/>
              <a:lstStyle/>
              <a:p>
                <a:endParaRPr lang="it-IT"/>
              </a:p>
            </p:txBody>
          </p:sp>
          <p:sp>
            <p:nvSpPr>
              <p:cNvPr id="38046" name="Freeform 17"/>
              <p:cNvSpPr>
                <a:spLocks/>
              </p:cNvSpPr>
              <p:nvPr/>
            </p:nvSpPr>
            <p:spPr bwMode="auto">
              <a:xfrm>
                <a:off x="3588" y="3030"/>
                <a:ext cx="64" cy="78"/>
              </a:xfrm>
              <a:custGeom>
                <a:avLst/>
                <a:gdLst>
                  <a:gd name="T0" fmla="*/ 32 w 64"/>
                  <a:gd name="T1" fmla="*/ 77 h 78"/>
                  <a:gd name="T2" fmla="*/ 63 w 64"/>
                  <a:gd name="T3" fmla="*/ 39 h 78"/>
                  <a:gd name="T4" fmla="*/ 32 w 64"/>
                  <a:gd name="T5" fmla="*/ 0 h 78"/>
                  <a:gd name="T6" fmla="*/ 0 w 64"/>
                  <a:gd name="T7" fmla="*/ 39 h 78"/>
                  <a:gd name="T8" fmla="*/ 32 w 64"/>
                  <a:gd name="T9" fmla="*/ 77 h 78"/>
                  <a:gd name="T10" fmla="*/ 0 60000 65536"/>
                  <a:gd name="T11" fmla="*/ 0 60000 65536"/>
                  <a:gd name="T12" fmla="*/ 0 60000 65536"/>
                  <a:gd name="T13" fmla="*/ 0 60000 65536"/>
                  <a:gd name="T14" fmla="*/ 0 60000 65536"/>
                  <a:gd name="T15" fmla="*/ 0 w 64"/>
                  <a:gd name="T16" fmla="*/ 0 h 78"/>
                  <a:gd name="T17" fmla="*/ 64 w 64"/>
                  <a:gd name="T18" fmla="*/ 78 h 78"/>
                </a:gdLst>
                <a:ahLst/>
                <a:cxnLst>
                  <a:cxn ang="T10">
                    <a:pos x="T0" y="T1"/>
                  </a:cxn>
                  <a:cxn ang="T11">
                    <a:pos x="T2" y="T3"/>
                  </a:cxn>
                  <a:cxn ang="T12">
                    <a:pos x="T4" y="T5"/>
                  </a:cxn>
                  <a:cxn ang="T13">
                    <a:pos x="T6" y="T7"/>
                  </a:cxn>
                  <a:cxn ang="T14">
                    <a:pos x="T8" y="T9"/>
                  </a:cxn>
                </a:cxnLst>
                <a:rect l="T15" t="T16" r="T17" b="T18"/>
                <a:pathLst>
                  <a:path w="64" h="78">
                    <a:moveTo>
                      <a:pt x="32" y="77"/>
                    </a:moveTo>
                    <a:lnTo>
                      <a:pt x="63" y="39"/>
                    </a:lnTo>
                    <a:lnTo>
                      <a:pt x="32" y="0"/>
                    </a:lnTo>
                    <a:lnTo>
                      <a:pt x="0" y="39"/>
                    </a:lnTo>
                    <a:lnTo>
                      <a:pt x="32" y="77"/>
                    </a:lnTo>
                  </a:path>
                </a:pathLst>
              </a:custGeom>
              <a:solidFill>
                <a:srgbClr val="4FA735"/>
              </a:solidFill>
              <a:ln w="12700" cap="rnd">
                <a:solidFill>
                  <a:srgbClr val="4FA735"/>
                </a:solidFill>
                <a:round/>
                <a:headEnd/>
                <a:tailEnd/>
              </a:ln>
            </p:spPr>
            <p:txBody>
              <a:bodyPr/>
              <a:lstStyle/>
              <a:p>
                <a:endParaRPr lang="it-IT"/>
              </a:p>
            </p:txBody>
          </p:sp>
          <p:sp>
            <p:nvSpPr>
              <p:cNvPr id="38047" name="Line 18"/>
              <p:cNvSpPr>
                <a:spLocks noChangeShapeType="1"/>
              </p:cNvSpPr>
              <p:nvPr/>
            </p:nvSpPr>
            <p:spPr bwMode="auto">
              <a:xfrm>
                <a:off x="3613" y="3170"/>
                <a:ext cx="13" cy="0"/>
              </a:xfrm>
              <a:prstGeom prst="line">
                <a:avLst/>
              </a:prstGeom>
              <a:noFill/>
              <a:ln w="12700">
                <a:solidFill>
                  <a:schemeClr val="tx1"/>
                </a:solidFill>
                <a:round/>
                <a:headEnd/>
                <a:tailEnd/>
              </a:ln>
            </p:spPr>
            <p:txBody>
              <a:bodyPr wrap="none" anchor="ctr"/>
              <a:lstStyle/>
              <a:p>
                <a:endParaRPr lang="it-IT"/>
              </a:p>
            </p:txBody>
          </p:sp>
          <p:sp>
            <p:nvSpPr>
              <p:cNvPr id="38048" name="Line 19"/>
              <p:cNvSpPr>
                <a:spLocks noChangeShapeType="1"/>
              </p:cNvSpPr>
              <p:nvPr/>
            </p:nvSpPr>
            <p:spPr bwMode="auto">
              <a:xfrm>
                <a:off x="3613" y="2963"/>
                <a:ext cx="13" cy="0"/>
              </a:xfrm>
              <a:prstGeom prst="line">
                <a:avLst/>
              </a:prstGeom>
              <a:noFill/>
              <a:ln w="12700">
                <a:solidFill>
                  <a:schemeClr val="tx1"/>
                </a:solidFill>
                <a:round/>
                <a:headEnd/>
                <a:tailEnd/>
              </a:ln>
            </p:spPr>
            <p:txBody>
              <a:bodyPr wrap="none" anchor="ctr"/>
              <a:lstStyle/>
              <a:p>
                <a:endParaRPr lang="it-IT"/>
              </a:p>
            </p:txBody>
          </p:sp>
        </p:grpSp>
        <p:grpSp>
          <p:nvGrpSpPr>
            <p:cNvPr id="37908" name="Group 20"/>
            <p:cNvGrpSpPr>
              <a:grpSpLocks/>
            </p:cNvGrpSpPr>
            <p:nvPr/>
          </p:nvGrpSpPr>
          <p:grpSpPr bwMode="auto">
            <a:xfrm>
              <a:off x="7656513" y="3905250"/>
              <a:ext cx="127000" cy="360363"/>
              <a:chOff x="4113" y="2970"/>
              <a:chExt cx="65" cy="207"/>
            </a:xfrm>
          </p:grpSpPr>
          <p:sp>
            <p:nvSpPr>
              <p:cNvPr id="38041" name="Line 21"/>
              <p:cNvSpPr>
                <a:spLocks noChangeShapeType="1"/>
              </p:cNvSpPr>
              <p:nvPr/>
            </p:nvSpPr>
            <p:spPr bwMode="auto">
              <a:xfrm>
                <a:off x="4146" y="2977"/>
                <a:ext cx="0" cy="196"/>
              </a:xfrm>
              <a:prstGeom prst="line">
                <a:avLst/>
              </a:prstGeom>
              <a:noFill/>
              <a:ln w="12700">
                <a:solidFill>
                  <a:schemeClr val="tx1"/>
                </a:solidFill>
                <a:round/>
                <a:headEnd/>
                <a:tailEnd/>
              </a:ln>
            </p:spPr>
            <p:txBody>
              <a:bodyPr wrap="none" anchor="ctr"/>
              <a:lstStyle/>
              <a:p>
                <a:endParaRPr lang="it-IT"/>
              </a:p>
            </p:txBody>
          </p:sp>
          <p:sp>
            <p:nvSpPr>
              <p:cNvPr id="38042" name="Freeform 22"/>
              <p:cNvSpPr>
                <a:spLocks/>
              </p:cNvSpPr>
              <p:nvPr/>
            </p:nvSpPr>
            <p:spPr bwMode="auto">
              <a:xfrm>
                <a:off x="4113" y="3037"/>
                <a:ext cx="65" cy="80"/>
              </a:xfrm>
              <a:custGeom>
                <a:avLst/>
                <a:gdLst>
                  <a:gd name="T0" fmla="*/ 32 w 65"/>
                  <a:gd name="T1" fmla="*/ 79 h 80"/>
                  <a:gd name="T2" fmla="*/ 64 w 65"/>
                  <a:gd name="T3" fmla="*/ 40 h 80"/>
                  <a:gd name="T4" fmla="*/ 32 w 65"/>
                  <a:gd name="T5" fmla="*/ 0 h 80"/>
                  <a:gd name="T6" fmla="*/ 0 w 65"/>
                  <a:gd name="T7" fmla="*/ 40 h 80"/>
                  <a:gd name="T8" fmla="*/ 32 w 65"/>
                  <a:gd name="T9" fmla="*/ 79 h 80"/>
                  <a:gd name="T10" fmla="*/ 0 60000 65536"/>
                  <a:gd name="T11" fmla="*/ 0 60000 65536"/>
                  <a:gd name="T12" fmla="*/ 0 60000 65536"/>
                  <a:gd name="T13" fmla="*/ 0 60000 65536"/>
                  <a:gd name="T14" fmla="*/ 0 60000 65536"/>
                  <a:gd name="T15" fmla="*/ 0 w 65"/>
                  <a:gd name="T16" fmla="*/ 0 h 80"/>
                  <a:gd name="T17" fmla="*/ 65 w 65"/>
                  <a:gd name="T18" fmla="*/ 80 h 80"/>
                </a:gdLst>
                <a:ahLst/>
                <a:cxnLst>
                  <a:cxn ang="T10">
                    <a:pos x="T0" y="T1"/>
                  </a:cxn>
                  <a:cxn ang="T11">
                    <a:pos x="T2" y="T3"/>
                  </a:cxn>
                  <a:cxn ang="T12">
                    <a:pos x="T4" y="T5"/>
                  </a:cxn>
                  <a:cxn ang="T13">
                    <a:pos x="T6" y="T7"/>
                  </a:cxn>
                  <a:cxn ang="T14">
                    <a:pos x="T8" y="T9"/>
                  </a:cxn>
                </a:cxnLst>
                <a:rect l="T15" t="T16" r="T17" b="T18"/>
                <a:pathLst>
                  <a:path w="65" h="80">
                    <a:moveTo>
                      <a:pt x="32" y="79"/>
                    </a:moveTo>
                    <a:lnTo>
                      <a:pt x="64" y="40"/>
                    </a:lnTo>
                    <a:lnTo>
                      <a:pt x="32" y="0"/>
                    </a:lnTo>
                    <a:lnTo>
                      <a:pt x="0" y="40"/>
                    </a:lnTo>
                    <a:lnTo>
                      <a:pt x="32" y="79"/>
                    </a:lnTo>
                  </a:path>
                </a:pathLst>
              </a:custGeom>
              <a:solidFill>
                <a:srgbClr val="4FA735"/>
              </a:solidFill>
              <a:ln w="12700" cap="rnd">
                <a:solidFill>
                  <a:srgbClr val="4FA735"/>
                </a:solidFill>
                <a:round/>
                <a:headEnd/>
                <a:tailEnd/>
              </a:ln>
            </p:spPr>
            <p:txBody>
              <a:bodyPr/>
              <a:lstStyle/>
              <a:p>
                <a:endParaRPr lang="it-IT"/>
              </a:p>
            </p:txBody>
          </p:sp>
          <p:sp>
            <p:nvSpPr>
              <p:cNvPr id="38043" name="Line 23"/>
              <p:cNvSpPr>
                <a:spLocks noChangeShapeType="1"/>
              </p:cNvSpPr>
              <p:nvPr/>
            </p:nvSpPr>
            <p:spPr bwMode="auto">
              <a:xfrm>
                <a:off x="4139" y="3177"/>
                <a:ext cx="13" cy="0"/>
              </a:xfrm>
              <a:prstGeom prst="line">
                <a:avLst/>
              </a:prstGeom>
              <a:noFill/>
              <a:ln w="12700">
                <a:solidFill>
                  <a:schemeClr val="tx1"/>
                </a:solidFill>
                <a:round/>
                <a:headEnd/>
                <a:tailEnd/>
              </a:ln>
            </p:spPr>
            <p:txBody>
              <a:bodyPr wrap="none" anchor="ctr"/>
              <a:lstStyle/>
              <a:p>
                <a:endParaRPr lang="it-IT"/>
              </a:p>
            </p:txBody>
          </p:sp>
          <p:sp>
            <p:nvSpPr>
              <p:cNvPr id="38044" name="Line 24"/>
              <p:cNvSpPr>
                <a:spLocks noChangeShapeType="1"/>
              </p:cNvSpPr>
              <p:nvPr/>
            </p:nvSpPr>
            <p:spPr bwMode="auto">
              <a:xfrm>
                <a:off x="4139" y="2970"/>
                <a:ext cx="13" cy="0"/>
              </a:xfrm>
              <a:prstGeom prst="line">
                <a:avLst/>
              </a:prstGeom>
              <a:noFill/>
              <a:ln w="12700">
                <a:solidFill>
                  <a:schemeClr val="tx1"/>
                </a:solidFill>
                <a:round/>
                <a:headEnd/>
                <a:tailEnd/>
              </a:ln>
            </p:spPr>
            <p:txBody>
              <a:bodyPr wrap="none" anchor="ctr"/>
              <a:lstStyle/>
              <a:p>
                <a:endParaRPr lang="it-IT"/>
              </a:p>
            </p:txBody>
          </p:sp>
        </p:grpSp>
        <p:grpSp>
          <p:nvGrpSpPr>
            <p:cNvPr id="37909" name="Group 25"/>
            <p:cNvGrpSpPr>
              <a:grpSpLocks/>
            </p:cNvGrpSpPr>
            <p:nvPr/>
          </p:nvGrpSpPr>
          <p:grpSpPr bwMode="auto">
            <a:xfrm>
              <a:off x="7151688" y="3932238"/>
              <a:ext cx="127000" cy="292100"/>
              <a:chOff x="3856" y="2985"/>
              <a:chExt cx="65" cy="169"/>
            </a:xfrm>
          </p:grpSpPr>
          <p:sp>
            <p:nvSpPr>
              <p:cNvPr id="38037" name="Line 26"/>
              <p:cNvSpPr>
                <a:spLocks noChangeShapeType="1"/>
              </p:cNvSpPr>
              <p:nvPr/>
            </p:nvSpPr>
            <p:spPr bwMode="auto">
              <a:xfrm>
                <a:off x="3888" y="2989"/>
                <a:ext cx="0" cy="160"/>
              </a:xfrm>
              <a:prstGeom prst="line">
                <a:avLst/>
              </a:prstGeom>
              <a:noFill/>
              <a:ln w="12700">
                <a:solidFill>
                  <a:schemeClr val="tx1"/>
                </a:solidFill>
                <a:round/>
                <a:headEnd/>
                <a:tailEnd/>
              </a:ln>
            </p:spPr>
            <p:txBody>
              <a:bodyPr wrap="none" anchor="ctr"/>
              <a:lstStyle/>
              <a:p>
                <a:endParaRPr lang="it-IT"/>
              </a:p>
            </p:txBody>
          </p:sp>
          <p:sp>
            <p:nvSpPr>
              <p:cNvPr id="38038" name="Freeform 27"/>
              <p:cNvSpPr>
                <a:spLocks/>
              </p:cNvSpPr>
              <p:nvPr/>
            </p:nvSpPr>
            <p:spPr bwMode="auto">
              <a:xfrm>
                <a:off x="3856" y="3036"/>
                <a:ext cx="65" cy="80"/>
              </a:xfrm>
              <a:custGeom>
                <a:avLst/>
                <a:gdLst>
                  <a:gd name="T0" fmla="*/ 32 w 65"/>
                  <a:gd name="T1" fmla="*/ 79 h 80"/>
                  <a:gd name="T2" fmla="*/ 64 w 65"/>
                  <a:gd name="T3" fmla="*/ 40 h 80"/>
                  <a:gd name="T4" fmla="*/ 32 w 65"/>
                  <a:gd name="T5" fmla="*/ 0 h 80"/>
                  <a:gd name="T6" fmla="*/ 0 w 65"/>
                  <a:gd name="T7" fmla="*/ 40 h 80"/>
                  <a:gd name="T8" fmla="*/ 32 w 65"/>
                  <a:gd name="T9" fmla="*/ 79 h 80"/>
                  <a:gd name="T10" fmla="*/ 0 60000 65536"/>
                  <a:gd name="T11" fmla="*/ 0 60000 65536"/>
                  <a:gd name="T12" fmla="*/ 0 60000 65536"/>
                  <a:gd name="T13" fmla="*/ 0 60000 65536"/>
                  <a:gd name="T14" fmla="*/ 0 60000 65536"/>
                  <a:gd name="T15" fmla="*/ 0 w 65"/>
                  <a:gd name="T16" fmla="*/ 0 h 80"/>
                  <a:gd name="T17" fmla="*/ 65 w 65"/>
                  <a:gd name="T18" fmla="*/ 80 h 80"/>
                </a:gdLst>
                <a:ahLst/>
                <a:cxnLst>
                  <a:cxn ang="T10">
                    <a:pos x="T0" y="T1"/>
                  </a:cxn>
                  <a:cxn ang="T11">
                    <a:pos x="T2" y="T3"/>
                  </a:cxn>
                  <a:cxn ang="T12">
                    <a:pos x="T4" y="T5"/>
                  </a:cxn>
                  <a:cxn ang="T13">
                    <a:pos x="T6" y="T7"/>
                  </a:cxn>
                  <a:cxn ang="T14">
                    <a:pos x="T8" y="T9"/>
                  </a:cxn>
                </a:cxnLst>
                <a:rect l="T15" t="T16" r="T17" b="T18"/>
                <a:pathLst>
                  <a:path w="65" h="80">
                    <a:moveTo>
                      <a:pt x="32" y="79"/>
                    </a:moveTo>
                    <a:lnTo>
                      <a:pt x="64" y="40"/>
                    </a:lnTo>
                    <a:lnTo>
                      <a:pt x="32" y="0"/>
                    </a:lnTo>
                    <a:lnTo>
                      <a:pt x="0" y="40"/>
                    </a:lnTo>
                    <a:lnTo>
                      <a:pt x="32" y="79"/>
                    </a:lnTo>
                  </a:path>
                </a:pathLst>
              </a:custGeom>
              <a:solidFill>
                <a:srgbClr val="4FA735"/>
              </a:solidFill>
              <a:ln w="12700" cap="rnd">
                <a:solidFill>
                  <a:srgbClr val="4FA735"/>
                </a:solidFill>
                <a:round/>
                <a:headEnd/>
                <a:tailEnd/>
              </a:ln>
            </p:spPr>
            <p:txBody>
              <a:bodyPr/>
              <a:lstStyle/>
              <a:p>
                <a:endParaRPr lang="it-IT"/>
              </a:p>
            </p:txBody>
          </p:sp>
          <p:sp>
            <p:nvSpPr>
              <p:cNvPr id="38039" name="Line 28"/>
              <p:cNvSpPr>
                <a:spLocks noChangeShapeType="1"/>
              </p:cNvSpPr>
              <p:nvPr/>
            </p:nvSpPr>
            <p:spPr bwMode="auto">
              <a:xfrm>
                <a:off x="3882" y="3154"/>
                <a:ext cx="15" cy="0"/>
              </a:xfrm>
              <a:prstGeom prst="line">
                <a:avLst/>
              </a:prstGeom>
              <a:noFill/>
              <a:ln w="12700">
                <a:solidFill>
                  <a:schemeClr val="tx1"/>
                </a:solidFill>
                <a:round/>
                <a:headEnd/>
                <a:tailEnd/>
              </a:ln>
            </p:spPr>
            <p:txBody>
              <a:bodyPr wrap="none" anchor="ctr"/>
              <a:lstStyle/>
              <a:p>
                <a:endParaRPr lang="it-IT"/>
              </a:p>
            </p:txBody>
          </p:sp>
          <p:sp>
            <p:nvSpPr>
              <p:cNvPr id="38040" name="Line 29"/>
              <p:cNvSpPr>
                <a:spLocks noChangeShapeType="1"/>
              </p:cNvSpPr>
              <p:nvPr/>
            </p:nvSpPr>
            <p:spPr bwMode="auto">
              <a:xfrm>
                <a:off x="3880" y="2985"/>
                <a:ext cx="15" cy="0"/>
              </a:xfrm>
              <a:prstGeom prst="line">
                <a:avLst/>
              </a:prstGeom>
              <a:noFill/>
              <a:ln w="12700">
                <a:solidFill>
                  <a:schemeClr val="tx1"/>
                </a:solidFill>
                <a:round/>
                <a:headEnd/>
                <a:tailEnd/>
              </a:ln>
            </p:spPr>
            <p:txBody>
              <a:bodyPr wrap="none" anchor="ctr"/>
              <a:lstStyle/>
              <a:p>
                <a:endParaRPr lang="it-IT"/>
              </a:p>
            </p:txBody>
          </p:sp>
        </p:grpSp>
        <p:sp>
          <p:nvSpPr>
            <p:cNvPr id="37910" name="Rectangle 30"/>
            <p:cNvSpPr>
              <a:spLocks noChangeArrowheads="1"/>
            </p:cNvSpPr>
            <p:nvPr/>
          </p:nvSpPr>
          <p:spPr bwMode="auto">
            <a:xfrm>
              <a:off x="3348576" y="5053013"/>
              <a:ext cx="4675641" cy="364871"/>
            </a:xfrm>
            <a:prstGeom prst="rect">
              <a:avLst/>
            </a:prstGeom>
            <a:noFill/>
            <a:ln w="12700">
              <a:noFill/>
              <a:miter lim="800000"/>
              <a:headEnd/>
              <a:tailEnd/>
            </a:ln>
          </p:spPr>
          <p:txBody>
            <a:bodyPr wrap="none" lIns="90488" tIns="44450" rIns="90488" bIns="44450">
              <a:spAutoFit/>
            </a:bodyPr>
            <a:lstStyle/>
            <a:p>
              <a:pPr algn="ctr" eaLnBrk="0" hangingPunct="0"/>
              <a:r>
                <a:rPr lang="en-US" sz="1600" b="1">
                  <a:solidFill>
                    <a:srgbClr val="0094D8"/>
                  </a:solidFill>
                  <a:latin typeface="Frutiger 55 Roman"/>
                </a:rPr>
                <a:t>Settimane dopo singola somministrazione</a:t>
              </a:r>
            </a:p>
          </p:txBody>
        </p:sp>
        <p:sp>
          <p:nvSpPr>
            <p:cNvPr id="37911" name="Line 31"/>
            <p:cNvSpPr>
              <a:spLocks noChangeShapeType="1"/>
            </p:cNvSpPr>
            <p:nvPr/>
          </p:nvSpPr>
          <p:spPr bwMode="auto">
            <a:xfrm>
              <a:off x="2138363" y="3970338"/>
              <a:ext cx="28575" cy="0"/>
            </a:xfrm>
            <a:prstGeom prst="line">
              <a:avLst/>
            </a:prstGeom>
            <a:noFill/>
            <a:ln w="12700">
              <a:solidFill>
                <a:schemeClr val="tx1"/>
              </a:solidFill>
              <a:round/>
              <a:headEnd/>
              <a:tailEnd/>
            </a:ln>
          </p:spPr>
          <p:txBody>
            <a:bodyPr wrap="none" anchor="ctr"/>
            <a:lstStyle/>
            <a:p>
              <a:endParaRPr lang="it-IT"/>
            </a:p>
          </p:txBody>
        </p:sp>
        <p:sp>
          <p:nvSpPr>
            <p:cNvPr id="37912" name="Line 32"/>
            <p:cNvSpPr>
              <a:spLocks noChangeShapeType="1"/>
            </p:cNvSpPr>
            <p:nvPr/>
          </p:nvSpPr>
          <p:spPr bwMode="auto">
            <a:xfrm>
              <a:off x="2152650" y="3976688"/>
              <a:ext cx="0" cy="444500"/>
            </a:xfrm>
            <a:prstGeom prst="line">
              <a:avLst/>
            </a:prstGeom>
            <a:noFill/>
            <a:ln w="12700">
              <a:solidFill>
                <a:schemeClr val="tx1"/>
              </a:solidFill>
              <a:round/>
              <a:headEnd/>
              <a:tailEnd/>
            </a:ln>
          </p:spPr>
          <p:txBody>
            <a:bodyPr wrap="none" anchor="ctr"/>
            <a:lstStyle/>
            <a:p>
              <a:endParaRPr lang="it-IT"/>
            </a:p>
          </p:txBody>
        </p:sp>
        <p:sp>
          <p:nvSpPr>
            <p:cNvPr id="37913" name="Line 33"/>
            <p:cNvSpPr>
              <a:spLocks noChangeShapeType="1"/>
            </p:cNvSpPr>
            <p:nvPr/>
          </p:nvSpPr>
          <p:spPr bwMode="auto">
            <a:xfrm>
              <a:off x="2138363" y="4427538"/>
              <a:ext cx="28575" cy="0"/>
            </a:xfrm>
            <a:prstGeom prst="line">
              <a:avLst/>
            </a:prstGeom>
            <a:noFill/>
            <a:ln w="12700">
              <a:solidFill>
                <a:schemeClr val="tx1"/>
              </a:solidFill>
              <a:round/>
              <a:headEnd/>
              <a:tailEnd/>
            </a:ln>
          </p:spPr>
          <p:txBody>
            <a:bodyPr wrap="none" anchor="ctr"/>
            <a:lstStyle/>
            <a:p>
              <a:endParaRPr lang="it-IT"/>
            </a:p>
          </p:txBody>
        </p:sp>
        <p:sp>
          <p:nvSpPr>
            <p:cNvPr id="37914" name="Line 34"/>
            <p:cNvSpPr>
              <a:spLocks noChangeShapeType="1"/>
            </p:cNvSpPr>
            <p:nvPr/>
          </p:nvSpPr>
          <p:spPr bwMode="auto">
            <a:xfrm>
              <a:off x="2239963" y="4194175"/>
              <a:ext cx="28575" cy="0"/>
            </a:xfrm>
            <a:prstGeom prst="line">
              <a:avLst/>
            </a:prstGeom>
            <a:noFill/>
            <a:ln w="12700">
              <a:solidFill>
                <a:schemeClr val="tx1"/>
              </a:solidFill>
              <a:round/>
              <a:headEnd/>
              <a:tailEnd/>
            </a:ln>
          </p:spPr>
          <p:txBody>
            <a:bodyPr wrap="none" anchor="ctr"/>
            <a:lstStyle/>
            <a:p>
              <a:endParaRPr lang="it-IT"/>
            </a:p>
          </p:txBody>
        </p:sp>
        <p:sp>
          <p:nvSpPr>
            <p:cNvPr id="37915" name="Line 35"/>
            <p:cNvSpPr>
              <a:spLocks noChangeShapeType="1"/>
            </p:cNvSpPr>
            <p:nvPr/>
          </p:nvSpPr>
          <p:spPr bwMode="auto">
            <a:xfrm>
              <a:off x="2452688" y="3441700"/>
              <a:ext cx="23812" cy="0"/>
            </a:xfrm>
            <a:prstGeom prst="line">
              <a:avLst/>
            </a:prstGeom>
            <a:noFill/>
            <a:ln w="12700">
              <a:solidFill>
                <a:schemeClr val="tx1"/>
              </a:solidFill>
              <a:round/>
              <a:headEnd/>
              <a:tailEnd/>
            </a:ln>
          </p:spPr>
          <p:txBody>
            <a:bodyPr wrap="none" anchor="ctr"/>
            <a:lstStyle/>
            <a:p>
              <a:endParaRPr lang="it-IT"/>
            </a:p>
          </p:txBody>
        </p:sp>
        <p:sp>
          <p:nvSpPr>
            <p:cNvPr id="37916" name="Line 36"/>
            <p:cNvSpPr>
              <a:spLocks noChangeShapeType="1"/>
            </p:cNvSpPr>
            <p:nvPr/>
          </p:nvSpPr>
          <p:spPr bwMode="auto">
            <a:xfrm>
              <a:off x="2460625" y="3448050"/>
              <a:ext cx="0" cy="623888"/>
            </a:xfrm>
            <a:prstGeom prst="line">
              <a:avLst/>
            </a:prstGeom>
            <a:noFill/>
            <a:ln w="12700">
              <a:solidFill>
                <a:schemeClr val="tx1"/>
              </a:solidFill>
              <a:round/>
              <a:headEnd/>
              <a:tailEnd/>
            </a:ln>
          </p:spPr>
          <p:txBody>
            <a:bodyPr wrap="none" anchor="ctr"/>
            <a:lstStyle/>
            <a:p>
              <a:endParaRPr lang="it-IT"/>
            </a:p>
          </p:txBody>
        </p:sp>
        <p:sp>
          <p:nvSpPr>
            <p:cNvPr id="37917" name="Line 37"/>
            <p:cNvSpPr>
              <a:spLocks noChangeShapeType="1"/>
            </p:cNvSpPr>
            <p:nvPr/>
          </p:nvSpPr>
          <p:spPr bwMode="auto">
            <a:xfrm>
              <a:off x="2552700" y="3275013"/>
              <a:ext cx="25400" cy="0"/>
            </a:xfrm>
            <a:prstGeom prst="line">
              <a:avLst/>
            </a:prstGeom>
            <a:noFill/>
            <a:ln w="12700">
              <a:solidFill>
                <a:schemeClr val="tx1"/>
              </a:solidFill>
              <a:round/>
              <a:headEnd/>
              <a:tailEnd/>
            </a:ln>
          </p:spPr>
          <p:txBody>
            <a:bodyPr wrap="none" anchor="ctr"/>
            <a:lstStyle/>
            <a:p>
              <a:endParaRPr lang="it-IT"/>
            </a:p>
          </p:txBody>
        </p:sp>
        <p:sp>
          <p:nvSpPr>
            <p:cNvPr id="37918" name="Line 38"/>
            <p:cNvSpPr>
              <a:spLocks noChangeShapeType="1"/>
            </p:cNvSpPr>
            <p:nvPr/>
          </p:nvSpPr>
          <p:spPr bwMode="auto">
            <a:xfrm>
              <a:off x="2562225" y="3282950"/>
              <a:ext cx="0" cy="668338"/>
            </a:xfrm>
            <a:prstGeom prst="line">
              <a:avLst/>
            </a:prstGeom>
            <a:noFill/>
            <a:ln w="12700">
              <a:solidFill>
                <a:schemeClr val="tx1"/>
              </a:solidFill>
              <a:round/>
              <a:headEnd/>
              <a:tailEnd/>
            </a:ln>
          </p:spPr>
          <p:txBody>
            <a:bodyPr wrap="none" anchor="ctr"/>
            <a:lstStyle/>
            <a:p>
              <a:endParaRPr lang="it-IT"/>
            </a:p>
          </p:txBody>
        </p:sp>
        <p:sp>
          <p:nvSpPr>
            <p:cNvPr id="37919" name="Line 39"/>
            <p:cNvSpPr>
              <a:spLocks noChangeShapeType="1"/>
            </p:cNvSpPr>
            <p:nvPr/>
          </p:nvSpPr>
          <p:spPr bwMode="auto">
            <a:xfrm>
              <a:off x="2552700" y="3957638"/>
              <a:ext cx="25400" cy="0"/>
            </a:xfrm>
            <a:prstGeom prst="line">
              <a:avLst/>
            </a:prstGeom>
            <a:noFill/>
            <a:ln w="12700">
              <a:solidFill>
                <a:schemeClr val="tx1"/>
              </a:solidFill>
              <a:round/>
              <a:headEnd/>
              <a:tailEnd/>
            </a:ln>
          </p:spPr>
          <p:txBody>
            <a:bodyPr wrap="none" anchor="ctr"/>
            <a:lstStyle/>
            <a:p>
              <a:endParaRPr lang="it-IT"/>
            </a:p>
          </p:txBody>
        </p:sp>
        <p:sp>
          <p:nvSpPr>
            <p:cNvPr id="37920" name="Line 40"/>
            <p:cNvSpPr>
              <a:spLocks noChangeShapeType="1"/>
            </p:cNvSpPr>
            <p:nvPr/>
          </p:nvSpPr>
          <p:spPr bwMode="auto">
            <a:xfrm>
              <a:off x="3070225" y="3328988"/>
              <a:ext cx="26988" cy="0"/>
            </a:xfrm>
            <a:prstGeom prst="line">
              <a:avLst/>
            </a:prstGeom>
            <a:noFill/>
            <a:ln w="12700">
              <a:solidFill>
                <a:schemeClr val="tx1"/>
              </a:solidFill>
              <a:round/>
              <a:headEnd/>
              <a:tailEnd/>
            </a:ln>
          </p:spPr>
          <p:txBody>
            <a:bodyPr wrap="none" anchor="ctr"/>
            <a:lstStyle/>
            <a:p>
              <a:endParaRPr lang="it-IT"/>
            </a:p>
          </p:txBody>
        </p:sp>
        <p:sp>
          <p:nvSpPr>
            <p:cNvPr id="37921" name="Line 41"/>
            <p:cNvSpPr>
              <a:spLocks noChangeShapeType="1"/>
            </p:cNvSpPr>
            <p:nvPr/>
          </p:nvSpPr>
          <p:spPr bwMode="auto">
            <a:xfrm>
              <a:off x="3084513" y="3336925"/>
              <a:ext cx="0" cy="379413"/>
            </a:xfrm>
            <a:prstGeom prst="line">
              <a:avLst/>
            </a:prstGeom>
            <a:noFill/>
            <a:ln w="12700">
              <a:solidFill>
                <a:schemeClr val="tx1"/>
              </a:solidFill>
              <a:round/>
              <a:headEnd/>
              <a:tailEnd/>
            </a:ln>
          </p:spPr>
          <p:txBody>
            <a:bodyPr wrap="none" anchor="ctr"/>
            <a:lstStyle/>
            <a:p>
              <a:endParaRPr lang="it-IT"/>
            </a:p>
          </p:txBody>
        </p:sp>
        <p:sp>
          <p:nvSpPr>
            <p:cNvPr id="37922" name="Line 42"/>
            <p:cNvSpPr>
              <a:spLocks noChangeShapeType="1"/>
            </p:cNvSpPr>
            <p:nvPr/>
          </p:nvSpPr>
          <p:spPr bwMode="auto">
            <a:xfrm>
              <a:off x="3070225" y="3722688"/>
              <a:ext cx="26988" cy="0"/>
            </a:xfrm>
            <a:prstGeom prst="line">
              <a:avLst/>
            </a:prstGeom>
            <a:noFill/>
            <a:ln w="12700">
              <a:solidFill>
                <a:schemeClr val="tx1"/>
              </a:solidFill>
              <a:round/>
              <a:headEnd/>
              <a:tailEnd/>
            </a:ln>
          </p:spPr>
          <p:txBody>
            <a:bodyPr wrap="none" anchor="ctr"/>
            <a:lstStyle/>
            <a:p>
              <a:endParaRPr lang="it-IT"/>
            </a:p>
          </p:txBody>
        </p:sp>
        <p:sp>
          <p:nvSpPr>
            <p:cNvPr id="37923" name="Line 43"/>
            <p:cNvSpPr>
              <a:spLocks noChangeShapeType="1"/>
            </p:cNvSpPr>
            <p:nvPr/>
          </p:nvSpPr>
          <p:spPr bwMode="auto">
            <a:xfrm>
              <a:off x="3584575" y="3571875"/>
              <a:ext cx="28575" cy="0"/>
            </a:xfrm>
            <a:prstGeom prst="line">
              <a:avLst/>
            </a:prstGeom>
            <a:noFill/>
            <a:ln w="12700">
              <a:solidFill>
                <a:schemeClr val="tx1"/>
              </a:solidFill>
              <a:round/>
              <a:headEnd/>
              <a:tailEnd/>
            </a:ln>
          </p:spPr>
          <p:txBody>
            <a:bodyPr wrap="none" anchor="ctr"/>
            <a:lstStyle/>
            <a:p>
              <a:endParaRPr lang="it-IT"/>
            </a:p>
          </p:txBody>
        </p:sp>
        <p:sp>
          <p:nvSpPr>
            <p:cNvPr id="37924" name="Line 44"/>
            <p:cNvSpPr>
              <a:spLocks noChangeShapeType="1"/>
            </p:cNvSpPr>
            <p:nvPr/>
          </p:nvSpPr>
          <p:spPr bwMode="auto">
            <a:xfrm>
              <a:off x="3600450" y="3578225"/>
              <a:ext cx="0" cy="476250"/>
            </a:xfrm>
            <a:prstGeom prst="line">
              <a:avLst/>
            </a:prstGeom>
            <a:noFill/>
            <a:ln w="12700">
              <a:solidFill>
                <a:schemeClr val="tx1"/>
              </a:solidFill>
              <a:round/>
              <a:headEnd/>
              <a:tailEnd/>
            </a:ln>
          </p:spPr>
          <p:txBody>
            <a:bodyPr wrap="none" anchor="ctr"/>
            <a:lstStyle/>
            <a:p>
              <a:endParaRPr lang="it-IT"/>
            </a:p>
          </p:txBody>
        </p:sp>
        <p:sp>
          <p:nvSpPr>
            <p:cNvPr id="37925" name="Line 45"/>
            <p:cNvSpPr>
              <a:spLocks noChangeShapeType="1"/>
            </p:cNvSpPr>
            <p:nvPr/>
          </p:nvSpPr>
          <p:spPr bwMode="auto">
            <a:xfrm>
              <a:off x="4105275" y="3765550"/>
              <a:ext cx="22225" cy="0"/>
            </a:xfrm>
            <a:prstGeom prst="line">
              <a:avLst/>
            </a:prstGeom>
            <a:noFill/>
            <a:ln w="12700">
              <a:solidFill>
                <a:schemeClr val="tx1"/>
              </a:solidFill>
              <a:round/>
              <a:headEnd/>
              <a:tailEnd/>
            </a:ln>
          </p:spPr>
          <p:txBody>
            <a:bodyPr wrap="none" anchor="ctr"/>
            <a:lstStyle/>
            <a:p>
              <a:endParaRPr lang="it-IT"/>
            </a:p>
          </p:txBody>
        </p:sp>
        <p:sp>
          <p:nvSpPr>
            <p:cNvPr id="37926" name="Line 46"/>
            <p:cNvSpPr>
              <a:spLocks noChangeShapeType="1"/>
            </p:cNvSpPr>
            <p:nvPr/>
          </p:nvSpPr>
          <p:spPr bwMode="auto">
            <a:xfrm>
              <a:off x="4113213" y="3771900"/>
              <a:ext cx="0" cy="341313"/>
            </a:xfrm>
            <a:prstGeom prst="line">
              <a:avLst/>
            </a:prstGeom>
            <a:noFill/>
            <a:ln w="12700">
              <a:solidFill>
                <a:schemeClr val="tx1"/>
              </a:solidFill>
              <a:round/>
              <a:headEnd/>
              <a:tailEnd/>
            </a:ln>
          </p:spPr>
          <p:txBody>
            <a:bodyPr wrap="none" anchor="ctr"/>
            <a:lstStyle/>
            <a:p>
              <a:endParaRPr lang="it-IT"/>
            </a:p>
          </p:txBody>
        </p:sp>
        <p:sp>
          <p:nvSpPr>
            <p:cNvPr id="37927" name="Line 47"/>
            <p:cNvSpPr>
              <a:spLocks noChangeShapeType="1"/>
            </p:cNvSpPr>
            <p:nvPr/>
          </p:nvSpPr>
          <p:spPr bwMode="auto">
            <a:xfrm>
              <a:off x="4105275" y="4119563"/>
              <a:ext cx="22225" cy="0"/>
            </a:xfrm>
            <a:prstGeom prst="line">
              <a:avLst/>
            </a:prstGeom>
            <a:noFill/>
            <a:ln w="12700">
              <a:solidFill>
                <a:schemeClr val="tx1"/>
              </a:solidFill>
              <a:round/>
              <a:headEnd/>
              <a:tailEnd/>
            </a:ln>
          </p:spPr>
          <p:txBody>
            <a:bodyPr wrap="none" anchor="ctr"/>
            <a:lstStyle/>
            <a:p>
              <a:endParaRPr lang="it-IT"/>
            </a:p>
          </p:txBody>
        </p:sp>
        <p:sp>
          <p:nvSpPr>
            <p:cNvPr id="37928" name="Line 48"/>
            <p:cNvSpPr>
              <a:spLocks noChangeShapeType="1"/>
            </p:cNvSpPr>
            <p:nvPr/>
          </p:nvSpPr>
          <p:spPr bwMode="auto">
            <a:xfrm>
              <a:off x="4619625" y="3810000"/>
              <a:ext cx="23813" cy="0"/>
            </a:xfrm>
            <a:prstGeom prst="line">
              <a:avLst/>
            </a:prstGeom>
            <a:noFill/>
            <a:ln w="12700">
              <a:solidFill>
                <a:schemeClr val="tx1"/>
              </a:solidFill>
              <a:round/>
              <a:headEnd/>
              <a:tailEnd/>
            </a:ln>
          </p:spPr>
          <p:txBody>
            <a:bodyPr wrap="none" anchor="ctr"/>
            <a:lstStyle/>
            <a:p>
              <a:endParaRPr lang="it-IT"/>
            </a:p>
          </p:txBody>
        </p:sp>
        <p:sp>
          <p:nvSpPr>
            <p:cNvPr id="37929" name="Line 49"/>
            <p:cNvSpPr>
              <a:spLocks noChangeShapeType="1"/>
            </p:cNvSpPr>
            <p:nvPr/>
          </p:nvSpPr>
          <p:spPr bwMode="auto">
            <a:xfrm>
              <a:off x="4630738" y="3816350"/>
              <a:ext cx="0" cy="390525"/>
            </a:xfrm>
            <a:prstGeom prst="line">
              <a:avLst/>
            </a:prstGeom>
            <a:noFill/>
            <a:ln w="12700">
              <a:solidFill>
                <a:schemeClr val="tx1"/>
              </a:solidFill>
              <a:round/>
              <a:headEnd/>
              <a:tailEnd/>
            </a:ln>
          </p:spPr>
          <p:txBody>
            <a:bodyPr wrap="none" anchor="ctr"/>
            <a:lstStyle/>
            <a:p>
              <a:endParaRPr lang="it-IT"/>
            </a:p>
          </p:txBody>
        </p:sp>
        <p:sp>
          <p:nvSpPr>
            <p:cNvPr id="37930" name="Line 50"/>
            <p:cNvSpPr>
              <a:spLocks noChangeShapeType="1"/>
            </p:cNvSpPr>
            <p:nvPr/>
          </p:nvSpPr>
          <p:spPr bwMode="auto">
            <a:xfrm>
              <a:off x="4619625" y="4213225"/>
              <a:ext cx="23813" cy="0"/>
            </a:xfrm>
            <a:prstGeom prst="line">
              <a:avLst/>
            </a:prstGeom>
            <a:noFill/>
            <a:ln w="12700">
              <a:solidFill>
                <a:schemeClr val="tx1"/>
              </a:solidFill>
              <a:round/>
              <a:headEnd/>
              <a:tailEnd/>
            </a:ln>
          </p:spPr>
          <p:txBody>
            <a:bodyPr wrap="none" anchor="ctr"/>
            <a:lstStyle/>
            <a:p>
              <a:endParaRPr lang="it-IT"/>
            </a:p>
          </p:txBody>
        </p:sp>
        <p:sp>
          <p:nvSpPr>
            <p:cNvPr id="37931" name="Line 51"/>
            <p:cNvSpPr>
              <a:spLocks noChangeShapeType="1"/>
            </p:cNvSpPr>
            <p:nvPr/>
          </p:nvSpPr>
          <p:spPr bwMode="auto">
            <a:xfrm>
              <a:off x="5132388" y="3889375"/>
              <a:ext cx="26987" cy="0"/>
            </a:xfrm>
            <a:prstGeom prst="line">
              <a:avLst/>
            </a:prstGeom>
            <a:noFill/>
            <a:ln w="12700">
              <a:solidFill>
                <a:schemeClr val="tx1"/>
              </a:solidFill>
              <a:round/>
              <a:headEnd/>
              <a:tailEnd/>
            </a:ln>
          </p:spPr>
          <p:txBody>
            <a:bodyPr wrap="none" anchor="ctr"/>
            <a:lstStyle/>
            <a:p>
              <a:endParaRPr lang="it-IT"/>
            </a:p>
          </p:txBody>
        </p:sp>
        <p:sp>
          <p:nvSpPr>
            <p:cNvPr id="37932" name="Line 52"/>
            <p:cNvSpPr>
              <a:spLocks noChangeShapeType="1"/>
            </p:cNvSpPr>
            <p:nvPr/>
          </p:nvSpPr>
          <p:spPr bwMode="auto">
            <a:xfrm>
              <a:off x="5148263" y="3895725"/>
              <a:ext cx="0" cy="295275"/>
            </a:xfrm>
            <a:prstGeom prst="line">
              <a:avLst/>
            </a:prstGeom>
            <a:noFill/>
            <a:ln w="9525">
              <a:solidFill>
                <a:schemeClr val="tx1"/>
              </a:solidFill>
              <a:round/>
              <a:headEnd/>
              <a:tailEnd/>
            </a:ln>
          </p:spPr>
          <p:txBody>
            <a:bodyPr wrap="none" anchor="ctr"/>
            <a:lstStyle/>
            <a:p>
              <a:endParaRPr lang="it-IT"/>
            </a:p>
          </p:txBody>
        </p:sp>
        <p:sp>
          <p:nvSpPr>
            <p:cNvPr id="37933" name="Line 53"/>
            <p:cNvSpPr>
              <a:spLocks noChangeShapeType="1"/>
            </p:cNvSpPr>
            <p:nvPr/>
          </p:nvSpPr>
          <p:spPr bwMode="auto">
            <a:xfrm>
              <a:off x="5132388" y="4197350"/>
              <a:ext cx="26987" cy="0"/>
            </a:xfrm>
            <a:prstGeom prst="line">
              <a:avLst/>
            </a:prstGeom>
            <a:noFill/>
            <a:ln w="12700">
              <a:solidFill>
                <a:schemeClr val="tx1"/>
              </a:solidFill>
              <a:round/>
              <a:headEnd/>
              <a:tailEnd/>
            </a:ln>
          </p:spPr>
          <p:txBody>
            <a:bodyPr wrap="none" anchor="ctr"/>
            <a:lstStyle/>
            <a:p>
              <a:endParaRPr lang="it-IT"/>
            </a:p>
          </p:txBody>
        </p:sp>
        <p:sp>
          <p:nvSpPr>
            <p:cNvPr id="37934" name="Line 54"/>
            <p:cNvSpPr>
              <a:spLocks noChangeShapeType="1"/>
            </p:cNvSpPr>
            <p:nvPr/>
          </p:nvSpPr>
          <p:spPr bwMode="auto">
            <a:xfrm>
              <a:off x="5648325" y="3683000"/>
              <a:ext cx="26988" cy="0"/>
            </a:xfrm>
            <a:prstGeom prst="line">
              <a:avLst/>
            </a:prstGeom>
            <a:noFill/>
            <a:ln w="12700">
              <a:solidFill>
                <a:schemeClr val="tx1"/>
              </a:solidFill>
              <a:round/>
              <a:headEnd/>
              <a:tailEnd/>
            </a:ln>
          </p:spPr>
          <p:txBody>
            <a:bodyPr wrap="none" anchor="ctr"/>
            <a:lstStyle/>
            <a:p>
              <a:endParaRPr lang="it-IT"/>
            </a:p>
          </p:txBody>
        </p:sp>
        <p:sp>
          <p:nvSpPr>
            <p:cNvPr id="37935" name="Line 55"/>
            <p:cNvSpPr>
              <a:spLocks noChangeShapeType="1"/>
            </p:cNvSpPr>
            <p:nvPr/>
          </p:nvSpPr>
          <p:spPr bwMode="auto">
            <a:xfrm>
              <a:off x="5659438" y="3689350"/>
              <a:ext cx="0" cy="584200"/>
            </a:xfrm>
            <a:prstGeom prst="line">
              <a:avLst/>
            </a:prstGeom>
            <a:noFill/>
            <a:ln w="12700">
              <a:solidFill>
                <a:schemeClr val="tx1"/>
              </a:solidFill>
              <a:round/>
              <a:headEnd/>
              <a:tailEnd/>
            </a:ln>
          </p:spPr>
          <p:txBody>
            <a:bodyPr wrap="none" anchor="ctr"/>
            <a:lstStyle/>
            <a:p>
              <a:endParaRPr lang="it-IT"/>
            </a:p>
          </p:txBody>
        </p:sp>
        <p:sp>
          <p:nvSpPr>
            <p:cNvPr id="37936" name="Line 56"/>
            <p:cNvSpPr>
              <a:spLocks noChangeShapeType="1"/>
            </p:cNvSpPr>
            <p:nvPr/>
          </p:nvSpPr>
          <p:spPr bwMode="auto">
            <a:xfrm>
              <a:off x="5648325" y="4281488"/>
              <a:ext cx="26988" cy="0"/>
            </a:xfrm>
            <a:prstGeom prst="line">
              <a:avLst/>
            </a:prstGeom>
            <a:noFill/>
            <a:ln w="12700">
              <a:solidFill>
                <a:schemeClr val="tx1"/>
              </a:solidFill>
              <a:round/>
              <a:headEnd/>
              <a:tailEnd/>
            </a:ln>
          </p:spPr>
          <p:txBody>
            <a:bodyPr wrap="none" anchor="ctr"/>
            <a:lstStyle/>
            <a:p>
              <a:endParaRPr lang="it-IT"/>
            </a:p>
          </p:txBody>
        </p:sp>
        <p:sp>
          <p:nvSpPr>
            <p:cNvPr id="37937" name="Line 57"/>
            <p:cNvSpPr>
              <a:spLocks noChangeShapeType="1"/>
            </p:cNvSpPr>
            <p:nvPr/>
          </p:nvSpPr>
          <p:spPr bwMode="auto">
            <a:xfrm>
              <a:off x="6167438" y="3822700"/>
              <a:ext cx="20637" cy="0"/>
            </a:xfrm>
            <a:prstGeom prst="line">
              <a:avLst/>
            </a:prstGeom>
            <a:noFill/>
            <a:ln w="12700">
              <a:solidFill>
                <a:schemeClr val="tx1"/>
              </a:solidFill>
              <a:round/>
              <a:headEnd/>
              <a:tailEnd/>
            </a:ln>
          </p:spPr>
          <p:txBody>
            <a:bodyPr wrap="none" anchor="ctr"/>
            <a:lstStyle/>
            <a:p>
              <a:endParaRPr lang="it-IT"/>
            </a:p>
          </p:txBody>
        </p:sp>
        <p:sp>
          <p:nvSpPr>
            <p:cNvPr id="37938" name="Line 58"/>
            <p:cNvSpPr>
              <a:spLocks noChangeShapeType="1"/>
            </p:cNvSpPr>
            <p:nvPr/>
          </p:nvSpPr>
          <p:spPr bwMode="auto">
            <a:xfrm>
              <a:off x="6175375" y="3829050"/>
              <a:ext cx="0" cy="428625"/>
            </a:xfrm>
            <a:prstGeom prst="line">
              <a:avLst/>
            </a:prstGeom>
            <a:noFill/>
            <a:ln w="12700">
              <a:solidFill>
                <a:schemeClr val="tx1"/>
              </a:solidFill>
              <a:round/>
              <a:headEnd/>
              <a:tailEnd/>
            </a:ln>
          </p:spPr>
          <p:txBody>
            <a:bodyPr wrap="none" anchor="ctr"/>
            <a:lstStyle/>
            <a:p>
              <a:endParaRPr lang="it-IT"/>
            </a:p>
          </p:txBody>
        </p:sp>
        <p:sp>
          <p:nvSpPr>
            <p:cNvPr id="37939" name="Line 59"/>
            <p:cNvSpPr>
              <a:spLocks noChangeShapeType="1"/>
            </p:cNvSpPr>
            <p:nvPr/>
          </p:nvSpPr>
          <p:spPr bwMode="auto">
            <a:xfrm>
              <a:off x="6167438" y="4265613"/>
              <a:ext cx="20637" cy="0"/>
            </a:xfrm>
            <a:prstGeom prst="line">
              <a:avLst/>
            </a:prstGeom>
            <a:noFill/>
            <a:ln w="12700">
              <a:solidFill>
                <a:schemeClr val="tx1"/>
              </a:solidFill>
              <a:round/>
              <a:headEnd/>
              <a:tailEnd/>
            </a:ln>
          </p:spPr>
          <p:txBody>
            <a:bodyPr wrap="none" anchor="ctr"/>
            <a:lstStyle/>
            <a:p>
              <a:endParaRPr lang="it-IT"/>
            </a:p>
          </p:txBody>
        </p:sp>
        <p:sp>
          <p:nvSpPr>
            <p:cNvPr id="37940" name="Line 60"/>
            <p:cNvSpPr>
              <a:spLocks noChangeShapeType="1"/>
            </p:cNvSpPr>
            <p:nvPr/>
          </p:nvSpPr>
          <p:spPr bwMode="auto">
            <a:xfrm>
              <a:off x="2452688" y="3441700"/>
              <a:ext cx="23812" cy="0"/>
            </a:xfrm>
            <a:prstGeom prst="line">
              <a:avLst/>
            </a:prstGeom>
            <a:noFill/>
            <a:ln w="12700">
              <a:solidFill>
                <a:schemeClr val="tx1"/>
              </a:solidFill>
              <a:round/>
              <a:headEnd/>
              <a:tailEnd/>
            </a:ln>
          </p:spPr>
          <p:txBody>
            <a:bodyPr wrap="none" anchor="ctr"/>
            <a:lstStyle/>
            <a:p>
              <a:endParaRPr lang="it-IT"/>
            </a:p>
          </p:txBody>
        </p:sp>
        <p:sp>
          <p:nvSpPr>
            <p:cNvPr id="37941" name="Line 61"/>
            <p:cNvSpPr>
              <a:spLocks noChangeShapeType="1"/>
            </p:cNvSpPr>
            <p:nvPr/>
          </p:nvSpPr>
          <p:spPr bwMode="auto">
            <a:xfrm>
              <a:off x="2460625" y="3448050"/>
              <a:ext cx="0" cy="623888"/>
            </a:xfrm>
            <a:prstGeom prst="line">
              <a:avLst/>
            </a:prstGeom>
            <a:noFill/>
            <a:ln w="12700">
              <a:solidFill>
                <a:schemeClr val="tx1"/>
              </a:solidFill>
              <a:round/>
              <a:headEnd/>
              <a:tailEnd/>
            </a:ln>
          </p:spPr>
          <p:txBody>
            <a:bodyPr wrap="none" anchor="ctr"/>
            <a:lstStyle/>
            <a:p>
              <a:endParaRPr lang="it-IT"/>
            </a:p>
          </p:txBody>
        </p:sp>
        <p:sp>
          <p:nvSpPr>
            <p:cNvPr id="37942" name="Line 62"/>
            <p:cNvSpPr>
              <a:spLocks noChangeShapeType="1"/>
            </p:cNvSpPr>
            <p:nvPr/>
          </p:nvSpPr>
          <p:spPr bwMode="auto">
            <a:xfrm>
              <a:off x="2552700" y="3275013"/>
              <a:ext cx="25400" cy="0"/>
            </a:xfrm>
            <a:prstGeom prst="line">
              <a:avLst/>
            </a:prstGeom>
            <a:noFill/>
            <a:ln w="12700">
              <a:solidFill>
                <a:schemeClr val="tx1"/>
              </a:solidFill>
              <a:round/>
              <a:headEnd/>
              <a:tailEnd/>
            </a:ln>
          </p:spPr>
          <p:txBody>
            <a:bodyPr wrap="none" anchor="ctr"/>
            <a:lstStyle/>
            <a:p>
              <a:endParaRPr lang="it-IT"/>
            </a:p>
          </p:txBody>
        </p:sp>
        <p:sp>
          <p:nvSpPr>
            <p:cNvPr id="37943" name="Line 63"/>
            <p:cNvSpPr>
              <a:spLocks noChangeShapeType="1"/>
            </p:cNvSpPr>
            <p:nvPr/>
          </p:nvSpPr>
          <p:spPr bwMode="auto">
            <a:xfrm>
              <a:off x="2562225" y="3282950"/>
              <a:ext cx="0" cy="668338"/>
            </a:xfrm>
            <a:prstGeom prst="line">
              <a:avLst/>
            </a:prstGeom>
            <a:noFill/>
            <a:ln w="12700">
              <a:solidFill>
                <a:schemeClr val="tx1"/>
              </a:solidFill>
              <a:round/>
              <a:headEnd/>
              <a:tailEnd/>
            </a:ln>
          </p:spPr>
          <p:txBody>
            <a:bodyPr wrap="none" anchor="ctr"/>
            <a:lstStyle/>
            <a:p>
              <a:endParaRPr lang="it-IT"/>
            </a:p>
          </p:txBody>
        </p:sp>
        <p:sp>
          <p:nvSpPr>
            <p:cNvPr id="37944" name="Line 64"/>
            <p:cNvSpPr>
              <a:spLocks noChangeShapeType="1"/>
            </p:cNvSpPr>
            <p:nvPr/>
          </p:nvSpPr>
          <p:spPr bwMode="auto">
            <a:xfrm>
              <a:off x="2552700" y="3957638"/>
              <a:ext cx="25400" cy="0"/>
            </a:xfrm>
            <a:prstGeom prst="line">
              <a:avLst/>
            </a:prstGeom>
            <a:noFill/>
            <a:ln w="12700">
              <a:solidFill>
                <a:schemeClr val="tx1"/>
              </a:solidFill>
              <a:round/>
              <a:headEnd/>
              <a:tailEnd/>
            </a:ln>
          </p:spPr>
          <p:txBody>
            <a:bodyPr wrap="none" anchor="ctr"/>
            <a:lstStyle/>
            <a:p>
              <a:endParaRPr lang="it-IT"/>
            </a:p>
          </p:txBody>
        </p:sp>
        <p:sp>
          <p:nvSpPr>
            <p:cNvPr id="37945" name="Line 65"/>
            <p:cNvSpPr>
              <a:spLocks noChangeShapeType="1"/>
            </p:cNvSpPr>
            <p:nvPr/>
          </p:nvSpPr>
          <p:spPr bwMode="auto">
            <a:xfrm>
              <a:off x="3070225" y="3328988"/>
              <a:ext cx="26988" cy="0"/>
            </a:xfrm>
            <a:prstGeom prst="line">
              <a:avLst/>
            </a:prstGeom>
            <a:noFill/>
            <a:ln w="12700">
              <a:solidFill>
                <a:schemeClr val="tx1"/>
              </a:solidFill>
              <a:round/>
              <a:headEnd/>
              <a:tailEnd/>
            </a:ln>
          </p:spPr>
          <p:txBody>
            <a:bodyPr wrap="none" anchor="ctr"/>
            <a:lstStyle/>
            <a:p>
              <a:endParaRPr lang="it-IT"/>
            </a:p>
          </p:txBody>
        </p:sp>
        <p:sp>
          <p:nvSpPr>
            <p:cNvPr id="37946" name="Line 66"/>
            <p:cNvSpPr>
              <a:spLocks noChangeShapeType="1"/>
            </p:cNvSpPr>
            <p:nvPr/>
          </p:nvSpPr>
          <p:spPr bwMode="auto">
            <a:xfrm>
              <a:off x="3084513" y="3336925"/>
              <a:ext cx="0" cy="379413"/>
            </a:xfrm>
            <a:prstGeom prst="line">
              <a:avLst/>
            </a:prstGeom>
            <a:noFill/>
            <a:ln w="12700">
              <a:solidFill>
                <a:schemeClr val="tx1"/>
              </a:solidFill>
              <a:round/>
              <a:headEnd/>
              <a:tailEnd/>
            </a:ln>
          </p:spPr>
          <p:txBody>
            <a:bodyPr wrap="none" anchor="ctr"/>
            <a:lstStyle/>
            <a:p>
              <a:endParaRPr lang="it-IT"/>
            </a:p>
          </p:txBody>
        </p:sp>
        <p:sp>
          <p:nvSpPr>
            <p:cNvPr id="37947" name="Line 67"/>
            <p:cNvSpPr>
              <a:spLocks noChangeShapeType="1"/>
            </p:cNvSpPr>
            <p:nvPr/>
          </p:nvSpPr>
          <p:spPr bwMode="auto">
            <a:xfrm>
              <a:off x="3070225" y="3722688"/>
              <a:ext cx="26988" cy="0"/>
            </a:xfrm>
            <a:prstGeom prst="line">
              <a:avLst/>
            </a:prstGeom>
            <a:noFill/>
            <a:ln w="12700">
              <a:solidFill>
                <a:schemeClr val="tx1"/>
              </a:solidFill>
              <a:round/>
              <a:headEnd/>
              <a:tailEnd/>
            </a:ln>
          </p:spPr>
          <p:txBody>
            <a:bodyPr wrap="none" anchor="ctr"/>
            <a:lstStyle/>
            <a:p>
              <a:endParaRPr lang="it-IT"/>
            </a:p>
          </p:txBody>
        </p:sp>
        <p:sp>
          <p:nvSpPr>
            <p:cNvPr id="37948" name="Line 68"/>
            <p:cNvSpPr>
              <a:spLocks noChangeShapeType="1"/>
            </p:cNvSpPr>
            <p:nvPr/>
          </p:nvSpPr>
          <p:spPr bwMode="auto">
            <a:xfrm>
              <a:off x="4105275" y="3765550"/>
              <a:ext cx="22225" cy="0"/>
            </a:xfrm>
            <a:prstGeom prst="line">
              <a:avLst/>
            </a:prstGeom>
            <a:noFill/>
            <a:ln w="12700">
              <a:solidFill>
                <a:schemeClr val="tx1"/>
              </a:solidFill>
              <a:round/>
              <a:headEnd/>
              <a:tailEnd/>
            </a:ln>
          </p:spPr>
          <p:txBody>
            <a:bodyPr wrap="none" anchor="ctr"/>
            <a:lstStyle/>
            <a:p>
              <a:endParaRPr lang="it-IT"/>
            </a:p>
          </p:txBody>
        </p:sp>
        <p:sp>
          <p:nvSpPr>
            <p:cNvPr id="37949" name="Line 69"/>
            <p:cNvSpPr>
              <a:spLocks noChangeShapeType="1"/>
            </p:cNvSpPr>
            <p:nvPr/>
          </p:nvSpPr>
          <p:spPr bwMode="auto">
            <a:xfrm>
              <a:off x="4113213" y="3771900"/>
              <a:ext cx="0" cy="341313"/>
            </a:xfrm>
            <a:prstGeom prst="line">
              <a:avLst/>
            </a:prstGeom>
            <a:noFill/>
            <a:ln w="12700">
              <a:solidFill>
                <a:schemeClr val="tx1"/>
              </a:solidFill>
              <a:round/>
              <a:headEnd/>
              <a:tailEnd/>
            </a:ln>
          </p:spPr>
          <p:txBody>
            <a:bodyPr wrap="none" anchor="ctr"/>
            <a:lstStyle/>
            <a:p>
              <a:endParaRPr lang="it-IT"/>
            </a:p>
          </p:txBody>
        </p:sp>
        <p:sp>
          <p:nvSpPr>
            <p:cNvPr id="37950" name="Line 70"/>
            <p:cNvSpPr>
              <a:spLocks noChangeShapeType="1"/>
            </p:cNvSpPr>
            <p:nvPr/>
          </p:nvSpPr>
          <p:spPr bwMode="auto">
            <a:xfrm>
              <a:off x="4105275" y="4119563"/>
              <a:ext cx="22225" cy="0"/>
            </a:xfrm>
            <a:prstGeom prst="line">
              <a:avLst/>
            </a:prstGeom>
            <a:noFill/>
            <a:ln w="12700">
              <a:solidFill>
                <a:schemeClr val="tx1"/>
              </a:solidFill>
              <a:round/>
              <a:headEnd/>
              <a:tailEnd/>
            </a:ln>
          </p:spPr>
          <p:txBody>
            <a:bodyPr wrap="none" anchor="ctr"/>
            <a:lstStyle/>
            <a:p>
              <a:endParaRPr lang="it-IT"/>
            </a:p>
          </p:txBody>
        </p:sp>
        <p:sp>
          <p:nvSpPr>
            <p:cNvPr id="37951" name="Line 71"/>
            <p:cNvSpPr>
              <a:spLocks noChangeShapeType="1"/>
            </p:cNvSpPr>
            <p:nvPr/>
          </p:nvSpPr>
          <p:spPr bwMode="auto">
            <a:xfrm>
              <a:off x="5648325" y="3683000"/>
              <a:ext cx="26988" cy="0"/>
            </a:xfrm>
            <a:prstGeom prst="line">
              <a:avLst/>
            </a:prstGeom>
            <a:noFill/>
            <a:ln w="12700">
              <a:solidFill>
                <a:schemeClr val="tx1"/>
              </a:solidFill>
              <a:round/>
              <a:headEnd/>
              <a:tailEnd/>
            </a:ln>
          </p:spPr>
          <p:txBody>
            <a:bodyPr wrap="none" anchor="ctr"/>
            <a:lstStyle/>
            <a:p>
              <a:endParaRPr lang="it-IT"/>
            </a:p>
          </p:txBody>
        </p:sp>
        <p:sp>
          <p:nvSpPr>
            <p:cNvPr id="37952" name="Line 72"/>
            <p:cNvSpPr>
              <a:spLocks noChangeShapeType="1"/>
            </p:cNvSpPr>
            <p:nvPr/>
          </p:nvSpPr>
          <p:spPr bwMode="auto">
            <a:xfrm>
              <a:off x="5659438" y="3689350"/>
              <a:ext cx="0" cy="584200"/>
            </a:xfrm>
            <a:prstGeom prst="line">
              <a:avLst/>
            </a:prstGeom>
            <a:noFill/>
            <a:ln w="12700">
              <a:solidFill>
                <a:schemeClr val="tx1"/>
              </a:solidFill>
              <a:round/>
              <a:headEnd/>
              <a:tailEnd/>
            </a:ln>
          </p:spPr>
          <p:txBody>
            <a:bodyPr wrap="none" anchor="ctr"/>
            <a:lstStyle/>
            <a:p>
              <a:endParaRPr lang="it-IT"/>
            </a:p>
          </p:txBody>
        </p:sp>
        <p:sp>
          <p:nvSpPr>
            <p:cNvPr id="37953" name="Line 73"/>
            <p:cNvSpPr>
              <a:spLocks noChangeShapeType="1"/>
            </p:cNvSpPr>
            <p:nvPr/>
          </p:nvSpPr>
          <p:spPr bwMode="auto">
            <a:xfrm>
              <a:off x="5648325" y="4281488"/>
              <a:ext cx="26988" cy="0"/>
            </a:xfrm>
            <a:prstGeom prst="line">
              <a:avLst/>
            </a:prstGeom>
            <a:noFill/>
            <a:ln w="12700">
              <a:solidFill>
                <a:schemeClr val="tx1"/>
              </a:solidFill>
              <a:round/>
              <a:headEnd/>
              <a:tailEnd/>
            </a:ln>
          </p:spPr>
          <p:txBody>
            <a:bodyPr wrap="none" anchor="ctr"/>
            <a:lstStyle/>
            <a:p>
              <a:endParaRPr lang="it-IT"/>
            </a:p>
          </p:txBody>
        </p:sp>
        <p:sp>
          <p:nvSpPr>
            <p:cNvPr id="37954" name="Line 74"/>
            <p:cNvSpPr>
              <a:spLocks noChangeShapeType="1"/>
            </p:cNvSpPr>
            <p:nvPr/>
          </p:nvSpPr>
          <p:spPr bwMode="auto">
            <a:xfrm>
              <a:off x="1979613" y="4367213"/>
              <a:ext cx="30162" cy="0"/>
            </a:xfrm>
            <a:prstGeom prst="line">
              <a:avLst/>
            </a:prstGeom>
            <a:noFill/>
            <a:ln w="12700">
              <a:solidFill>
                <a:srgbClr val="000000"/>
              </a:solidFill>
              <a:round/>
              <a:headEnd/>
              <a:tailEnd/>
            </a:ln>
          </p:spPr>
          <p:txBody>
            <a:bodyPr wrap="none" anchor="ctr"/>
            <a:lstStyle/>
            <a:p>
              <a:endParaRPr lang="it-IT"/>
            </a:p>
          </p:txBody>
        </p:sp>
        <p:sp>
          <p:nvSpPr>
            <p:cNvPr id="37955" name="Line 75"/>
            <p:cNvSpPr>
              <a:spLocks noChangeShapeType="1"/>
            </p:cNvSpPr>
            <p:nvPr/>
          </p:nvSpPr>
          <p:spPr bwMode="auto">
            <a:xfrm>
              <a:off x="1997075" y="4373563"/>
              <a:ext cx="0" cy="44450"/>
            </a:xfrm>
            <a:prstGeom prst="line">
              <a:avLst/>
            </a:prstGeom>
            <a:noFill/>
            <a:ln w="12700">
              <a:solidFill>
                <a:schemeClr val="tx1"/>
              </a:solidFill>
              <a:round/>
              <a:headEnd/>
              <a:tailEnd/>
            </a:ln>
          </p:spPr>
          <p:txBody>
            <a:bodyPr wrap="none" anchor="ctr"/>
            <a:lstStyle/>
            <a:p>
              <a:endParaRPr lang="it-IT"/>
            </a:p>
          </p:txBody>
        </p:sp>
        <p:sp>
          <p:nvSpPr>
            <p:cNvPr id="37956" name="Line 76"/>
            <p:cNvSpPr>
              <a:spLocks noChangeShapeType="1"/>
            </p:cNvSpPr>
            <p:nvPr/>
          </p:nvSpPr>
          <p:spPr bwMode="auto">
            <a:xfrm>
              <a:off x="1979613" y="4424363"/>
              <a:ext cx="30162" cy="0"/>
            </a:xfrm>
            <a:prstGeom prst="line">
              <a:avLst/>
            </a:prstGeom>
            <a:noFill/>
            <a:ln w="12700">
              <a:solidFill>
                <a:srgbClr val="000000"/>
              </a:solidFill>
              <a:round/>
              <a:headEnd/>
              <a:tailEnd/>
            </a:ln>
          </p:spPr>
          <p:txBody>
            <a:bodyPr wrap="none" anchor="ctr"/>
            <a:lstStyle/>
            <a:p>
              <a:endParaRPr lang="it-IT"/>
            </a:p>
          </p:txBody>
        </p:sp>
        <p:sp>
          <p:nvSpPr>
            <p:cNvPr id="37957" name="Line 77"/>
            <p:cNvSpPr>
              <a:spLocks noChangeShapeType="1"/>
            </p:cNvSpPr>
            <p:nvPr/>
          </p:nvSpPr>
          <p:spPr bwMode="auto">
            <a:xfrm>
              <a:off x="4105275" y="3959225"/>
              <a:ext cx="22225" cy="0"/>
            </a:xfrm>
            <a:prstGeom prst="line">
              <a:avLst/>
            </a:prstGeom>
            <a:noFill/>
            <a:ln w="12700">
              <a:solidFill>
                <a:schemeClr val="tx1"/>
              </a:solidFill>
              <a:round/>
              <a:headEnd/>
              <a:tailEnd/>
            </a:ln>
          </p:spPr>
          <p:txBody>
            <a:bodyPr wrap="none" anchor="ctr"/>
            <a:lstStyle/>
            <a:p>
              <a:endParaRPr lang="it-IT"/>
            </a:p>
          </p:txBody>
        </p:sp>
        <p:sp>
          <p:nvSpPr>
            <p:cNvPr id="37958" name="Line 78"/>
            <p:cNvSpPr>
              <a:spLocks noChangeShapeType="1"/>
            </p:cNvSpPr>
            <p:nvPr/>
          </p:nvSpPr>
          <p:spPr bwMode="auto">
            <a:xfrm>
              <a:off x="4619625" y="3954463"/>
              <a:ext cx="23813" cy="0"/>
            </a:xfrm>
            <a:prstGeom prst="line">
              <a:avLst/>
            </a:prstGeom>
            <a:noFill/>
            <a:ln w="12700">
              <a:solidFill>
                <a:schemeClr val="tx1"/>
              </a:solidFill>
              <a:round/>
              <a:headEnd/>
              <a:tailEnd/>
            </a:ln>
          </p:spPr>
          <p:txBody>
            <a:bodyPr wrap="none" anchor="ctr"/>
            <a:lstStyle/>
            <a:p>
              <a:endParaRPr lang="it-IT"/>
            </a:p>
          </p:txBody>
        </p:sp>
        <p:sp>
          <p:nvSpPr>
            <p:cNvPr id="37959" name="Line 79"/>
            <p:cNvSpPr>
              <a:spLocks noChangeShapeType="1"/>
            </p:cNvSpPr>
            <p:nvPr/>
          </p:nvSpPr>
          <p:spPr bwMode="auto">
            <a:xfrm>
              <a:off x="5132388" y="4046538"/>
              <a:ext cx="26987" cy="0"/>
            </a:xfrm>
            <a:prstGeom prst="line">
              <a:avLst/>
            </a:prstGeom>
            <a:noFill/>
            <a:ln w="12700">
              <a:solidFill>
                <a:schemeClr val="tx1"/>
              </a:solidFill>
              <a:round/>
              <a:headEnd/>
              <a:tailEnd/>
            </a:ln>
          </p:spPr>
          <p:txBody>
            <a:bodyPr wrap="none" anchor="ctr"/>
            <a:lstStyle/>
            <a:p>
              <a:endParaRPr lang="it-IT"/>
            </a:p>
          </p:txBody>
        </p:sp>
        <p:sp>
          <p:nvSpPr>
            <p:cNvPr id="37960" name="Line 80"/>
            <p:cNvSpPr>
              <a:spLocks noChangeShapeType="1"/>
            </p:cNvSpPr>
            <p:nvPr/>
          </p:nvSpPr>
          <p:spPr bwMode="auto">
            <a:xfrm>
              <a:off x="6167438" y="4060825"/>
              <a:ext cx="20637" cy="0"/>
            </a:xfrm>
            <a:prstGeom prst="line">
              <a:avLst/>
            </a:prstGeom>
            <a:noFill/>
            <a:ln w="12700">
              <a:solidFill>
                <a:schemeClr val="tx1"/>
              </a:solidFill>
              <a:round/>
              <a:headEnd/>
              <a:tailEnd/>
            </a:ln>
          </p:spPr>
          <p:txBody>
            <a:bodyPr wrap="none" anchor="ctr"/>
            <a:lstStyle/>
            <a:p>
              <a:endParaRPr lang="it-IT"/>
            </a:p>
          </p:txBody>
        </p:sp>
        <p:sp>
          <p:nvSpPr>
            <p:cNvPr id="37961" name="Line 81"/>
            <p:cNvSpPr>
              <a:spLocks noChangeShapeType="1"/>
            </p:cNvSpPr>
            <p:nvPr/>
          </p:nvSpPr>
          <p:spPr bwMode="auto">
            <a:xfrm>
              <a:off x="1979613" y="4367213"/>
              <a:ext cx="30162" cy="0"/>
            </a:xfrm>
            <a:prstGeom prst="line">
              <a:avLst/>
            </a:prstGeom>
            <a:noFill/>
            <a:ln w="12700">
              <a:solidFill>
                <a:srgbClr val="000000"/>
              </a:solidFill>
              <a:round/>
              <a:headEnd/>
              <a:tailEnd/>
            </a:ln>
          </p:spPr>
          <p:txBody>
            <a:bodyPr wrap="none" anchor="ctr"/>
            <a:lstStyle/>
            <a:p>
              <a:endParaRPr lang="it-IT"/>
            </a:p>
          </p:txBody>
        </p:sp>
        <p:sp>
          <p:nvSpPr>
            <p:cNvPr id="37962" name="Line 82"/>
            <p:cNvSpPr>
              <a:spLocks noChangeShapeType="1"/>
            </p:cNvSpPr>
            <p:nvPr/>
          </p:nvSpPr>
          <p:spPr bwMode="auto">
            <a:xfrm>
              <a:off x="1997075" y="4373563"/>
              <a:ext cx="0" cy="44450"/>
            </a:xfrm>
            <a:prstGeom prst="line">
              <a:avLst/>
            </a:prstGeom>
            <a:noFill/>
            <a:ln w="12700">
              <a:solidFill>
                <a:schemeClr val="tx1"/>
              </a:solidFill>
              <a:round/>
              <a:headEnd/>
              <a:tailEnd/>
            </a:ln>
          </p:spPr>
          <p:txBody>
            <a:bodyPr wrap="none" anchor="ctr"/>
            <a:lstStyle/>
            <a:p>
              <a:endParaRPr lang="it-IT"/>
            </a:p>
          </p:txBody>
        </p:sp>
        <p:sp>
          <p:nvSpPr>
            <p:cNvPr id="37963" name="Line 83"/>
            <p:cNvSpPr>
              <a:spLocks noChangeShapeType="1"/>
            </p:cNvSpPr>
            <p:nvPr/>
          </p:nvSpPr>
          <p:spPr bwMode="auto">
            <a:xfrm>
              <a:off x="1979613" y="4424363"/>
              <a:ext cx="30162" cy="0"/>
            </a:xfrm>
            <a:prstGeom prst="line">
              <a:avLst/>
            </a:prstGeom>
            <a:noFill/>
            <a:ln w="12700">
              <a:solidFill>
                <a:srgbClr val="000000"/>
              </a:solidFill>
              <a:round/>
              <a:headEnd/>
              <a:tailEnd/>
            </a:ln>
          </p:spPr>
          <p:txBody>
            <a:bodyPr wrap="none" anchor="ctr"/>
            <a:lstStyle/>
            <a:p>
              <a:endParaRPr lang="it-IT"/>
            </a:p>
          </p:txBody>
        </p:sp>
        <p:sp>
          <p:nvSpPr>
            <p:cNvPr id="37964" name="Line 84"/>
            <p:cNvSpPr>
              <a:spLocks noChangeShapeType="1"/>
            </p:cNvSpPr>
            <p:nvPr/>
          </p:nvSpPr>
          <p:spPr bwMode="auto">
            <a:xfrm>
              <a:off x="4105275" y="3959225"/>
              <a:ext cx="22225" cy="0"/>
            </a:xfrm>
            <a:prstGeom prst="line">
              <a:avLst/>
            </a:prstGeom>
            <a:noFill/>
            <a:ln w="12700">
              <a:solidFill>
                <a:schemeClr val="tx1"/>
              </a:solidFill>
              <a:round/>
              <a:headEnd/>
              <a:tailEnd/>
            </a:ln>
          </p:spPr>
          <p:txBody>
            <a:bodyPr wrap="none" anchor="ctr"/>
            <a:lstStyle/>
            <a:p>
              <a:endParaRPr lang="it-IT"/>
            </a:p>
          </p:txBody>
        </p:sp>
        <p:sp>
          <p:nvSpPr>
            <p:cNvPr id="37965" name="Line 85"/>
            <p:cNvSpPr>
              <a:spLocks noChangeShapeType="1"/>
            </p:cNvSpPr>
            <p:nvPr/>
          </p:nvSpPr>
          <p:spPr bwMode="auto">
            <a:xfrm>
              <a:off x="5132388" y="4046538"/>
              <a:ext cx="26987" cy="0"/>
            </a:xfrm>
            <a:prstGeom prst="line">
              <a:avLst/>
            </a:prstGeom>
            <a:noFill/>
            <a:ln w="12700">
              <a:solidFill>
                <a:schemeClr val="tx1"/>
              </a:solidFill>
              <a:round/>
              <a:headEnd/>
              <a:tailEnd/>
            </a:ln>
          </p:spPr>
          <p:txBody>
            <a:bodyPr wrap="none" anchor="ctr"/>
            <a:lstStyle/>
            <a:p>
              <a:endParaRPr lang="it-IT"/>
            </a:p>
          </p:txBody>
        </p:sp>
        <p:sp>
          <p:nvSpPr>
            <p:cNvPr id="37966" name="Line 86"/>
            <p:cNvSpPr>
              <a:spLocks noChangeShapeType="1"/>
            </p:cNvSpPr>
            <p:nvPr/>
          </p:nvSpPr>
          <p:spPr bwMode="auto">
            <a:xfrm>
              <a:off x="6167438" y="4060825"/>
              <a:ext cx="20637" cy="0"/>
            </a:xfrm>
            <a:prstGeom prst="line">
              <a:avLst/>
            </a:prstGeom>
            <a:noFill/>
            <a:ln w="12700">
              <a:solidFill>
                <a:schemeClr val="tx1"/>
              </a:solidFill>
              <a:round/>
              <a:headEnd/>
              <a:tailEnd/>
            </a:ln>
          </p:spPr>
          <p:txBody>
            <a:bodyPr wrap="none" anchor="ctr"/>
            <a:lstStyle/>
            <a:p>
              <a:endParaRPr lang="it-IT"/>
            </a:p>
          </p:txBody>
        </p:sp>
        <p:sp>
          <p:nvSpPr>
            <p:cNvPr id="37967" name="Freeform 87"/>
            <p:cNvSpPr>
              <a:spLocks/>
            </p:cNvSpPr>
            <p:nvPr/>
          </p:nvSpPr>
          <p:spPr bwMode="auto">
            <a:xfrm>
              <a:off x="2047875" y="3524250"/>
              <a:ext cx="4130675" cy="863600"/>
            </a:xfrm>
            <a:custGeom>
              <a:avLst/>
              <a:gdLst>
                <a:gd name="T0" fmla="*/ 0 w 2109"/>
                <a:gd name="T1" fmla="*/ 2147483647 h 496"/>
                <a:gd name="T2" fmla="*/ 2147483647 w 2109"/>
                <a:gd name="T3" fmla="*/ 2147483647 h 496"/>
                <a:gd name="T4" fmla="*/ 2147483647 w 2109"/>
                <a:gd name="T5" fmla="*/ 2147483647 h 496"/>
                <a:gd name="T6" fmla="*/ 2147483647 w 2109"/>
                <a:gd name="T7" fmla="*/ 2147483647 h 496"/>
                <a:gd name="T8" fmla="*/ 2147483647 w 2109"/>
                <a:gd name="T9" fmla="*/ 2147483647 h 496"/>
                <a:gd name="T10" fmla="*/ 2147483647 w 2109"/>
                <a:gd name="T11" fmla="*/ 0 h 496"/>
                <a:gd name="T12" fmla="*/ 2147483647 w 2109"/>
                <a:gd name="T13" fmla="*/ 2147483647 h 496"/>
                <a:gd name="T14" fmla="*/ 2147483647 w 2109"/>
                <a:gd name="T15" fmla="*/ 2147483647 h 496"/>
                <a:gd name="T16" fmla="*/ 2147483647 w 2109"/>
                <a:gd name="T17" fmla="*/ 2147483647 h 496"/>
                <a:gd name="T18" fmla="*/ 2147483647 w 2109"/>
                <a:gd name="T19" fmla="*/ 2147483647 h 496"/>
                <a:gd name="T20" fmla="*/ 2147483647 w 2109"/>
                <a:gd name="T21" fmla="*/ 2147483647 h 496"/>
                <a:gd name="T22" fmla="*/ 2147483647 w 2109"/>
                <a:gd name="T23" fmla="*/ 2147483647 h 4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09"/>
                <a:gd name="T37" fmla="*/ 0 h 496"/>
                <a:gd name="T38" fmla="*/ 2109 w 2109"/>
                <a:gd name="T39" fmla="*/ 496 h 4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09" h="496">
                  <a:moveTo>
                    <a:pt x="0" y="495"/>
                  </a:moveTo>
                  <a:lnTo>
                    <a:pt x="53" y="388"/>
                  </a:lnTo>
                  <a:lnTo>
                    <a:pt x="105" y="241"/>
                  </a:lnTo>
                  <a:lnTo>
                    <a:pt x="211" y="135"/>
                  </a:lnTo>
                  <a:lnTo>
                    <a:pt x="264" y="53"/>
                  </a:lnTo>
                  <a:lnTo>
                    <a:pt x="528" y="0"/>
                  </a:lnTo>
                  <a:lnTo>
                    <a:pt x="790" y="168"/>
                  </a:lnTo>
                  <a:lnTo>
                    <a:pt x="1054" y="240"/>
                  </a:lnTo>
                  <a:lnTo>
                    <a:pt x="1318" y="279"/>
                  </a:lnTo>
                  <a:lnTo>
                    <a:pt x="1582" y="297"/>
                  </a:lnTo>
                  <a:lnTo>
                    <a:pt x="1844" y="261"/>
                  </a:lnTo>
                  <a:lnTo>
                    <a:pt x="2108" y="298"/>
                  </a:lnTo>
                </a:path>
              </a:pathLst>
            </a:custGeom>
            <a:noFill/>
            <a:ln w="25400" cap="rnd">
              <a:solidFill>
                <a:srgbClr val="4FA735"/>
              </a:solidFill>
              <a:round/>
              <a:headEnd/>
              <a:tailEnd/>
            </a:ln>
          </p:spPr>
          <p:txBody>
            <a:bodyPr/>
            <a:lstStyle/>
            <a:p>
              <a:endParaRPr lang="it-IT"/>
            </a:p>
          </p:txBody>
        </p:sp>
        <p:grpSp>
          <p:nvGrpSpPr>
            <p:cNvPr id="37968" name="Group 88"/>
            <p:cNvGrpSpPr>
              <a:grpSpLocks/>
            </p:cNvGrpSpPr>
            <p:nvPr/>
          </p:nvGrpSpPr>
          <p:grpSpPr bwMode="auto">
            <a:xfrm>
              <a:off x="1990725" y="4249738"/>
              <a:ext cx="123825" cy="260350"/>
              <a:chOff x="1220" y="3168"/>
              <a:chExt cx="63" cy="150"/>
            </a:xfrm>
          </p:grpSpPr>
          <p:sp>
            <p:nvSpPr>
              <p:cNvPr id="38033" name="Line 89"/>
              <p:cNvSpPr>
                <a:spLocks noChangeShapeType="1"/>
              </p:cNvSpPr>
              <p:nvPr/>
            </p:nvSpPr>
            <p:spPr bwMode="auto">
              <a:xfrm>
                <a:off x="1245" y="3168"/>
                <a:ext cx="15" cy="0"/>
              </a:xfrm>
              <a:prstGeom prst="line">
                <a:avLst/>
              </a:prstGeom>
              <a:noFill/>
              <a:ln w="12700">
                <a:solidFill>
                  <a:schemeClr val="tx1"/>
                </a:solidFill>
                <a:round/>
                <a:headEnd/>
                <a:tailEnd/>
              </a:ln>
            </p:spPr>
            <p:txBody>
              <a:bodyPr wrap="none" anchor="ctr"/>
              <a:lstStyle/>
              <a:p>
                <a:endParaRPr lang="it-IT"/>
              </a:p>
            </p:txBody>
          </p:sp>
          <p:sp>
            <p:nvSpPr>
              <p:cNvPr id="38034" name="Line 90"/>
              <p:cNvSpPr>
                <a:spLocks noChangeShapeType="1"/>
              </p:cNvSpPr>
              <p:nvPr/>
            </p:nvSpPr>
            <p:spPr bwMode="auto">
              <a:xfrm>
                <a:off x="1253" y="3172"/>
                <a:ext cx="0" cy="142"/>
              </a:xfrm>
              <a:prstGeom prst="line">
                <a:avLst/>
              </a:prstGeom>
              <a:noFill/>
              <a:ln w="12700">
                <a:solidFill>
                  <a:schemeClr val="tx1"/>
                </a:solidFill>
                <a:round/>
                <a:headEnd/>
                <a:tailEnd/>
              </a:ln>
            </p:spPr>
            <p:txBody>
              <a:bodyPr wrap="none" anchor="ctr"/>
              <a:lstStyle/>
              <a:p>
                <a:endParaRPr lang="it-IT"/>
              </a:p>
            </p:txBody>
          </p:sp>
          <p:sp>
            <p:nvSpPr>
              <p:cNvPr id="38035" name="Line 91"/>
              <p:cNvSpPr>
                <a:spLocks noChangeShapeType="1"/>
              </p:cNvSpPr>
              <p:nvPr/>
            </p:nvSpPr>
            <p:spPr bwMode="auto">
              <a:xfrm>
                <a:off x="1245" y="3318"/>
                <a:ext cx="15" cy="0"/>
              </a:xfrm>
              <a:prstGeom prst="line">
                <a:avLst/>
              </a:prstGeom>
              <a:noFill/>
              <a:ln w="12700">
                <a:solidFill>
                  <a:schemeClr val="tx1"/>
                </a:solidFill>
                <a:round/>
                <a:headEnd/>
                <a:tailEnd/>
              </a:ln>
            </p:spPr>
            <p:txBody>
              <a:bodyPr wrap="none" anchor="ctr"/>
              <a:lstStyle/>
              <a:p>
                <a:endParaRPr lang="it-IT"/>
              </a:p>
            </p:txBody>
          </p:sp>
          <p:sp>
            <p:nvSpPr>
              <p:cNvPr id="38036" name="Freeform 92"/>
              <p:cNvSpPr>
                <a:spLocks/>
              </p:cNvSpPr>
              <p:nvPr/>
            </p:nvSpPr>
            <p:spPr bwMode="auto">
              <a:xfrm>
                <a:off x="1220" y="3209"/>
                <a:ext cx="63" cy="77"/>
              </a:xfrm>
              <a:custGeom>
                <a:avLst/>
                <a:gdLst>
                  <a:gd name="T0" fmla="*/ 31 w 63"/>
                  <a:gd name="T1" fmla="*/ 76 h 77"/>
                  <a:gd name="T2" fmla="*/ 62 w 63"/>
                  <a:gd name="T3" fmla="*/ 37 h 77"/>
                  <a:gd name="T4" fmla="*/ 31 w 63"/>
                  <a:gd name="T5" fmla="*/ 0 h 77"/>
                  <a:gd name="T6" fmla="*/ 0 w 63"/>
                  <a:gd name="T7" fmla="*/ 37 h 77"/>
                  <a:gd name="T8" fmla="*/ 31 w 63"/>
                  <a:gd name="T9" fmla="*/ 76 h 77"/>
                  <a:gd name="T10" fmla="*/ 0 60000 65536"/>
                  <a:gd name="T11" fmla="*/ 0 60000 65536"/>
                  <a:gd name="T12" fmla="*/ 0 60000 65536"/>
                  <a:gd name="T13" fmla="*/ 0 60000 65536"/>
                  <a:gd name="T14" fmla="*/ 0 60000 65536"/>
                  <a:gd name="T15" fmla="*/ 0 w 63"/>
                  <a:gd name="T16" fmla="*/ 0 h 77"/>
                  <a:gd name="T17" fmla="*/ 63 w 63"/>
                  <a:gd name="T18" fmla="*/ 77 h 77"/>
                </a:gdLst>
                <a:ahLst/>
                <a:cxnLst>
                  <a:cxn ang="T10">
                    <a:pos x="T0" y="T1"/>
                  </a:cxn>
                  <a:cxn ang="T11">
                    <a:pos x="T2" y="T3"/>
                  </a:cxn>
                  <a:cxn ang="T12">
                    <a:pos x="T4" y="T5"/>
                  </a:cxn>
                  <a:cxn ang="T13">
                    <a:pos x="T6" y="T7"/>
                  </a:cxn>
                  <a:cxn ang="T14">
                    <a:pos x="T8" y="T9"/>
                  </a:cxn>
                </a:cxnLst>
                <a:rect l="T15" t="T16" r="T17" b="T18"/>
                <a:pathLst>
                  <a:path w="63" h="77">
                    <a:moveTo>
                      <a:pt x="31" y="76"/>
                    </a:moveTo>
                    <a:lnTo>
                      <a:pt x="62" y="37"/>
                    </a:lnTo>
                    <a:lnTo>
                      <a:pt x="31" y="0"/>
                    </a:lnTo>
                    <a:lnTo>
                      <a:pt x="0" y="37"/>
                    </a:lnTo>
                    <a:lnTo>
                      <a:pt x="31" y="76"/>
                    </a:lnTo>
                  </a:path>
                </a:pathLst>
              </a:custGeom>
              <a:solidFill>
                <a:srgbClr val="4FA735"/>
              </a:solidFill>
              <a:ln w="12700" cap="rnd">
                <a:solidFill>
                  <a:srgbClr val="4FA735"/>
                </a:solidFill>
                <a:round/>
                <a:headEnd/>
                <a:tailEnd/>
              </a:ln>
            </p:spPr>
            <p:txBody>
              <a:bodyPr/>
              <a:lstStyle/>
              <a:p>
                <a:endParaRPr lang="it-IT"/>
              </a:p>
            </p:txBody>
          </p:sp>
        </p:grpSp>
        <p:grpSp>
          <p:nvGrpSpPr>
            <p:cNvPr id="37969" name="Group 93"/>
            <p:cNvGrpSpPr>
              <a:grpSpLocks/>
            </p:cNvGrpSpPr>
            <p:nvPr/>
          </p:nvGrpSpPr>
          <p:grpSpPr bwMode="auto">
            <a:xfrm>
              <a:off x="2093913" y="3970338"/>
              <a:ext cx="122237" cy="457200"/>
              <a:chOff x="1272" y="3007"/>
              <a:chExt cx="64" cy="264"/>
            </a:xfrm>
          </p:grpSpPr>
          <p:sp>
            <p:nvSpPr>
              <p:cNvPr id="38029" name="Line 94"/>
              <p:cNvSpPr>
                <a:spLocks noChangeShapeType="1"/>
              </p:cNvSpPr>
              <p:nvPr/>
            </p:nvSpPr>
            <p:spPr bwMode="auto">
              <a:xfrm>
                <a:off x="1296" y="3007"/>
                <a:ext cx="14" cy="0"/>
              </a:xfrm>
              <a:prstGeom prst="line">
                <a:avLst/>
              </a:prstGeom>
              <a:noFill/>
              <a:ln w="12700">
                <a:solidFill>
                  <a:schemeClr val="tx1"/>
                </a:solidFill>
                <a:round/>
                <a:headEnd/>
                <a:tailEnd/>
              </a:ln>
            </p:spPr>
            <p:txBody>
              <a:bodyPr wrap="none" anchor="ctr"/>
              <a:lstStyle/>
              <a:p>
                <a:endParaRPr lang="it-IT"/>
              </a:p>
            </p:txBody>
          </p:sp>
          <p:sp>
            <p:nvSpPr>
              <p:cNvPr id="38030" name="Line 95"/>
              <p:cNvSpPr>
                <a:spLocks noChangeShapeType="1"/>
              </p:cNvSpPr>
              <p:nvPr/>
            </p:nvSpPr>
            <p:spPr bwMode="auto">
              <a:xfrm>
                <a:off x="1303" y="3011"/>
                <a:ext cx="0" cy="256"/>
              </a:xfrm>
              <a:prstGeom prst="line">
                <a:avLst/>
              </a:prstGeom>
              <a:noFill/>
              <a:ln w="12700">
                <a:solidFill>
                  <a:schemeClr val="tx1"/>
                </a:solidFill>
                <a:round/>
                <a:headEnd/>
                <a:tailEnd/>
              </a:ln>
            </p:spPr>
            <p:txBody>
              <a:bodyPr wrap="none" anchor="ctr"/>
              <a:lstStyle/>
              <a:p>
                <a:endParaRPr lang="it-IT"/>
              </a:p>
            </p:txBody>
          </p:sp>
          <p:sp>
            <p:nvSpPr>
              <p:cNvPr id="38031" name="Line 96"/>
              <p:cNvSpPr>
                <a:spLocks noChangeShapeType="1"/>
              </p:cNvSpPr>
              <p:nvPr/>
            </p:nvSpPr>
            <p:spPr bwMode="auto">
              <a:xfrm>
                <a:off x="1296" y="3271"/>
                <a:ext cx="14" cy="0"/>
              </a:xfrm>
              <a:prstGeom prst="line">
                <a:avLst/>
              </a:prstGeom>
              <a:noFill/>
              <a:ln w="12700">
                <a:solidFill>
                  <a:schemeClr val="tx1"/>
                </a:solidFill>
                <a:round/>
                <a:headEnd/>
                <a:tailEnd/>
              </a:ln>
            </p:spPr>
            <p:txBody>
              <a:bodyPr wrap="none" anchor="ctr"/>
              <a:lstStyle/>
              <a:p>
                <a:endParaRPr lang="it-IT"/>
              </a:p>
            </p:txBody>
          </p:sp>
          <p:sp>
            <p:nvSpPr>
              <p:cNvPr id="38032" name="Freeform 97"/>
              <p:cNvSpPr>
                <a:spLocks/>
              </p:cNvSpPr>
              <p:nvPr/>
            </p:nvSpPr>
            <p:spPr bwMode="auto">
              <a:xfrm>
                <a:off x="1272" y="3101"/>
                <a:ext cx="64" cy="77"/>
              </a:xfrm>
              <a:custGeom>
                <a:avLst/>
                <a:gdLst>
                  <a:gd name="T0" fmla="*/ 32 w 64"/>
                  <a:gd name="T1" fmla="*/ 76 h 77"/>
                  <a:gd name="T2" fmla="*/ 63 w 64"/>
                  <a:gd name="T3" fmla="*/ 38 h 77"/>
                  <a:gd name="T4" fmla="*/ 32 w 64"/>
                  <a:gd name="T5" fmla="*/ 0 h 77"/>
                  <a:gd name="T6" fmla="*/ 0 w 64"/>
                  <a:gd name="T7" fmla="*/ 38 h 77"/>
                  <a:gd name="T8" fmla="*/ 32 w 64"/>
                  <a:gd name="T9" fmla="*/ 76 h 77"/>
                  <a:gd name="T10" fmla="*/ 0 60000 65536"/>
                  <a:gd name="T11" fmla="*/ 0 60000 65536"/>
                  <a:gd name="T12" fmla="*/ 0 60000 65536"/>
                  <a:gd name="T13" fmla="*/ 0 60000 65536"/>
                  <a:gd name="T14" fmla="*/ 0 60000 65536"/>
                  <a:gd name="T15" fmla="*/ 0 w 64"/>
                  <a:gd name="T16" fmla="*/ 0 h 77"/>
                  <a:gd name="T17" fmla="*/ 64 w 64"/>
                  <a:gd name="T18" fmla="*/ 77 h 77"/>
                </a:gdLst>
                <a:ahLst/>
                <a:cxnLst>
                  <a:cxn ang="T10">
                    <a:pos x="T0" y="T1"/>
                  </a:cxn>
                  <a:cxn ang="T11">
                    <a:pos x="T2" y="T3"/>
                  </a:cxn>
                  <a:cxn ang="T12">
                    <a:pos x="T4" y="T5"/>
                  </a:cxn>
                  <a:cxn ang="T13">
                    <a:pos x="T6" y="T7"/>
                  </a:cxn>
                  <a:cxn ang="T14">
                    <a:pos x="T8" y="T9"/>
                  </a:cxn>
                </a:cxnLst>
                <a:rect l="T15" t="T16" r="T17" b="T18"/>
                <a:pathLst>
                  <a:path w="64" h="77">
                    <a:moveTo>
                      <a:pt x="32" y="76"/>
                    </a:moveTo>
                    <a:lnTo>
                      <a:pt x="63" y="38"/>
                    </a:lnTo>
                    <a:lnTo>
                      <a:pt x="32" y="0"/>
                    </a:lnTo>
                    <a:lnTo>
                      <a:pt x="0" y="38"/>
                    </a:lnTo>
                    <a:lnTo>
                      <a:pt x="32" y="76"/>
                    </a:lnTo>
                  </a:path>
                </a:pathLst>
              </a:custGeom>
              <a:solidFill>
                <a:srgbClr val="4FA735"/>
              </a:solidFill>
              <a:ln w="12700" cap="rnd">
                <a:solidFill>
                  <a:srgbClr val="4FA735"/>
                </a:solidFill>
                <a:round/>
                <a:headEnd/>
                <a:tailEnd/>
              </a:ln>
            </p:spPr>
            <p:txBody>
              <a:bodyPr/>
              <a:lstStyle/>
              <a:p>
                <a:endParaRPr lang="it-IT"/>
              </a:p>
            </p:txBody>
          </p:sp>
        </p:grpSp>
        <p:grpSp>
          <p:nvGrpSpPr>
            <p:cNvPr id="37970" name="Group 98"/>
            <p:cNvGrpSpPr>
              <a:grpSpLocks/>
            </p:cNvGrpSpPr>
            <p:nvPr/>
          </p:nvGrpSpPr>
          <p:grpSpPr bwMode="auto">
            <a:xfrm>
              <a:off x="2220913" y="3700463"/>
              <a:ext cx="130175" cy="498475"/>
              <a:chOff x="1324" y="2849"/>
              <a:chExt cx="65" cy="287"/>
            </a:xfrm>
          </p:grpSpPr>
          <p:sp>
            <p:nvSpPr>
              <p:cNvPr id="38025" name="Line 99"/>
              <p:cNvSpPr>
                <a:spLocks noChangeShapeType="1"/>
              </p:cNvSpPr>
              <p:nvPr/>
            </p:nvSpPr>
            <p:spPr bwMode="auto">
              <a:xfrm>
                <a:off x="1348" y="2849"/>
                <a:ext cx="15" cy="0"/>
              </a:xfrm>
              <a:prstGeom prst="line">
                <a:avLst/>
              </a:prstGeom>
              <a:noFill/>
              <a:ln w="12700">
                <a:solidFill>
                  <a:schemeClr val="tx1"/>
                </a:solidFill>
                <a:round/>
                <a:headEnd/>
                <a:tailEnd/>
              </a:ln>
            </p:spPr>
            <p:txBody>
              <a:bodyPr wrap="none" anchor="ctr"/>
              <a:lstStyle/>
              <a:p>
                <a:endParaRPr lang="it-IT"/>
              </a:p>
            </p:txBody>
          </p:sp>
          <p:sp>
            <p:nvSpPr>
              <p:cNvPr id="38026" name="Line 100"/>
              <p:cNvSpPr>
                <a:spLocks noChangeShapeType="1"/>
              </p:cNvSpPr>
              <p:nvPr/>
            </p:nvSpPr>
            <p:spPr bwMode="auto">
              <a:xfrm>
                <a:off x="1356" y="2853"/>
                <a:ext cx="0" cy="279"/>
              </a:xfrm>
              <a:prstGeom prst="line">
                <a:avLst/>
              </a:prstGeom>
              <a:noFill/>
              <a:ln w="12700">
                <a:solidFill>
                  <a:schemeClr val="tx1"/>
                </a:solidFill>
                <a:round/>
                <a:headEnd/>
                <a:tailEnd/>
              </a:ln>
            </p:spPr>
            <p:txBody>
              <a:bodyPr wrap="none" anchor="ctr"/>
              <a:lstStyle/>
              <a:p>
                <a:endParaRPr lang="it-IT"/>
              </a:p>
            </p:txBody>
          </p:sp>
          <p:sp>
            <p:nvSpPr>
              <p:cNvPr id="38027" name="Line 101"/>
              <p:cNvSpPr>
                <a:spLocks noChangeShapeType="1"/>
              </p:cNvSpPr>
              <p:nvPr/>
            </p:nvSpPr>
            <p:spPr bwMode="auto">
              <a:xfrm>
                <a:off x="1348" y="3136"/>
                <a:ext cx="15" cy="0"/>
              </a:xfrm>
              <a:prstGeom prst="line">
                <a:avLst/>
              </a:prstGeom>
              <a:noFill/>
              <a:ln w="12700">
                <a:solidFill>
                  <a:schemeClr val="tx1"/>
                </a:solidFill>
                <a:round/>
                <a:headEnd/>
                <a:tailEnd/>
              </a:ln>
            </p:spPr>
            <p:txBody>
              <a:bodyPr wrap="none" anchor="ctr"/>
              <a:lstStyle/>
              <a:p>
                <a:endParaRPr lang="it-IT"/>
              </a:p>
            </p:txBody>
          </p:sp>
          <p:sp>
            <p:nvSpPr>
              <p:cNvPr id="38028" name="Freeform 102"/>
              <p:cNvSpPr>
                <a:spLocks/>
              </p:cNvSpPr>
              <p:nvPr/>
            </p:nvSpPr>
            <p:spPr bwMode="auto">
              <a:xfrm>
                <a:off x="1324" y="2954"/>
                <a:ext cx="65" cy="77"/>
              </a:xfrm>
              <a:custGeom>
                <a:avLst/>
                <a:gdLst>
                  <a:gd name="T0" fmla="*/ 31 w 65"/>
                  <a:gd name="T1" fmla="*/ 76 h 77"/>
                  <a:gd name="T2" fmla="*/ 64 w 65"/>
                  <a:gd name="T3" fmla="*/ 38 h 77"/>
                  <a:gd name="T4" fmla="*/ 31 w 65"/>
                  <a:gd name="T5" fmla="*/ 0 h 77"/>
                  <a:gd name="T6" fmla="*/ 0 w 65"/>
                  <a:gd name="T7" fmla="*/ 38 h 77"/>
                  <a:gd name="T8" fmla="*/ 31 w 65"/>
                  <a:gd name="T9" fmla="*/ 76 h 77"/>
                  <a:gd name="T10" fmla="*/ 0 60000 65536"/>
                  <a:gd name="T11" fmla="*/ 0 60000 65536"/>
                  <a:gd name="T12" fmla="*/ 0 60000 65536"/>
                  <a:gd name="T13" fmla="*/ 0 60000 65536"/>
                  <a:gd name="T14" fmla="*/ 0 60000 65536"/>
                  <a:gd name="T15" fmla="*/ 0 w 65"/>
                  <a:gd name="T16" fmla="*/ 0 h 77"/>
                  <a:gd name="T17" fmla="*/ 65 w 65"/>
                  <a:gd name="T18" fmla="*/ 77 h 77"/>
                </a:gdLst>
                <a:ahLst/>
                <a:cxnLst>
                  <a:cxn ang="T10">
                    <a:pos x="T0" y="T1"/>
                  </a:cxn>
                  <a:cxn ang="T11">
                    <a:pos x="T2" y="T3"/>
                  </a:cxn>
                  <a:cxn ang="T12">
                    <a:pos x="T4" y="T5"/>
                  </a:cxn>
                  <a:cxn ang="T13">
                    <a:pos x="T6" y="T7"/>
                  </a:cxn>
                  <a:cxn ang="T14">
                    <a:pos x="T8" y="T9"/>
                  </a:cxn>
                </a:cxnLst>
                <a:rect l="T15" t="T16" r="T17" b="T18"/>
                <a:pathLst>
                  <a:path w="65" h="77">
                    <a:moveTo>
                      <a:pt x="31" y="76"/>
                    </a:moveTo>
                    <a:lnTo>
                      <a:pt x="64" y="38"/>
                    </a:lnTo>
                    <a:lnTo>
                      <a:pt x="31" y="0"/>
                    </a:lnTo>
                    <a:lnTo>
                      <a:pt x="0" y="38"/>
                    </a:lnTo>
                    <a:lnTo>
                      <a:pt x="31" y="76"/>
                    </a:lnTo>
                  </a:path>
                </a:pathLst>
              </a:custGeom>
              <a:solidFill>
                <a:srgbClr val="4FA735"/>
              </a:solidFill>
              <a:ln w="12700" cap="rnd">
                <a:solidFill>
                  <a:srgbClr val="4FA735"/>
                </a:solidFill>
                <a:round/>
                <a:headEnd/>
                <a:tailEnd/>
              </a:ln>
            </p:spPr>
            <p:txBody>
              <a:bodyPr/>
              <a:lstStyle/>
              <a:p>
                <a:endParaRPr lang="it-IT"/>
              </a:p>
            </p:txBody>
          </p:sp>
        </p:grpSp>
        <p:sp>
          <p:nvSpPr>
            <p:cNvPr id="37971" name="Freeform 103"/>
            <p:cNvSpPr>
              <a:spLocks/>
            </p:cNvSpPr>
            <p:nvPr/>
          </p:nvSpPr>
          <p:spPr bwMode="auto">
            <a:xfrm>
              <a:off x="2400300" y="3694113"/>
              <a:ext cx="127000" cy="133350"/>
            </a:xfrm>
            <a:custGeom>
              <a:avLst/>
              <a:gdLst>
                <a:gd name="T0" fmla="*/ 2147483647 w 65"/>
                <a:gd name="T1" fmla="*/ 2147483647 h 77"/>
                <a:gd name="T2" fmla="*/ 2147483647 w 65"/>
                <a:gd name="T3" fmla="*/ 2147483647 h 77"/>
                <a:gd name="T4" fmla="*/ 2147483647 w 65"/>
                <a:gd name="T5" fmla="*/ 0 h 77"/>
                <a:gd name="T6" fmla="*/ 0 w 65"/>
                <a:gd name="T7" fmla="*/ 2147483647 h 77"/>
                <a:gd name="T8" fmla="*/ 2147483647 w 65"/>
                <a:gd name="T9" fmla="*/ 2147483647 h 77"/>
                <a:gd name="T10" fmla="*/ 0 60000 65536"/>
                <a:gd name="T11" fmla="*/ 0 60000 65536"/>
                <a:gd name="T12" fmla="*/ 0 60000 65536"/>
                <a:gd name="T13" fmla="*/ 0 60000 65536"/>
                <a:gd name="T14" fmla="*/ 0 60000 65536"/>
                <a:gd name="T15" fmla="*/ 0 w 65"/>
                <a:gd name="T16" fmla="*/ 0 h 77"/>
                <a:gd name="T17" fmla="*/ 65 w 65"/>
                <a:gd name="T18" fmla="*/ 77 h 77"/>
              </a:gdLst>
              <a:ahLst/>
              <a:cxnLst>
                <a:cxn ang="T10">
                  <a:pos x="T0" y="T1"/>
                </a:cxn>
                <a:cxn ang="T11">
                  <a:pos x="T2" y="T3"/>
                </a:cxn>
                <a:cxn ang="T12">
                  <a:pos x="T4" y="T5"/>
                </a:cxn>
                <a:cxn ang="T13">
                  <a:pos x="T6" y="T7"/>
                </a:cxn>
                <a:cxn ang="T14">
                  <a:pos x="T8" y="T9"/>
                </a:cxn>
              </a:cxnLst>
              <a:rect l="T15" t="T16" r="T17" b="T18"/>
              <a:pathLst>
                <a:path w="65" h="77">
                  <a:moveTo>
                    <a:pt x="32" y="76"/>
                  </a:moveTo>
                  <a:lnTo>
                    <a:pt x="64" y="38"/>
                  </a:lnTo>
                  <a:lnTo>
                    <a:pt x="32" y="0"/>
                  </a:lnTo>
                  <a:lnTo>
                    <a:pt x="0" y="38"/>
                  </a:lnTo>
                  <a:lnTo>
                    <a:pt x="32" y="76"/>
                  </a:lnTo>
                </a:path>
              </a:pathLst>
            </a:custGeom>
            <a:solidFill>
              <a:srgbClr val="4FA735"/>
            </a:solidFill>
            <a:ln w="12700" cap="rnd">
              <a:solidFill>
                <a:srgbClr val="4FA735"/>
              </a:solidFill>
              <a:round/>
              <a:headEnd/>
              <a:tailEnd/>
            </a:ln>
          </p:spPr>
          <p:txBody>
            <a:bodyPr/>
            <a:lstStyle/>
            <a:p>
              <a:endParaRPr lang="it-IT"/>
            </a:p>
          </p:txBody>
        </p:sp>
        <p:sp>
          <p:nvSpPr>
            <p:cNvPr id="37972" name="Freeform 104"/>
            <p:cNvSpPr>
              <a:spLocks/>
            </p:cNvSpPr>
            <p:nvPr/>
          </p:nvSpPr>
          <p:spPr bwMode="auto">
            <a:xfrm>
              <a:off x="2503488" y="3551238"/>
              <a:ext cx="125412" cy="136525"/>
            </a:xfrm>
            <a:custGeom>
              <a:avLst/>
              <a:gdLst>
                <a:gd name="T0" fmla="*/ 2147483647 w 65"/>
                <a:gd name="T1" fmla="*/ 2147483647 h 78"/>
                <a:gd name="T2" fmla="*/ 2147483647 w 65"/>
                <a:gd name="T3" fmla="*/ 2147483647 h 78"/>
                <a:gd name="T4" fmla="*/ 2147483647 w 65"/>
                <a:gd name="T5" fmla="*/ 0 h 78"/>
                <a:gd name="T6" fmla="*/ 0 w 65"/>
                <a:gd name="T7" fmla="*/ 2147483647 h 78"/>
                <a:gd name="T8" fmla="*/ 2147483647 w 65"/>
                <a:gd name="T9" fmla="*/ 2147483647 h 78"/>
                <a:gd name="T10" fmla="*/ 0 60000 65536"/>
                <a:gd name="T11" fmla="*/ 0 60000 65536"/>
                <a:gd name="T12" fmla="*/ 0 60000 65536"/>
                <a:gd name="T13" fmla="*/ 0 60000 65536"/>
                <a:gd name="T14" fmla="*/ 0 60000 65536"/>
                <a:gd name="T15" fmla="*/ 0 w 65"/>
                <a:gd name="T16" fmla="*/ 0 h 78"/>
                <a:gd name="T17" fmla="*/ 65 w 65"/>
                <a:gd name="T18" fmla="*/ 78 h 78"/>
              </a:gdLst>
              <a:ahLst/>
              <a:cxnLst>
                <a:cxn ang="T10">
                  <a:pos x="T0" y="T1"/>
                </a:cxn>
                <a:cxn ang="T11">
                  <a:pos x="T2" y="T3"/>
                </a:cxn>
                <a:cxn ang="T12">
                  <a:pos x="T4" y="T5"/>
                </a:cxn>
                <a:cxn ang="T13">
                  <a:pos x="T6" y="T7"/>
                </a:cxn>
                <a:cxn ang="T14">
                  <a:pos x="T8" y="T9"/>
                </a:cxn>
              </a:cxnLst>
              <a:rect l="T15" t="T16" r="T17" b="T18"/>
              <a:pathLst>
                <a:path w="65" h="78">
                  <a:moveTo>
                    <a:pt x="33" y="77"/>
                  </a:moveTo>
                  <a:lnTo>
                    <a:pt x="64" y="39"/>
                  </a:lnTo>
                  <a:lnTo>
                    <a:pt x="33" y="0"/>
                  </a:lnTo>
                  <a:lnTo>
                    <a:pt x="0" y="39"/>
                  </a:lnTo>
                  <a:lnTo>
                    <a:pt x="33" y="77"/>
                  </a:lnTo>
                </a:path>
              </a:pathLst>
            </a:custGeom>
            <a:solidFill>
              <a:srgbClr val="4FA735"/>
            </a:solidFill>
            <a:ln w="12700" cap="rnd">
              <a:solidFill>
                <a:srgbClr val="4FA735"/>
              </a:solidFill>
              <a:round/>
              <a:headEnd/>
              <a:tailEnd/>
            </a:ln>
          </p:spPr>
          <p:txBody>
            <a:bodyPr/>
            <a:lstStyle/>
            <a:p>
              <a:endParaRPr lang="it-IT"/>
            </a:p>
          </p:txBody>
        </p:sp>
        <p:sp>
          <p:nvSpPr>
            <p:cNvPr id="37973" name="Freeform 105"/>
            <p:cNvSpPr>
              <a:spLocks/>
            </p:cNvSpPr>
            <p:nvPr/>
          </p:nvSpPr>
          <p:spPr bwMode="auto">
            <a:xfrm>
              <a:off x="3021013" y="3459163"/>
              <a:ext cx="122237" cy="134937"/>
            </a:xfrm>
            <a:custGeom>
              <a:avLst/>
              <a:gdLst>
                <a:gd name="T0" fmla="*/ 2147483647 w 64"/>
                <a:gd name="T1" fmla="*/ 2147483647 h 77"/>
                <a:gd name="T2" fmla="*/ 2147483647 w 64"/>
                <a:gd name="T3" fmla="*/ 2147483647 h 77"/>
                <a:gd name="T4" fmla="*/ 2147483647 w 64"/>
                <a:gd name="T5" fmla="*/ 0 h 77"/>
                <a:gd name="T6" fmla="*/ 0 w 64"/>
                <a:gd name="T7" fmla="*/ 2147483647 h 77"/>
                <a:gd name="T8" fmla="*/ 2147483647 w 64"/>
                <a:gd name="T9" fmla="*/ 2147483647 h 77"/>
                <a:gd name="T10" fmla="*/ 0 60000 65536"/>
                <a:gd name="T11" fmla="*/ 0 60000 65536"/>
                <a:gd name="T12" fmla="*/ 0 60000 65536"/>
                <a:gd name="T13" fmla="*/ 0 60000 65536"/>
                <a:gd name="T14" fmla="*/ 0 60000 65536"/>
                <a:gd name="T15" fmla="*/ 0 w 64"/>
                <a:gd name="T16" fmla="*/ 0 h 77"/>
                <a:gd name="T17" fmla="*/ 64 w 64"/>
                <a:gd name="T18" fmla="*/ 77 h 77"/>
              </a:gdLst>
              <a:ahLst/>
              <a:cxnLst>
                <a:cxn ang="T10">
                  <a:pos x="T0" y="T1"/>
                </a:cxn>
                <a:cxn ang="T11">
                  <a:pos x="T2" y="T3"/>
                </a:cxn>
                <a:cxn ang="T12">
                  <a:pos x="T4" y="T5"/>
                </a:cxn>
                <a:cxn ang="T13">
                  <a:pos x="T6" y="T7"/>
                </a:cxn>
                <a:cxn ang="T14">
                  <a:pos x="T8" y="T9"/>
                </a:cxn>
              </a:cxnLst>
              <a:rect l="T15" t="T16" r="T17" b="T18"/>
              <a:pathLst>
                <a:path w="64" h="77">
                  <a:moveTo>
                    <a:pt x="32" y="76"/>
                  </a:moveTo>
                  <a:lnTo>
                    <a:pt x="63" y="38"/>
                  </a:lnTo>
                  <a:lnTo>
                    <a:pt x="32" y="0"/>
                  </a:lnTo>
                  <a:lnTo>
                    <a:pt x="0" y="38"/>
                  </a:lnTo>
                  <a:lnTo>
                    <a:pt x="32" y="76"/>
                  </a:lnTo>
                </a:path>
              </a:pathLst>
            </a:custGeom>
            <a:solidFill>
              <a:srgbClr val="4FA735"/>
            </a:solidFill>
            <a:ln w="12700" cap="rnd">
              <a:solidFill>
                <a:srgbClr val="4FA735"/>
              </a:solidFill>
              <a:round/>
              <a:headEnd/>
              <a:tailEnd/>
            </a:ln>
          </p:spPr>
          <p:txBody>
            <a:bodyPr/>
            <a:lstStyle/>
            <a:p>
              <a:endParaRPr lang="it-IT"/>
            </a:p>
          </p:txBody>
        </p:sp>
        <p:sp>
          <p:nvSpPr>
            <p:cNvPr id="37974" name="Freeform 106"/>
            <p:cNvSpPr>
              <a:spLocks/>
            </p:cNvSpPr>
            <p:nvPr/>
          </p:nvSpPr>
          <p:spPr bwMode="auto">
            <a:xfrm>
              <a:off x="4054475" y="3876675"/>
              <a:ext cx="122238" cy="134938"/>
            </a:xfrm>
            <a:custGeom>
              <a:avLst/>
              <a:gdLst>
                <a:gd name="T0" fmla="*/ 2147483647 w 65"/>
                <a:gd name="T1" fmla="*/ 2147483647 h 77"/>
                <a:gd name="T2" fmla="*/ 2147483647 w 65"/>
                <a:gd name="T3" fmla="*/ 2147483647 h 77"/>
                <a:gd name="T4" fmla="*/ 2147483647 w 65"/>
                <a:gd name="T5" fmla="*/ 0 h 77"/>
                <a:gd name="T6" fmla="*/ 0 w 65"/>
                <a:gd name="T7" fmla="*/ 2147483647 h 77"/>
                <a:gd name="T8" fmla="*/ 2147483647 w 65"/>
                <a:gd name="T9" fmla="*/ 2147483647 h 77"/>
                <a:gd name="T10" fmla="*/ 0 60000 65536"/>
                <a:gd name="T11" fmla="*/ 0 60000 65536"/>
                <a:gd name="T12" fmla="*/ 0 60000 65536"/>
                <a:gd name="T13" fmla="*/ 0 60000 65536"/>
                <a:gd name="T14" fmla="*/ 0 60000 65536"/>
                <a:gd name="T15" fmla="*/ 0 w 65"/>
                <a:gd name="T16" fmla="*/ 0 h 77"/>
                <a:gd name="T17" fmla="*/ 65 w 65"/>
                <a:gd name="T18" fmla="*/ 77 h 77"/>
              </a:gdLst>
              <a:ahLst/>
              <a:cxnLst>
                <a:cxn ang="T10">
                  <a:pos x="T0" y="T1"/>
                </a:cxn>
                <a:cxn ang="T11">
                  <a:pos x="T2" y="T3"/>
                </a:cxn>
                <a:cxn ang="T12">
                  <a:pos x="T4" y="T5"/>
                </a:cxn>
                <a:cxn ang="T13">
                  <a:pos x="T6" y="T7"/>
                </a:cxn>
                <a:cxn ang="T14">
                  <a:pos x="T8" y="T9"/>
                </a:cxn>
              </a:cxnLst>
              <a:rect l="T15" t="T16" r="T17" b="T18"/>
              <a:pathLst>
                <a:path w="65" h="77">
                  <a:moveTo>
                    <a:pt x="32" y="76"/>
                  </a:moveTo>
                  <a:lnTo>
                    <a:pt x="64" y="38"/>
                  </a:lnTo>
                  <a:lnTo>
                    <a:pt x="32" y="0"/>
                  </a:lnTo>
                  <a:lnTo>
                    <a:pt x="0" y="38"/>
                  </a:lnTo>
                  <a:lnTo>
                    <a:pt x="32" y="76"/>
                  </a:lnTo>
                </a:path>
              </a:pathLst>
            </a:custGeom>
            <a:solidFill>
              <a:srgbClr val="4FA735"/>
            </a:solidFill>
            <a:ln w="12700" cap="rnd">
              <a:solidFill>
                <a:srgbClr val="4FA735"/>
              </a:solidFill>
              <a:round/>
              <a:headEnd/>
              <a:tailEnd/>
            </a:ln>
          </p:spPr>
          <p:txBody>
            <a:bodyPr/>
            <a:lstStyle/>
            <a:p>
              <a:endParaRPr lang="it-IT"/>
            </a:p>
          </p:txBody>
        </p:sp>
        <p:sp>
          <p:nvSpPr>
            <p:cNvPr id="37975" name="Freeform 107"/>
            <p:cNvSpPr>
              <a:spLocks/>
            </p:cNvSpPr>
            <p:nvPr/>
          </p:nvSpPr>
          <p:spPr bwMode="auto">
            <a:xfrm>
              <a:off x="1960563" y="4357688"/>
              <a:ext cx="101600" cy="84137"/>
            </a:xfrm>
            <a:custGeom>
              <a:avLst/>
              <a:gdLst>
                <a:gd name="T0" fmla="*/ 0 w 52"/>
                <a:gd name="T1" fmla="*/ 2147483647 h 48"/>
                <a:gd name="T2" fmla="*/ 2147483647 w 52"/>
                <a:gd name="T3" fmla="*/ 2147483647 h 48"/>
                <a:gd name="T4" fmla="*/ 2147483647 w 52"/>
                <a:gd name="T5" fmla="*/ 0 h 48"/>
                <a:gd name="T6" fmla="*/ 0 w 52"/>
                <a:gd name="T7" fmla="*/ 0 h 48"/>
                <a:gd name="T8" fmla="*/ 0 w 52"/>
                <a:gd name="T9" fmla="*/ 2147483647 h 48"/>
                <a:gd name="T10" fmla="*/ 0 60000 65536"/>
                <a:gd name="T11" fmla="*/ 0 60000 65536"/>
                <a:gd name="T12" fmla="*/ 0 60000 65536"/>
                <a:gd name="T13" fmla="*/ 0 60000 65536"/>
                <a:gd name="T14" fmla="*/ 0 60000 65536"/>
                <a:gd name="T15" fmla="*/ 0 w 52"/>
                <a:gd name="T16" fmla="*/ 0 h 48"/>
                <a:gd name="T17" fmla="*/ 52 w 52"/>
                <a:gd name="T18" fmla="*/ 48 h 48"/>
              </a:gdLst>
              <a:ahLst/>
              <a:cxnLst>
                <a:cxn ang="T10">
                  <a:pos x="T0" y="T1"/>
                </a:cxn>
                <a:cxn ang="T11">
                  <a:pos x="T2" y="T3"/>
                </a:cxn>
                <a:cxn ang="T12">
                  <a:pos x="T4" y="T5"/>
                </a:cxn>
                <a:cxn ang="T13">
                  <a:pos x="T6" y="T7"/>
                </a:cxn>
                <a:cxn ang="T14">
                  <a:pos x="T8" y="T9"/>
                </a:cxn>
              </a:cxnLst>
              <a:rect l="T15" t="T16" r="T17" b="T18"/>
              <a:pathLst>
                <a:path w="52" h="48">
                  <a:moveTo>
                    <a:pt x="0" y="47"/>
                  </a:moveTo>
                  <a:lnTo>
                    <a:pt x="51" y="47"/>
                  </a:lnTo>
                  <a:lnTo>
                    <a:pt x="51" y="0"/>
                  </a:lnTo>
                  <a:lnTo>
                    <a:pt x="0" y="0"/>
                  </a:lnTo>
                  <a:lnTo>
                    <a:pt x="0" y="47"/>
                  </a:lnTo>
                </a:path>
              </a:pathLst>
            </a:custGeom>
            <a:solidFill>
              <a:srgbClr val="0033CC"/>
            </a:solidFill>
            <a:ln w="12700" cap="rnd">
              <a:solidFill>
                <a:schemeClr val="tx1"/>
              </a:solidFill>
              <a:round/>
              <a:headEnd/>
              <a:tailEnd/>
            </a:ln>
          </p:spPr>
          <p:txBody>
            <a:bodyPr/>
            <a:lstStyle/>
            <a:p>
              <a:endParaRPr lang="it-IT"/>
            </a:p>
          </p:txBody>
        </p:sp>
        <p:grpSp>
          <p:nvGrpSpPr>
            <p:cNvPr id="37976" name="Group 108"/>
            <p:cNvGrpSpPr>
              <a:grpSpLocks/>
            </p:cNvGrpSpPr>
            <p:nvPr/>
          </p:nvGrpSpPr>
          <p:grpSpPr bwMode="auto">
            <a:xfrm>
              <a:off x="5084763" y="3889375"/>
              <a:ext cx="123825" cy="307975"/>
              <a:chOff x="2800" y="2960"/>
              <a:chExt cx="63" cy="178"/>
            </a:xfrm>
          </p:grpSpPr>
          <p:sp>
            <p:nvSpPr>
              <p:cNvPr id="38021" name="Line 109"/>
              <p:cNvSpPr>
                <a:spLocks noChangeShapeType="1"/>
              </p:cNvSpPr>
              <p:nvPr/>
            </p:nvSpPr>
            <p:spPr bwMode="auto">
              <a:xfrm>
                <a:off x="2824" y="2960"/>
                <a:ext cx="15" cy="0"/>
              </a:xfrm>
              <a:prstGeom prst="line">
                <a:avLst/>
              </a:prstGeom>
              <a:noFill/>
              <a:ln w="12700">
                <a:solidFill>
                  <a:schemeClr val="tx1"/>
                </a:solidFill>
                <a:round/>
                <a:headEnd/>
                <a:tailEnd/>
              </a:ln>
            </p:spPr>
            <p:txBody>
              <a:bodyPr wrap="none" anchor="ctr"/>
              <a:lstStyle/>
              <a:p>
                <a:endParaRPr lang="it-IT"/>
              </a:p>
            </p:txBody>
          </p:sp>
          <p:sp>
            <p:nvSpPr>
              <p:cNvPr id="38022" name="Line 110"/>
              <p:cNvSpPr>
                <a:spLocks noChangeShapeType="1"/>
              </p:cNvSpPr>
              <p:nvPr/>
            </p:nvSpPr>
            <p:spPr bwMode="auto">
              <a:xfrm>
                <a:off x="2833" y="2964"/>
                <a:ext cx="0" cy="170"/>
              </a:xfrm>
              <a:prstGeom prst="line">
                <a:avLst/>
              </a:prstGeom>
              <a:noFill/>
              <a:ln w="12700">
                <a:solidFill>
                  <a:schemeClr val="tx1"/>
                </a:solidFill>
                <a:round/>
                <a:headEnd/>
                <a:tailEnd/>
              </a:ln>
            </p:spPr>
            <p:txBody>
              <a:bodyPr wrap="none" anchor="ctr"/>
              <a:lstStyle/>
              <a:p>
                <a:endParaRPr lang="it-IT"/>
              </a:p>
            </p:txBody>
          </p:sp>
          <p:sp>
            <p:nvSpPr>
              <p:cNvPr id="38023" name="Line 111"/>
              <p:cNvSpPr>
                <a:spLocks noChangeShapeType="1"/>
              </p:cNvSpPr>
              <p:nvPr/>
            </p:nvSpPr>
            <p:spPr bwMode="auto">
              <a:xfrm>
                <a:off x="2824" y="3138"/>
                <a:ext cx="15" cy="0"/>
              </a:xfrm>
              <a:prstGeom prst="line">
                <a:avLst/>
              </a:prstGeom>
              <a:noFill/>
              <a:ln w="12700">
                <a:solidFill>
                  <a:schemeClr val="tx1"/>
                </a:solidFill>
                <a:round/>
                <a:headEnd/>
                <a:tailEnd/>
              </a:ln>
            </p:spPr>
            <p:txBody>
              <a:bodyPr wrap="none" anchor="ctr"/>
              <a:lstStyle/>
              <a:p>
                <a:endParaRPr lang="it-IT"/>
              </a:p>
            </p:txBody>
          </p:sp>
          <p:sp>
            <p:nvSpPr>
              <p:cNvPr id="38024" name="Freeform 112"/>
              <p:cNvSpPr>
                <a:spLocks/>
              </p:cNvSpPr>
              <p:nvPr/>
            </p:nvSpPr>
            <p:spPr bwMode="auto">
              <a:xfrm>
                <a:off x="2800" y="3011"/>
                <a:ext cx="63" cy="77"/>
              </a:xfrm>
              <a:custGeom>
                <a:avLst/>
                <a:gdLst>
                  <a:gd name="T0" fmla="*/ 32 w 63"/>
                  <a:gd name="T1" fmla="*/ 76 h 77"/>
                  <a:gd name="T2" fmla="*/ 62 w 63"/>
                  <a:gd name="T3" fmla="*/ 38 h 77"/>
                  <a:gd name="T4" fmla="*/ 32 w 63"/>
                  <a:gd name="T5" fmla="*/ 0 h 77"/>
                  <a:gd name="T6" fmla="*/ 0 w 63"/>
                  <a:gd name="T7" fmla="*/ 38 h 77"/>
                  <a:gd name="T8" fmla="*/ 32 w 63"/>
                  <a:gd name="T9" fmla="*/ 76 h 77"/>
                  <a:gd name="T10" fmla="*/ 0 60000 65536"/>
                  <a:gd name="T11" fmla="*/ 0 60000 65536"/>
                  <a:gd name="T12" fmla="*/ 0 60000 65536"/>
                  <a:gd name="T13" fmla="*/ 0 60000 65536"/>
                  <a:gd name="T14" fmla="*/ 0 60000 65536"/>
                  <a:gd name="T15" fmla="*/ 0 w 63"/>
                  <a:gd name="T16" fmla="*/ 0 h 77"/>
                  <a:gd name="T17" fmla="*/ 63 w 63"/>
                  <a:gd name="T18" fmla="*/ 77 h 77"/>
                </a:gdLst>
                <a:ahLst/>
                <a:cxnLst>
                  <a:cxn ang="T10">
                    <a:pos x="T0" y="T1"/>
                  </a:cxn>
                  <a:cxn ang="T11">
                    <a:pos x="T2" y="T3"/>
                  </a:cxn>
                  <a:cxn ang="T12">
                    <a:pos x="T4" y="T5"/>
                  </a:cxn>
                  <a:cxn ang="T13">
                    <a:pos x="T6" y="T7"/>
                  </a:cxn>
                  <a:cxn ang="T14">
                    <a:pos x="T8" y="T9"/>
                  </a:cxn>
                </a:cxnLst>
                <a:rect l="T15" t="T16" r="T17" b="T18"/>
                <a:pathLst>
                  <a:path w="63" h="77">
                    <a:moveTo>
                      <a:pt x="32" y="76"/>
                    </a:moveTo>
                    <a:lnTo>
                      <a:pt x="62" y="38"/>
                    </a:lnTo>
                    <a:lnTo>
                      <a:pt x="32" y="0"/>
                    </a:lnTo>
                    <a:lnTo>
                      <a:pt x="0" y="38"/>
                    </a:lnTo>
                    <a:lnTo>
                      <a:pt x="32" y="76"/>
                    </a:lnTo>
                  </a:path>
                </a:pathLst>
              </a:custGeom>
              <a:solidFill>
                <a:srgbClr val="4FA735"/>
              </a:solidFill>
              <a:ln w="12700" cap="rnd">
                <a:solidFill>
                  <a:srgbClr val="4FA735"/>
                </a:solidFill>
                <a:round/>
                <a:headEnd/>
                <a:tailEnd/>
              </a:ln>
            </p:spPr>
            <p:txBody>
              <a:bodyPr/>
              <a:lstStyle/>
              <a:p>
                <a:endParaRPr lang="it-IT"/>
              </a:p>
            </p:txBody>
          </p:sp>
        </p:grpSp>
        <p:sp>
          <p:nvSpPr>
            <p:cNvPr id="37977" name="Freeform 113"/>
            <p:cNvSpPr>
              <a:spLocks/>
            </p:cNvSpPr>
            <p:nvPr/>
          </p:nvSpPr>
          <p:spPr bwMode="auto">
            <a:xfrm>
              <a:off x="5599113" y="3913188"/>
              <a:ext cx="125412" cy="134937"/>
            </a:xfrm>
            <a:custGeom>
              <a:avLst/>
              <a:gdLst>
                <a:gd name="T0" fmla="*/ 2147483647 w 64"/>
                <a:gd name="T1" fmla="*/ 2147483647 h 78"/>
                <a:gd name="T2" fmla="*/ 2147483647 w 64"/>
                <a:gd name="T3" fmla="*/ 2147483647 h 78"/>
                <a:gd name="T4" fmla="*/ 2147483647 w 64"/>
                <a:gd name="T5" fmla="*/ 0 h 78"/>
                <a:gd name="T6" fmla="*/ 0 w 64"/>
                <a:gd name="T7" fmla="*/ 2147483647 h 78"/>
                <a:gd name="T8" fmla="*/ 2147483647 w 64"/>
                <a:gd name="T9" fmla="*/ 2147483647 h 78"/>
                <a:gd name="T10" fmla="*/ 0 60000 65536"/>
                <a:gd name="T11" fmla="*/ 0 60000 65536"/>
                <a:gd name="T12" fmla="*/ 0 60000 65536"/>
                <a:gd name="T13" fmla="*/ 0 60000 65536"/>
                <a:gd name="T14" fmla="*/ 0 60000 65536"/>
                <a:gd name="T15" fmla="*/ 0 w 64"/>
                <a:gd name="T16" fmla="*/ 0 h 78"/>
                <a:gd name="T17" fmla="*/ 64 w 64"/>
                <a:gd name="T18" fmla="*/ 78 h 78"/>
              </a:gdLst>
              <a:ahLst/>
              <a:cxnLst>
                <a:cxn ang="T10">
                  <a:pos x="T0" y="T1"/>
                </a:cxn>
                <a:cxn ang="T11">
                  <a:pos x="T2" y="T3"/>
                </a:cxn>
                <a:cxn ang="T12">
                  <a:pos x="T4" y="T5"/>
                </a:cxn>
                <a:cxn ang="T13">
                  <a:pos x="T6" y="T7"/>
                </a:cxn>
                <a:cxn ang="T14">
                  <a:pos x="T8" y="T9"/>
                </a:cxn>
              </a:cxnLst>
              <a:rect l="T15" t="T16" r="T17" b="T18"/>
              <a:pathLst>
                <a:path w="64" h="78">
                  <a:moveTo>
                    <a:pt x="32" y="77"/>
                  </a:moveTo>
                  <a:lnTo>
                    <a:pt x="63" y="39"/>
                  </a:lnTo>
                  <a:lnTo>
                    <a:pt x="32" y="0"/>
                  </a:lnTo>
                  <a:lnTo>
                    <a:pt x="0" y="39"/>
                  </a:lnTo>
                  <a:lnTo>
                    <a:pt x="32" y="77"/>
                  </a:lnTo>
                </a:path>
              </a:pathLst>
            </a:custGeom>
            <a:solidFill>
              <a:srgbClr val="4FA735"/>
            </a:solidFill>
            <a:ln w="12700" cap="rnd">
              <a:solidFill>
                <a:srgbClr val="4FA735"/>
              </a:solidFill>
              <a:round/>
              <a:headEnd/>
              <a:tailEnd/>
            </a:ln>
          </p:spPr>
          <p:txBody>
            <a:bodyPr/>
            <a:lstStyle/>
            <a:p>
              <a:endParaRPr lang="it-IT"/>
            </a:p>
          </p:txBody>
        </p:sp>
        <p:grpSp>
          <p:nvGrpSpPr>
            <p:cNvPr id="37978" name="Group 114"/>
            <p:cNvGrpSpPr>
              <a:grpSpLocks/>
            </p:cNvGrpSpPr>
            <p:nvPr/>
          </p:nvGrpSpPr>
          <p:grpSpPr bwMode="auto">
            <a:xfrm>
              <a:off x="6113463" y="3822700"/>
              <a:ext cx="130175" cy="442913"/>
              <a:chOff x="3327" y="2922"/>
              <a:chExt cx="66" cy="255"/>
            </a:xfrm>
          </p:grpSpPr>
          <p:sp>
            <p:nvSpPr>
              <p:cNvPr id="38017" name="Line 115"/>
              <p:cNvSpPr>
                <a:spLocks noChangeShapeType="1"/>
              </p:cNvSpPr>
              <p:nvPr/>
            </p:nvSpPr>
            <p:spPr bwMode="auto">
              <a:xfrm>
                <a:off x="3353" y="2922"/>
                <a:ext cx="12" cy="0"/>
              </a:xfrm>
              <a:prstGeom prst="line">
                <a:avLst/>
              </a:prstGeom>
              <a:noFill/>
              <a:ln w="12700">
                <a:solidFill>
                  <a:schemeClr val="tx1"/>
                </a:solidFill>
                <a:round/>
                <a:headEnd/>
                <a:tailEnd/>
              </a:ln>
            </p:spPr>
            <p:txBody>
              <a:bodyPr wrap="none" anchor="ctr"/>
              <a:lstStyle/>
              <a:p>
                <a:endParaRPr lang="it-IT"/>
              </a:p>
            </p:txBody>
          </p:sp>
          <p:sp>
            <p:nvSpPr>
              <p:cNvPr id="38018" name="Line 116"/>
              <p:cNvSpPr>
                <a:spLocks noChangeShapeType="1"/>
              </p:cNvSpPr>
              <p:nvPr/>
            </p:nvSpPr>
            <p:spPr bwMode="auto">
              <a:xfrm>
                <a:off x="3358" y="2926"/>
                <a:ext cx="0" cy="247"/>
              </a:xfrm>
              <a:prstGeom prst="line">
                <a:avLst/>
              </a:prstGeom>
              <a:noFill/>
              <a:ln w="12700">
                <a:solidFill>
                  <a:schemeClr val="tx1"/>
                </a:solidFill>
                <a:round/>
                <a:headEnd/>
                <a:tailEnd/>
              </a:ln>
            </p:spPr>
            <p:txBody>
              <a:bodyPr wrap="none" anchor="ctr"/>
              <a:lstStyle/>
              <a:p>
                <a:endParaRPr lang="it-IT"/>
              </a:p>
            </p:txBody>
          </p:sp>
          <p:sp>
            <p:nvSpPr>
              <p:cNvPr id="38019" name="Line 117"/>
              <p:cNvSpPr>
                <a:spLocks noChangeShapeType="1"/>
              </p:cNvSpPr>
              <p:nvPr/>
            </p:nvSpPr>
            <p:spPr bwMode="auto">
              <a:xfrm>
                <a:off x="3353" y="3177"/>
                <a:ext cx="12" cy="0"/>
              </a:xfrm>
              <a:prstGeom prst="line">
                <a:avLst/>
              </a:prstGeom>
              <a:noFill/>
              <a:ln w="12700">
                <a:solidFill>
                  <a:schemeClr val="tx1"/>
                </a:solidFill>
                <a:round/>
                <a:headEnd/>
                <a:tailEnd/>
              </a:ln>
            </p:spPr>
            <p:txBody>
              <a:bodyPr wrap="none" anchor="ctr"/>
              <a:lstStyle/>
              <a:p>
                <a:endParaRPr lang="it-IT"/>
              </a:p>
            </p:txBody>
          </p:sp>
          <p:sp>
            <p:nvSpPr>
              <p:cNvPr id="38020" name="Freeform 118"/>
              <p:cNvSpPr>
                <a:spLocks/>
              </p:cNvSpPr>
              <p:nvPr/>
            </p:nvSpPr>
            <p:spPr bwMode="auto">
              <a:xfrm>
                <a:off x="3327" y="3012"/>
                <a:ext cx="66" cy="77"/>
              </a:xfrm>
              <a:custGeom>
                <a:avLst/>
                <a:gdLst>
                  <a:gd name="T0" fmla="*/ 33 w 66"/>
                  <a:gd name="T1" fmla="*/ 76 h 77"/>
                  <a:gd name="T2" fmla="*/ 65 w 66"/>
                  <a:gd name="T3" fmla="*/ 38 h 77"/>
                  <a:gd name="T4" fmla="*/ 33 w 66"/>
                  <a:gd name="T5" fmla="*/ 0 h 77"/>
                  <a:gd name="T6" fmla="*/ 0 w 66"/>
                  <a:gd name="T7" fmla="*/ 38 h 77"/>
                  <a:gd name="T8" fmla="*/ 33 w 66"/>
                  <a:gd name="T9" fmla="*/ 76 h 77"/>
                  <a:gd name="T10" fmla="*/ 0 60000 65536"/>
                  <a:gd name="T11" fmla="*/ 0 60000 65536"/>
                  <a:gd name="T12" fmla="*/ 0 60000 65536"/>
                  <a:gd name="T13" fmla="*/ 0 60000 65536"/>
                  <a:gd name="T14" fmla="*/ 0 60000 65536"/>
                  <a:gd name="T15" fmla="*/ 0 w 66"/>
                  <a:gd name="T16" fmla="*/ 0 h 77"/>
                  <a:gd name="T17" fmla="*/ 66 w 66"/>
                  <a:gd name="T18" fmla="*/ 77 h 77"/>
                </a:gdLst>
                <a:ahLst/>
                <a:cxnLst>
                  <a:cxn ang="T10">
                    <a:pos x="T0" y="T1"/>
                  </a:cxn>
                  <a:cxn ang="T11">
                    <a:pos x="T2" y="T3"/>
                  </a:cxn>
                  <a:cxn ang="T12">
                    <a:pos x="T4" y="T5"/>
                  </a:cxn>
                  <a:cxn ang="T13">
                    <a:pos x="T6" y="T7"/>
                  </a:cxn>
                  <a:cxn ang="T14">
                    <a:pos x="T8" y="T9"/>
                  </a:cxn>
                </a:cxnLst>
                <a:rect l="T15" t="T16" r="T17" b="T18"/>
                <a:pathLst>
                  <a:path w="66" h="77">
                    <a:moveTo>
                      <a:pt x="33" y="76"/>
                    </a:moveTo>
                    <a:lnTo>
                      <a:pt x="65" y="38"/>
                    </a:lnTo>
                    <a:lnTo>
                      <a:pt x="33" y="0"/>
                    </a:lnTo>
                    <a:lnTo>
                      <a:pt x="0" y="38"/>
                    </a:lnTo>
                    <a:lnTo>
                      <a:pt x="33" y="76"/>
                    </a:lnTo>
                  </a:path>
                </a:pathLst>
              </a:custGeom>
              <a:solidFill>
                <a:srgbClr val="4FA735"/>
              </a:solidFill>
              <a:ln w="12700" cap="rnd">
                <a:solidFill>
                  <a:srgbClr val="4FA735"/>
                </a:solidFill>
                <a:round/>
                <a:headEnd/>
                <a:tailEnd/>
              </a:ln>
            </p:spPr>
            <p:txBody>
              <a:bodyPr/>
              <a:lstStyle/>
              <a:p>
                <a:endParaRPr lang="it-IT"/>
              </a:p>
            </p:txBody>
          </p:sp>
        </p:grpSp>
        <p:sp>
          <p:nvSpPr>
            <p:cNvPr id="37979" name="Freeform 119"/>
            <p:cNvSpPr>
              <a:spLocks/>
            </p:cNvSpPr>
            <p:nvPr/>
          </p:nvSpPr>
          <p:spPr bwMode="auto">
            <a:xfrm>
              <a:off x="2200275" y="1255713"/>
              <a:ext cx="109538" cy="84137"/>
            </a:xfrm>
            <a:custGeom>
              <a:avLst/>
              <a:gdLst>
                <a:gd name="T0" fmla="*/ 0 w 56"/>
                <a:gd name="T1" fmla="*/ 2147483647 h 48"/>
                <a:gd name="T2" fmla="*/ 2147483647 w 56"/>
                <a:gd name="T3" fmla="*/ 2147483647 h 48"/>
                <a:gd name="T4" fmla="*/ 2147483647 w 56"/>
                <a:gd name="T5" fmla="*/ 0 h 48"/>
                <a:gd name="T6" fmla="*/ 0 w 56"/>
                <a:gd name="T7" fmla="*/ 0 h 48"/>
                <a:gd name="T8" fmla="*/ 0 w 56"/>
                <a:gd name="T9" fmla="*/ 2147483647 h 48"/>
                <a:gd name="T10" fmla="*/ 0 60000 65536"/>
                <a:gd name="T11" fmla="*/ 0 60000 65536"/>
                <a:gd name="T12" fmla="*/ 0 60000 65536"/>
                <a:gd name="T13" fmla="*/ 0 60000 65536"/>
                <a:gd name="T14" fmla="*/ 0 60000 65536"/>
                <a:gd name="T15" fmla="*/ 0 w 56"/>
                <a:gd name="T16" fmla="*/ 0 h 48"/>
                <a:gd name="T17" fmla="*/ 56 w 56"/>
                <a:gd name="T18" fmla="*/ 48 h 48"/>
              </a:gdLst>
              <a:ahLst/>
              <a:cxnLst>
                <a:cxn ang="T10">
                  <a:pos x="T0" y="T1"/>
                </a:cxn>
                <a:cxn ang="T11">
                  <a:pos x="T2" y="T3"/>
                </a:cxn>
                <a:cxn ang="T12">
                  <a:pos x="T4" y="T5"/>
                </a:cxn>
                <a:cxn ang="T13">
                  <a:pos x="T6" y="T7"/>
                </a:cxn>
                <a:cxn ang="T14">
                  <a:pos x="T8" y="T9"/>
                </a:cxn>
              </a:cxnLst>
              <a:rect l="T15" t="T16" r="T17" b="T18"/>
              <a:pathLst>
                <a:path w="56" h="48">
                  <a:moveTo>
                    <a:pt x="0" y="47"/>
                  </a:moveTo>
                  <a:lnTo>
                    <a:pt x="55" y="47"/>
                  </a:lnTo>
                  <a:lnTo>
                    <a:pt x="55" y="0"/>
                  </a:lnTo>
                  <a:lnTo>
                    <a:pt x="0" y="0"/>
                  </a:lnTo>
                  <a:lnTo>
                    <a:pt x="0" y="47"/>
                  </a:lnTo>
                </a:path>
              </a:pathLst>
            </a:custGeom>
            <a:solidFill>
              <a:srgbClr val="0033CC"/>
            </a:solidFill>
            <a:ln w="12700" cap="rnd">
              <a:solidFill>
                <a:schemeClr val="tx1"/>
              </a:solidFill>
              <a:round/>
              <a:headEnd/>
              <a:tailEnd/>
            </a:ln>
          </p:spPr>
          <p:txBody>
            <a:bodyPr/>
            <a:lstStyle/>
            <a:p>
              <a:endParaRPr lang="it-IT"/>
            </a:p>
          </p:txBody>
        </p:sp>
        <p:sp>
          <p:nvSpPr>
            <p:cNvPr id="37980" name="Freeform 120"/>
            <p:cNvSpPr>
              <a:spLocks/>
            </p:cNvSpPr>
            <p:nvPr/>
          </p:nvSpPr>
          <p:spPr bwMode="auto">
            <a:xfrm>
              <a:off x="2393950" y="1722438"/>
              <a:ext cx="101600" cy="84137"/>
            </a:xfrm>
            <a:custGeom>
              <a:avLst/>
              <a:gdLst>
                <a:gd name="T0" fmla="*/ 0 w 52"/>
                <a:gd name="T1" fmla="*/ 2147483647 h 48"/>
                <a:gd name="T2" fmla="*/ 2147483647 w 52"/>
                <a:gd name="T3" fmla="*/ 2147483647 h 48"/>
                <a:gd name="T4" fmla="*/ 2147483647 w 52"/>
                <a:gd name="T5" fmla="*/ 0 h 48"/>
                <a:gd name="T6" fmla="*/ 0 w 52"/>
                <a:gd name="T7" fmla="*/ 0 h 48"/>
                <a:gd name="T8" fmla="*/ 0 w 52"/>
                <a:gd name="T9" fmla="*/ 2147483647 h 48"/>
                <a:gd name="T10" fmla="*/ 0 60000 65536"/>
                <a:gd name="T11" fmla="*/ 0 60000 65536"/>
                <a:gd name="T12" fmla="*/ 0 60000 65536"/>
                <a:gd name="T13" fmla="*/ 0 60000 65536"/>
                <a:gd name="T14" fmla="*/ 0 60000 65536"/>
                <a:gd name="T15" fmla="*/ 0 w 52"/>
                <a:gd name="T16" fmla="*/ 0 h 48"/>
                <a:gd name="T17" fmla="*/ 52 w 52"/>
                <a:gd name="T18" fmla="*/ 48 h 48"/>
              </a:gdLst>
              <a:ahLst/>
              <a:cxnLst>
                <a:cxn ang="T10">
                  <a:pos x="T0" y="T1"/>
                </a:cxn>
                <a:cxn ang="T11">
                  <a:pos x="T2" y="T3"/>
                </a:cxn>
                <a:cxn ang="T12">
                  <a:pos x="T4" y="T5"/>
                </a:cxn>
                <a:cxn ang="T13">
                  <a:pos x="T6" y="T7"/>
                </a:cxn>
                <a:cxn ang="T14">
                  <a:pos x="T8" y="T9"/>
                </a:cxn>
              </a:cxnLst>
              <a:rect l="T15" t="T16" r="T17" b="T18"/>
              <a:pathLst>
                <a:path w="52" h="48">
                  <a:moveTo>
                    <a:pt x="0" y="47"/>
                  </a:moveTo>
                  <a:lnTo>
                    <a:pt x="51" y="47"/>
                  </a:lnTo>
                  <a:lnTo>
                    <a:pt x="51" y="0"/>
                  </a:lnTo>
                  <a:lnTo>
                    <a:pt x="0" y="0"/>
                  </a:lnTo>
                  <a:lnTo>
                    <a:pt x="0" y="47"/>
                  </a:lnTo>
                </a:path>
              </a:pathLst>
            </a:custGeom>
            <a:solidFill>
              <a:srgbClr val="0033CC"/>
            </a:solidFill>
            <a:ln w="12700" cap="rnd">
              <a:solidFill>
                <a:schemeClr val="tx1"/>
              </a:solidFill>
              <a:round/>
              <a:headEnd/>
              <a:tailEnd/>
            </a:ln>
          </p:spPr>
          <p:txBody>
            <a:bodyPr/>
            <a:lstStyle/>
            <a:p>
              <a:endParaRPr lang="it-IT"/>
            </a:p>
          </p:txBody>
        </p:sp>
        <p:sp>
          <p:nvSpPr>
            <p:cNvPr id="37981" name="Freeform 121"/>
            <p:cNvSpPr>
              <a:spLocks/>
            </p:cNvSpPr>
            <p:nvPr/>
          </p:nvSpPr>
          <p:spPr bwMode="auto">
            <a:xfrm>
              <a:off x="3544888" y="4362450"/>
              <a:ext cx="107950" cy="82550"/>
            </a:xfrm>
            <a:custGeom>
              <a:avLst/>
              <a:gdLst>
                <a:gd name="T0" fmla="*/ 0 w 54"/>
                <a:gd name="T1" fmla="*/ 2147483647 h 47"/>
                <a:gd name="T2" fmla="*/ 2147483647 w 54"/>
                <a:gd name="T3" fmla="*/ 2147483647 h 47"/>
                <a:gd name="T4" fmla="*/ 2147483647 w 54"/>
                <a:gd name="T5" fmla="*/ 0 h 47"/>
                <a:gd name="T6" fmla="*/ 0 w 54"/>
                <a:gd name="T7" fmla="*/ 0 h 47"/>
                <a:gd name="T8" fmla="*/ 0 w 54"/>
                <a:gd name="T9" fmla="*/ 2147483647 h 47"/>
                <a:gd name="T10" fmla="*/ 0 60000 65536"/>
                <a:gd name="T11" fmla="*/ 0 60000 65536"/>
                <a:gd name="T12" fmla="*/ 0 60000 65536"/>
                <a:gd name="T13" fmla="*/ 0 60000 65536"/>
                <a:gd name="T14" fmla="*/ 0 60000 65536"/>
                <a:gd name="T15" fmla="*/ 0 w 54"/>
                <a:gd name="T16" fmla="*/ 0 h 47"/>
                <a:gd name="T17" fmla="*/ 54 w 54"/>
                <a:gd name="T18" fmla="*/ 47 h 47"/>
              </a:gdLst>
              <a:ahLst/>
              <a:cxnLst>
                <a:cxn ang="T10">
                  <a:pos x="T0" y="T1"/>
                </a:cxn>
                <a:cxn ang="T11">
                  <a:pos x="T2" y="T3"/>
                </a:cxn>
                <a:cxn ang="T12">
                  <a:pos x="T4" y="T5"/>
                </a:cxn>
                <a:cxn ang="T13">
                  <a:pos x="T6" y="T7"/>
                </a:cxn>
                <a:cxn ang="T14">
                  <a:pos x="T8" y="T9"/>
                </a:cxn>
              </a:cxnLst>
              <a:rect l="T15" t="T16" r="T17" b="T18"/>
              <a:pathLst>
                <a:path w="54" h="47">
                  <a:moveTo>
                    <a:pt x="0" y="46"/>
                  </a:moveTo>
                  <a:lnTo>
                    <a:pt x="53" y="46"/>
                  </a:lnTo>
                  <a:lnTo>
                    <a:pt x="53" y="0"/>
                  </a:lnTo>
                  <a:lnTo>
                    <a:pt x="0" y="0"/>
                  </a:lnTo>
                  <a:lnTo>
                    <a:pt x="0" y="46"/>
                  </a:lnTo>
                </a:path>
              </a:pathLst>
            </a:custGeom>
            <a:solidFill>
              <a:srgbClr val="0033CC"/>
            </a:solidFill>
            <a:ln w="12700" cap="rnd">
              <a:solidFill>
                <a:schemeClr val="tx1"/>
              </a:solidFill>
              <a:round/>
              <a:headEnd/>
              <a:tailEnd/>
            </a:ln>
          </p:spPr>
          <p:txBody>
            <a:bodyPr/>
            <a:lstStyle/>
            <a:p>
              <a:endParaRPr lang="it-IT"/>
            </a:p>
          </p:txBody>
        </p:sp>
        <p:sp>
          <p:nvSpPr>
            <p:cNvPr id="37982" name="Rectangle 122"/>
            <p:cNvSpPr>
              <a:spLocks noChangeArrowheads="1"/>
            </p:cNvSpPr>
            <p:nvPr/>
          </p:nvSpPr>
          <p:spPr bwMode="auto">
            <a:xfrm>
              <a:off x="1854200" y="4741862"/>
              <a:ext cx="322387" cy="364835"/>
            </a:xfrm>
            <a:prstGeom prst="rect">
              <a:avLst/>
            </a:prstGeom>
            <a:noFill/>
            <a:ln w="12700">
              <a:noFill/>
              <a:miter lim="800000"/>
              <a:headEnd/>
              <a:tailEnd/>
            </a:ln>
          </p:spPr>
          <p:txBody>
            <a:bodyPr wrap="none" lIns="90488" tIns="44450" rIns="90488" bIns="44450">
              <a:spAutoFit/>
            </a:bodyPr>
            <a:lstStyle/>
            <a:p>
              <a:pPr eaLnBrk="0" hangingPunct="0"/>
              <a:r>
                <a:rPr lang="en-US" sz="1600" b="1">
                  <a:solidFill>
                    <a:srgbClr val="0094D8"/>
                  </a:solidFill>
                  <a:latin typeface="Frutiger 55 Roman"/>
                </a:rPr>
                <a:t>0</a:t>
              </a:r>
            </a:p>
          </p:txBody>
        </p:sp>
        <p:sp>
          <p:nvSpPr>
            <p:cNvPr id="37983" name="Rectangle 123"/>
            <p:cNvSpPr>
              <a:spLocks noChangeArrowheads="1"/>
            </p:cNvSpPr>
            <p:nvPr/>
          </p:nvSpPr>
          <p:spPr bwMode="auto">
            <a:xfrm>
              <a:off x="2887663" y="4741862"/>
              <a:ext cx="322387" cy="364835"/>
            </a:xfrm>
            <a:prstGeom prst="rect">
              <a:avLst/>
            </a:prstGeom>
            <a:noFill/>
            <a:ln w="12700">
              <a:noFill/>
              <a:miter lim="800000"/>
              <a:headEnd/>
              <a:tailEnd/>
            </a:ln>
          </p:spPr>
          <p:txBody>
            <a:bodyPr wrap="none" lIns="90488" tIns="44450" rIns="90488" bIns="44450">
              <a:spAutoFit/>
            </a:bodyPr>
            <a:lstStyle/>
            <a:p>
              <a:pPr eaLnBrk="0" hangingPunct="0"/>
              <a:r>
                <a:rPr lang="en-US" sz="1600" b="1">
                  <a:solidFill>
                    <a:srgbClr val="0094D8"/>
                  </a:solidFill>
                  <a:latin typeface="Frutiger 55 Roman"/>
                </a:rPr>
                <a:t>2</a:t>
              </a:r>
            </a:p>
          </p:txBody>
        </p:sp>
        <p:sp>
          <p:nvSpPr>
            <p:cNvPr id="37984" name="Rectangle 124"/>
            <p:cNvSpPr>
              <a:spLocks noChangeArrowheads="1"/>
            </p:cNvSpPr>
            <p:nvPr/>
          </p:nvSpPr>
          <p:spPr bwMode="auto">
            <a:xfrm>
              <a:off x="3917949" y="4741862"/>
              <a:ext cx="322387" cy="364835"/>
            </a:xfrm>
            <a:prstGeom prst="rect">
              <a:avLst/>
            </a:prstGeom>
            <a:noFill/>
            <a:ln w="12700">
              <a:noFill/>
              <a:miter lim="800000"/>
              <a:headEnd/>
              <a:tailEnd/>
            </a:ln>
          </p:spPr>
          <p:txBody>
            <a:bodyPr wrap="none" lIns="90488" tIns="44450" rIns="90488" bIns="44450">
              <a:spAutoFit/>
            </a:bodyPr>
            <a:lstStyle/>
            <a:p>
              <a:pPr eaLnBrk="0" hangingPunct="0"/>
              <a:r>
                <a:rPr lang="en-US" sz="1600" b="1">
                  <a:solidFill>
                    <a:srgbClr val="0094D8"/>
                  </a:solidFill>
                  <a:latin typeface="Frutiger 55 Roman"/>
                </a:rPr>
                <a:t>4</a:t>
              </a:r>
            </a:p>
          </p:txBody>
        </p:sp>
        <p:sp>
          <p:nvSpPr>
            <p:cNvPr id="37985" name="Rectangle 125"/>
            <p:cNvSpPr>
              <a:spLocks noChangeArrowheads="1"/>
            </p:cNvSpPr>
            <p:nvPr/>
          </p:nvSpPr>
          <p:spPr bwMode="auto">
            <a:xfrm>
              <a:off x="4954588" y="4741862"/>
              <a:ext cx="322387" cy="364835"/>
            </a:xfrm>
            <a:prstGeom prst="rect">
              <a:avLst/>
            </a:prstGeom>
            <a:noFill/>
            <a:ln w="12700">
              <a:noFill/>
              <a:miter lim="800000"/>
              <a:headEnd/>
              <a:tailEnd/>
            </a:ln>
          </p:spPr>
          <p:txBody>
            <a:bodyPr wrap="none" lIns="90488" tIns="44450" rIns="90488" bIns="44450">
              <a:spAutoFit/>
            </a:bodyPr>
            <a:lstStyle/>
            <a:p>
              <a:pPr eaLnBrk="0" hangingPunct="0"/>
              <a:r>
                <a:rPr lang="en-US" sz="1600" b="1">
                  <a:solidFill>
                    <a:srgbClr val="0094D8"/>
                  </a:solidFill>
                  <a:latin typeface="Frutiger 55 Roman"/>
                </a:rPr>
                <a:t>6</a:t>
              </a:r>
            </a:p>
          </p:txBody>
        </p:sp>
        <p:sp>
          <p:nvSpPr>
            <p:cNvPr id="37986" name="Rectangle 126"/>
            <p:cNvSpPr>
              <a:spLocks noChangeArrowheads="1"/>
            </p:cNvSpPr>
            <p:nvPr/>
          </p:nvSpPr>
          <p:spPr bwMode="auto">
            <a:xfrm>
              <a:off x="5981700" y="4741862"/>
              <a:ext cx="322387" cy="364835"/>
            </a:xfrm>
            <a:prstGeom prst="rect">
              <a:avLst/>
            </a:prstGeom>
            <a:noFill/>
            <a:ln w="12700">
              <a:noFill/>
              <a:miter lim="800000"/>
              <a:headEnd/>
              <a:tailEnd/>
            </a:ln>
          </p:spPr>
          <p:txBody>
            <a:bodyPr wrap="none" lIns="90488" tIns="44450" rIns="90488" bIns="44450">
              <a:spAutoFit/>
            </a:bodyPr>
            <a:lstStyle/>
            <a:p>
              <a:pPr eaLnBrk="0" hangingPunct="0"/>
              <a:r>
                <a:rPr lang="en-US" sz="1600" b="1">
                  <a:solidFill>
                    <a:srgbClr val="0094D8"/>
                  </a:solidFill>
                  <a:latin typeface="Frutiger 55 Roman"/>
                </a:rPr>
                <a:t>8</a:t>
              </a:r>
            </a:p>
          </p:txBody>
        </p:sp>
        <p:sp>
          <p:nvSpPr>
            <p:cNvPr id="37987" name="Rectangle 127"/>
            <p:cNvSpPr>
              <a:spLocks noChangeArrowheads="1"/>
            </p:cNvSpPr>
            <p:nvPr/>
          </p:nvSpPr>
          <p:spPr bwMode="auto">
            <a:xfrm>
              <a:off x="6929438" y="4741862"/>
              <a:ext cx="446113" cy="364835"/>
            </a:xfrm>
            <a:prstGeom prst="rect">
              <a:avLst/>
            </a:prstGeom>
            <a:noFill/>
            <a:ln w="12700">
              <a:noFill/>
              <a:miter lim="800000"/>
              <a:headEnd/>
              <a:tailEnd/>
            </a:ln>
          </p:spPr>
          <p:txBody>
            <a:bodyPr wrap="none" lIns="90488" tIns="44450" rIns="90488" bIns="44450">
              <a:spAutoFit/>
            </a:bodyPr>
            <a:lstStyle/>
            <a:p>
              <a:pPr eaLnBrk="0" hangingPunct="0"/>
              <a:r>
                <a:rPr lang="en-US" sz="1600" b="1">
                  <a:solidFill>
                    <a:srgbClr val="0094D8"/>
                  </a:solidFill>
                  <a:latin typeface="Frutiger 55 Roman"/>
                </a:rPr>
                <a:t>10</a:t>
              </a:r>
            </a:p>
          </p:txBody>
        </p:sp>
        <p:sp>
          <p:nvSpPr>
            <p:cNvPr id="37988" name="Rectangle 128"/>
            <p:cNvSpPr>
              <a:spLocks noChangeArrowheads="1"/>
            </p:cNvSpPr>
            <p:nvPr/>
          </p:nvSpPr>
          <p:spPr bwMode="auto">
            <a:xfrm>
              <a:off x="7969250" y="4741862"/>
              <a:ext cx="446113" cy="364835"/>
            </a:xfrm>
            <a:prstGeom prst="rect">
              <a:avLst/>
            </a:prstGeom>
            <a:noFill/>
            <a:ln w="12700">
              <a:noFill/>
              <a:miter lim="800000"/>
              <a:headEnd/>
              <a:tailEnd/>
            </a:ln>
          </p:spPr>
          <p:txBody>
            <a:bodyPr wrap="none" lIns="90488" tIns="44450" rIns="90488" bIns="44450">
              <a:spAutoFit/>
            </a:bodyPr>
            <a:lstStyle/>
            <a:p>
              <a:pPr eaLnBrk="0" hangingPunct="0"/>
              <a:r>
                <a:rPr lang="en-US" sz="1600" b="1">
                  <a:solidFill>
                    <a:srgbClr val="0094D8"/>
                  </a:solidFill>
                  <a:latin typeface="Frutiger 55 Roman"/>
                </a:rPr>
                <a:t>12</a:t>
              </a:r>
            </a:p>
          </p:txBody>
        </p:sp>
        <p:sp>
          <p:nvSpPr>
            <p:cNvPr id="37989" name="Rectangle 129"/>
            <p:cNvSpPr>
              <a:spLocks noChangeArrowheads="1"/>
            </p:cNvSpPr>
            <p:nvPr/>
          </p:nvSpPr>
          <p:spPr bwMode="auto">
            <a:xfrm>
              <a:off x="1700213" y="4548188"/>
              <a:ext cx="322387" cy="364835"/>
            </a:xfrm>
            <a:prstGeom prst="rect">
              <a:avLst/>
            </a:prstGeom>
            <a:noFill/>
            <a:ln w="12700">
              <a:noFill/>
              <a:miter lim="800000"/>
              <a:headEnd/>
              <a:tailEnd/>
            </a:ln>
          </p:spPr>
          <p:txBody>
            <a:bodyPr wrap="none" lIns="90488" tIns="44450" rIns="90488" bIns="44450">
              <a:spAutoFit/>
            </a:bodyPr>
            <a:lstStyle/>
            <a:p>
              <a:pPr eaLnBrk="0" hangingPunct="0"/>
              <a:r>
                <a:rPr lang="en-US" sz="1600" b="1">
                  <a:solidFill>
                    <a:srgbClr val="0094D8"/>
                  </a:solidFill>
                  <a:latin typeface="Frutiger 55 Roman"/>
                </a:rPr>
                <a:t>0</a:t>
              </a:r>
            </a:p>
          </p:txBody>
        </p:sp>
        <p:sp>
          <p:nvSpPr>
            <p:cNvPr id="37990" name="Rectangle 130"/>
            <p:cNvSpPr>
              <a:spLocks noChangeArrowheads="1"/>
            </p:cNvSpPr>
            <p:nvPr/>
          </p:nvSpPr>
          <p:spPr bwMode="auto">
            <a:xfrm>
              <a:off x="1535113" y="3976688"/>
              <a:ext cx="446113" cy="364835"/>
            </a:xfrm>
            <a:prstGeom prst="rect">
              <a:avLst/>
            </a:prstGeom>
            <a:noFill/>
            <a:ln w="12700">
              <a:noFill/>
              <a:miter lim="800000"/>
              <a:headEnd/>
              <a:tailEnd/>
            </a:ln>
          </p:spPr>
          <p:txBody>
            <a:bodyPr wrap="none" lIns="90488" tIns="44450" rIns="90488" bIns="44450">
              <a:spAutoFit/>
            </a:bodyPr>
            <a:lstStyle/>
            <a:p>
              <a:pPr eaLnBrk="0" hangingPunct="0"/>
              <a:r>
                <a:rPr lang="en-US" sz="1600" b="1">
                  <a:solidFill>
                    <a:srgbClr val="0094D8"/>
                  </a:solidFill>
                  <a:latin typeface="Frutiger 55 Roman"/>
                </a:rPr>
                <a:t>10</a:t>
              </a:r>
            </a:p>
          </p:txBody>
        </p:sp>
        <p:sp>
          <p:nvSpPr>
            <p:cNvPr id="37991" name="Rectangle 131"/>
            <p:cNvSpPr>
              <a:spLocks noChangeArrowheads="1"/>
            </p:cNvSpPr>
            <p:nvPr/>
          </p:nvSpPr>
          <p:spPr bwMode="auto">
            <a:xfrm>
              <a:off x="1535113" y="3405188"/>
              <a:ext cx="446113" cy="364835"/>
            </a:xfrm>
            <a:prstGeom prst="rect">
              <a:avLst/>
            </a:prstGeom>
            <a:noFill/>
            <a:ln w="12700">
              <a:noFill/>
              <a:miter lim="800000"/>
              <a:headEnd/>
              <a:tailEnd/>
            </a:ln>
          </p:spPr>
          <p:txBody>
            <a:bodyPr wrap="none" lIns="90488" tIns="44450" rIns="90488" bIns="44450">
              <a:spAutoFit/>
            </a:bodyPr>
            <a:lstStyle/>
            <a:p>
              <a:pPr eaLnBrk="0" hangingPunct="0"/>
              <a:r>
                <a:rPr lang="en-US" sz="1600" b="1">
                  <a:solidFill>
                    <a:srgbClr val="0094D8"/>
                  </a:solidFill>
                  <a:latin typeface="Frutiger 55 Roman"/>
                </a:rPr>
                <a:t>20</a:t>
              </a:r>
            </a:p>
          </p:txBody>
        </p:sp>
        <p:sp>
          <p:nvSpPr>
            <p:cNvPr id="37992" name="Rectangle 132"/>
            <p:cNvSpPr>
              <a:spLocks noChangeArrowheads="1"/>
            </p:cNvSpPr>
            <p:nvPr/>
          </p:nvSpPr>
          <p:spPr bwMode="auto">
            <a:xfrm>
              <a:off x="1535113" y="2833687"/>
              <a:ext cx="446113" cy="364835"/>
            </a:xfrm>
            <a:prstGeom prst="rect">
              <a:avLst/>
            </a:prstGeom>
            <a:noFill/>
            <a:ln w="12700">
              <a:noFill/>
              <a:miter lim="800000"/>
              <a:headEnd/>
              <a:tailEnd/>
            </a:ln>
          </p:spPr>
          <p:txBody>
            <a:bodyPr wrap="none" lIns="90488" tIns="44450" rIns="90488" bIns="44450">
              <a:spAutoFit/>
            </a:bodyPr>
            <a:lstStyle/>
            <a:p>
              <a:pPr eaLnBrk="0" hangingPunct="0"/>
              <a:r>
                <a:rPr lang="en-US" sz="1600" b="1">
                  <a:solidFill>
                    <a:srgbClr val="0094D8"/>
                  </a:solidFill>
                  <a:latin typeface="Frutiger 55 Roman"/>
                </a:rPr>
                <a:t>30</a:t>
              </a:r>
            </a:p>
          </p:txBody>
        </p:sp>
        <p:sp>
          <p:nvSpPr>
            <p:cNvPr id="37993" name="Rectangle 133"/>
            <p:cNvSpPr>
              <a:spLocks noChangeArrowheads="1"/>
            </p:cNvSpPr>
            <p:nvPr/>
          </p:nvSpPr>
          <p:spPr bwMode="auto">
            <a:xfrm>
              <a:off x="1535113" y="2260600"/>
              <a:ext cx="446113" cy="364835"/>
            </a:xfrm>
            <a:prstGeom prst="rect">
              <a:avLst/>
            </a:prstGeom>
            <a:noFill/>
            <a:ln w="12700">
              <a:noFill/>
              <a:miter lim="800000"/>
              <a:headEnd/>
              <a:tailEnd/>
            </a:ln>
          </p:spPr>
          <p:txBody>
            <a:bodyPr wrap="none" lIns="90488" tIns="44450" rIns="90488" bIns="44450">
              <a:spAutoFit/>
            </a:bodyPr>
            <a:lstStyle/>
            <a:p>
              <a:pPr eaLnBrk="0" hangingPunct="0"/>
              <a:r>
                <a:rPr lang="en-US" sz="1600" b="1">
                  <a:solidFill>
                    <a:srgbClr val="0094D8"/>
                  </a:solidFill>
                  <a:latin typeface="Frutiger 55 Roman"/>
                </a:rPr>
                <a:t>40</a:t>
              </a:r>
            </a:p>
          </p:txBody>
        </p:sp>
        <p:sp>
          <p:nvSpPr>
            <p:cNvPr id="37994" name="Rectangle 134"/>
            <p:cNvSpPr>
              <a:spLocks noChangeArrowheads="1"/>
            </p:cNvSpPr>
            <p:nvPr/>
          </p:nvSpPr>
          <p:spPr bwMode="auto">
            <a:xfrm>
              <a:off x="1535113" y="1690687"/>
              <a:ext cx="446113" cy="364835"/>
            </a:xfrm>
            <a:prstGeom prst="rect">
              <a:avLst/>
            </a:prstGeom>
            <a:noFill/>
            <a:ln w="12700">
              <a:noFill/>
              <a:miter lim="800000"/>
              <a:headEnd/>
              <a:tailEnd/>
            </a:ln>
          </p:spPr>
          <p:txBody>
            <a:bodyPr wrap="none" lIns="90488" tIns="44450" rIns="90488" bIns="44450">
              <a:spAutoFit/>
            </a:bodyPr>
            <a:lstStyle/>
            <a:p>
              <a:pPr eaLnBrk="0" hangingPunct="0"/>
              <a:r>
                <a:rPr lang="en-US" sz="1600" b="1">
                  <a:solidFill>
                    <a:srgbClr val="0094D8"/>
                  </a:solidFill>
                  <a:latin typeface="Frutiger 55 Roman"/>
                </a:rPr>
                <a:t>50</a:t>
              </a:r>
            </a:p>
          </p:txBody>
        </p:sp>
        <p:sp>
          <p:nvSpPr>
            <p:cNvPr id="37995" name="Rectangle 135"/>
            <p:cNvSpPr>
              <a:spLocks noChangeArrowheads="1"/>
            </p:cNvSpPr>
            <p:nvPr/>
          </p:nvSpPr>
          <p:spPr bwMode="auto">
            <a:xfrm>
              <a:off x="1535113" y="1109663"/>
              <a:ext cx="446113" cy="364835"/>
            </a:xfrm>
            <a:prstGeom prst="rect">
              <a:avLst/>
            </a:prstGeom>
            <a:noFill/>
            <a:ln w="12700">
              <a:noFill/>
              <a:miter lim="800000"/>
              <a:headEnd/>
              <a:tailEnd/>
            </a:ln>
          </p:spPr>
          <p:txBody>
            <a:bodyPr wrap="none" lIns="90488" tIns="44450" rIns="90488" bIns="44450">
              <a:spAutoFit/>
            </a:bodyPr>
            <a:lstStyle/>
            <a:p>
              <a:pPr eaLnBrk="0" hangingPunct="0"/>
              <a:r>
                <a:rPr lang="en-US" sz="1600" b="1">
                  <a:solidFill>
                    <a:srgbClr val="0094D8"/>
                  </a:solidFill>
                  <a:latin typeface="Frutiger 55 Roman"/>
                </a:rPr>
                <a:t>60</a:t>
              </a:r>
            </a:p>
          </p:txBody>
        </p:sp>
        <p:sp>
          <p:nvSpPr>
            <p:cNvPr id="37996" name="Line 136"/>
            <p:cNvSpPr>
              <a:spLocks noChangeShapeType="1"/>
            </p:cNvSpPr>
            <p:nvPr/>
          </p:nvSpPr>
          <p:spPr bwMode="auto">
            <a:xfrm>
              <a:off x="2006600" y="4735513"/>
              <a:ext cx="6300788" cy="0"/>
            </a:xfrm>
            <a:prstGeom prst="line">
              <a:avLst/>
            </a:prstGeom>
            <a:noFill/>
            <a:ln w="12700">
              <a:solidFill>
                <a:schemeClr val="tx1"/>
              </a:solidFill>
              <a:round/>
              <a:headEnd/>
              <a:tailEnd/>
            </a:ln>
          </p:spPr>
          <p:txBody>
            <a:bodyPr wrap="none" anchor="ctr"/>
            <a:lstStyle/>
            <a:p>
              <a:endParaRPr lang="it-IT"/>
            </a:p>
          </p:txBody>
        </p:sp>
        <p:sp>
          <p:nvSpPr>
            <p:cNvPr id="37997" name="Rectangle 137"/>
            <p:cNvSpPr>
              <a:spLocks noChangeArrowheads="1"/>
            </p:cNvSpPr>
            <p:nvPr/>
          </p:nvSpPr>
          <p:spPr bwMode="auto">
            <a:xfrm rot="-5400000">
              <a:off x="-482448" y="2954267"/>
              <a:ext cx="3304873" cy="365268"/>
            </a:xfrm>
            <a:prstGeom prst="rect">
              <a:avLst/>
            </a:prstGeom>
            <a:noFill/>
            <a:ln w="12700">
              <a:noFill/>
              <a:miter lim="800000"/>
              <a:headEnd/>
              <a:tailEnd/>
            </a:ln>
          </p:spPr>
          <p:txBody>
            <a:bodyPr wrap="none" lIns="90488" tIns="44450" rIns="90488" bIns="44450">
              <a:spAutoFit/>
            </a:bodyPr>
            <a:lstStyle/>
            <a:p>
              <a:pPr eaLnBrk="0" hangingPunct="0"/>
              <a:r>
                <a:rPr lang="en-US" sz="1600" b="1">
                  <a:solidFill>
                    <a:srgbClr val="0094D8"/>
                  </a:solidFill>
                  <a:latin typeface="Frutiger 55 Roman"/>
                </a:rPr>
                <a:t>Testosterone sierico (nmol/L)</a:t>
              </a:r>
            </a:p>
          </p:txBody>
        </p:sp>
        <p:grpSp>
          <p:nvGrpSpPr>
            <p:cNvPr id="37998" name="Group 138"/>
            <p:cNvGrpSpPr>
              <a:grpSpLocks/>
            </p:cNvGrpSpPr>
            <p:nvPr/>
          </p:nvGrpSpPr>
          <p:grpSpPr bwMode="auto">
            <a:xfrm>
              <a:off x="4570413" y="3810000"/>
              <a:ext cx="120650" cy="403225"/>
              <a:chOff x="2537" y="2915"/>
              <a:chExt cx="64" cy="232"/>
            </a:xfrm>
          </p:grpSpPr>
          <p:sp>
            <p:nvSpPr>
              <p:cNvPr id="38013" name="Line 139"/>
              <p:cNvSpPr>
                <a:spLocks noChangeShapeType="1"/>
              </p:cNvSpPr>
              <p:nvPr/>
            </p:nvSpPr>
            <p:spPr bwMode="auto">
              <a:xfrm>
                <a:off x="2562" y="2915"/>
                <a:ext cx="13" cy="0"/>
              </a:xfrm>
              <a:prstGeom prst="line">
                <a:avLst/>
              </a:prstGeom>
              <a:noFill/>
              <a:ln w="12700">
                <a:solidFill>
                  <a:schemeClr val="tx1"/>
                </a:solidFill>
                <a:round/>
                <a:headEnd/>
                <a:tailEnd/>
              </a:ln>
            </p:spPr>
            <p:txBody>
              <a:bodyPr wrap="none" anchor="ctr"/>
              <a:lstStyle/>
              <a:p>
                <a:endParaRPr lang="it-IT"/>
              </a:p>
            </p:txBody>
          </p:sp>
          <p:sp>
            <p:nvSpPr>
              <p:cNvPr id="38014" name="Line 140"/>
              <p:cNvSpPr>
                <a:spLocks noChangeShapeType="1"/>
              </p:cNvSpPr>
              <p:nvPr/>
            </p:nvSpPr>
            <p:spPr bwMode="auto">
              <a:xfrm>
                <a:off x="2569" y="2919"/>
                <a:ext cx="0" cy="224"/>
              </a:xfrm>
              <a:prstGeom prst="line">
                <a:avLst/>
              </a:prstGeom>
              <a:noFill/>
              <a:ln w="12700">
                <a:solidFill>
                  <a:schemeClr val="tx1"/>
                </a:solidFill>
                <a:round/>
                <a:headEnd/>
                <a:tailEnd/>
              </a:ln>
            </p:spPr>
            <p:txBody>
              <a:bodyPr wrap="none" anchor="ctr"/>
              <a:lstStyle/>
              <a:p>
                <a:endParaRPr lang="it-IT"/>
              </a:p>
            </p:txBody>
          </p:sp>
          <p:sp>
            <p:nvSpPr>
              <p:cNvPr id="38015" name="Line 141"/>
              <p:cNvSpPr>
                <a:spLocks noChangeShapeType="1"/>
              </p:cNvSpPr>
              <p:nvPr/>
            </p:nvSpPr>
            <p:spPr bwMode="auto">
              <a:xfrm>
                <a:off x="2562" y="3147"/>
                <a:ext cx="13" cy="0"/>
              </a:xfrm>
              <a:prstGeom prst="line">
                <a:avLst/>
              </a:prstGeom>
              <a:noFill/>
              <a:ln w="12700">
                <a:solidFill>
                  <a:schemeClr val="tx1"/>
                </a:solidFill>
                <a:round/>
                <a:headEnd/>
                <a:tailEnd/>
              </a:ln>
            </p:spPr>
            <p:txBody>
              <a:bodyPr wrap="none" anchor="ctr"/>
              <a:lstStyle/>
              <a:p>
                <a:endParaRPr lang="it-IT"/>
              </a:p>
            </p:txBody>
          </p:sp>
          <p:sp>
            <p:nvSpPr>
              <p:cNvPr id="38016" name="Freeform 142"/>
              <p:cNvSpPr>
                <a:spLocks/>
              </p:cNvSpPr>
              <p:nvPr/>
            </p:nvSpPr>
            <p:spPr bwMode="auto">
              <a:xfrm>
                <a:off x="2537" y="2992"/>
                <a:ext cx="64" cy="77"/>
              </a:xfrm>
              <a:custGeom>
                <a:avLst/>
                <a:gdLst>
                  <a:gd name="T0" fmla="*/ 32 w 64"/>
                  <a:gd name="T1" fmla="*/ 76 h 77"/>
                  <a:gd name="T2" fmla="*/ 63 w 64"/>
                  <a:gd name="T3" fmla="*/ 38 h 77"/>
                  <a:gd name="T4" fmla="*/ 32 w 64"/>
                  <a:gd name="T5" fmla="*/ 0 h 77"/>
                  <a:gd name="T6" fmla="*/ 0 w 64"/>
                  <a:gd name="T7" fmla="*/ 38 h 77"/>
                  <a:gd name="T8" fmla="*/ 32 w 64"/>
                  <a:gd name="T9" fmla="*/ 76 h 77"/>
                  <a:gd name="T10" fmla="*/ 0 60000 65536"/>
                  <a:gd name="T11" fmla="*/ 0 60000 65536"/>
                  <a:gd name="T12" fmla="*/ 0 60000 65536"/>
                  <a:gd name="T13" fmla="*/ 0 60000 65536"/>
                  <a:gd name="T14" fmla="*/ 0 60000 65536"/>
                  <a:gd name="T15" fmla="*/ 0 w 64"/>
                  <a:gd name="T16" fmla="*/ 0 h 77"/>
                  <a:gd name="T17" fmla="*/ 64 w 64"/>
                  <a:gd name="T18" fmla="*/ 77 h 77"/>
                </a:gdLst>
                <a:ahLst/>
                <a:cxnLst>
                  <a:cxn ang="T10">
                    <a:pos x="T0" y="T1"/>
                  </a:cxn>
                  <a:cxn ang="T11">
                    <a:pos x="T2" y="T3"/>
                  </a:cxn>
                  <a:cxn ang="T12">
                    <a:pos x="T4" y="T5"/>
                  </a:cxn>
                  <a:cxn ang="T13">
                    <a:pos x="T6" y="T7"/>
                  </a:cxn>
                  <a:cxn ang="T14">
                    <a:pos x="T8" y="T9"/>
                  </a:cxn>
                </a:cxnLst>
                <a:rect l="T15" t="T16" r="T17" b="T18"/>
                <a:pathLst>
                  <a:path w="64" h="77">
                    <a:moveTo>
                      <a:pt x="32" y="76"/>
                    </a:moveTo>
                    <a:lnTo>
                      <a:pt x="63" y="38"/>
                    </a:lnTo>
                    <a:lnTo>
                      <a:pt x="32" y="0"/>
                    </a:lnTo>
                    <a:lnTo>
                      <a:pt x="0" y="38"/>
                    </a:lnTo>
                    <a:lnTo>
                      <a:pt x="32" y="76"/>
                    </a:lnTo>
                  </a:path>
                </a:pathLst>
              </a:custGeom>
              <a:solidFill>
                <a:srgbClr val="4FA735"/>
              </a:solidFill>
              <a:ln w="12700" cap="rnd">
                <a:solidFill>
                  <a:srgbClr val="4FA735"/>
                </a:solidFill>
                <a:round/>
                <a:headEnd/>
                <a:tailEnd/>
              </a:ln>
            </p:spPr>
            <p:txBody>
              <a:bodyPr/>
              <a:lstStyle/>
              <a:p>
                <a:endParaRPr lang="it-IT"/>
              </a:p>
            </p:txBody>
          </p:sp>
        </p:grpSp>
        <p:sp>
          <p:nvSpPr>
            <p:cNvPr id="37999" name="Freeform 143"/>
            <p:cNvSpPr>
              <a:spLocks/>
            </p:cNvSpPr>
            <p:nvPr/>
          </p:nvSpPr>
          <p:spPr bwMode="auto">
            <a:xfrm>
              <a:off x="8202613" y="4368800"/>
              <a:ext cx="106362" cy="85725"/>
            </a:xfrm>
            <a:custGeom>
              <a:avLst/>
              <a:gdLst>
                <a:gd name="T0" fmla="*/ 0 w 54"/>
                <a:gd name="T1" fmla="*/ 2147483647 h 49"/>
                <a:gd name="T2" fmla="*/ 2147483647 w 54"/>
                <a:gd name="T3" fmla="*/ 2147483647 h 49"/>
                <a:gd name="T4" fmla="*/ 2147483647 w 54"/>
                <a:gd name="T5" fmla="*/ 0 h 49"/>
                <a:gd name="T6" fmla="*/ 0 w 54"/>
                <a:gd name="T7" fmla="*/ 0 h 49"/>
                <a:gd name="T8" fmla="*/ 0 w 54"/>
                <a:gd name="T9" fmla="*/ 2147483647 h 49"/>
                <a:gd name="T10" fmla="*/ 0 60000 65536"/>
                <a:gd name="T11" fmla="*/ 0 60000 65536"/>
                <a:gd name="T12" fmla="*/ 0 60000 65536"/>
                <a:gd name="T13" fmla="*/ 0 60000 65536"/>
                <a:gd name="T14" fmla="*/ 0 60000 65536"/>
                <a:gd name="T15" fmla="*/ 0 w 54"/>
                <a:gd name="T16" fmla="*/ 0 h 49"/>
                <a:gd name="T17" fmla="*/ 54 w 54"/>
                <a:gd name="T18" fmla="*/ 49 h 49"/>
              </a:gdLst>
              <a:ahLst/>
              <a:cxnLst>
                <a:cxn ang="T10">
                  <a:pos x="T0" y="T1"/>
                </a:cxn>
                <a:cxn ang="T11">
                  <a:pos x="T2" y="T3"/>
                </a:cxn>
                <a:cxn ang="T12">
                  <a:pos x="T4" y="T5"/>
                </a:cxn>
                <a:cxn ang="T13">
                  <a:pos x="T6" y="T7"/>
                </a:cxn>
                <a:cxn ang="T14">
                  <a:pos x="T8" y="T9"/>
                </a:cxn>
              </a:cxnLst>
              <a:rect l="T15" t="T16" r="T17" b="T18"/>
              <a:pathLst>
                <a:path w="54" h="49">
                  <a:moveTo>
                    <a:pt x="0" y="48"/>
                  </a:moveTo>
                  <a:lnTo>
                    <a:pt x="53" y="48"/>
                  </a:lnTo>
                  <a:lnTo>
                    <a:pt x="53" y="0"/>
                  </a:lnTo>
                  <a:lnTo>
                    <a:pt x="0" y="0"/>
                  </a:lnTo>
                  <a:lnTo>
                    <a:pt x="0" y="48"/>
                  </a:lnTo>
                </a:path>
              </a:pathLst>
            </a:custGeom>
            <a:solidFill>
              <a:srgbClr val="0033CC"/>
            </a:solidFill>
            <a:ln w="12700" cap="rnd">
              <a:solidFill>
                <a:schemeClr val="tx1"/>
              </a:solidFill>
              <a:round/>
              <a:headEnd/>
              <a:tailEnd/>
            </a:ln>
          </p:spPr>
          <p:txBody>
            <a:bodyPr/>
            <a:lstStyle/>
            <a:p>
              <a:endParaRPr lang="it-IT"/>
            </a:p>
          </p:txBody>
        </p:sp>
        <p:sp>
          <p:nvSpPr>
            <p:cNvPr id="38000" name="Rectangle 144"/>
            <p:cNvSpPr>
              <a:spLocks noChangeArrowheads="1"/>
            </p:cNvSpPr>
            <p:nvPr/>
          </p:nvSpPr>
          <p:spPr bwMode="auto">
            <a:xfrm>
              <a:off x="6225425" y="2981325"/>
              <a:ext cx="1808915" cy="632259"/>
            </a:xfrm>
            <a:prstGeom prst="rect">
              <a:avLst/>
            </a:prstGeom>
            <a:noFill/>
            <a:ln w="12700">
              <a:noFill/>
              <a:miter lim="800000"/>
              <a:headEnd/>
              <a:tailEnd/>
            </a:ln>
          </p:spPr>
          <p:txBody>
            <a:bodyPr wrap="none" lIns="90488" tIns="44450" rIns="90488" bIns="44450">
              <a:spAutoFit/>
            </a:bodyPr>
            <a:lstStyle/>
            <a:p>
              <a:pPr algn="r" eaLnBrk="0" hangingPunct="0"/>
              <a:r>
                <a:rPr lang="en-US" sz="1600" b="1">
                  <a:solidFill>
                    <a:srgbClr val="0094D8"/>
                  </a:solidFill>
                  <a:latin typeface="Frutiger 55 Roman"/>
                </a:rPr>
                <a:t>Range normale</a:t>
              </a:r>
            </a:p>
            <a:p>
              <a:pPr algn="r" eaLnBrk="0" hangingPunct="0"/>
              <a:r>
                <a:rPr lang="en-US" sz="1600" b="1">
                  <a:solidFill>
                    <a:srgbClr val="0094D8"/>
                  </a:solidFill>
                  <a:latin typeface="Frutiger 55 Roman"/>
                </a:rPr>
                <a:t>10–35 nmol/L</a:t>
              </a:r>
            </a:p>
          </p:txBody>
        </p:sp>
        <p:sp>
          <p:nvSpPr>
            <p:cNvPr id="38001" name="Line 145"/>
            <p:cNvSpPr>
              <a:spLocks noChangeShapeType="1"/>
            </p:cNvSpPr>
            <p:nvPr/>
          </p:nvSpPr>
          <p:spPr bwMode="auto">
            <a:xfrm>
              <a:off x="2447925" y="4084638"/>
              <a:ext cx="25400" cy="0"/>
            </a:xfrm>
            <a:prstGeom prst="line">
              <a:avLst/>
            </a:prstGeom>
            <a:noFill/>
            <a:ln w="12700">
              <a:solidFill>
                <a:schemeClr val="tx1"/>
              </a:solidFill>
              <a:round/>
              <a:headEnd/>
              <a:tailEnd/>
            </a:ln>
          </p:spPr>
          <p:txBody>
            <a:bodyPr wrap="none" anchor="ctr"/>
            <a:lstStyle/>
            <a:p>
              <a:endParaRPr lang="it-IT"/>
            </a:p>
          </p:txBody>
        </p:sp>
        <p:grpSp>
          <p:nvGrpSpPr>
            <p:cNvPr id="38002" name="Group 146"/>
            <p:cNvGrpSpPr>
              <a:grpSpLocks/>
            </p:cNvGrpSpPr>
            <p:nvPr/>
          </p:nvGrpSpPr>
          <p:grpSpPr bwMode="auto">
            <a:xfrm>
              <a:off x="3536950" y="3571875"/>
              <a:ext cx="123825" cy="490538"/>
              <a:chOff x="2010" y="2778"/>
              <a:chExt cx="63" cy="282"/>
            </a:xfrm>
          </p:grpSpPr>
          <p:sp>
            <p:nvSpPr>
              <p:cNvPr id="38009" name="Line 147"/>
              <p:cNvSpPr>
                <a:spLocks noChangeShapeType="1"/>
              </p:cNvSpPr>
              <p:nvPr/>
            </p:nvSpPr>
            <p:spPr bwMode="auto">
              <a:xfrm>
                <a:off x="2034" y="2778"/>
                <a:ext cx="15" cy="0"/>
              </a:xfrm>
              <a:prstGeom prst="line">
                <a:avLst/>
              </a:prstGeom>
              <a:noFill/>
              <a:ln w="12700">
                <a:solidFill>
                  <a:schemeClr val="tx1"/>
                </a:solidFill>
                <a:round/>
                <a:headEnd/>
                <a:tailEnd/>
              </a:ln>
            </p:spPr>
            <p:txBody>
              <a:bodyPr wrap="none" anchor="ctr"/>
              <a:lstStyle/>
              <a:p>
                <a:endParaRPr lang="it-IT"/>
              </a:p>
            </p:txBody>
          </p:sp>
          <p:sp>
            <p:nvSpPr>
              <p:cNvPr id="38010" name="Line 148"/>
              <p:cNvSpPr>
                <a:spLocks noChangeShapeType="1"/>
              </p:cNvSpPr>
              <p:nvPr/>
            </p:nvSpPr>
            <p:spPr bwMode="auto">
              <a:xfrm>
                <a:off x="2042" y="2782"/>
                <a:ext cx="0" cy="273"/>
              </a:xfrm>
              <a:prstGeom prst="line">
                <a:avLst/>
              </a:prstGeom>
              <a:noFill/>
              <a:ln w="12700">
                <a:solidFill>
                  <a:schemeClr val="tx1"/>
                </a:solidFill>
                <a:round/>
                <a:headEnd/>
                <a:tailEnd/>
              </a:ln>
            </p:spPr>
            <p:txBody>
              <a:bodyPr wrap="none" anchor="ctr"/>
              <a:lstStyle/>
              <a:p>
                <a:endParaRPr lang="it-IT"/>
              </a:p>
            </p:txBody>
          </p:sp>
          <p:sp>
            <p:nvSpPr>
              <p:cNvPr id="38011" name="Freeform 149"/>
              <p:cNvSpPr>
                <a:spLocks/>
              </p:cNvSpPr>
              <p:nvPr/>
            </p:nvSpPr>
            <p:spPr bwMode="auto">
              <a:xfrm>
                <a:off x="2010" y="2881"/>
                <a:ext cx="63" cy="77"/>
              </a:xfrm>
              <a:custGeom>
                <a:avLst/>
                <a:gdLst>
                  <a:gd name="T0" fmla="*/ 31 w 63"/>
                  <a:gd name="T1" fmla="*/ 76 h 77"/>
                  <a:gd name="T2" fmla="*/ 62 w 63"/>
                  <a:gd name="T3" fmla="*/ 38 h 77"/>
                  <a:gd name="T4" fmla="*/ 31 w 63"/>
                  <a:gd name="T5" fmla="*/ 0 h 77"/>
                  <a:gd name="T6" fmla="*/ 0 w 63"/>
                  <a:gd name="T7" fmla="*/ 38 h 77"/>
                  <a:gd name="T8" fmla="*/ 31 w 63"/>
                  <a:gd name="T9" fmla="*/ 76 h 77"/>
                  <a:gd name="T10" fmla="*/ 0 60000 65536"/>
                  <a:gd name="T11" fmla="*/ 0 60000 65536"/>
                  <a:gd name="T12" fmla="*/ 0 60000 65536"/>
                  <a:gd name="T13" fmla="*/ 0 60000 65536"/>
                  <a:gd name="T14" fmla="*/ 0 60000 65536"/>
                  <a:gd name="T15" fmla="*/ 0 w 63"/>
                  <a:gd name="T16" fmla="*/ 0 h 77"/>
                  <a:gd name="T17" fmla="*/ 63 w 63"/>
                  <a:gd name="T18" fmla="*/ 77 h 77"/>
                </a:gdLst>
                <a:ahLst/>
                <a:cxnLst>
                  <a:cxn ang="T10">
                    <a:pos x="T0" y="T1"/>
                  </a:cxn>
                  <a:cxn ang="T11">
                    <a:pos x="T2" y="T3"/>
                  </a:cxn>
                  <a:cxn ang="T12">
                    <a:pos x="T4" y="T5"/>
                  </a:cxn>
                  <a:cxn ang="T13">
                    <a:pos x="T6" y="T7"/>
                  </a:cxn>
                  <a:cxn ang="T14">
                    <a:pos x="T8" y="T9"/>
                  </a:cxn>
                </a:cxnLst>
                <a:rect l="T15" t="T16" r="T17" b="T18"/>
                <a:pathLst>
                  <a:path w="63" h="77">
                    <a:moveTo>
                      <a:pt x="31" y="76"/>
                    </a:moveTo>
                    <a:lnTo>
                      <a:pt x="62" y="38"/>
                    </a:lnTo>
                    <a:lnTo>
                      <a:pt x="31" y="0"/>
                    </a:lnTo>
                    <a:lnTo>
                      <a:pt x="0" y="38"/>
                    </a:lnTo>
                    <a:lnTo>
                      <a:pt x="31" y="76"/>
                    </a:lnTo>
                  </a:path>
                </a:pathLst>
              </a:custGeom>
              <a:solidFill>
                <a:srgbClr val="4FA735"/>
              </a:solidFill>
              <a:ln w="12700" cap="rnd">
                <a:solidFill>
                  <a:srgbClr val="4FA735"/>
                </a:solidFill>
                <a:round/>
                <a:headEnd/>
                <a:tailEnd/>
              </a:ln>
            </p:spPr>
            <p:txBody>
              <a:bodyPr/>
              <a:lstStyle/>
              <a:p>
                <a:endParaRPr lang="it-IT"/>
              </a:p>
            </p:txBody>
          </p:sp>
          <p:sp>
            <p:nvSpPr>
              <p:cNvPr id="38012" name="Line 150"/>
              <p:cNvSpPr>
                <a:spLocks noChangeShapeType="1"/>
              </p:cNvSpPr>
              <p:nvPr/>
            </p:nvSpPr>
            <p:spPr bwMode="auto">
              <a:xfrm>
                <a:off x="2036" y="3060"/>
                <a:ext cx="15" cy="0"/>
              </a:xfrm>
              <a:prstGeom prst="line">
                <a:avLst/>
              </a:prstGeom>
              <a:noFill/>
              <a:ln w="12700">
                <a:solidFill>
                  <a:schemeClr val="tx1"/>
                </a:solidFill>
                <a:round/>
                <a:headEnd/>
                <a:tailEnd/>
              </a:ln>
            </p:spPr>
            <p:txBody>
              <a:bodyPr wrap="none" anchor="ctr"/>
              <a:lstStyle/>
              <a:p>
                <a:endParaRPr lang="it-IT"/>
              </a:p>
            </p:txBody>
          </p:sp>
        </p:grpSp>
        <p:grpSp>
          <p:nvGrpSpPr>
            <p:cNvPr id="38003" name="Group 151"/>
            <p:cNvGrpSpPr>
              <a:grpSpLocks/>
            </p:cNvGrpSpPr>
            <p:nvPr/>
          </p:nvGrpSpPr>
          <p:grpSpPr bwMode="auto">
            <a:xfrm>
              <a:off x="8180388" y="3870325"/>
              <a:ext cx="131762" cy="461963"/>
              <a:chOff x="4382" y="2950"/>
              <a:chExt cx="66" cy="265"/>
            </a:xfrm>
          </p:grpSpPr>
          <p:sp>
            <p:nvSpPr>
              <p:cNvPr id="38005" name="Line 152"/>
              <p:cNvSpPr>
                <a:spLocks noChangeShapeType="1"/>
              </p:cNvSpPr>
              <p:nvPr/>
            </p:nvSpPr>
            <p:spPr bwMode="auto">
              <a:xfrm>
                <a:off x="4415" y="2956"/>
                <a:ext cx="0" cy="258"/>
              </a:xfrm>
              <a:prstGeom prst="line">
                <a:avLst/>
              </a:prstGeom>
              <a:noFill/>
              <a:ln w="12700">
                <a:solidFill>
                  <a:schemeClr val="tx1"/>
                </a:solidFill>
                <a:round/>
                <a:headEnd/>
                <a:tailEnd/>
              </a:ln>
            </p:spPr>
            <p:txBody>
              <a:bodyPr wrap="none" anchor="ctr"/>
              <a:lstStyle/>
              <a:p>
                <a:endParaRPr lang="it-IT"/>
              </a:p>
            </p:txBody>
          </p:sp>
          <p:sp>
            <p:nvSpPr>
              <p:cNvPr id="38006" name="Freeform 153"/>
              <p:cNvSpPr>
                <a:spLocks/>
              </p:cNvSpPr>
              <p:nvPr/>
            </p:nvSpPr>
            <p:spPr bwMode="auto">
              <a:xfrm>
                <a:off x="4382" y="3055"/>
                <a:ext cx="66" cy="78"/>
              </a:xfrm>
              <a:custGeom>
                <a:avLst/>
                <a:gdLst>
                  <a:gd name="T0" fmla="*/ 33 w 66"/>
                  <a:gd name="T1" fmla="*/ 77 h 78"/>
                  <a:gd name="T2" fmla="*/ 65 w 66"/>
                  <a:gd name="T3" fmla="*/ 39 h 78"/>
                  <a:gd name="T4" fmla="*/ 33 w 66"/>
                  <a:gd name="T5" fmla="*/ 0 h 78"/>
                  <a:gd name="T6" fmla="*/ 0 w 66"/>
                  <a:gd name="T7" fmla="*/ 39 h 78"/>
                  <a:gd name="T8" fmla="*/ 33 w 66"/>
                  <a:gd name="T9" fmla="*/ 77 h 78"/>
                  <a:gd name="T10" fmla="*/ 0 60000 65536"/>
                  <a:gd name="T11" fmla="*/ 0 60000 65536"/>
                  <a:gd name="T12" fmla="*/ 0 60000 65536"/>
                  <a:gd name="T13" fmla="*/ 0 60000 65536"/>
                  <a:gd name="T14" fmla="*/ 0 60000 65536"/>
                  <a:gd name="T15" fmla="*/ 0 w 66"/>
                  <a:gd name="T16" fmla="*/ 0 h 78"/>
                  <a:gd name="T17" fmla="*/ 66 w 66"/>
                  <a:gd name="T18" fmla="*/ 78 h 78"/>
                </a:gdLst>
                <a:ahLst/>
                <a:cxnLst>
                  <a:cxn ang="T10">
                    <a:pos x="T0" y="T1"/>
                  </a:cxn>
                  <a:cxn ang="T11">
                    <a:pos x="T2" y="T3"/>
                  </a:cxn>
                  <a:cxn ang="T12">
                    <a:pos x="T4" y="T5"/>
                  </a:cxn>
                  <a:cxn ang="T13">
                    <a:pos x="T6" y="T7"/>
                  </a:cxn>
                  <a:cxn ang="T14">
                    <a:pos x="T8" y="T9"/>
                  </a:cxn>
                </a:cxnLst>
                <a:rect l="T15" t="T16" r="T17" b="T18"/>
                <a:pathLst>
                  <a:path w="66" h="78">
                    <a:moveTo>
                      <a:pt x="33" y="77"/>
                    </a:moveTo>
                    <a:lnTo>
                      <a:pt x="65" y="39"/>
                    </a:lnTo>
                    <a:lnTo>
                      <a:pt x="33" y="0"/>
                    </a:lnTo>
                    <a:lnTo>
                      <a:pt x="0" y="39"/>
                    </a:lnTo>
                    <a:lnTo>
                      <a:pt x="33" y="77"/>
                    </a:lnTo>
                  </a:path>
                </a:pathLst>
              </a:custGeom>
              <a:solidFill>
                <a:srgbClr val="4FA735"/>
              </a:solidFill>
              <a:ln w="12700" cap="rnd">
                <a:solidFill>
                  <a:srgbClr val="4FA735"/>
                </a:solidFill>
                <a:round/>
                <a:headEnd/>
                <a:tailEnd/>
              </a:ln>
            </p:spPr>
            <p:txBody>
              <a:bodyPr/>
              <a:lstStyle/>
              <a:p>
                <a:endParaRPr lang="it-IT"/>
              </a:p>
            </p:txBody>
          </p:sp>
          <p:sp>
            <p:nvSpPr>
              <p:cNvPr id="38007" name="Line 154"/>
              <p:cNvSpPr>
                <a:spLocks noChangeShapeType="1"/>
              </p:cNvSpPr>
              <p:nvPr/>
            </p:nvSpPr>
            <p:spPr bwMode="auto">
              <a:xfrm>
                <a:off x="4409" y="3215"/>
                <a:ext cx="12" cy="0"/>
              </a:xfrm>
              <a:prstGeom prst="line">
                <a:avLst/>
              </a:prstGeom>
              <a:noFill/>
              <a:ln w="12700">
                <a:solidFill>
                  <a:schemeClr val="tx1"/>
                </a:solidFill>
                <a:round/>
                <a:headEnd/>
                <a:tailEnd/>
              </a:ln>
            </p:spPr>
            <p:txBody>
              <a:bodyPr wrap="none" anchor="ctr"/>
              <a:lstStyle/>
              <a:p>
                <a:endParaRPr lang="it-IT"/>
              </a:p>
            </p:txBody>
          </p:sp>
          <p:sp>
            <p:nvSpPr>
              <p:cNvPr id="38008" name="Line 155"/>
              <p:cNvSpPr>
                <a:spLocks noChangeShapeType="1"/>
              </p:cNvSpPr>
              <p:nvPr/>
            </p:nvSpPr>
            <p:spPr bwMode="auto">
              <a:xfrm>
                <a:off x="4409" y="2950"/>
                <a:ext cx="12" cy="0"/>
              </a:xfrm>
              <a:prstGeom prst="line">
                <a:avLst/>
              </a:prstGeom>
              <a:noFill/>
              <a:ln w="12700">
                <a:solidFill>
                  <a:schemeClr val="tx1"/>
                </a:solidFill>
                <a:round/>
                <a:headEnd/>
                <a:tailEnd/>
              </a:ln>
            </p:spPr>
            <p:txBody>
              <a:bodyPr wrap="none" anchor="ctr"/>
              <a:lstStyle/>
              <a:p>
                <a:endParaRPr lang="it-IT"/>
              </a:p>
            </p:txBody>
          </p:sp>
        </p:grpSp>
        <p:sp>
          <p:nvSpPr>
            <p:cNvPr id="38004" name="Freeform 156"/>
            <p:cNvSpPr>
              <a:spLocks/>
            </p:cNvSpPr>
            <p:nvPr/>
          </p:nvSpPr>
          <p:spPr bwMode="auto">
            <a:xfrm>
              <a:off x="2016125" y="1295400"/>
              <a:ext cx="6270625" cy="3127375"/>
            </a:xfrm>
            <a:custGeom>
              <a:avLst/>
              <a:gdLst>
                <a:gd name="T0" fmla="*/ 0 w 3194"/>
                <a:gd name="T1" fmla="*/ 2147483647 h 1801"/>
                <a:gd name="T2" fmla="*/ 2147483647 w 3194"/>
                <a:gd name="T3" fmla="*/ 0 h 1801"/>
                <a:gd name="T4" fmla="*/ 2147483647 w 3194"/>
                <a:gd name="T5" fmla="*/ 2147483647 h 1801"/>
                <a:gd name="T6" fmla="*/ 2147483647 w 3194"/>
                <a:gd name="T7" fmla="*/ 2147483647 h 1801"/>
                <a:gd name="T8" fmla="*/ 0 60000 65536"/>
                <a:gd name="T9" fmla="*/ 0 60000 65536"/>
                <a:gd name="T10" fmla="*/ 0 60000 65536"/>
                <a:gd name="T11" fmla="*/ 0 60000 65536"/>
                <a:gd name="T12" fmla="*/ 0 w 3194"/>
                <a:gd name="T13" fmla="*/ 0 h 1801"/>
                <a:gd name="T14" fmla="*/ 3194 w 3194"/>
                <a:gd name="T15" fmla="*/ 1801 h 1801"/>
              </a:gdLst>
              <a:ahLst/>
              <a:cxnLst>
                <a:cxn ang="T8">
                  <a:pos x="T0" y="T1"/>
                </a:cxn>
                <a:cxn ang="T9">
                  <a:pos x="T2" y="T3"/>
                </a:cxn>
                <a:cxn ang="T10">
                  <a:pos x="T4" y="T5"/>
                </a:cxn>
                <a:cxn ang="T11">
                  <a:pos x="T6" y="T7"/>
                </a:cxn>
              </a:cxnLst>
              <a:rect l="T12" t="T13" r="T14" b="T15"/>
              <a:pathLst>
                <a:path w="3194" h="1801">
                  <a:moveTo>
                    <a:pt x="0" y="1794"/>
                  </a:moveTo>
                  <a:lnTo>
                    <a:pt x="113" y="0"/>
                  </a:lnTo>
                  <a:lnTo>
                    <a:pt x="798" y="1800"/>
                  </a:lnTo>
                  <a:lnTo>
                    <a:pt x="3193" y="1794"/>
                  </a:lnTo>
                </a:path>
              </a:pathLst>
            </a:custGeom>
            <a:noFill/>
            <a:ln w="25400" cap="rnd">
              <a:solidFill>
                <a:srgbClr val="0033CC"/>
              </a:solidFill>
              <a:round/>
              <a:headEnd/>
              <a:tailEnd/>
            </a:ln>
          </p:spPr>
          <p:txBody>
            <a:bodyPr/>
            <a:lstStyle/>
            <a:p>
              <a:endParaRPr lang="it-IT"/>
            </a:p>
          </p:txBody>
        </p:sp>
      </p:grpSp>
      <p:sp>
        <p:nvSpPr>
          <p:cNvPr id="1396894" name="Rectangle 158"/>
          <p:cNvSpPr>
            <a:spLocks noChangeArrowheads="1"/>
          </p:cNvSpPr>
          <p:nvPr/>
        </p:nvSpPr>
        <p:spPr bwMode="auto">
          <a:xfrm>
            <a:off x="4633913" y="6067425"/>
            <a:ext cx="3687762" cy="307975"/>
          </a:xfrm>
          <a:prstGeom prst="rect">
            <a:avLst/>
          </a:prstGeom>
          <a:noFill/>
          <a:ln w="9525">
            <a:noFill/>
            <a:miter lim="800000"/>
            <a:headEnd/>
            <a:tailEnd/>
          </a:ln>
          <a:effectLst/>
        </p:spPr>
        <p:txBody>
          <a:bodyPr wrap="none">
            <a:spAutoFit/>
          </a:bodyPr>
          <a:lstStyle/>
          <a:p>
            <a:pPr algn="ctr" fontAlgn="auto">
              <a:spcBef>
                <a:spcPts val="0"/>
              </a:spcBef>
              <a:spcAft>
                <a:spcPts val="0"/>
              </a:spcAft>
              <a:defRPr/>
            </a:pPr>
            <a:r>
              <a:rPr lang="en-US" sz="1400" b="1" dirty="0" smtClean="0">
                <a:solidFill>
                  <a:srgbClr val="0094D8"/>
                </a:solidFill>
                <a:effectLst>
                  <a:outerShdw blurRad="38100" dist="38100" dir="2700000" algn="tl">
                    <a:srgbClr val="C0C0C0"/>
                  </a:outerShdw>
                </a:effectLst>
                <a:latin typeface="Frutiger 55 Roman"/>
                <a:cs typeface="Arial" pitchFamily="34" charset="0"/>
              </a:rPr>
              <a:t>* </a:t>
            </a:r>
            <a:r>
              <a:rPr lang="it-IT" sz="1400" b="1" dirty="0" smtClean="0">
                <a:solidFill>
                  <a:srgbClr val="0094D8"/>
                </a:solidFill>
                <a:latin typeface="Frutiger 55 Roman"/>
                <a:cs typeface="Arial" pitchFamily="34" charset="0"/>
              </a:rPr>
              <a:t>Livelli </a:t>
            </a:r>
            <a:r>
              <a:rPr lang="it-IT" sz="1400" b="1" dirty="0">
                <a:solidFill>
                  <a:srgbClr val="0094D8"/>
                </a:solidFill>
                <a:latin typeface="Frutiger 55 Roman"/>
                <a:cs typeface="Arial" pitchFamily="34" charset="0"/>
              </a:rPr>
              <a:t>di testosterone basale &lt;6 </a:t>
            </a:r>
            <a:r>
              <a:rPr lang="it-IT" sz="1400" b="1" dirty="0" err="1">
                <a:solidFill>
                  <a:srgbClr val="0094D8"/>
                </a:solidFill>
                <a:latin typeface="Frutiger 55 Roman"/>
                <a:cs typeface="Arial" pitchFamily="34" charset="0"/>
              </a:rPr>
              <a:t>nmol</a:t>
            </a:r>
            <a:r>
              <a:rPr lang="it-IT" sz="1400" b="1" dirty="0">
                <a:solidFill>
                  <a:srgbClr val="0094D8"/>
                </a:solidFill>
                <a:latin typeface="Frutiger 55 Roman"/>
                <a:cs typeface="Arial" pitchFamily="34" charset="0"/>
              </a:rPr>
              <a:t>/L</a:t>
            </a:r>
            <a:endParaRPr lang="en-GB" sz="1400" b="1" dirty="0">
              <a:solidFill>
                <a:srgbClr val="0094D8"/>
              </a:solidFill>
              <a:latin typeface="Frutiger 55 Roman"/>
              <a:cs typeface="Arial" pitchFamily="34" charset="0"/>
            </a:endParaRPr>
          </a:p>
        </p:txBody>
      </p:sp>
      <p:sp>
        <p:nvSpPr>
          <p:cNvPr id="37894" name="TextBox 161"/>
          <p:cNvSpPr txBox="1">
            <a:spLocks noChangeArrowheads="1"/>
          </p:cNvSpPr>
          <p:nvPr/>
        </p:nvSpPr>
        <p:spPr bwMode="auto">
          <a:xfrm>
            <a:off x="625475" y="1330325"/>
            <a:ext cx="8078788" cy="646331"/>
          </a:xfrm>
          <a:prstGeom prst="rect">
            <a:avLst/>
          </a:prstGeom>
          <a:solidFill>
            <a:srgbClr val="00B0F0"/>
          </a:solidFill>
          <a:ln w="9525">
            <a:noFill/>
            <a:miter lim="800000"/>
            <a:headEnd/>
            <a:tailEnd/>
          </a:ln>
        </p:spPr>
        <p:txBody>
          <a:bodyPr>
            <a:spAutoFit/>
          </a:bodyPr>
          <a:lstStyle/>
          <a:p>
            <a:pPr algn="ctr"/>
            <a:r>
              <a:rPr lang="it-IT" dirty="0">
                <a:solidFill>
                  <a:srgbClr val="FFFFFF"/>
                </a:solidFill>
                <a:latin typeface="Frutiger 55 Roman"/>
              </a:rPr>
              <a:t>Farmacocinetica del testosterone </a:t>
            </a:r>
            <a:r>
              <a:rPr lang="it-IT" dirty="0" err="1">
                <a:solidFill>
                  <a:srgbClr val="FFFFFF"/>
                </a:solidFill>
                <a:latin typeface="Frutiger 55 Roman"/>
              </a:rPr>
              <a:t>enantato</a:t>
            </a:r>
            <a:r>
              <a:rPr lang="it-IT" dirty="0">
                <a:solidFill>
                  <a:srgbClr val="FFFFFF"/>
                </a:solidFill>
                <a:latin typeface="Frutiger 55 Roman"/>
              </a:rPr>
              <a:t> (TE) e testosterone </a:t>
            </a:r>
            <a:r>
              <a:rPr lang="it-IT" dirty="0" err="1">
                <a:solidFill>
                  <a:srgbClr val="FFFFFF"/>
                </a:solidFill>
                <a:latin typeface="Frutiger 55 Roman"/>
              </a:rPr>
              <a:t>undecanoato</a:t>
            </a:r>
            <a:r>
              <a:rPr lang="it-IT" dirty="0">
                <a:solidFill>
                  <a:srgbClr val="FFFFFF"/>
                </a:solidFill>
                <a:latin typeface="Frutiger 55 Roman"/>
              </a:rPr>
              <a:t> (TU) IM in uomini affetti da </a:t>
            </a:r>
            <a:r>
              <a:rPr lang="it-IT" dirty="0" err="1" smtClean="0">
                <a:solidFill>
                  <a:srgbClr val="FFFFFF"/>
                </a:solidFill>
                <a:latin typeface="Frutiger 55 Roman"/>
              </a:rPr>
              <a:t>ipogonadismo*</a:t>
            </a:r>
            <a:endParaRPr lang="it-IT" dirty="0">
              <a:solidFill>
                <a:srgbClr val="FFFFFF"/>
              </a:solidFill>
              <a:latin typeface="Frutiger 55 Roman"/>
            </a:endParaRPr>
          </a:p>
        </p:txBody>
      </p:sp>
      <p:sp>
        <p:nvSpPr>
          <p:cNvPr id="37895" name="Rectangle 3"/>
          <p:cNvSpPr>
            <a:spLocks noChangeArrowheads="1"/>
          </p:cNvSpPr>
          <p:nvPr/>
        </p:nvSpPr>
        <p:spPr bwMode="auto">
          <a:xfrm>
            <a:off x="93663" y="6375400"/>
            <a:ext cx="1887537" cy="261938"/>
          </a:xfrm>
          <a:prstGeom prst="rect">
            <a:avLst/>
          </a:prstGeom>
          <a:noFill/>
          <a:ln w="9525" algn="ctr">
            <a:noFill/>
            <a:miter lim="800000"/>
            <a:headEnd/>
            <a:tailEnd/>
          </a:ln>
        </p:spPr>
        <p:txBody>
          <a:bodyPr wrap="none">
            <a:spAutoFit/>
          </a:bodyPr>
          <a:lstStyle/>
          <a:p>
            <a:r>
              <a:rPr lang="it-IT" sz="1100">
                <a:solidFill>
                  <a:srgbClr val="0094D8"/>
                </a:solidFill>
                <a:latin typeface="Frutiger 55 Roman"/>
                <a:cs typeface="Arial" pitchFamily="34" charset="0"/>
              </a:rPr>
              <a:t>Nieschlag and Behre 1996.</a:t>
            </a:r>
          </a:p>
        </p:txBody>
      </p:sp>
    </p:spTree>
  </p:cSld>
  <p:clrMapOvr>
    <a:masterClrMapping/>
  </p:clrMapOvr>
  <p:transition spd="med">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598488" y="730250"/>
            <a:ext cx="7361237" cy="895350"/>
          </a:xfrm>
        </p:spPr>
        <p:txBody>
          <a:bodyPr/>
          <a:lstStyle/>
          <a:p>
            <a:r>
              <a:rPr lang="it-IT" sz="2400" dirty="0" smtClean="0"/>
              <a:t>TU ha un’azione efficace negli uomini affetti </a:t>
            </a:r>
            <a:br>
              <a:rPr lang="it-IT" sz="2400" dirty="0" smtClean="0"/>
            </a:br>
            <a:r>
              <a:rPr lang="it-IT" sz="2400" dirty="0" smtClean="0"/>
              <a:t>da disfunzione sessuale e sindrome metabolica</a:t>
            </a:r>
          </a:p>
        </p:txBody>
      </p:sp>
      <p:sp>
        <p:nvSpPr>
          <p:cNvPr id="3" name="Content Placeholder 2"/>
          <p:cNvSpPr>
            <a:spLocks noGrp="1"/>
          </p:cNvSpPr>
          <p:nvPr>
            <p:ph idx="1"/>
          </p:nvPr>
        </p:nvSpPr>
        <p:spPr>
          <a:xfrm>
            <a:off x="598488" y="1781175"/>
            <a:ext cx="8105775" cy="4344988"/>
          </a:xfrm>
        </p:spPr>
        <p:txBody>
          <a:bodyPr>
            <a:normAutofit fontScale="77500" lnSpcReduction="20000"/>
          </a:bodyPr>
          <a:lstStyle/>
          <a:p>
            <a:pPr>
              <a:defRPr/>
            </a:pPr>
            <a:r>
              <a:rPr lang="it-IT" dirty="0"/>
              <a:t>In una coorte di uomini di età compresa </a:t>
            </a:r>
            <a:r>
              <a:rPr lang="it-IT" dirty="0" smtClean="0"/>
              <a:t>tra i </a:t>
            </a:r>
            <a:r>
              <a:rPr lang="it-IT" dirty="0"/>
              <a:t>54 e </a:t>
            </a:r>
            <a:r>
              <a:rPr lang="it-IT" dirty="0" smtClean="0"/>
              <a:t>i 76 </a:t>
            </a:r>
            <a:r>
              <a:rPr lang="it-IT" dirty="0"/>
              <a:t>anni (età </a:t>
            </a:r>
            <a:r>
              <a:rPr lang="it-IT" dirty="0" smtClean="0"/>
              <a:t>media </a:t>
            </a:r>
            <a:r>
              <a:rPr lang="it-IT" dirty="0"/>
              <a:t>64 anni) affetti da disfunzione sessuale con segni di sindrome metabolica</a:t>
            </a:r>
            <a:r>
              <a:rPr lang="it-IT" dirty="0" smtClean="0"/>
              <a:t>, la </a:t>
            </a:r>
            <a:r>
              <a:rPr lang="it-IT" dirty="0"/>
              <a:t>somministrazione di TU per 12 mesi ha:</a:t>
            </a:r>
          </a:p>
          <a:p>
            <a:pPr lvl="1">
              <a:defRPr/>
            </a:pPr>
            <a:r>
              <a:rPr lang="it-IT" dirty="0"/>
              <a:t>r</a:t>
            </a:r>
            <a:r>
              <a:rPr lang="it-IT" dirty="0" smtClean="0"/>
              <a:t>ipristinato </a:t>
            </a:r>
            <a:r>
              <a:rPr lang="it-IT" dirty="0"/>
              <a:t>i livelli di T nel plasma ai livelli medi del </a:t>
            </a:r>
            <a:r>
              <a:rPr lang="it-IT" dirty="0" err="1"/>
              <a:t>range</a:t>
            </a:r>
            <a:r>
              <a:rPr lang="it-IT" dirty="0"/>
              <a:t> dei valori di riferimento</a:t>
            </a:r>
          </a:p>
          <a:p>
            <a:pPr lvl="1">
              <a:defRPr/>
            </a:pPr>
            <a:r>
              <a:rPr lang="it-IT" dirty="0"/>
              <a:t>a</a:t>
            </a:r>
            <a:r>
              <a:rPr lang="it-IT" dirty="0" smtClean="0"/>
              <a:t>vuto </a:t>
            </a:r>
            <a:r>
              <a:rPr lang="it-IT" dirty="0"/>
              <a:t>effetto positivo sulla funzione </a:t>
            </a:r>
            <a:r>
              <a:rPr lang="it-IT" dirty="0" smtClean="0"/>
              <a:t>sessuale (</a:t>
            </a:r>
            <a:r>
              <a:rPr lang="it-IT" dirty="0"/>
              <a:t>miglioramento del punteggio sulla scala </a:t>
            </a:r>
            <a:r>
              <a:rPr lang="it-IT" dirty="0" smtClean="0"/>
              <a:t>IIEF)</a:t>
            </a:r>
            <a:endParaRPr lang="it-IT" dirty="0"/>
          </a:p>
          <a:p>
            <a:pPr lvl="1">
              <a:defRPr/>
            </a:pPr>
            <a:r>
              <a:rPr lang="it-IT" dirty="0"/>
              <a:t>m</a:t>
            </a:r>
            <a:r>
              <a:rPr lang="it-IT" dirty="0" smtClean="0"/>
              <a:t>igliorato </a:t>
            </a:r>
            <a:r>
              <a:rPr lang="it-IT" dirty="0"/>
              <a:t>la scala </a:t>
            </a:r>
            <a:r>
              <a:rPr lang="it-IT" dirty="0" err="1"/>
              <a:t>Aging</a:t>
            </a:r>
            <a:r>
              <a:rPr lang="it-IT" dirty="0"/>
              <a:t> </a:t>
            </a:r>
            <a:r>
              <a:rPr lang="it-IT" dirty="0" err="1"/>
              <a:t>Males</a:t>
            </a:r>
            <a:r>
              <a:rPr lang="it-IT" dirty="0"/>
              <a:t>’ </a:t>
            </a:r>
            <a:r>
              <a:rPr lang="it-IT" dirty="0" err="1"/>
              <a:t>Symptoms</a:t>
            </a:r>
            <a:r>
              <a:rPr lang="it-IT" dirty="0"/>
              <a:t> scale (AMS)</a:t>
            </a:r>
          </a:p>
          <a:p>
            <a:pPr lvl="1">
              <a:defRPr/>
            </a:pPr>
            <a:r>
              <a:rPr lang="it-IT" dirty="0"/>
              <a:t>m</a:t>
            </a:r>
            <a:r>
              <a:rPr lang="it-IT" dirty="0" smtClean="0"/>
              <a:t>igliorato </a:t>
            </a:r>
            <a:r>
              <a:rPr lang="it-IT" dirty="0"/>
              <a:t>i parametri della sindrome metabolica:</a:t>
            </a:r>
          </a:p>
          <a:p>
            <a:pPr lvl="2">
              <a:defRPr/>
            </a:pPr>
            <a:r>
              <a:rPr lang="it-IT" dirty="0"/>
              <a:t>Diminuzione della circonferenza addominale</a:t>
            </a:r>
          </a:p>
          <a:p>
            <a:pPr lvl="2">
              <a:defRPr/>
            </a:pPr>
            <a:r>
              <a:rPr lang="it-IT" dirty="0"/>
              <a:t>Diminuzione del colesterolo plasmatico e del colesterolo LDL</a:t>
            </a:r>
          </a:p>
          <a:p>
            <a:pPr lvl="2">
              <a:defRPr/>
            </a:pPr>
            <a:r>
              <a:rPr lang="it-IT" dirty="0"/>
              <a:t>Aumento dell’HDL plasmatico</a:t>
            </a:r>
          </a:p>
          <a:p>
            <a:pPr lvl="2">
              <a:defRPr/>
            </a:pPr>
            <a:r>
              <a:rPr lang="it-IT" dirty="0"/>
              <a:t>Inizialmente  l’SHBG (un indicatore della gravità della sindrome metabolica) è diminuito</a:t>
            </a:r>
            <a:r>
              <a:rPr lang="it-IT" dirty="0" smtClean="0"/>
              <a:t>, probabilmente </a:t>
            </a:r>
            <a:r>
              <a:rPr lang="it-IT" dirty="0"/>
              <a:t>a causa dell’aumento dei livelli plasmatici di T; in seguito è aumentato al crescere del T plasmatico – potrebbe indicare un miglioramento della sindrome metabolica</a:t>
            </a:r>
          </a:p>
          <a:p>
            <a:pPr lvl="2">
              <a:defRPr/>
            </a:pPr>
            <a:r>
              <a:rPr lang="it-IT" dirty="0"/>
              <a:t>La pressione sanguigna è </a:t>
            </a:r>
            <a:r>
              <a:rPr lang="it-IT" dirty="0" smtClean="0"/>
              <a:t>leggermente aumentata, </a:t>
            </a:r>
            <a:r>
              <a:rPr lang="it-IT" dirty="0"/>
              <a:t>in maniera significativa</a:t>
            </a:r>
          </a:p>
        </p:txBody>
      </p:sp>
      <p:sp>
        <p:nvSpPr>
          <p:cNvPr id="38916" name="Rectangle 3"/>
          <p:cNvSpPr>
            <a:spLocks noChangeArrowheads="1"/>
          </p:cNvSpPr>
          <p:nvPr/>
        </p:nvSpPr>
        <p:spPr bwMode="auto">
          <a:xfrm>
            <a:off x="5230813" y="6067425"/>
            <a:ext cx="3913187" cy="307975"/>
          </a:xfrm>
          <a:prstGeom prst="rect">
            <a:avLst/>
          </a:prstGeom>
          <a:noFill/>
          <a:ln w="9525">
            <a:noFill/>
            <a:miter lim="800000"/>
            <a:headEnd/>
            <a:tailEnd/>
          </a:ln>
        </p:spPr>
        <p:txBody>
          <a:bodyPr wrap="none">
            <a:spAutoFit/>
          </a:bodyPr>
          <a:lstStyle/>
          <a:p>
            <a:pPr algn="r"/>
            <a:r>
              <a:rPr lang="en-GB" sz="1400">
                <a:solidFill>
                  <a:srgbClr val="0094D8"/>
                </a:solidFill>
                <a:latin typeface="Frutiger 55 Roman"/>
              </a:rPr>
              <a:t>SHBG = globuline leganti gli ormoni sessuali.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563"/>
          <p:cNvSpPr>
            <a:spLocks noGrp="1"/>
          </p:cNvSpPr>
          <p:nvPr>
            <p:ph type="title"/>
          </p:nvPr>
        </p:nvSpPr>
        <p:spPr>
          <a:xfrm>
            <a:off x="191175" y="968375"/>
            <a:ext cx="8478837" cy="892175"/>
          </a:xfrm>
        </p:spPr>
        <p:txBody>
          <a:bodyPr/>
          <a:lstStyle/>
          <a:p>
            <a:r>
              <a:rPr lang="it-IT" sz="2000" dirty="0" smtClean="0"/>
              <a:t>Effetto del trattamento con </a:t>
            </a:r>
            <a:r>
              <a:rPr lang="en-GB" sz="2000" dirty="0" err="1"/>
              <a:t>Nebid</a:t>
            </a:r>
            <a:r>
              <a:rPr lang="en-GB" sz="2000" baseline="30000" dirty="0" smtClean="0">
                <a:cs typeface="Times New Roman" pitchFamily="18" charset="0"/>
              </a:rPr>
              <a:t>® </a:t>
            </a:r>
            <a:r>
              <a:rPr lang="it-IT" sz="2000" dirty="0" smtClean="0"/>
              <a:t>su Indice internazionale della funzione erettile (IIEF) in uomini con DE affetti da ipogonadismo</a:t>
            </a:r>
            <a:endParaRPr lang="en-GB" sz="2000" dirty="0" smtClean="0"/>
          </a:p>
        </p:txBody>
      </p:sp>
      <p:grpSp>
        <p:nvGrpSpPr>
          <p:cNvPr id="39939" name="Group 564"/>
          <p:cNvGrpSpPr>
            <a:grpSpLocks/>
          </p:cNvGrpSpPr>
          <p:nvPr/>
        </p:nvGrpSpPr>
        <p:grpSpPr bwMode="auto">
          <a:xfrm>
            <a:off x="636588" y="1846263"/>
            <a:ext cx="8507412" cy="4557712"/>
            <a:chOff x="838200" y="1600200"/>
            <a:chExt cx="9107488" cy="4959352"/>
          </a:xfrm>
        </p:grpSpPr>
        <p:sp>
          <p:nvSpPr>
            <p:cNvPr id="39941" name="Rectangle 4"/>
            <p:cNvSpPr>
              <a:spLocks noChangeArrowheads="1"/>
            </p:cNvSpPr>
            <p:nvPr/>
          </p:nvSpPr>
          <p:spPr bwMode="auto">
            <a:xfrm>
              <a:off x="1508125" y="4040188"/>
              <a:ext cx="7938"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42" name="Rectangle 5"/>
            <p:cNvSpPr>
              <a:spLocks noChangeArrowheads="1"/>
            </p:cNvSpPr>
            <p:nvPr/>
          </p:nvSpPr>
          <p:spPr bwMode="auto">
            <a:xfrm>
              <a:off x="1673225" y="4040188"/>
              <a:ext cx="7938"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43" name="Rectangle 6"/>
            <p:cNvSpPr>
              <a:spLocks noChangeArrowheads="1"/>
            </p:cNvSpPr>
            <p:nvPr/>
          </p:nvSpPr>
          <p:spPr bwMode="auto">
            <a:xfrm>
              <a:off x="1838325" y="4040188"/>
              <a:ext cx="7938"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44" name="Rectangle 7"/>
            <p:cNvSpPr>
              <a:spLocks noChangeArrowheads="1"/>
            </p:cNvSpPr>
            <p:nvPr/>
          </p:nvSpPr>
          <p:spPr bwMode="auto">
            <a:xfrm>
              <a:off x="2003425" y="4040188"/>
              <a:ext cx="7938"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45" name="Rectangle 8"/>
            <p:cNvSpPr>
              <a:spLocks noChangeArrowheads="1"/>
            </p:cNvSpPr>
            <p:nvPr/>
          </p:nvSpPr>
          <p:spPr bwMode="auto">
            <a:xfrm>
              <a:off x="2168525" y="4040188"/>
              <a:ext cx="7938"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46" name="Rectangle 9"/>
            <p:cNvSpPr>
              <a:spLocks noChangeArrowheads="1"/>
            </p:cNvSpPr>
            <p:nvPr/>
          </p:nvSpPr>
          <p:spPr bwMode="auto">
            <a:xfrm>
              <a:off x="2333625" y="4040188"/>
              <a:ext cx="7938"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47" name="Rectangle 10"/>
            <p:cNvSpPr>
              <a:spLocks noChangeArrowheads="1"/>
            </p:cNvSpPr>
            <p:nvPr/>
          </p:nvSpPr>
          <p:spPr bwMode="auto">
            <a:xfrm>
              <a:off x="2903538" y="2447925"/>
              <a:ext cx="9525"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48" name="Rectangle 11"/>
            <p:cNvSpPr>
              <a:spLocks noChangeArrowheads="1"/>
            </p:cNvSpPr>
            <p:nvPr/>
          </p:nvSpPr>
          <p:spPr bwMode="auto">
            <a:xfrm>
              <a:off x="3233738" y="2447925"/>
              <a:ext cx="9525"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49" name="Rectangle 12"/>
            <p:cNvSpPr>
              <a:spLocks noChangeArrowheads="1"/>
            </p:cNvSpPr>
            <p:nvPr/>
          </p:nvSpPr>
          <p:spPr bwMode="auto">
            <a:xfrm>
              <a:off x="3335338" y="2447925"/>
              <a:ext cx="7937"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50" name="Rectangle 13"/>
            <p:cNvSpPr>
              <a:spLocks noChangeArrowheads="1"/>
            </p:cNvSpPr>
            <p:nvPr/>
          </p:nvSpPr>
          <p:spPr bwMode="auto">
            <a:xfrm>
              <a:off x="3500438" y="2447925"/>
              <a:ext cx="7937"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51" name="Rectangle 14"/>
            <p:cNvSpPr>
              <a:spLocks noChangeArrowheads="1"/>
            </p:cNvSpPr>
            <p:nvPr/>
          </p:nvSpPr>
          <p:spPr bwMode="auto">
            <a:xfrm>
              <a:off x="3563938" y="2447925"/>
              <a:ext cx="9525"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52" name="Rectangle 15"/>
            <p:cNvSpPr>
              <a:spLocks noChangeArrowheads="1"/>
            </p:cNvSpPr>
            <p:nvPr/>
          </p:nvSpPr>
          <p:spPr bwMode="auto">
            <a:xfrm>
              <a:off x="3665538" y="2447925"/>
              <a:ext cx="7937"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53" name="Rectangle 16"/>
            <p:cNvSpPr>
              <a:spLocks noChangeArrowheads="1"/>
            </p:cNvSpPr>
            <p:nvPr/>
          </p:nvSpPr>
          <p:spPr bwMode="auto">
            <a:xfrm>
              <a:off x="3894138" y="2447925"/>
              <a:ext cx="9525"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54" name="Rectangle 17"/>
            <p:cNvSpPr>
              <a:spLocks noChangeArrowheads="1"/>
            </p:cNvSpPr>
            <p:nvPr/>
          </p:nvSpPr>
          <p:spPr bwMode="auto">
            <a:xfrm>
              <a:off x="4325938" y="2447925"/>
              <a:ext cx="9525"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55" name="Rectangle 18"/>
            <p:cNvSpPr>
              <a:spLocks noChangeArrowheads="1"/>
            </p:cNvSpPr>
            <p:nvPr/>
          </p:nvSpPr>
          <p:spPr bwMode="auto">
            <a:xfrm>
              <a:off x="4556125" y="2447925"/>
              <a:ext cx="7938"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56" name="Rectangle 19"/>
            <p:cNvSpPr>
              <a:spLocks noChangeArrowheads="1"/>
            </p:cNvSpPr>
            <p:nvPr/>
          </p:nvSpPr>
          <p:spPr bwMode="auto">
            <a:xfrm>
              <a:off x="4656138" y="2447925"/>
              <a:ext cx="9525"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57" name="Rectangle 20"/>
            <p:cNvSpPr>
              <a:spLocks noChangeArrowheads="1"/>
            </p:cNvSpPr>
            <p:nvPr/>
          </p:nvSpPr>
          <p:spPr bwMode="auto">
            <a:xfrm>
              <a:off x="4721225" y="2447925"/>
              <a:ext cx="7938"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58" name="Rectangle 21"/>
            <p:cNvSpPr>
              <a:spLocks noChangeArrowheads="1"/>
            </p:cNvSpPr>
            <p:nvPr/>
          </p:nvSpPr>
          <p:spPr bwMode="auto">
            <a:xfrm>
              <a:off x="4886325" y="2447925"/>
              <a:ext cx="7938"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59" name="Rectangle 22"/>
            <p:cNvSpPr>
              <a:spLocks noChangeArrowheads="1"/>
            </p:cNvSpPr>
            <p:nvPr/>
          </p:nvSpPr>
          <p:spPr bwMode="auto">
            <a:xfrm>
              <a:off x="5749925" y="1920875"/>
              <a:ext cx="7938"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60" name="Rectangle 23"/>
            <p:cNvSpPr>
              <a:spLocks noChangeArrowheads="1"/>
            </p:cNvSpPr>
            <p:nvPr/>
          </p:nvSpPr>
          <p:spPr bwMode="auto">
            <a:xfrm>
              <a:off x="6080125" y="1920875"/>
              <a:ext cx="7938"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61" name="Rectangle 24"/>
            <p:cNvSpPr>
              <a:spLocks noChangeArrowheads="1"/>
            </p:cNvSpPr>
            <p:nvPr/>
          </p:nvSpPr>
          <p:spPr bwMode="auto">
            <a:xfrm>
              <a:off x="6245225" y="1920875"/>
              <a:ext cx="7938"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62" name="Rectangle 25"/>
            <p:cNvSpPr>
              <a:spLocks noChangeArrowheads="1"/>
            </p:cNvSpPr>
            <p:nvPr/>
          </p:nvSpPr>
          <p:spPr bwMode="auto">
            <a:xfrm>
              <a:off x="6383338" y="1920875"/>
              <a:ext cx="7937"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63" name="Rectangle 26"/>
            <p:cNvSpPr>
              <a:spLocks noChangeArrowheads="1"/>
            </p:cNvSpPr>
            <p:nvPr/>
          </p:nvSpPr>
          <p:spPr bwMode="auto">
            <a:xfrm>
              <a:off x="6548438" y="1920875"/>
              <a:ext cx="7937"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64" name="Rectangle 27"/>
            <p:cNvSpPr>
              <a:spLocks noChangeArrowheads="1"/>
            </p:cNvSpPr>
            <p:nvPr/>
          </p:nvSpPr>
          <p:spPr bwMode="auto">
            <a:xfrm>
              <a:off x="6713538" y="1920875"/>
              <a:ext cx="7937"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65" name="Rectangle 28"/>
            <p:cNvSpPr>
              <a:spLocks noChangeArrowheads="1"/>
            </p:cNvSpPr>
            <p:nvPr/>
          </p:nvSpPr>
          <p:spPr bwMode="auto">
            <a:xfrm>
              <a:off x="7208838" y="1920875"/>
              <a:ext cx="7937"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66" name="Rectangle 29"/>
            <p:cNvSpPr>
              <a:spLocks noChangeArrowheads="1"/>
            </p:cNvSpPr>
            <p:nvPr/>
          </p:nvSpPr>
          <p:spPr bwMode="auto">
            <a:xfrm>
              <a:off x="7373938" y="1920875"/>
              <a:ext cx="7937"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67" name="Rectangle 30"/>
            <p:cNvSpPr>
              <a:spLocks noChangeArrowheads="1"/>
            </p:cNvSpPr>
            <p:nvPr/>
          </p:nvSpPr>
          <p:spPr bwMode="auto">
            <a:xfrm>
              <a:off x="7539038" y="1920875"/>
              <a:ext cx="7937"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68" name="Rectangle 31"/>
            <p:cNvSpPr>
              <a:spLocks noChangeArrowheads="1"/>
            </p:cNvSpPr>
            <p:nvPr/>
          </p:nvSpPr>
          <p:spPr bwMode="auto">
            <a:xfrm>
              <a:off x="7667625" y="1920875"/>
              <a:ext cx="7938"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69" name="Rectangle 32"/>
            <p:cNvSpPr>
              <a:spLocks noChangeArrowheads="1"/>
            </p:cNvSpPr>
            <p:nvPr/>
          </p:nvSpPr>
          <p:spPr bwMode="auto">
            <a:xfrm>
              <a:off x="7704138" y="1920875"/>
              <a:ext cx="7937"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70" name="Rectangle 33"/>
            <p:cNvSpPr>
              <a:spLocks noChangeArrowheads="1"/>
            </p:cNvSpPr>
            <p:nvPr/>
          </p:nvSpPr>
          <p:spPr bwMode="auto">
            <a:xfrm>
              <a:off x="7832725" y="1920875"/>
              <a:ext cx="7938"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71" name="Rectangle 34"/>
            <p:cNvSpPr>
              <a:spLocks noChangeArrowheads="1"/>
            </p:cNvSpPr>
            <p:nvPr/>
          </p:nvSpPr>
          <p:spPr bwMode="auto">
            <a:xfrm>
              <a:off x="7997825" y="1920875"/>
              <a:ext cx="7938"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72" name="Rectangle 35"/>
            <p:cNvSpPr>
              <a:spLocks noChangeArrowheads="1"/>
            </p:cNvSpPr>
            <p:nvPr/>
          </p:nvSpPr>
          <p:spPr bwMode="auto">
            <a:xfrm>
              <a:off x="8135938"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73" name="Rectangle 36"/>
            <p:cNvSpPr>
              <a:spLocks noChangeArrowheads="1"/>
            </p:cNvSpPr>
            <p:nvPr/>
          </p:nvSpPr>
          <p:spPr bwMode="auto">
            <a:xfrm>
              <a:off x="1435100" y="4040188"/>
              <a:ext cx="7938"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74" name="Rectangle 37"/>
            <p:cNvSpPr>
              <a:spLocks noChangeArrowheads="1"/>
            </p:cNvSpPr>
            <p:nvPr/>
          </p:nvSpPr>
          <p:spPr bwMode="auto">
            <a:xfrm>
              <a:off x="1462088" y="4040188"/>
              <a:ext cx="9525"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75" name="Rectangle 38"/>
            <p:cNvSpPr>
              <a:spLocks noChangeArrowheads="1"/>
            </p:cNvSpPr>
            <p:nvPr/>
          </p:nvSpPr>
          <p:spPr bwMode="auto">
            <a:xfrm>
              <a:off x="1479550" y="4040188"/>
              <a:ext cx="9525"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76" name="Rectangle 39"/>
            <p:cNvSpPr>
              <a:spLocks noChangeArrowheads="1"/>
            </p:cNvSpPr>
            <p:nvPr/>
          </p:nvSpPr>
          <p:spPr bwMode="auto">
            <a:xfrm>
              <a:off x="1527175" y="4040188"/>
              <a:ext cx="7938"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77" name="Rectangle 40"/>
            <p:cNvSpPr>
              <a:spLocks noChangeArrowheads="1"/>
            </p:cNvSpPr>
            <p:nvPr/>
          </p:nvSpPr>
          <p:spPr bwMode="auto">
            <a:xfrm>
              <a:off x="1552575" y="4040188"/>
              <a:ext cx="11113"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78" name="Rectangle 41"/>
            <p:cNvSpPr>
              <a:spLocks noChangeArrowheads="1"/>
            </p:cNvSpPr>
            <p:nvPr/>
          </p:nvSpPr>
          <p:spPr bwMode="auto">
            <a:xfrm>
              <a:off x="1571625" y="4040188"/>
              <a:ext cx="9525"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79" name="Rectangle 42"/>
            <p:cNvSpPr>
              <a:spLocks noChangeArrowheads="1"/>
            </p:cNvSpPr>
            <p:nvPr/>
          </p:nvSpPr>
          <p:spPr bwMode="auto">
            <a:xfrm>
              <a:off x="1600200" y="4040188"/>
              <a:ext cx="7938"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80" name="Rectangle 43"/>
            <p:cNvSpPr>
              <a:spLocks noChangeArrowheads="1"/>
            </p:cNvSpPr>
            <p:nvPr/>
          </p:nvSpPr>
          <p:spPr bwMode="auto">
            <a:xfrm>
              <a:off x="1627188" y="4040188"/>
              <a:ext cx="9525"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81" name="Rectangle 44"/>
            <p:cNvSpPr>
              <a:spLocks noChangeArrowheads="1"/>
            </p:cNvSpPr>
            <p:nvPr/>
          </p:nvSpPr>
          <p:spPr bwMode="auto">
            <a:xfrm>
              <a:off x="1644650" y="4040188"/>
              <a:ext cx="9525"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82" name="Rectangle 45"/>
            <p:cNvSpPr>
              <a:spLocks noChangeArrowheads="1"/>
            </p:cNvSpPr>
            <p:nvPr/>
          </p:nvSpPr>
          <p:spPr bwMode="auto">
            <a:xfrm>
              <a:off x="1717675" y="4040188"/>
              <a:ext cx="11113"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83" name="Rectangle 46"/>
            <p:cNvSpPr>
              <a:spLocks noChangeArrowheads="1"/>
            </p:cNvSpPr>
            <p:nvPr/>
          </p:nvSpPr>
          <p:spPr bwMode="auto">
            <a:xfrm>
              <a:off x="1765300" y="4040188"/>
              <a:ext cx="7938"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84" name="Rectangle 47"/>
            <p:cNvSpPr>
              <a:spLocks noChangeArrowheads="1"/>
            </p:cNvSpPr>
            <p:nvPr/>
          </p:nvSpPr>
          <p:spPr bwMode="auto">
            <a:xfrm>
              <a:off x="1792288" y="4040188"/>
              <a:ext cx="9525"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85" name="Rectangle 48"/>
            <p:cNvSpPr>
              <a:spLocks noChangeArrowheads="1"/>
            </p:cNvSpPr>
            <p:nvPr/>
          </p:nvSpPr>
          <p:spPr bwMode="auto">
            <a:xfrm>
              <a:off x="1809750" y="4040188"/>
              <a:ext cx="11113"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86" name="Rectangle 49"/>
            <p:cNvSpPr>
              <a:spLocks noChangeArrowheads="1"/>
            </p:cNvSpPr>
            <p:nvPr/>
          </p:nvSpPr>
          <p:spPr bwMode="auto">
            <a:xfrm>
              <a:off x="1857375" y="4040188"/>
              <a:ext cx="7938"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87" name="Rectangle 50"/>
            <p:cNvSpPr>
              <a:spLocks noChangeArrowheads="1"/>
            </p:cNvSpPr>
            <p:nvPr/>
          </p:nvSpPr>
          <p:spPr bwMode="auto">
            <a:xfrm>
              <a:off x="1882775" y="4040188"/>
              <a:ext cx="11113"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88" name="Rectangle 51"/>
            <p:cNvSpPr>
              <a:spLocks noChangeArrowheads="1"/>
            </p:cNvSpPr>
            <p:nvPr/>
          </p:nvSpPr>
          <p:spPr bwMode="auto">
            <a:xfrm>
              <a:off x="1911350" y="4040188"/>
              <a:ext cx="9525"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89" name="Rectangle 52"/>
            <p:cNvSpPr>
              <a:spLocks noChangeArrowheads="1"/>
            </p:cNvSpPr>
            <p:nvPr/>
          </p:nvSpPr>
          <p:spPr bwMode="auto">
            <a:xfrm>
              <a:off x="1930400" y="4040188"/>
              <a:ext cx="7938"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90" name="Rectangle 53"/>
            <p:cNvSpPr>
              <a:spLocks noChangeArrowheads="1"/>
            </p:cNvSpPr>
            <p:nvPr/>
          </p:nvSpPr>
          <p:spPr bwMode="auto">
            <a:xfrm>
              <a:off x="1957388" y="4040188"/>
              <a:ext cx="9525"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91" name="Rectangle 54"/>
            <p:cNvSpPr>
              <a:spLocks noChangeArrowheads="1"/>
            </p:cNvSpPr>
            <p:nvPr/>
          </p:nvSpPr>
          <p:spPr bwMode="auto">
            <a:xfrm>
              <a:off x="1974850" y="4040188"/>
              <a:ext cx="11113"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92" name="Rectangle 55"/>
            <p:cNvSpPr>
              <a:spLocks noChangeArrowheads="1"/>
            </p:cNvSpPr>
            <p:nvPr/>
          </p:nvSpPr>
          <p:spPr bwMode="auto">
            <a:xfrm>
              <a:off x="2049463" y="4040188"/>
              <a:ext cx="9525"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93" name="Rectangle 56"/>
            <p:cNvSpPr>
              <a:spLocks noChangeArrowheads="1"/>
            </p:cNvSpPr>
            <p:nvPr/>
          </p:nvSpPr>
          <p:spPr bwMode="auto">
            <a:xfrm>
              <a:off x="2076450" y="4040188"/>
              <a:ext cx="9525"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94" name="Rectangle 57"/>
            <p:cNvSpPr>
              <a:spLocks noChangeArrowheads="1"/>
            </p:cNvSpPr>
            <p:nvPr/>
          </p:nvSpPr>
          <p:spPr bwMode="auto">
            <a:xfrm>
              <a:off x="2095500" y="4040188"/>
              <a:ext cx="7938"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95" name="Rectangle 58"/>
            <p:cNvSpPr>
              <a:spLocks noChangeArrowheads="1"/>
            </p:cNvSpPr>
            <p:nvPr/>
          </p:nvSpPr>
          <p:spPr bwMode="auto">
            <a:xfrm>
              <a:off x="2122488" y="4040188"/>
              <a:ext cx="9525"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96" name="Rectangle 59"/>
            <p:cNvSpPr>
              <a:spLocks noChangeArrowheads="1"/>
            </p:cNvSpPr>
            <p:nvPr/>
          </p:nvSpPr>
          <p:spPr bwMode="auto">
            <a:xfrm>
              <a:off x="2139950" y="4040188"/>
              <a:ext cx="11113"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97" name="Rectangle 60"/>
            <p:cNvSpPr>
              <a:spLocks noChangeArrowheads="1"/>
            </p:cNvSpPr>
            <p:nvPr/>
          </p:nvSpPr>
          <p:spPr bwMode="auto">
            <a:xfrm>
              <a:off x="2187575" y="4040188"/>
              <a:ext cx="7938"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98" name="Rectangle 61"/>
            <p:cNvSpPr>
              <a:spLocks noChangeArrowheads="1"/>
            </p:cNvSpPr>
            <p:nvPr/>
          </p:nvSpPr>
          <p:spPr bwMode="auto">
            <a:xfrm>
              <a:off x="2241550" y="4040188"/>
              <a:ext cx="9525"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39999" name="Rectangle 62"/>
            <p:cNvSpPr>
              <a:spLocks noChangeArrowheads="1"/>
            </p:cNvSpPr>
            <p:nvPr/>
          </p:nvSpPr>
          <p:spPr bwMode="auto">
            <a:xfrm>
              <a:off x="2287588" y="4040188"/>
              <a:ext cx="9525"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00" name="Rectangle 63"/>
            <p:cNvSpPr>
              <a:spLocks noChangeArrowheads="1"/>
            </p:cNvSpPr>
            <p:nvPr/>
          </p:nvSpPr>
          <p:spPr bwMode="auto">
            <a:xfrm>
              <a:off x="2316163" y="4040188"/>
              <a:ext cx="7937"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01" name="Rectangle 64"/>
            <p:cNvSpPr>
              <a:spLocks noChangeArrowheads="1"/>
            </p:cNvSpPr>
            <p:nvPr/>
          </p:nvSpPr>
          <p:spPr bwMode="auto">
            <a:xfrm>
              <a:off x="2379663" y="4040188"/>
              <a:ext cx="9525"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02" name="Rectangle 65"/>
            <p:cNvSpPr>
              <a:spLocks noChangeArrowheads="1"/>
            </p:cNvSpPr>
            <p:nvPr/>
          </p:nvSpPr>
          <p:spPr bwMode="auto">
            <a:xfrm>
              <a:off x="2406650" y="4040188"/>
              <a:ext cx="9525"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03" name="Rectangle 66"/>
            <p:cNvSpPr>
              <a:spLocks noChangeArrowheads="1"/>
            </p:cNvSpPr>
            <p:nvPr/>
          </p:nvSpPr>
          <p:spPr bwMode="auto">
            <a:xfrm>
              <a:off x="2425700" y="4040188"/>
              <a:ext cx="7938"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04" name="Rectangle 67"/>
            <p:cNvSpPr>
              <a:spLocks noChangeArrowheads="1"/>
            </p:cNvSpPr>
            <p:nvPr/>
          </p:nvSpPr>
          <p:spPr bwMode="auto">
            <a:xfrm>
              <a:off x="2452688" y="4040188"/>
              <a:ext cx="9525"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05" name="Rectangle 68"/>
            <p:cNvSpPr>
              <a:spLocks noChangeArrowheads="1"/>
            </p:cNvSpPr>
            <p:nvPr/>
          </p:nvSpPr>
          <p:spPr bwMode="auto">
            <a:xfrm>
              <a:off x="2481263" y="4040188"/>
              <a:ext cx="7937"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06" name="Rectangle 69"/>
            <p:cNvSpPr>
              <a:spLocks noChangeArrowheads="1"/>
            </p:cNvSpPr>
            <p:nvPr/>
          </p:nvSpPr>
          <p:spPr bwMode="auto">
            <a:xfrm>
              <a:off x="2498725" y="4040188"/>
              <a:ext cx="9525"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07" name="Rectangle 70"/>
            <p:cNvSpPr>
              <a:spLocks noChangeArrowheads="1"/>
            </p:cNvSpPr>
            <p:nvPr/>
          </p:nvSpPr>
          <p:spPr bwMode="auto">
            <a:xfrm>
              <a:off x="2517775" y="4040188"/>
              <a:ext cx="7938" cy="124142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08" name="Rectangle 71"/>
            <p:cNvSpPr>
              <a:spLocks noChangeArrowheads="1"/>
            </p:cNvSpPr>
            <p:nvPr/>
          </p:nvSpPr>
          <p:spPr bwMode="auto">
            <a:xfrm>
              <a:off x="2857500" y="2447925"/>
              <a:ext cx="7938"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09" name="Rectangle 72"/>
            <p:cNvSpPr>
              <a:spLocks noChangeArrowheads="1"/>
            </p:cNvSpPr>
            <p:nvPr/>
          </p:nvSpPr>
          <p:spPr bwMode="auto">
            <a:xfrm>
              <a:off x="2949575" y="2447925"/>
              <a:ext cx="7938"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10" name="Rectangle 73"/>
            <p:cNvSpPr>
              <a:spLocks noChangeArrowheads="1"/>
            </p:cNvSpPr>
            <p:nvPr/>
          </p:nvSpPr>
          <p:spPr bwMode="auto">
            <a:xfrm>
              <a:off x="2976563" y="2447925"/>
              <a:ext cx="9525"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11" name="Rectangle 74"/>
            <p:cNvSpPr>
              <a:spLocks noChangeArrowheads="1"/>
            </p:cNvSpPr>
            <p:nvPr/>
          </p:nvSpPr>
          <p:spPr bwMode="auto">
            <a:xfrm>
              <a:off x="2994025" y="2447925"/>
              <a:ext cx="11113"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12" name="Rectangle 75"/>
            <p:cNvSpPr>
              <a:spLocks noChangeArrowheads="1"/>
            </p:cNvSpPr>
            <p:nvPr/>
          </p:nvSpPr>
          <p:spPr bwMode="auto">
            <a:xfrm>
              <a:off x="3022600" y="2447925"/>
              <a:ext cx="9525"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13" name="Rectangle 76"/>
            <p:cNvSpPr>
              <a:spLocks noChangeArrowheads="1"/>
            </p:cNvSpPr>
            <p:nvPr/>
          </p:nvSpPr>
          <p:spPr bwMode="auto">
            <a:xfrm>
              <a:off x="3041650" y="2447925"/>
              <a:ext cx="7938"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14" name="Rectangle 77"/>
            <p:cNvSpPr>
              <a:spLocks noChangeArrowheads="1"/>
            </p:cNvSpPr>
            <p:nvPr/>
          </p:nvSpPr>
          <p:spPr bwMode="auto">
            <a:xfrm>
              <a:off x="3095625" y="2447925"/>
              <a:ext cx="9525"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15" name="Rectangle 78"/>
            <p:cNvSpPr>
              <a:spLocks noChangeArrowheads="1"/>
            </p:cNvSpPr>
            <p:nvPr/>
          </p:nvSpPr>
          <p:spPr bwMode="auto">
            <a:xfrm>
              <a:off x="3141663" y="2447925"/>
              <a:ext cx="9525"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16" name="Rectangle 79"/>
            <p:cNvSpPr>
              <a:spLocks noChangeArrowheads="1"/>
            </p:cNvSpPr>
            <p:nvPr/>
          </p:nvSpPr>
          <p:spPr bwMode="auto">
            <a:xfrm>
              <a:off x="3187700" y="2447925"/>
              <a:ext cx="9525"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17" name="Rectangle 80"/>
            <p:cNvSpPr>
              <a:spLocks noChangeArrowheads="1"/>
            </p:cNvSpPr>
            <p:nvPr/>
          </p:nvSpPr>
          <p:spPr bwMode="auto">
            <a:xfrm>
              <a:off x="3279775" y="2447925"/>
              <a:ext cx="7938"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18" name="Rectangle 81"/>
            <p:cNvSpPr>
              <a:spLocks noChangeArrowheads="1"/>
            </p:cNvSpPr>
            <p:nvPr/>
          </p:nvSpPr>
          <p:spPr bwMode="auto">
            <a:xfrm>
              <a:off x="3371850" y="2447925"/>
              <a:ext cx="7938"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19" name="Rectangle 82"/>
            <p:cNvSpPr>
              <a:spLocks noChangeArrowheads="1"/>
            </p:cNvSpPr>
            <p:nvPr/>
          </p:nvSpPr>
          <p:spPr bwMode="auto">
            <a:xfrm>
              <a:off x="3427413" y="2447925"/>
              <a:ext cx="7937"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20" name="Rectangle 83"/>
            <p:cNvSpPr>
              <a:spLocks noChangeArrowheads="1"/>
            </p:cNvSpPr>
            <p:nvPr/>
          </p:nvSpPr>
          <p:spPr bwMode="auto">
            <a:xfrm>
              <a:off x="3471863" y="2447925"/>
              <a:ext cx="9525"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21" name="Rectangle 84"/>
            <p:cNvSpPr>
              <a:spLocks noChangeArrowheads="1"/>
            </p:cNvSpPr>
            <p:nvPr/>
          </p:nvSpPr>
          <p:spPr bwMode="auto">
            <a:xfrm>
              <a:off x="3517900" y="2447925"/>
              <a:ext cx="9525"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22" name="Rectangle 85"/>
            <p:cNvSpPr>
              <a:spLocks noChangeArrowheads="1"/>
            </p:cNvSpPr>
            <p:nvPr/>
          </p:nvSpPr>
          <p:spPr bwMode="auto">
            <a:xfrm>
              <a:off x="3609975" y="2447925"/>
              <a:ext cx="7938"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23" name="Rectangle 86"/>
            <p:cNvSpPr>
              <a:spLocks noChangeArrowheads="1"/>
            </p:cNvSpPr>
            <p:nvPr/>
          </p:nvSpPr>
          <p:spPr bwMode="auto">
            <a:xfrm>
              <a:off x="3702050" y="2447925"/>
              <a:ext cx="7938"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24" name="Rectangle 87"/>
            <p:cNvSpPr>
              <a:spLocks noChangeArrowheads="1"/>
            </p:cNvSpPr>
            <p:nvPr/>
          </p:nvSpPr>
          <p:spPr bwMode="auto">
            <a:xfrm>
              <a:off x="3757613" y="2447925"/>
              <a:ext cx="7937"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25" name="Rectangle 88"/>
            <p:cNvSpPr>
              <a:spLocks noChangeArrowheads="1"/>
            </p:cNvSpPr>
            <p:nvPr/>
          </p:nvSpPr>
          <p:spPr bwMode="auto">
            <a:xfrm>
              <a:off x="3775075" y="2447925"/>
              <a:ext cx="9525"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26" name="Rectangle 89"/>
            <p:cNvSpPr>
              <a:spLocks noChangeArrowheads="1"/>
            </p:cNvSpPr>
            <p:nvPr/>
          </p:nvSpPr>
          <p:spPr bwMode="auto">
            <a:xfrm>
              <a:off x="3802063" y="2447925"/>
              <a:ext cx="9525"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27" name="Rectangle 90"/>
            <p:cNvSpPr>
              <a:spLocks noChangeArrowheads="1"/>
            </p:cNvSpPr>
            <p:nvPr/>
          </p:nvSpPr>
          <p:spPr bwMode="auto">
            <a:xfrm>
              <a:off x="3848100" y="2447925"/>
              <a:ext cx="9525"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28" name="Rectangle 91"/>
            <p:cNvSpPr>
              <a:spLocks noChangeArrowheads="1"/>
            </p:cNvSpPr>
            <p:nvPr/>
          </p:nvSpPr>
          <p:spPr bwMode="auto">
            <a:xfrm>
              <a:off x="3875088" y="2447925"/>
              <a:ext cx="11112"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29" name="Rectangle 92"/>
            <p:cNvSpPr>
              <a:spLocks noChangeArrowheads="1"/>
            </p:cNvSpPr>
            <p:nvPr/>
          </p:nvSpPr>
          <p:spPr bwMode="auto">
            <a:xfrm>
              <a:off x="3940175" y="2447925"/>
              <a:ext cx="9525"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30" name="Rectangle 93"/>
            <p:cNvSpPr>
              <a:spLocks noChangeArrowheads="1"/>
            </p:cNvSpPr>
            <p:nvPr/>
          </p:nvSpPr>
          <p:spPr bwMode="auto">
            <a:xfrm>
              <a:off x="4344988" y="2447925"/>
              <a:ext cx="7937"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31" name="Rectangle 94"/>
            <p:cNvSpPr>
              <a:spLocks noChangeArrowheads="1"/>
            </p:cNvSpPr>
            <p:nvPr/>
          </p:nvSpPr>
          <p:spPr bwMode="auto">
            <a:xfrm>
              <a:off x="4371975" y="2447925"/>
              <a:ext cx="9525"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32" name="Rectangle 95"/>
            <p:cNvSpPr>
              <a:spLocks noChangeArrowheads="1"/>
            </p:cNvSpPr>
            <p:nvPr/>
          </p:nvSpPr>
          <p:spPr bwMode="auto">
            <a:xfrm>
              <a:off x="4418013" y="2447925"/>
              <a:ext cx="9525"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33" name="Rectangle 96"/>
            <p:cNvSpPr>
              <a:spLocks noChangeArrowheads="1"/>
            </p:cNvSpPr>
            <p:nvPr/>
          </p:nvSpPr>
          <p:spPr bwMode="auto">
            <a:xfrm>
              <a:off x="4464050" y="2447925"/>
              <a:ext cx="9525"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34" name="Rectangle 97"/>
            <p:cNvSpPr>
              <a:spLocks noChangeArrowheads="1"/>
            </p:cNvSpPr>
            <p:nvPr/>
          </p:nvSpPr>
          <p:spPr bwMode="auto">
            <a:xfrm>
              <a:off x="4519613" y="2447925"/>
              <a:ext cx="7937"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35" name="Rectangle 98"/>
            <p:cNvSpPr>
              <a:spLocks noChangeArrowheads="1"/>
            </p:cNvSpPr>
            <p:nvPr/>
          </p:nvSpPr>
          <p:spPr bwMode="auto">
            <a:xfrm>
              <a:off x="4611688" y="2447925"/>
              <a:ext cx="7937"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36" name="Rectangle 99"/>
            <p:cNvSpPr>
              <a:spLocks noChangeArrowheads="1"/>
            </p:cNvSpPr>
            <p:nvPr/>
          </p:nvSpPr>
          <p:spPr bwMode="auto">
            <a:xfrm>
              <a:off x="4629150" y="2447925"/>
              <a:ext cx="9525"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37" name="Rectangle 100"/>
            <p:cNvSpPr>
              <a:spLocks noChangeArrowheads="1"/>
            </p:cNvSpPr>
            <p:nvPr/>
          </p:nvSpPr>
          <p:spPr bwMode="auto">
            <a:xfrm>
              <a:off x="4703763" y="2447925"/>
              <a:ext cx="7937"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38" name="Rectangle 101"/>
            <p:cNvSpPr>
              <a:spLocks noChangeArrowheads="1"/>
            </p:cNvSpPr>
            <p:nvPr/>
          </p:nvSpPr>
          <p:spPr bwMode="auto">
            <a:xfrm>
              <a:off x="4748213" y="2447925"/>
              <a:ext cx="9525"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39" name="Rectangle 102"/>
            <p:cNvSpPr>
              <a:spLocks noChangeArrowheads="1"/>
            </p:cNvSpPr>
            <p:nvPr/>
          </p:nvSpPr>
          <p:spPr bwMode="auto">
            <a:xfrm>
              <a:off x="4794250" y="2447925"/>
              <a:ext cx="9525"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40" name="Rectangle 103"/>
            <p:cNvSpPr>
              <a:spLocks noChangeArrowheads="1"/>
            </p:cNvSpPr>
            <p:nvPr/>
          </p:nvSpPr>
          <p:spPr bwMode="auto">
            <a:xfrm>
              <a:off x="4849813" y="2447925"/>
              <a:ext cx="7937"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41" name="Rectangle 104"/>
            <p:cNvSpPr>
              <a:spLocks noChangeArrowheads="1"/>
            </p:cNvSpPr>
            <p:nvPr/>
          </p:nvSpPr>
          <p:spPr bwMode="auto">
            <a:xfrm>
              <a:off x="4868863" y="2447925"/>
              <a:ext cx="7937"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42" name="Rectangle 105"/>
            <p:cNvSpPr>
              <a:spLocks noChangeArrowheads="1"/>
            </p:cNvSpPr>
            <p:nvPr/>
          </p:nvSpPr>
          <p:spPr bwMode="auto">
            <a:xfrm>
              <a:off x="4941888" y="2447925"/>
              <a:ext cx="7937"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43" name="Rectangle 106"/>
            <p:cNvSpPr>
              <a:spLocks noChangeArrowheads="1"/>
            </p:cNvSpPr>
            <p:nvPr/>
          </p:nvSpPr>
          <p:spPr bwMode="auto">
            <a:xfrm>
              <a:off x="4959350" y="2447925"/>
              <a:ext cx="9525"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44" name="Rectangle 107"/>
            <p:cNvSpPr>
              <a:spLocks noChangeArrowheads="1"/>
            </p:cNvSpPr>
            <p:nvPr/>
          </p:nvSpPr>
          <p:spPr bwMode="auto">
            <a:xfrm>
              <a:off x="4986338" y="2447925"/>
              <a:ext cx="11112"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45" name="Rectangle 108"/>
            <p:cNvSpPr>
              <a:spLocks noChangeArrowheads="1"/>
            </p:cNvSpPr>
            <p:nvPr/>
          </p:nvSpPr>
          <p:spPr bwMode="auto">
            <a:xfrm>
              <a:off x="5033963" y="2447925"/>
              <a:ext cx="7937"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46" name="Rectangle 109"/>
            <p:cNvSpPr>
              <a:spLocks noChangeArrowheads="1"/>
            </p:cNvSpPr>
            <p:nvPr/>
          </p:nvSpPr>
          <p:spPr bwMode="auto">
            <a:xfrm>
              <a:off x="5078413" y="2447925"/>
              <a:ext cx="9525"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47" name="Rectangle 110"/>
            <p:cNvSpPr>
              <a:spLocks noChangeArrowheads="1"/>
            </p:cNvSpPr>
            <p:nvPr/>
          </p:nvSpPr>
          <p:spPr bwMode="auto">
            <a:xfrm>
              <a:off x="5124450" y="2447925"/>
              <a:ext cx="9525"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48" name="Rectangle 111"/>
            <p:cNvSpPr>
              <a:spLocks noChangeArrowheads="1"/>
            </p:cNvSpPr>
            <p:nvPr/>
          </p:nvSpPr>
          <p:spPr bwMode="auto">
            <a:xfrm>
              <a:off x="5151438" y="2447925"/>
              <a:ext cx="11112"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49" name="Rectangle 112"/>
            <p:cNvSpPr>
              <a:spLocks noChangeArrowheads="1"/>
            </p:cNvSpPr>
            <p:nvPr/>
          </p:nvSpPr>
          <p:spPr bwMode="auto">
            <a:xfrm>
              <a:off x="5180013" y="2447925"/>
              <a:ext cx="7937"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50" name="Rectangle 113"/>
            <p:cNvSpPr>
              <a:spLocks noChangeArrowheads="1"/>
            </p:cNvSpPr>
            <p:nvPr/>
          </p:nvSpPr>
          <p:spPr bwMode="auto">
            <a:xfrm>
              <a:off x="5199063" y="2447925"/>
              <a:ext cx="7937"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51" name="Rectangle 114"/>
            <p:cNvSpPr>
              <a:spLocks noChangeArrowheads="1"/>
            </p:cNvSpPr>
            <p:nvPr/>
          </p:nvSpPr>
          <p:spPr bwMode="auto">
            <a:xfrm>
              <a:off x="5226050" y="2447925"/>
              <a:ext cx="9525"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52" name="Rectangle 115"/>
            <p:cNvSpPr>
              <a:spLocks noChangeArrowheads="1"/>
            </p:cNvSpPr>
            <p:nvPr/>
          </p:nvSpPr>
          <p:spPr bwMode="auto">
            <a:xfrm>
              <a:off x="5243513" y="2447925"/>
              <a:ext cx="9525"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53" name="Rectangle 116"/>
            <p:cNvSpPr>
              <a:spLocks noChangeArrowheads="1"/>
            </p:cNvSpPr>
            <p:nvPr/>
          </p:nvSpPr>
          <p:spPr bwMode="auto">
            <a:xfrm>
              <a:off x="5272088" y="2447925"/>
              <a:ext cx="7937"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54" name="Rectangle 117"/>
            <p:cNvSpPr>
              <a:spLocks noChangeArrowheads="1"/>
            </p:cNvSpPr>
            <p:nvPr/>
          </p:nvSpPr>
          <p:spPr bwMode="auto">
            <a:xfrm>
              <a:off x="5316538" y="2447925"/>
              <a:ext cx="11112"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55" name="Rectangle 118"/>
            <p:cNvSpPr>
              <a:spLocks noChangeArrowheads="1"/>
            </p:cNvSpPr>
            <p:nvPr/>
          </p:nvSpPr>
          <p:spPr bwMode="auto">
            <a:xfrm>
              <a:off x="5364163" y="2447925"/>
              <a:ext cx="7937" cy="283368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56" name="Rectangle 119"/>
            <p:cNvSpPr>
              <a:spLocks noChangeArrowheads="1"/>
            </p:cNvSpPr>
            <p:nvPr/>
          </p:nvSpPr>
          <p:spPr bwMode="auto">
            <a:xfrm>
              <a:off x="5721350"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57" name="Rectangle 120"/>
            <p:cNvSpPr>
              <a:spLocks noChangeArrowheads="1"/>
            </p:cNvSpPr>
            <p:nvPr/>
          </p:nvSpPr>
          <p:spPr bwMode="auto">
            <a:xfrm>
              <a:off x="5767388" y="1920875"/>
              <a:ext cx="7937"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58" name="Rectangle 121"/>
            <p:cNvSpPr>
              <a:spLocks noChangeArrowheads="1"/>
            </p:cNvSpPr>
            <p:nvPr/>
          </p:nvSpPr>
          <p:spPr bwMode="auto">
            <a:xfrm>
              <a:off x="5794375"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59" name="Rectangle 122"/>
            <p:cNvSpPr>
              <a:spLocks noChangeArrowheads="1"/>
            </p:cNvSpPr>
            <p:nvPr/>
          </p:nvSpPr>
          <p:spPr bwMode="auto">
            <a:xfrm>
              <a:off x="5811838" y="1920875"/>
              <a:ext cx="11112"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60" name="Rectangle 123"/>
            <p:cNvSpPr>
              <a:spLocks noChangeArrowheads="1"/>
            </p:cNvSpPr>
            <p:nvPr/>
          </p:nvSpPr>
          <p:spPr bwMode="auto">
            <a:xfrm>
              <a:off x="5840413"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61" name="Rectangle 124"/>
            <p:cNvSpPr>
              <a:spLocks noChangeArrowheads="1"/>
            </p:cNvSpPr>
            <p:nvPr/>
          </p:nvSpPr>
          <p:spPr bwMode="auto">
            <a:xfrm>
              <a:off x="5859463" y="1920875"/>
              <a:ext cx="7937"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62" name="Rectangle 125"/>
            <p:cNvSpPr>
              <a:spLocks noChangeArrowheads="1"/>
            </p:cNvSpPr>
            <p:nvPr/>
          </p:nvSpPr>
          <p:spPr bwMode="auto">
            <a:xfrm>
              <a:off x="5886450"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63" name="Rectangle 126"/>
            <p:cNvSpPr>
              <a:spLocks noChangeArrowheads="1"/>
            </p:cNvSpPr>
            <p:nvPr/>
          </p:nvSpPr>
          <p:spPr bwMode="auto">
            <a:xfrm>
              <a:off x="5932488" y="1920875"/>
              <a:ext cx="7937"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64" name="Rectangle 127"/>
            <p:cNvSpPr>
              <a:spLocks noChangeArrowheads="1"/>
            </p:cNvSpPr>
            <p:nvPr/>
          </p:nvSpPr>
          <p:spPr bwMode="auto">
            <a:xfrm>
              <a:off x="5978525"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65" name="Rectangle 128"/>
            <p:cNvSpPr>
              <a:spLocks noChangeArrowheads="1"/>
            </p:cNvSpPr>
            <p:nvPr/>
          </p:nvSpPr>
          <p:spPr bwMode="auto">
            <a:xfrm>
              <a:off x="6005513"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66" name="Rectangle 129"/>
            <p:cNvSpPr>
              <a:spLocks noChangeArrowheads="1"/>
            </p:cNvSpPr>
            <p:nvPr/>
          </p:nvSpPr>
          <p:spPr bwMode="auto">
            <a:xfrm>
              <a:off x="6024563" y="1920875"/>
              <a:ext cx="7937"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67" name="Rectangle 130"/>
            <p:cNvSpPr>
              <a:spLocks noChangeArrowheads="1"/>
            </p:cNvSpPr>
            <p:nvPr/>
          </p:nvSpPr>
          <p:spPr bwMode="auto">
            <a:xfrm>
              <a:off x="6051550"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68" name="Rectangle 131"/>
            <p:cNvSpPr>
              <a:spLocks noChangeArrowheads="1"/>
            </p:cNvSpPr>
            <p:nvPr/>
          </p:nvSpPr>
          <p:spPr bwMode="auto">
            <a:xfrm>
              <a:off x="6097588" y="1920875"/>
              <a:ext cx="7937"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69" name="Rectangle 132"/>
            <p:cNvSpPr>
              <a:spLocks noChangeArrowheads="1"/>
            </p:cNvSpPr>
            <p:nvPr/>
          </p:nvSpPr>
          <p:spPr bwMode="auto">
            <a:xfrm>
              <a:off x="6124575"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70" name="Rectangle 133"/>
            <p:cNvSpPr>
              <a:spLocks noChangeArrowheads="1"/>
            </p:cNvSpPr>
            <p:nvPr/>
          </p:nvSpPr>
          <p:spPr bwMode="auto">
            <a:xfrm>
              <a:off x="6143625"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71" name="Rectangle 134"/>
            <p:cNvSpPr>
              <a:spLocks noChangeArrowheads="1"/>
            </p:cNvSpPr>
            <p:nvPr/>
          </p:nvSpPr>
          <p:spPr bwMode="auto">
            <a:xfrm>
              <a:off x="6170613"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72" name="Rectangle 135"/>
            <p:cNvSpPr>
              <a:spLocks noChangeArrowheads="1"/>
            </p:cNvSpPr>
            <p:nvPr/>
          </p:nvSpPr>
          <p:spPr bwMode="auto">
            <a:xfrm>
              <a:off x="6189663" y="1920875"/>
              <a:ext cx="7937"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73" name="Rectangle 136"/>
            <p:cNvSpPr>
              <a:spLocks noChangeArrowheads="1"/>
            </p:cNvSpPr>
            <p:nvPr/>
          </p:nvSpPr>
          <p:spPr bwMode="auto">
            <a:xfrm>
              <a:off x="6216650"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74" name="Rectangle 137"/>
            <p:cNvSpPr>
              <a:spLocks noChangeArrowheads="1"/>
            </p:cNvSpPr>
            <p:nvPr/>
          </p:nvSpPr>
          <p:spPr bwMode="auto">
            <a:xfrm>
              <a:off x="6262688"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75" name="Rectangle 138"/>
            <p:cNvSpPr>
              <a:spLocks noChangeArrowheads="1"/>
            </p:cNvSpPr>
            <p:nvPr/>
          </p:nvSpPr>
          <p:spPr bwMode="auto">
            <a:xfrm>
              <a:off x="6291263" y="1920875"/>
              <a:ext cx="7937"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76" name="Rectangle 139"/>
            <p:cNvSpPr>
              <a:spLocks noChangeArrowheads="1"/>
            </p:cNvSpPr>
            <p:nvPr/>
          </p:nvSpPr>
          <p:spPr bwMode="auto">
            <a:xfrm>
              <a:off x="6308725"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77" name="Rectangle 140"/>
            <p:cNvSpPr>
              <a:spLocks noChangeArrowheads="1"/>
            </p:cNvSpPr>
            <p:nvPr/>
          </p:nvSpPr>
          <p:spPr bwMode="auto">
            <a:xfrm>
              <a:off x="6335713"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78" name="Rectangle 141"/>
            <p:cNvSpPr>
              <a:spLocks noChangeArrowheads="1"/>
            </p:cNvSpPr>
            <p:nvPr/>
          </p:nvSpPr>
          <p:spPr bwMode="auto">
            <a:xfrm>
              <a:off x="6364288"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79" name="Rectangle 142"/>
            <p:cNvSpPr>
              <a:spLocks noChangeArrowheads="1"/>
            </p:cNvSpPr>
            <p:nvPr/>
          </p:nvSpPr>
          <p:spPr bwMode="auto">
            <a:xfrm>
              <a:off x="6410325"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80" name="Rectangle 143"/>
            <p:cNvSpPr>
              <a:spLocks noChangeArrowheads="1"/>
            </p:cNvSpPr>
            <p:nvPr/>
          </p:nvSpPr>
          <p:spPr bwMode="auto">
            <a:xfrm>
              <a:off x="6456363" y="1920875"/>
              <a:ext cx="7937"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81" name="Rectangle 144"/>
            <p:cNvSpPr>
              <a:spLocks noChangeArrowheads="1"/>
            </p:cNvSpPr>
            <p:nvPr/>
          </p:nvSpPr>
          <p:spPr bwMode="auto">
            <a:xfrm>
              <a:off x="6500813" y="1920875"/>
              <a:ext cx="11112"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82" name="Rectangle 145"/>
            <p:cNvSpPr>
              <a:spLocks noChangeArrowheads="1"/>
            </p:cNvSpPr>
            <p:nvPr/>
          </p:nvSpPr>
          <p:spPr bwMode="auto">
            <a:xfrm>
              <a:off x="6529388"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83" name="Rectangle 146"/>
            <p:cNvSpPr>
              <a:spLocks noChangeArrowheads="1"/>
            </p:cNvSpPr>
            <p:nvPr/>
          </p:nvSpPr>
          <p:spPr bwMode="auto">
            <a:xfrm>
              <a:off x="6575425"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84" name="Rectangle 147"/>
            <p:cNvSpPr>
              <a:spLocks noChangeArrowheads="1"/>
            </p:cNvSpPr>
            <p:nvPr/>
          </p:nvSpPr>
          <p:spPr bwMode="auto">
            <a:xfrm>
              <a:off x="6604000" y="1920875"/>
              <a:ext cx="7938"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85" name="Rectangle 148"/>
            <p:cNvSpPr>
              <a:spLocks noChangeArrowheads="1"/>
            </p:cNvSpPr>
            <p:nvPr/>
          </p:nvSpPr>
          <p:spPr bwMode="auto">
            <a:xfrm>
              <a:off x="6621463" y="1920875"/>
              <a:ext cx="7937"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86" name="Rectangle 149"/>
            <p:cNvSpPr>
              <a:spLocks noChangeArrowheads="1"/>
            </p:cNvSpPr>
            <p:nvPr/>
          </p:nvSpPr>
          <p:spPr bwMode="auto">
            <a:xfrm>
              <a:off x="6648450"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87" name="Rectangle 150"/>
            <p:cNvSpPr>
              <a:spLocks noChangeArrowheads="1"/>
            </p:cNvSpPr>
            <p:nvPr/>
          </p:nvSpPr>
          <p:spPr bwMode="auto">
            <a:xfrm>
              <a:off x="6667500"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88" name="Rectangle 151"/>
            <p:cNvSpPr>
              <a:spLocks noChangeArrowheads="1"/>
            </p:cNvSpPr>
            <p:nvPr/>
          </p:nvSpPr>
          <p:spPr bwMode="auto">
            <a:xfrm>
              <a:off x="6694488"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89" name="Rectangle 152"/>
            <p:cNvSpPr>
              <a:spLocks noChangeArrowheads="1"/>
            </p:cNvSpPr>
            <p:nvPr/>
          </p:nvSpPr>
          <p:spPr bwMode="auto">
            <a:xfrm>
              <a:off x="6740525"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90" name="Rectangle 153"/>
            <p:cNvSpPr>
              <a:spLocks noChangeArrowheads="1"/>
            </p:cNvSpPr>
            <p:nvPr/>
          </p:nvSpPr>
          <p:spPr bwMode="auto">
            <a:xfrm>
              <a:off x="6769100" y="1920875"/>
              <a:ext cx="7938"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91" name="Rectangle 154"/>
            <p:cNvSpPr>
              <a:spLocks noChangeArrowheads="1"/>
            </p:cNvSpPr>
            <p:nvPr/>
          </p:nvSpPr>
          <p:spPr bwMode="auto">
            <a:xfrm>
              <a:off x="6786563" y="1920875"/>
              <a:ext cx="7937"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92" name="Rectangle 155"/>
            <p:cNvSpPr>
              <a:spLocks noChangeArrowheads="1"/>
            </p:cNvSpPr>
            <p:nvPr/>
          </p:nvSpPr>
          <p:spPr bwMode="auto">
            <a:xfrm>
              <a:off x="7162800"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93" name="Rectangle 156"/>
            <p:cNvSpPr>
              <a:spLocks noChangeArrowheads="1"/>
            </p:cNvSpPr>
            <p:nvPr/>
          </p:nvSpPr>
          <p:spPr bwMode="auto">
            <a:xfrm>
              <a:off x="7191375" y="1920875"/>
              <a:ext cx="7938"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94" name="Rectangle 157"/>
            <p:cNvSpPr>
              <a:spLocks noChangeArrowheads="1"/>
            </p:cNvSpPr>
            <p:nvPr/>
          </p:nvSpPr>
          <p:spPr bwMode="auto">
            <a:xfrm>
              <a:off x="7235825"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95" name="Rectangle 158"/>
            <p:cNvSpPr>
              <a:spLocks noChangeArrowheads="1"/>
            </p:cNvSpPr>
            <p:nvPr/>
          </p:nvSpPr>
          <p:spPr bwMode="auto">
            <a:xfrm>
              <a:off x="7264400" y="1920875"/>
              <a:ext cx="7938"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96" name="Rectangle 159"/>
            <p:cNvSpPr>
              <a:spLocks noChangeArrowheads="1"/>
            </p:cNvSpPr>
            <p:nvPr/>
          </p:nvSpPr>
          <p:spPr bwMode="auto">
            <a:xfrm>
              <a:off x="7281863"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97" name="Rectangle 160"/>
            <p:cNvSpPr>
              <a:spLocks noChangeArrowheads="1"/>
            </p:cNvSpPr>
            <p:nvPr/>
          </p:nvSpPr>
          <p:spPr bwMode="auto">
            <a:xfrm>
              <a:off x="7308850"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98" name="Rectangle 161"/>
            <p:cNvSpPr>
              <a:spLocks noChangeArrowheads="1"/>
            </p:cNvSpPr>
            <p:nvPr/>
          </p:nvSpPr>
          <p:spPr bwMode="auto">
            <a:xfrm>
              <a:off x="7327900"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099" name="Rectangle 162"/>
            <p:cNvSpPr>
              <a:spLocks noChangeArrowheads="1"/>
            </p:cNvSpPr>
            <p:nvPr/>
          </p:nvSpPr>
          <p:spPr bwMode="auto">
            <a:xfrm>
              <a:off x="7356475" y="1920875"/>
              <a:ext cx="7938"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00" name="Rectangle 163"/>
            <p:cNvSpPr>
              <a:spLocks noChangeArrowheads="1"/>
            </p:cNvSpPr>
            <p:nvPr/>
          </p:nvSpPr>
          <p:spPr bwMode="auto">
            <a:xfrm>
              <a:off x="7400925"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01" name="Rectangle 164"/>
            <p:cNvSpPr>
              <a:spLocks noChangeArrowheads="1"/>
            </p:cNvSpPr>
            <p:nvPr/>
          </p:nvSpPr>
          <p:spPr bwMode="auto">
            <a:xfrm>
              <a:off x="7429500" y="1920875"/>
              <a:ext cx="7938"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02" name="Rectangle 165"/>
            <p:cNvSpPr>
              <a:spLocks noChangeArrowheads="1"/>
            </p:cNvSpPr>
            <p:nvPr/>
          </p:nvSpPr>
          <p:spPr bwMode="auto">
            <a:xfrm>
              <a:off x="7446963"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03" name="Rectangle 166"/>
            <p:cNvSpPr>
              <a:spLocks noChangeArrowheads="1"/>
            </p:cNvSpPr>
            <p:nvPr/>
          </p:nvSpPr>
          <p:spPr bwMode="auto">
            <a:xfrm>
              <a:off x="7473950"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04" name="Rectangle 167"/>
            <p:cNvSpPr>
              <a:spLocks noChangeArrowheads="1"/>
            </p:cNvSpPr>
            <p:nvPr/>
          </p:nvSpPr>
          <p:spPr bwMode="auto">
            <a:xfrm>
              <a:off x="7493000"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05" name="Rectangle 168"/>
            <p:cNvSpPr>
              <a:spLocks noChangeArrowheads="1"/>
            </p:cNvSpPr>
            <p:nvPr/>
          </p:nvSpPr>
          <p:spPr bwMode="auto">
            <a:xfrm>
              <a:off x="7521575" y="1920875"/>
              <a:ext cx="7938"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06" name="Rectangle 169"/>
            <p:cNvSpPr>
              <a:spLocks noChangeArrowheads="1"/>
            </p:cNvSpPr>
            <p:nvPr/>
          </p:nvSpPr>
          <p:spPr bwMode="auto">
            <a:xfrm>
              <a:off x="7566025"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07" name="Rectangle 170"/>
            <p:cNvSpPr>
              <a:spLocks noChangeArrowheads="1"/>
            </p:cNvSpPr>
            <p:nvPr/>
          </p:nvSpPr>
          <p:spPr bwMode="auto">
            <a:xfrm>
              <a:off x="7594600" y="1920875"/>
              <a:ext cx="7938"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08" name="Rectangle 171"/>
            <p:cNvSpPr>
              <a:spLocks noChangeArrowheads="1"/>
            </p:cNvSpPr>
            <p:nvPr/>
          </p:nvSpPr>
          <p:spPr bwMode="auto">
            <a:xfrm>
              <a:off x="7612063"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09" name="Rectangle 172"/>
            <p:cNvSpPr>
              <a:spLocks noChangeArrowheads="1"/>
            </p:cNvSpPr>
            <p:nvPr/>
          </p:nvSpPr>
          <p:spPr bwMode="auto">
            <a:xfrm>
              <a:off x="7639050" y="1920875"/>
              <a:ext cx="11113"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10" name="Rectangle 173"/>
            <p:cNvSpPr>
              <a:spLocks noChangeArrowheads="1"/>
            </p:cNvSpPr>
            <p:nvPr/>
          </p:nvSpPr>
          <p:spPr bwMode="auto">
            <a:xfrm>
              <a:off x="7686675" y="1920875"/>
              <a:ext cx="7938"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11" name="Rectangle 174"/>
            <p:cNvSpPr>
              <a:spLocks noChangeArrowheads="1"/>
            </p:cNvSpPr>
            <p:nvPr/>
          </p:nvSpPr>
          <p:spPr bwMode="auto">
            <a:xfrm>
              <a:off x="7731125"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12" name="Rectangle 175"/>
            <p:cNvSpPr>
              <a:spLocks noChangeArrowheads="1"/>
            </p:cNvSpPr>
            <p:nvPr/>
          </p:nvSpPr>
          <p:spPr bwMode="auto">
            <a:xfrm>
              <a:off x="7759700" y="1920875"/>
              <a:ext cx="7938"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13" name="Rectangle 176"/>
            <p:cNvSpPr>
              <a:spLocks noChangeArrowheads="1"/>
            </p:cNvSpPr>
            <p:nvPr/>
          </p:nvSpPr>
          <p:spPr bwMode="auto">
            <a:xfrm>
              <a:off x="7777163"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14" name="Rectangle 177"/>
            <p:cNvSpPr>
              <a:spLocks noChangeArrowheads="1"/>
            </p:cNvSpPr>
            <p:nvPr/>
          </p:nvSpPr>
          <p:spPr bwMode="auto">
            <a:xfrm>
              <a:off x="7804150" y="1920875"/>
              <a:ext cx="11113"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15" name="Rectangle 178"/>
            <p:cNvSpPr>
              <a:spLocks noChangeArrowheads="1"/>
            </p:cNvSpPr>
            <p:nvPr/>
          </p:nvSpPr>
          <p:spPr bwMode="auto">
            <a:xfrm>
              <a:off x="7851775" y="1920875"/>
              <a:ext cx="7938"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16" name="Rectangle 179"/>
            <p:cNvSpPr>
              <a:spLocks noChangeArrowheads="1"/>
            </p:cNvSpPr>
            <p:nvPr/>
          </p:nvSpPr>
          <p:spPr bwMode="auto">
            <a:xfrm>
              <a:off x="7878763"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17" name="Rectangle 180"/>
            <p:cNvSpPr>
              <a:spLocks noChangeArrowheads="1"/>
            </p:cNvSpPr>
            <p:nvPr/>
          </p:nvSpPr>
          <p:spPr bwMode="auto">
            <a:xfrm>
              <a:off x="7896225"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18" name="Rectangle 181"/>
            <p:cNvSpPr>
              <a:spLocks noChangeArrowheads="1"/>
            </p:cNvSpPr>
            <p:nvPr/>
          </p:nvSpPr>
          <p:spPr bwMode="auto">
            <a:xfrm>
              <a:off x="7924800" y="1920875"/>
              <a:ext cx="7938"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19" name="Rectangle 182"/>
            <p:cNvSpPr>
              <a:spLocks noChangeArrowheads="1"/>
            </p:cNvSpPr>
            <p:nvPr/>
          </p:nvSpPr>
          <p:spPr bwMode="auto">
            <a:xfrm>
              <a:off x="7943850" y="1920875"/>
              <a:ext cx="7938"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20" name="Rectangle 183"/>
            <p:cNvSpPr>
              <a:spLocks noChangeArrowheads="1"/>
            </p:cNvSpPr>
            <p:nvPr/>
          </p:nvSpPr>
          <p:spPr bwMode="auto">
            <a:xfrm>
              <a:off x="7969250" y="1920875"/>
              <a:ext cx="11113"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21" name="Rectangle 184"/>
            <p:cNvSpPr>
              <a:spLocks noChangeArrowheads="1"/>
            </p:cNvSpPr>
            <p:nvPr/>
          </p:nvSpPr>
          <p:spPr bwMode="auto">
            <a:xfrm>
              <a:off x="8016875" y="1920875"/>
              <a:ext cx="7938"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22" name="Rectangle 185"/>
            <p:cNvSpPr>
              <a:spLocks noChangeArrowheads="1"/>
            </p:cNvSpPr>
            <p:nvPr/>
          </p:nvSpPr>
          <p:spPr bwMode="auto">
            <a:xfrm>
              <a:off x="8043863"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23" name="Rectangle 186"/>
            <p:cNvSpPr>
              <a:spLocks noChangeArrowheads="1"/>
            </p:cNvSpPr>
            <p:nvPr/>
          </p:nvSpPr>
          <p:spPr bwMode="auto">
            <a:xfrm>
              <a:off x="8061325"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24" name="Rectangle 187"/>
            <p:cNvSpPr>
              <a:spLocks noChangeArrowheads="1"/>
            </p:cNvSpPr>
            <p:nvPr/>
          </p:nvSpPr>
          <p:spPr bwMode="auto">
            <a:xfrm>
              <a:off x="8089900"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25" name="Rectangle 188"/>
            <p:cNvSpPr>
              <a:spLocks noChangeArrowheads="1"/>
            </p:cNvSpPr>
            <p:nvPr/>
          </p:nvSpPr>
          <p:spPr bwMode="auto">
            <a:xfrm>
              <a:off x="8162925"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26" name="Rectangle 189"/>
            <p:cNvSpPr>
              <a:spLocks noChangeArrowheads="1"/>
            </p:cNvSpPr>
            <p:nvPr/>
          </p:nvSpPr>
          <p:spPr bwMode="auto">
            <a:xfrm>
              <a:off x="8181975"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27" name="Rectangle 190"/>
            <p:cNvSpPr>
              <a:spLocks noChangeArrowheads="1"/>
            </p:cNvSpPr>
            <p:nvPr/>
          </p:nvSpPr>
          <p:spPr bwMode="auto">
            <a:xfrm>
              <a:off x="8208963" y="1920875"/>
              <a:ext cx="9525"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28" name="Rectangle 191"/>
            <p:cNvSpPr>
              <a:spLocks noChangeArrowheads="1"/>
            </p:cNvSpPr>
            <p:nvPr/>
          </p:nvSpPr>
          <p:spPr bwMode="auto">
            <a:xfrm>
              <a:off x="8228013" y="1920875"/>
              <a:ext cx="7937" cy="3360738"/>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grpSp>
          <p:nvGrpSpPr>
            <p:cNvPr id="40129" name="Group 192"/>
            <p:cNvGrpSpPr>
              <a:grpSpLocks/>
            </p:cNvGrpSpPr>
            <p:nvPr/>
          </p:nvGrpSpPr>
          <p:grpSpPr bwMode="auto">
            <a:xfrm>
              <a:off x="838200" y="1600200"/>
              <a:ext cx="9107488" cy="4959352"/>
              <a:chOff x="528" y="1008"/>
              <a:chExt cx="5737" cy="3124"/>
            </a:xfrm>
          </p:grpSpPr>
          <p:sp>
            <p:nvSpPr>
              <p:cNvPr id="40130" name="Rectangle 193"/>
              <p:cNvSpPr>
                <a:spLocks noChangeArrowheads="1"/>
              </p:cNvSpPr>
              <p:nvPr/>
            </p:nvSpPr>
            <p:spPr bwMode="auto">
              <a:xfrm>
                <a:off x="1013"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31" name="Rectangle 194"/>
              <p:cNvSpPr>
                <a:spLocks noChangeArrowheads="1"/>
              </p:cNvSpPr>
              <p:nvPr/>
            </p:nvSpPr>
            <p:spPr bwMode="auto">
              <a:xfrm>
                <a:off x="1077" y="2545"/>
                <a:ext cx="5"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32" name="Rectangle 195"/>
              <p:cNvSpPr>
                <a:spLocks noChangeArrowheads="1"/>
              </p:cNvSpPr>
              <p:nvPr/>
            </p:nvSpPr>
            <p:spPr bwMode="auto">
              <a:xfrm>
                <a:off x="1117"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33" name="Rectangle 196"/>
              <p:cNvSpPr>
                <a:spLocks noChangeArrowheads="1"/>
              </p:cNvSpPr>
              <p:nvPr/>
            </p:nvSpPr>
            <p:spPr bwMode="auto">
              <a:xfrm>
                <a:off x="1221"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34" name="Rectangle 197"/>
              <p:cNvSpPr>
                <a:spLocks noChangeArrowheads="1"/>
              </p:cNvSpPr>
              <p:nvPr/>
            </p:nvSpPr>
            <p:spPr bwMode="auto">
              <a:xfrm>
                <a:off x="1285"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35" name="Rectangle 198"/>
              <p:cNvSpPr>
                <a:spLocks noChangeArrowheads="1"/>
              </p:cNvSpPr>
              <p:nvPr/>
            </p:nvSpPr>
            <p:spPr bwMode="auto">
              <a:xfrm>
                <a:off x="1325"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36" name="Rectangle 199"/>
              <p:cNvSpPr>
                <a:spLocks noChangeArrowheads="1"/>
              </p:cNvSpPr>
              <p:nvPr/>
            </p:nvSpPr>
            <p:spPr bwMode="auto">
              <a:xfrm>
                <a:off x="1389"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37" name="Rectangle 200"/>
              <p:cNvSpPr>
                <a:spLocks noChangeArrowheads="1"/>
              </p:cNvSpPr>
              <p:nvPr/>
            </p:nvSpPr>
            <p:spPr bwMode="auto">
              <a:xfrm>
                <a:off x="1493"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38" name="Rectangle 201"/>
              <p:cNvSpPr>
                <a:spLocks noChangeArrowheads="1"/>
              </p:cNvSpPr>
              <p:nvPr/>
            </p:nvSpPr>
            <p:spPr bwMode="auto">
              <a:xfrm>
                <a:off x="1557"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39" name="Rectangle 202"/>
              <p:cNvSpPr>
                <a:spLocks noChangeArrowheads="1"/>
              </p:cNvSpPr>
              <p:nvPr/>
            </p:nvSpPr>
            <p:spPr bwMode="auto">
              <a:xfrm>
                <a:off x="1893"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40" name="Rectangle 203"/>
              <p:cNvSpPr>
                <a:spLocks noChangeArrowheads="1"/>
              </p:cNvSpPr>
              <p:nvPr/>
            </p:nvSpPr>
            <p:spPr bwMode="auto">
              <a:xfrm>
                <a:off x="1974"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41" name="Rectangle 204"/>
              <p:cNvSpPr>
                <a:spLocks noChangeArrowheads="1"/>
              </p:cNvSpPr>
              <p:nvPr/>
            </p:nvSpPr>
            <p:spPr bwMode="auto">
              <a:xfrm>
                <a:off x="1997"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42" name="Rectangle 205"/>
              <p:cNvSpPr>
                <a:spLocks noChangeArrowheads="1"/>
              </p:cNvSpPr>
              <p:nvPr/>
            </p:nvSpPr>
            <p:spPr bwMode="auto">
              <a:xfrm>
                <a:off x="2078"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43" name="Rectangle 206"/>
              <p:cNvSpPr>
                <a:spLocks noChangeArrowheads="1"/>
              </p:cNvSpPr>
              <p:nvPr/>
            </p:nvSpPr>
            <p:spPr bwMode="auto">
              <a:xfrm>
                <a:off x="2182"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44" name="Rectangle 207"/>
              <p:cNvSpPr>
                <a:spLocks noChangeArrowheads="1"/>
              </p:cNvSpPr>
              <p:nvPr/>
            </p:nvSpPr>
            <p:spPr bwMode="auto">
              <a:xfrm>
                <a:off x="2286"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45" name="Rectangle 208"/>
              <p:cNvSpPr>
                <a:spLocks noChangeArrowheads="1"/>
              </p:cNvSpPr>
              <p:nvPr/>
            </p:nvSpPr>
            <p:spPr bwMode="auto">
              <a:xfrm>
                <a:off x="2390"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46" name="Rectangle 209"/>
              <p:cNvSpPr>
                <a:spLocks noChangeArrowheads="1"/>
              </p:cNvSpPr>
              <p:nvPr/>
            </p:nvSpPr>
            <p:spPr bwMode="auto">
              <a:xfrm>
                <a:off x="2702"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47" name="Rectangle 210"/>
              <p:cNvSpPr>
                <a:spLocks noChangeArrowheads="1"/>
              </p:cNvSpPr>
              <p:nvPr/>
            </p:nvSpPr>
            <p:spPr bwMode="auto">
              <a:xfrm>
                <a:off x="2789"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48" name="Rectangle 211"/>
              <p:cNvSpPr>
                <a:spLocks noChangeArrowheads="1"/>
              </p:cNvSpPr>
              <p:nvPr/>
            </p:nvSpPr>
            <p:spPr bwMode="auto">
              <a:xfrm>
                <a:off x="2893"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49" name="Rectangle 212"/>
              <p:cNvSpPr>
                <a:spLocks noChangeArrowheads="1"/>
              </p:cNvSpPr>
              <p:nvPr/>
            </p:nvSpPr>
            <p:spPr bwMode="auto">
              <a:xfrm>
                <a:off x="2997"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50" name="Rectangle 213"/>
              <p:cNvSpPr>
                <a:spLocks noChangeArrowheads="1"/>
              </p:cNvSpPr>
              <p:nvPr/>
            </p:nvSpPr>
            <p:spPr bwMode="auto">
              <a:xfrm>
                <a:off x="3101"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51" name="Rectangle 214"/>
              <p:cNvSpPr>
                <a:spLocks noChangeArrowheads="1"/>
              </p:cNvSpPr>
              <p:nvPr/>
            </p:nvSpPr>
            <p:spPr bwMode="auto">
              <a:xfrm>
                <a:off x="3182"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52" name="Rectangle 215"/>
              <p:cNvSpPr>
                <a:spLocks noChangeArrowheads="1"/>
              </p:cNvSpPr>
              <p:nvPr/>
            </p:nvSpPr>
            <p:spPr bwMode="auto">
              <a:xfrm>
                <a:off x="3205"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53" name="Rectangle 216"/>
              <p:cNvSpPr>
                <a:spLocks noChangeArrowheads="1"/>
              </p:cNvSpPr>
              <p:nvPr/>
            </p:nvSpPr>
            <p:spPr bwMode="auto">
              <a:xfrm>
                <a:off x="3645" y="1210"/>
                <a:ext cx="5"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54" name="Rectangle 217"/>
              <p:cNvSpPr>
                <a:spLocks noChangeArrowheads="1"/>
              </p:cNvSpPr>
              <p:nvPr/>
            </p:nvSpPr>
            <p:spPr bwMode="auto">
              <a:xfrm>
                <a:off x="3685"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55" name="Rectangle 218"/>
              <p:cNvSpPr>
                <a:spLocks noChangeArrowheads="1"/>
              </p:cNvSpPr>
              <p:nvPr/>
            </p:nvSpPr>
            <p:spPr bwMode="auto">
              <a:xfrm>
                <a:off x="3749" y="1210"/>
                <a:ext cx="5"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56" name="Rectangle 219"/>
              <p:cNvSpPr>
                <a:spLocks noChangeArrowheads="1"/>
              </p:cNvSpPr>
              <p:nvPr/>
            </p:nvSpPr>
            <p:spPr bwMode="auto">
              <a:xfrm>
                <a:off x="3853" y="1210"/>
                <a:ext cx="5"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57" name="Rectangle 220"/>
              <p:cNvSpPr>
                <a:spLocks noChangeArrowheads="1"/>
              </p:cNvSpPr>
              <p:nvPr/>
            </p:nvSpPr>
            <p:spPr bwMode="auto">
              <a:xfrm>
                <a:off x="3893"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58" name="Rectangle 221"/>
              <p:cNvSpPr>
                <a:spLocks noChangeArrowheads="1"/>
              </p:cNvSpPr>
              <p:nvPr/>
            </p:nvSpPr>
            <p:spPr bwMode="auto">
              <a:xfrm>
                <a:off x="3957"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59" name="Rectangle 222"/>
              <p:cNvSpPr>
                <a:spLocks noChangeArrowheads="1"/>
              </p:cNvSpPr>
              <p:nvPr/>
            </p:nvSpPr>
            <p:spPr bwMode="auto">
              <a:xfrm>
                <a:off x="4061"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60" name="Rectangle 223"/>
              <p:cNvSpPr>
                <a:spLocks noChangeArrowheads="1"/>
              </p:cNvSpPr>
              <p:nvPr/>
            </p:nvSpPr>
            <p:spPr bwMode="auto">
              <a:xfrm>
                <a:off x="4102" y="1210"/>
                <a:ext cx="5"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61" name="Rectangle 224"/>
              <p:cNvSpPr>
                <a:spLocks noChangeArrowheads="1"/>
              </p:cNvSpPr>
              <p:nvPr/>
            </p:nvSpPr>
            <p:spPr bwMode="auto">
              <a:xfrm>
                <a:off x="4165"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62" name="Rectangle 225"/>
              <p:cNvSpPr>
                <a:spLocks noChangeArrowheads="1"/>
              </p:cNvSpPr>
              <p:nvPr/>
            </p:nvSpPr>
            <p:spPr bwMode="auto">
              <a:xfrm>
                <a:off x="4518" y="1210"/>
                <a:ext cx="5"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63" name="Rectangle 226"/>
              <p:cNvSpPr>
                <a:spLocks noChangeArrowheads="1"/>
              </p:cNvSpPr>
              <p:nvPr/>
            </p:nvSpPr>
            <p:spPr bwMode="auto">
              <a:xfrm>
                <a:off x="4581"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64" name="Rectangle 227"/>
              <p:cNvSpPr>
                <a:spLocks noChangeArrowheads="1"/>
              </p:cNvSpPr>
              <p:nvPr/>
            </p:nvSpPr>
            <p:spPr bwMode="auto">
              <a:xfrm>
                <a:off x="4726" y="1210"/>
                <a:ext cx="5"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65" name="Rectangle 228"/>
              <p:cNvSpPr>
                <a:spLocks noChangeArrowheads="1"/>
              </p:cNvSpPr>
              <p:nvPr/>
            </p:nvSpPr>
            <p:spPr bwMode="auto">
              <a:xfrm>
                <a:off x="4789"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66" name="Rectangle 229"/>
              <p:cNvSpPr>
                <a:spLocks noChangeArrowheads="1"/>
              </p:cNvSpPr>
              <p:nvPr/>
            </p:nvSpPr>
            <p:spPr bwMode="auto">
              <a:xfrm>
                <a:off x="4957"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67" name="Rectangle 230"/>
              <p:cNvSpPr>
                <a:spLocks noChangeArrowheads="1"/>
              </p:cNvSpPr>
              <p:nvPr/>
            </p:nvSpPr>
            <p:spPr bwMode="auto">
              <a:xfrm>
                <a:off x="5061"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68" name="Rectangle 231"/>
              <p:cNvSpPr>
                <a:spLocks noChangeArrowheads="1"/>
              </p:cNvSpPr>
              <p:nvPr/>
            </p:nvSpPr>
            <p:spPr bwMode="auto">
              <a:xfrm>
                <a:off x="4153" y="3518"/>
                <a:ext cx="2112" cy="411"/>
              </a:xfrm>
              <a:prstGeom prst="rect">
                <a:avLst/>
              </a:prstGeom>
              <a:noFill/>
              <a:ln w="9525">
                <a:noFill/>
                <a:miter lim="800000"/>
                <a:headEnd/>
                <a:tailEnd/>
              </a:ln>
            </p:spPr>
            <p:txBody>
              <a:bodyPr wrap="none">
                <a:spAutoFit/>
              </a:bodyPr>
              <a:lstStyle/>
              <a:p>
                <a:pPr algn="r"/>
                <a:r>
                  <a:rPr lang="en-US" sz="1100" b="1">
                    <a:solidFill>
                      <a:srgbClr val="0094D8"/>
                    </a:solidFill>
                    <a:latin typeface="Frutiger 55 Roman"/>
                  </a:rPr>
                  <a:t>n=28</a:t>
                </a:r>
              </a:p>
              <a:p>
                <a:pPr algn="r"/>
                <a:r>
                  <a:rPr lang="en-US" sz="1100" b="1">
                    <a:solidFill>
                      <a:srgbClr val="0094D8"/>
                    </a:solidFill>
                    <a:latin typeface="Frutiger 55 Roman"/>
                  </a:rPr>
                  <a:t>    Età media: 64 anni, range: 54–76</a:t>
                </a:r>
              </a:p>
              <a:p>
                <a:pPr algn="r"/>
                <a:r>
                  <a:rPr lang="en-US" sz="1100" b="1">
                    <a:solidFill>
                      <a:srgbClr val="0094D8"/>
                    </a:solidFill>
                    <a:latin typeface="Frutiger 55 Roman"/>
                  </a:rPr>
                  <a:t>    Range di riferimento SHBG: 10–73 nmol/L</a:t>
                </a:r>
                <a:endParaRPr lang="en-GB" sz="1100" b="1">
                  <a:solidFill>
                    <a:srgbClr val="0094D8"/>
                  </a:solidFill>
                  <a:latin typeface="Frutiger 55 Roman"/>
                </a:endParaRPr>
              </a:p>
            </p:txBody>
          </p:sp>
          <p:sp>
            <p:nvSpPr>
              <p:cNvPr id="40169" name="Rectangle 232"/>
              <p:cNvSpPr>
                <a:spLocks noChangeArrowheads="1"/>
              </p:cNvSpPr>
              <p:nvPr/>
            </p:nvSpPr>
            <p:spPr bwMode="auto">
              <a:xfrm>
                <a:off x="776" y="2480"/>
                <a:ext cx="12" cy="6"/>
              </a:xfrm>
              <a:prstGeom prst="rect">
                <a:avLst/>
              </a:prstGeom>
              <a:solidFill>
                <a:srgbClr val="C0C0C0"/>
              </a:solidFill>
              <a:ln w="9525">
                <a:solidFill>
                  <a:schemeClr val="tx1"/>
                </a:solidFill>
                <a:miter lim="800000"/>
                <a:headEnd/>
                <a:tailEnd/>
              </a:ln>
            </p:spPr>
            <p:txBody>
              <a:bodyPr/>
              <a:lstStyle/>
              <a:p>
                <a:endParaRPr lang="en-GB">
                  <a:solidFill>
                    <a:srgbClr val="0094D8"/>
                  </a:solidFill>
                  <a:latin typeface="Frutiger 55 Roman"/>
                </a:endParaRPr>
              </a:p>
            </p:txBody>
          </p:sp>
          <p:sp>
            <p:nvSpPr>
              <p:cNvPr id="40170" name="Rectangle 233"/>
              <p:cNvSpPr>
                <a:spLocks noChangeArrowheads="1"/>
              </p:cNvSpPr>
              <p:nvPr/>
            </p:nvSpPr>
            <p:spPr bwMode="auto">
              <a:xfrm>
                <a:off x="897" y="2657"/>
                <a:ext cx="12" cy="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71" name="Rectangle 234"/>
              <p:cNvSpPr>
                <a:spLocks noChangeArrowheads="1"/>
              </p:cNvSpPr>
              <p:nvPr/>
            </p:nvSpPr>
            <p:spPr bwMode="auto">
              <a:xfrm>
                <a:off x="932" y="2657"/>
                <a:ext cx="12" cy="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72" name="Rectangle 235"/>
              <p:cNvSpPr>
                <a:spLocks noChangeArrowheads="1"/>
              </p:cNvSpPr>
              <p:nvPr/>
            </p:nvSpPr>
            <p:spPr bwMode="auto">
              <a:xfrm>
                <a:off x="967" y="2657"/>
                <a:ext cx="11" cy="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73" name="Rectangle 236"/>
              <p:cNvSpPr>
                <a:spLocks noChangeArrowheads="1"/>
              </p:cNvSpPr>
              <p:nvPr/>
            </p:nvSpPr>
            <p:spPr bwMode="auto">
              <a:xfrm>
                <a:off x="1002" y="2657"/>
                <a:ext cx="11" cy="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74" name="Rectangle 237"/>
              <p:cNvSpPr>
                <a:spLocks noChangeArrowheads="1"/>
              </p:cNvSpPr>
              <p:nvPr/>
            </p:nvSpPr>
            <p:spPr bwMode="auto">
              <a:xfrm>
                <a:off x="1036" y="2657"/>
                <a:ext cx="12" cy="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75" name="Rectangle 238"/>
              <p:cNvSpPr>
                <a:spLocks noChangeArrowheads="1"/>
              </p:cNvSpPr>
              <p:nvPr/>
            </p:nvSpPr>
            <p:spPr bwMode="auto">
              <a:xfrm>
                <a:off x="1071" y="2657"/>
                <a:ext cx="11" cy="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76" name="Rectangle 239"/>
              <p:cNvSpPr>
                <a:spLocks noChangeArrowheads="1"/>
              </p:cNvSpPr>
              <p:nvPr/>
            </p:nvSpPr>
            <p:spPr bwMode="auto">
              <a:xfrm>
                <a:off x="1106" y="2657"/>
                <a:ext cx="11" cy="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77" name="Rectangle 240"/>
              <p:cNvSpPr>
                <a:spLocks noChangeArrowheads="1"/>
              </p:cNvSpPr>
              <p:nvPr/>
            </p:nvSpPr>
            <p:spPr bwMode="auto">
              <a:xfrm>
                <a:off x="1140" y="2657"/>
                <a:ext cx="12" cy="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78" name="Rectangle 241"/>
              <p:cNvSpPr>
                <a:spLocks noChangeArrowheads="1"/>
              </p:cNvSpPr>
              <p:nvPr/>
            </p:nvSpPr>
            <p:spPr bwMode="auto">
              <a:xfrm>
                <a:off x="1175" y="2657"/>
                <a:ext cx="11" cy="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79" name="Rectangle 242"/>
              <p:cNvSpPr>
                <a:spLocks noChangeArrowheads="1"/>
              </p:cNvSpPr>
              <p:nvPr/>
            </p:nvSpPr>
            <p:spPr bwMode="auto">
              <a:xfrm>
                <a:off x="1210" y="2657"/>
                <a:ext cx="11" cy="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80" name="Rectangle 243"/>
              <p:cNvSpPr>
                <a:spLocks noChangeArrowheads="1"/>
              </p:cNvSpPr>
              <p:nvPr/>
            </p:nvSpPr>
            <p:spPr bwMode="auto">
              <a:xfrm>
                <a:off x="1244" y="2657"/>
                <a:ext cx="12" cy="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81" name="Rectangle 244"/>
              <p:cNvSpPr>
                <a:spLocks noChangeArrowheads="1"/>
              </p:cNvSpPr>
              <p:nvPr/>
            </p:nvSpPr>
            <p:spPr bwMode="auto">
              <a:xfrm>
                <a:off x="1279" y="2657"/>
                <a:ext cx="12" cy="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82" name="Rectangle 245"/>
              <p:cNvSpPr>
                <a:spLocks noChangeArrowheads="1"/>
              </p:cNvSpPr>
              <p:nvPr/>
            </p:nvSpPr>
            <p:spPr bwMode="auto">
              <a:xfrm>
                <a:off x="1314" y="2657"/>
                <a:ext cx="11" cy="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83" name="Rectangle 246"/>
              <p:cNvSpPr>
                <a:spLocks noChangeArrowheads="1"/>
              </p:cNvSpPr>
              <p:nvPr/>
            </p:nvSpPr>
            <p:spPr bwMode="auto">
              <a:xfrm>
                <a:off x="1348" y="2657"/>
                <a:ext cx="12" cy="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84" name="Rectangle 247"/>
              <p:cNvSpPr>
                <a:spLocks noChangeArrowheads="1"/>
              </p:cNvSpPr>
              <p:nvPr/>
            </p:nvSpPr>
            <p:spPr bwMode="auto">
              <a:xfrm>
                <a:off x="1383" y="2657"/>
                <a:ext cx="12" cy="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85" name="Rectangle 248"/>
              <p:cNvSpPr>
                <a:spLocks noChangeArrowheads="1"/>
              </p:cNvSpPr>
              <p:nvPr/>
            </p:nvSpPr>
            <p:spPr bwMode="auto">
              <a:xfrm>
                <a:off x="1418" y="2657"/>
                <a:ext cx="11" cy="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86" name="Rectangle 249"/>
              <p:cNvSpPr>
                <a:spLocks noChangeArrowheads="1"/>
              </p:cNvSpPr>
              <p:nvPr/>
            </p:nvSpPr>
            <p:spPr bwMode="auto">
              <a:xfrm>
                <a:off x="1452" y="2657"/>
                <a:ext cx="12" cy="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87" name="Rectangle 250"/>
              <p:cNvSpPr>
                <a:spLocks noChangeArrowheads="1"/>
              </p:cNvSpPr>
              <p:nvPr/>
            </p:nvSpPr>
            <p:spPr bwMode="auto">
              <a:xfrm>
                <a:off x="1487" y="2657"/>
                <a:ext cx="12" cy="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88" name="Rectangle 251"/>
              <p:cNvSpPr>
                <a:spLocks noChangeArrowheads="1"/>
              </p:cNvSpPr>
              <p:nvPr/>
            </p:nvSpPr>
            <p:spPr bwMode="auto">
              <a:xfrm>
                <a:off x="1522" y="2657"/>
                <a:ext cx="11" cy="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89" name="Rectangle 252"/>
              <p:cNvSpPr>
                <a:spLocks noChangeArrowheads="1"/>
              </p:cNvSpPr>
              <p:nvPr/>
            </p:nvSpPr>
            <p:spPr bwMode="auto">
              <a:xfrm>
                <a:off x="793" y="2213"/>
                <a:ext cx="12" cy="6"/>
              </a:xfrm>
              <a:prstGeom prst="rect">
                <a:avLst/>
              </a:prstGeom>
              <a:gradFill rotWithShape="0">
                <a:gsLst>
                  <a:gs pos="0">
                    <a:srgbClr val="D20000"/>
                  </a:gs>
                  <a:gs pos="50000">
                    <a:srgbClr val="FF0000"/>
                  </a:gs>
                  <a:gs pos="100000">
                    <a:srgbClr val="D20000"/>
                  </a:gs>
                </a:gsLst>
                <a:lin ang="0" scaled="1"/>
              </a:gradFill>
              <a:ln w="28575">
                <a:solidFill>
                  <a:schemeClr val="tx1"/>
                </a:solidFill>
                <a:miter lim="800000"/>
                <a:headEnd/>
                <a:tailEnd/>
              </a:ln>
            </p:spPr>
            <p:txBody>
              <a:bodyPr/>
              <a:lstStyle/>
              <a:p>
                <a:endParaRPr lang="en-GB">
                  <a:solidFill>
                    <a:srgbClr val="0094D8"/>
                  </a:solidFill>
                  <a:latin typeface="Frutiger 55 Roman"/>
                </a:endParaRPr>
              </a:p>
            </p:txBody>
          </p:sp>
          <p:sp>
            <p:nvSpPr>
              <p:cNvPr id="40190" name="Rectangle 253"/>
              <p:cNvSpPr>
                <a:spLocks noChangeArrowheads="1"/>
              </p:cNvSpPr>
              <p:nvPr/>
            </p:nvSpPr>
            <p:spPr bwMode="auto">
              <a:xfrm>
                <a:off x="793" y="1992"/>
                <a:ext cx="12" cy="5"/>
              </a:xfrm>
              <a:prstGeom prst="rect">
                <a:avLst/>
              </a:prstGeom>
              <a:gradFill rotWithShape="0">
                <a:gsLst>
                  <a:gs pos="0">
                    <a:srgbClr val="D20000"/>
                  </a:gs>
                  <a:gs pos="50000">
                    <a:srgbClr val="FF0000"/>
                  </a:gs>
                  <a:gs pos="100000">
                    <a:srgbClr val="D20000"/>
                  </a:gs>
                </a:gsLst>
                <a:lin ang="0" scaled="1"/>
              </a:gradFill>
              <a:ln w="28575">
                <a:solidFill>
                  <a:schemeClr val="tx1"/>
                </a:solidFill>
                <a:miter lim="800000"/>
                <a:headEnd/>
                <a:tailEnd/>
              </a:ln>
            </p:spPr>
            <p:txBody>
              <a:bodyPr/>
              <a:lstStyle/>
              <a:p>
                <a:endParaRPr lang="en-GB">
                  <a:solidFill>
                    <a:srgbClr val="0094D8"/>
                  </a:solidFill>
                  <a:latin typeface="Frutiger 55 Roman"/>
                </a:endParaRPr>
              </a:p>
            </p:txBody>
          </p:sp>
          <p:sp>
            <p:nvSpPr>
              <p:cNvPr id="40191" name="Rectangle 254"/>
              <p:cNvSpPr>
                <a:spLocks noChangeArrowheads="1"/>
              </p:cNvSpPr>
              <p:nvPr/>
            </p:nvSpPr>
            <p:spPr bwMode="auto">
              <a:xfrm>
                <a:off x="793" y="1770"/>
                <a:ext cx="12" cy="5"/>
              </a:xfrm>
              <a:prstGeom prst="rect">
                <a:avLst/>
              </a:prstGeom>
              <a:gradFill rotWithShape="0">
                <a:gsLst>
                  <a:gs pos="0">
                    <a:srgbClr val="D20000"/>
                  </a:gs>
                  <a:gs pos="50000">
                    <a:srgbClr val="FF0000"/>
                  </a:gs>
                  <a:gs pos="100000">
                    <a:srgbClr val="D20000"/>
                  </a:gs>
                </a:gsLst>
                <a:lin ang="0" scaled="1"/>
              </a:gradFill>
              <a:ln w="28575">
                <a:solidFill>
                  <a:schemeClr val="tx1"/>
                </a:solidFill>
                <a:miter lim="800000"/>
                <a:headEnd/>
                <a:tailEnd/>
              </a:ln>
            </p:spPr>
            <p:txBody>
              <a:bodyPr/>
              <a:lstStyle/>
              <a:p>
                <a:endParaRPr lang="en-GB">
                  <a:solidFill>
                    <a:srgbClr val="0094D8"/>
                  </a:solidFill>
                  <a:latin typeface="Frutiger 55 Roman"/>
                </a:endParaRPr>
              </a:p>
            </p:txBody>
          </p:sp>
          <p:sp>
            <p:nvSpPr>
              <p:cNvPr id="40192" name="Rectangle 255"/>
              <p:cNvSpPr>
                <a:spLocks noChangeArrowheads="1"/>
              </p:cNvSpPr>
              <p:nvPr/>
            </p:nvSpPr>
            <p:spPr bwMode="auto">
              <a:xfrm>
                <a:off x="793" y="1542"/>
                <a:ext cx="12" cy="6"/>
              </a:xfrm>
              <a:prstGeom prst="rect">
                <a:avLst/>
              </a:prstGeom>
              <a:gradFill rotWithShape="0">
                <a:gsLst>
                  <a:gs pos="0">
                    <a:srgbClr val="D20000"/>
                  </a:gs>
                  <a:gs pos="50000">
                    <a:srgbClr val="FF0000"/>
                  </a:gs>
                  <a:gs pos="100000">
                    <a:srgbClr val="D20000"/>
                  </a:gs>
                </a:gsLst>
                <a:lin ang="0" scaled="1"/>
              </a:gradFill>
              <a:ln w="28575">
                <a:solidFill>
                  <a:schemeClr val="tx1"/>
                </a:solidFill>
                <a:miter lim="800000"/>
                <a:headEnd/>
                <a:tailEnd/>
              </a:ln>
            </p:spPr>
            <p:txBody>
              <a:bodyPr/>
              <a:lstStyle/>
              <a:p>
                <a:endParaRPr lang="en-GB">
                  <a:solidFill>
                    <a:srgbClr val="0094D8"/>
                  </a:solidFill>
                  <a:latin typeface="Frutiger 55 Roman"/>
                </a:endParaRPr>
              </a:p>
            </p:txBody>
          </p:sp>
          <p:sp>
            <p:nvSpPr>
              <p:cNvPr id="40193" name="Rectangle 256"/>
              <p:cNvSpPr>
                <a:spLocks noChangeArrowheads="1"/>
              </p:cNvSpPr>
              <p:nvPr/>
            </p:nvSpPr>
            <p:spPr bwMode="auto">
              <a:xfrm>
                <a:off x="793" y="1321"/>
                <a:ext cx="12" cy="6"/>
              </a:xfrm>
              <a:prstGeom prst="rect">
                <a:avLst/>
              </a:prstGeom>
              <a:gradFill rotWithShape="0">
                <a:gsLst>
                  <a:gs pos="0">
                    <a:srgbClr val="D20000"/>
                  </a:gs>
                  <a:gs pos="50000">
                    <a:srgbClr val="FF0000"/>
                  </a:gs>
                  <a:gs pos="100000">
                    <a:srgbClr val="D20000"/>
                  </a:gs>
                </a:gsLst>
                <a:lin ang="0" scaled="1"/>
              </a:gradFill>
              <a:ln w="28575">
                <a:solidFill>
                  <a:schemeClr val="tx1"/>
                </a:solidFill>
                <a:miter lim="800000"/>
                <a:headEnd/>
                <a:tailEnd/>
              </a:ln>
            </p:spPr>
            <p:txBody>
              <a:bodyPr/>
              <a:lstStyle/>
              <a:p>
                <a:endParaRPr lang="en-GB">
                  <a:solidFill>
                    <a:srgbClr val="0094D8"/>
                  </a:solidFill>
                  <a:latin typeface="Frutiger 55 Roman"/>
                </a:endParaRPr>
              </a:p>
            </p:txBody>
          </p:sp>
          <p:sp>
            <p:nvSpPr>
              <p:cNvPr id="40194" name="Rectangle 257"/>
              <p:cNvSpPr>
                <a:spLocks noChangeArrowheads="1"/>
              </p:cNvSpPr>
              <p:nvPr/>
            </p:nvSpPr>
            <p:spPr bwMode="auto">
              <a:xfrm>
                <a:off x="793" y="1099"/>
                <a:ext cx="12" cy="6"/>
              </a:xfrm>
              <a:prstGeom prst="rect">
                <a:avLst/>
              </a:prstGeom>
              <a:gradFill rotWithShape="0">
                <a:gsLst>
                  <a:gs pos="0">
                    <a:srgbClr val="D20000"/>
                  </a:gs>
                  <a:gs pos="50000">
                    <a:srgbClr val="FF0000"/>
                  </a:gs>
                  <a:gs pos="100000">
                    <a:srgbClr val="D20000"/>
                  </a:gs>
                </a:gsLst>
                <a:lin ang="0" scaled="1"/>
              </a:gradFill>
              <a:ln w="28575">
                <a:solidFill>
                  <a:schemeClr val="tx1"/>
                </a:solidFill>
                <a:miter lim="800000"/>
                <a:headEnd/>
                <a:tailEnd/>
              </a:ln>
            </p:spPr>
            <p:txBody>
              <a:bodyPr/>
              <a:lstStyle/>
              <a:p>
                <a:endParaRPr lang="en-GB">
                  <a:solidFill>
                    <a:srgbClr val="0094D8"/>
                  </a:solidFill>
                  <a:latin typeface="Frutiger 55 Roman"/>
                </a:endParaRPr>
              </a:p>
            </p:txBody>
          </p:sp>
          <p:sp>
            <p:nvSpPr>
              <p:cNvPr id="40195" name="Rectangle 258"/>
              <p:cNvSpPr>
                <a:spLocks noChangeArrowheads="1"/>
              </p:cNvSpPr>
              <p:nvPr/>
            </p:nvSpPr>
            <p:spPr bwMode="auto">
              <a:xfrm>
                <a:off x="897" y="2545"/>
                <a:ext cx="7"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96" name="Rectangle 259"/>
              <p:cNvSpPr>
                <a:spLocks noChangeArrowheads="1"/>
              </p:cNvSpPr>
              <p:nvPr/>
            </p:nvSpPr>
            <p:spPr bwMode="auto">
              <a:xfrm>
                <a:off x="915"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97" name="Rectangle 260"/>
              <p:cNvSpPr>
                <a:spLocks noChangeArrowheads="1"/>
              </p:cNvSpPr>
              <p:nvPr/>
            </p:nvSpPr>
            <p:spPr bwMode="auto">
              <a:xfrm>
                <a:off x="927" y="2545"/>
                <a:ext cx="5"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98" name="Rectangle 261"/>
              <p:cNvSpPr>
                <a:spLocks noChangeArrowheads="1"/>
              </p:cNvSpPr>
              <p:nvPr/>
            </p:nvSpPr>
            <p:spPr bwMode="auto">
              <a:xfrm>
                <a:off x="938"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199" name="Rectangle 262"/>
              <p:cNvSpPr>
                <a:spLocks noChangeArrowheads="1"/>
              </p:cNvSpPr>
              <p:nvPr/>
            </p:nvSpPr>
            <p:spPr bwMode="auto">
              <a:xfrm>
                <a:off x="955" y="2545"/>
                <a:ext cx="7"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00" name="Rectangle 263"/>
              <p:cNvSpPr>
                <a:spLocks noChangeArrowheads="1"/>
              </p:cNvSpPr>
              <p:nvPr/>
            </p:nvSpPr>
            <p:spPr bwMode="auto">
              <a:xfrm>
                <a:off x="967"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01" name="Rectangle 264"/>
              <p:cNvSpPr>
                <a:spLocks noChangeArrowheads="1"/>
              </p:cNvSpPr>
              <p:nvPr/>
            </p:nvSpPr>
            <p:spPr bwMode="auto">
              <a:xfrm>
                <a:off x="985" y="2545"/>
                <a:ext cx="5"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02" name="Rectangle 265"/>
              <p:cNvSpPr>
                <a:spLocks noChangeArrowheads="1"/>
              </p:cNvSpPr>
              <p:nvPr/>
            </p:nvSpPr>
            <p:spPr bwMode="auto">
              <a:xfrm>
                <a:off x="996"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03" name="Rectangle 266"/>
              <p:cNvSpPr>
                <a:spLocks noChangeArrowheads="1"/>
              </p:cNvSpPr>
              <p:nvPr/>
            </p:nvSpPr>
            <p:spPr bwMode="auto">
              <a:xfrm>
                <a:off x="1019"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04" name="Rectangle 267"/>
              <p:cNvSpPr>
                <a:spLocks noChangeArrowheads="1"/>
              </p:cNvSpPr>
              <p:nvPr/>
            </p:nvSpPr>
            <p:spPr bwMode="auto">
              <a:xfrm>
                <a:off x="1042"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05" name="Rectangle 268"/>
              <p:cNvSpPr>
                <a:spLocks noChangeArrowheads="1"/>
              </p:cNvSpPr>
              <p:nvPr/>
            </p:nvSpPr>
            <p:spPr bwMode="auto">
              <a:xfrm>
                <a:off x="1048"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06" name="Rectangle 269"/>
              <p:cNvSpPr>
                <a:spLocks noChangeArrowheads="1"/>
              </p:cNvSpPr>
              <p:nvPr/>
            </p:nvSpPr>
            <p:spPr bwMode="auto">
              <a:xfrm>
                <a:off x="1059" y="2545"/>
                <a:ext cx="7"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07" name="Rectangle 270"/>
              <p:cNvSpPr>
                <a:spLocks noChangeArrowheads="1"/>
              </p:cNvSpPr>
              <p:nvPr/>
            </p:nvSpPr>
            <p:spPr bwMode="auto">
              <a:xfrm>
                <a:off x="1071"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08" name="Rectangle 271"/>
              <p:cNvSpPr>
                <a:spLocks noChangeArrowheads="1"/>
              </p:cNvSpPr>
              <p:nvPr/>
            </p:nvSpPr>
            <p:spPr bwMode="auto">
              <a:xfrm>
                <a:off x="1089" y="2545"/>
                <a:ext cx="5"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09" name="Rectangle 272"/>
              <p:cNvSpPr>
                <a:spLocks noChangeArrowheads="1"/>
              </p:cNvSpPr>
              <p:nvPr/>
            </p:nvSpPr>
            <p:spPr bwMode="auto">
              <a:xfrm>
                <a:off x="1100"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10" name="Rectangle 273"/>
              <p:cNvSpPr>
                <a:spLocks noChangeArrowheads="1"/>
              </p:cNvSpPr>
              <p:nvPr/>
            </p:nvSpPr>
            <p:spPr bwMode="auto">
              <a:xfrm>
                <a:off x="1106"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11" name="Rectangle 274"/>
              <p:cNvSpPr>
                <a:spLocks noChangeArrowheads="1"/>
              </p:cNvSpPr>
              <p:nvPr/>
            </p:nvSpPr>
            <p:spPr bwMode="auto">
              <a:xfrm>
                <a:off x="1135" y="2545"/>
                <a:ext cx="5"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12" name="Rectangle 275"/>
              <p:cNvSpPr>
                <a:spLocks noChangeArrowheads="1"/>
              </p:cNvSpPr>
              <p:nvPr/>
            </p:nvSpPr>
            <p:spPr bwMode="auto">
              <a:xfrm>
                <a:off x="1147" y="2545"/>
                <a:ext cx="5"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13" name="Rectangle 276"/>
              <p:cNvSpPr>
                <a:spLocks noChangeArrowheads="1"/>
              </p:cNvSpPr>
              <p:nvPr/>
            </p:nvSpPr>
            <p:spPr bwMode="auto">
              <a:xfrm>
                <a:off x="1163" y="2545"/>
                <a:ext cx="7"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14" name="Rectangle 277"/>
              <p:cNvSpPr>
                <a:spLocks noChangeArrowheads="1"/>
              </p:cNvSpPr>
              <p:nvPr/>
            </p:nvSpPr>
            <p:spPr bwMode="auto">
              <a:xfrm>
                <a:off x="1175"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15" name="Rectangle 278"/>
              <p:cNvSpPr>
                <a:spLocks noChangeArrowheads="1"/>
              </p:cNvSpPr>
              <p:nvPr/>
            </p:nvSpPr>
            <p:spPr bwMode="auto">
              <a:xfrm>
                <a:off x="1193" y="2545"/>
                <a:ext cx="5"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16" name="Rectangle 279"/>
              <p:cNvSpPr>
                <a:spLocks noChangeArrowheads="1"/>
              </p:cNvSpPr>
              <p:nvPr/>
            </p:nvSpPr>
            <p:spPr bwMode="auto">
              <a:xfrm>
                <a:off x="1198"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17" name="Rectangle 280"/>
              <p:cNvSpPr>
                <a:spLocks noChangeArrowheads="1"/>
              </p:cNvSpPr>
              <p:nvPr/>
            </p:nvSpPr>
            <p:spPr bwMode="auto">
              <a:xfrm>
                <a:off x="1210"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18" name="Rectangle 281"/>
              <p:cNvSpPr>
                <a:spLocks noChangeArrowheads="1"/>
              </p:cNvSpPr>
              <p:nvPr/>
            </p:nvSpPr>
            <p:spPr bwMode="auto">
              <a:xfrm>
                <a:off x="1227"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19" name="Rectangle 282"/>
              <p:cNvSpPr>
                <a:spLocks noChangeArrowheads="1"/>
              </p:cNvSpPr>
              <p:nvPr/>
            </p:nvSpPr>
            <p:spPr bwMode="auto">
              <a:xfrm>
                <a:off x="1251" y="2545"/>
                <a:ext cx="5"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20" name="Rectangle 283"/>
              <p:cNvSpPr>
                <a:spLocks noChangeArrowheads="1"/>
              </p:cNvSpPr>
              <p:nvPr/>
            </p:nvSpPr>
            <p:spPr bwMode="auto">
              <a:xfrm>
                <a:off x="1256"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21" name="Rectangle 284"/>
              <p:cNvSpPr>
                <a:spLocks noChangeArrowheads="1"/>
              </p:cNvSpPr>
              <p:nvPr/>
            </p:nvSpPr>
            <p:spPr bwMode="auto">
              <a:xfrm>
                <a:off x="1267" y="2545"/>
                <a:ext cx="7"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22" name="Rectangle 285"/>
              <p:cNvSpPr>
                <a:spLocks noChangeArrowheads="1"/>
              </p:cNvSpPr>
              <p:nvPr/>
            </p:nvSpPr>
            <p:spPr bwMode="auto">
              <a:xfrm>
                <a:off x="1279"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23" name="Rectangle 286"/>
              <p:cNvSpPr>
                <a:spLocks noChangeArrowheads="1"/>
              </p:cNvSpPr>
              <p:nvPr/>
            </p:nvSpPr>
            <p:spPr bwMode="auto">
              <a:xfrm>
                <a:off x="1297" y="2545"/>
                <a:ext cx="5"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24" name="Rectangle 287"/>
              <p:cNvSpPr>
                <a:spLocks noChangeArrowheads="1"/>
              </p:cNvSpPr>
              <p:nvPr/>
            </p:nvSpPr>
            <p:spPr bwMode="auto">
              <a:xfrm>
                <a:off x="1314"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25" name="Rectangle 288"/>
              <p:cNvSpPr>
                <a:spLocks noChangeArrowheads="1"/>
              </p:cNvSpPr>
              <p:nvPr/>
            </p:nvSpPr>
            <p:spPr bwMode="auto">
              <a:xfrm>
                <a:off x="1343" y="2545"/>
                <a:ext cx="5"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26" name="Rectangle 289"/>
              <p:cNvSpPr>
                <a:spLocks noChangeArrowheads="1"/>
              </p:cNvSpPr>
              <p:nvPr/>
            </p:nvSpPr>
            <p:spPr bwMode="auto">
              <a:xfrm>
                <a:off x="1355" y="2545"/>
                <a:ext cx="5"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27" name="Rectangle 290"/>
              <p:cNvSpPr>
                <a:spLocks noChangeArrowheads="1"/>
              </p:cNvSpPr>
              <p:nvPr/>
            </p:nvSpPr>
            <p:spPr bwMode="auto">
              <a:xfrm>
                <a:off x="1371" y="2545"/>
                <a:ext cx="7"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28" name="Rectangle 291"/>
              <p:cNvSpPr>
                <a:spLocks noChangeArrowheads="1"/>
              </p:cNvSpPr>
              <p:nvPr/>
            </p:nvSpPr>
            <p:spPr bwMode="auto">
              <a:xfrm>
                <a:off x="1383"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29" name="Rectangle 292"/>
              <p:cNvSpPr>
                <a:spLocks noChangeArrowheads="1"/>
              </p:cNvSpPr>
              <p:nvPr/>
            </p:nvSpPr>
            <p:spPr bwMode="auto">
              <a:xfrm>
                <a:off x="1401" y="2545"/>
                <a:ext cx="5"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30" name="Rectangle 293"/>
              <p:cNvSpPr>
                <a:spLocks noChangeArrowheads="1"/>
              </p:cNvSpPr>
              <p:nvPr/>
            </p:nvSpPr>
            <p:spPr bwMode="auto">
              <a:xfrm>
                <a:off x="1406"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31" name="Rectangle 294"/>
              <p:cNvSpPr>
                <a:spLocks noChangeArrowheads="1"/>
              </p:cNvSpPr>
              <p:nvPr/>
            </p:nvSpPr>
            <p:spPr bwMode="auto">
              <a:xfrm>
                <a:off x="1418"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32" name="Rectangle 295"/>
              <p:cNvSpPr>
                <a:spLocks noChangeArrowheads="1"/>
              </p:cNvSpPr>
              <p:nvPr/>
            </p:nvSpPr>
            <p:spPr bwMode="auto">
              <a:xfrm>
                <a:off x="1429" y="2545"/>
                <a:ext cx="7"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33" name="Rectangle 296"/>
              <p:cNvSpPr>
                <a:spLocks noChangeArrowheads="1"/>
              </p:cNvSpPr>
              <p:nvPr/>
            </p:nvSpPr>
            <p:spPr bwMode="auto">
              <a:xfrm>
                <a:off x="1436" y="2545"/>
                <a:ext cx="5"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34" name="Rectangle 297"/>
              <p:cNvSpPr>
                <a:spLocks noChangeArrowheads="1"/>
              </p:cNvSpPr>
              <p:nvPr/>
            </p:nvSpPr>
            <p:spPr bwMode="auto">
              <a:xfrm>
                <a:off x="1447" y="2545"/>
                <a:ext cx="5"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35" name="Rectangle 298"/>
              <p:cNvSpPr>
                <a:spLocks noChangeArrowheads="1"/>
              </p:cNvSpPr>
              <p:nvPr/>
            </p:nvSpPr>
            <p:spPr bwMode="auto">
              <a:xfrm>
                <a:off x="1464"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36" name="Rectangle 299"/>
              <p:cNvSpPr>
                <a:spLocks noChangeArrowheads="1"/>
              </p:cNvSpPr>
              <p:nvPr/>
            </p:nvSpPr>
            <p:spPr bwMode="auto">
              <a:xfrm>
                <a:off x="1475" y="2545"/>
                <a:ext cx="7"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37" name="Rectangle 300"/>
              <p:cNvSpPr>
                <a:spLocks noChangeArrowheads="1"/>
              </p:cNvSpPr>
              <p:nvPr/>
            </p:nvSpPr>
            <p:spPr bwMode="auto">
              <a:xfrm>
                <a:off x="1487"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38" name="Rectangle 301"/>
              <p:cNvSpPr>
                <a:spLocks noChangeArrowheads="1"/>
              </p:cNvSpPr>
              <p:nvPr/>
            </p:nvSpPr>
            <p:spPr bwMode="auto">
              <a:xfrm>
                <a:off x="1505" y="2545"/>
                <a:ext cx="5"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39" name="Rectangle 302"/>
              <p:cNvSpPr>
                <a:spLocks noChangeArrowheads="1"/>
              </p:cNvSpPr>
              <p:nvPr/>
            </p:nvSpPr>
            <p:spPr bwMode="auto">
              <a:xfrm>
                <a:off x="1522"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40" name="Rectangle 303"/>
              <p:cNvSpPr>
                <a:spLocks noChangeArrowheads="1"/>
              </p:cNvSpPr>
              <p:nvPr/>
            </p:nvSpPr>
            <p:spPr bwMode="auto">
              <a:xfrm>
                <a:off x="1533" y="2545"/>
                <a:ext cx="7"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41" name="Rectangle 304"/>
              <p:cNvSpPr>
                <a:spLocks noChangeArrowheads="1"/>
              </p:cNvSpPr>
              <p:nvPr/>
            </p:nvSpPr>
            <p:spPr bwMode="auto">
              <a:xfrm>
                <a:off x="1551"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42" name="Rectangle 305"/>
              <p:cNvSpPr>
                <a:spLocks noChangeArrowheads="1"/>
              </p:cNvSpPr>
              <p:nvPr/>
            </p:nvSpPr>
            <p:spPr bwMode="auto">
              <a:xfrm>
                <a:off x="1580" y="2545"/>
                <a:ext cx="6" cy="782"/>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52531" name="Rectangle 306"/>
              <p:cNvSpPr>
                <a:spLocks noChangeArrowheads="1"/>
              </p:cNvSpPr>
              <p:nvPr/>
            </p:nvSpPr>
            <p:spPr bwMode="auto">
              <a:xfrm>
                <a:off x="897" y="2546"/>
                <a:ext cx="694" cy="781"/>
              </a:xfrm>
              <a:prstGeom prst="rect">
                <a:avLst/>
              </a:prstGeom>
              <a:solidFill>
                <a:schemeClr val="bg1">
                  <a:lumMod val="50000"/>
                </a:schemeClr>
              </a:solidFill>
              <a:ln w="9525">
                <a:noFill/>
                <a:miter lim="800000"/>
                <a:headEnd/>
                <a:tailEnd/>
              </a:ln>
            </p:spPr>
            <p:txBody>
              <a:bodyPr/>
              <a:lstStyle/>
              <a:p>
                <a:pPr>
                  <a:defRPr/>
                </a:pPr>
                <a:endParaRPr lang="en-GB">
                  <a:solidFill>
                    <a:srgbClr val="0094D8"/>
                  </a:solidFill>
                  <a:latin typeface="Frutiger 55 Roman"/>
                </a:endParaRPr>
              </a:p>
            </p:txBody>
          </p:sp>
          <p:sp>
            <p:nvSpPr>
              <p:cNvPr id="40244" name="Rectangle 307"/>
              <p:cNvSpPr>
                <a:spLocks noChangeArrowheads="1"/>
              </p:cNvSpPr>
              <p:nvPr/>
            </p:nvSpPr>
            <p:spPr bwMode="auto">
              <a:xfrm>
                <a:off x="1805" y="1542"/>
                <a:ext cx="7"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45" name="Rectangle 308"/>
              <p:cNvSpPr>
                <a:spLocks noChangeArrowheads="1"/>
              </p:cNvSpPr>
              <p:nvPr/>
            </p:nvSpPr>
            <p:spPr bwMode="auto">
              <a:xfrm>
                <a:off x="1817"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46" name="Rectangle 309"/>
              <p:cNvSpPr>
                <a:spLocks noChangeArrowheads="1"/>
              </p:cNvSpPr>
              <p:nvPr/>
            </p:nvSpPr>
            <p:spPr bwMode="auto">
              <a:xfrm>
                <a:off x="1823"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47" name="Rectangle 310"/>
              <p:cNvSpPr>
                <a:spLocks noChangeArrowheads="1"/>
              </p:cNvSpPr>
              <p:nvPr/>
            </p:nvSpPr>
            <p:spPr bwMode="auto">
              <a:xfrm>
                <a:off x="1835"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48" name="Rectangle 311"/>
              <p:cNvSpPr>
                <a:spLocks noChangeArrowheads="1"/>
              </p:cNvSpPr>
              <p:nvPr/>
            </p:nvSpPr>
            <p:spPr bwMode="auto">
              <a:xfrm>
                <a:off x="1846"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49" name="Rectangle 312"/>
              <p:cNvSpPr>
                <a:spLocks noChangeArrowheads="1"/>
              </p:cNvSpPr>
              <p:nvPr/>
            </p:nvSpPr>
            <p:spPr bwMode="auto">
              <a:xfrm>
                <a:off x="1852"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50" name="Rectangle 313"/>
              <p:cNvSpPr>
                <a:spLocks noChangeArrowheads="1"/>
              </p:cNvSpPr>
              <p:nvPr/>
            </p:nvSpPr>
            <p:spPr bwMode="auto">
              <a:xfrm>
                <a:off x="1863" y="1542"/>
                <a:ext cx="7"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51" name="Rectangle 314"/>
              <p:cNvSpPr>
                <a:spLocks noChangeArrowheads="1"/>
              </p:cNvSpPr>
              <p:nvPr/>
            </p:nvSpPr>
            <p:spPr bwMode="auto">
              <a:xfrm>
                <a:off x="1881"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52" name="Rectangle 315"/>
              <p:cNvSpPr>
                <a:spLocks noChangeArrowheads="1"/>
              </p:cNvSpPr>
              <p:nvPr/>
            </p:nvSpPr>
            <p:spPr bwMode="auto">
              <a:xfrm>
                <a:off x="1910"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53" name="Rectangle 316"/>
              <p:cNvSpPr>
                <a:spLocks noChangeArrowheads="1"/>
              </p:cNvSpPr>
              <p:nvPr/>
            </p:nvSpPr>
            <p:spPr bwMode="auto">
              <a:xfrm>
                <a:off x="1921"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54" name="Rectangle 317"/>
              <p:cNvSpPr>
                <a:spLocks noChangeArrowheads="1"/>
              </p:cNvSpPr>
              <p:nvPr/>
            </p:nvSpPr>
            <p:spPr bwMode="auto">
              <a:xfrm>
                <a:off x="1927"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55" name="Rectangle 318"/>
              <p:cNvSpPr>
                <a:spLocks noChangeArrowheads="1"/>
              </p:cNvSpPr>
              <p:nvPr/>
            </p:nvSpPr>
            <p:spPr bwMode="auto">
              <a:xfrm>
                <a:off x="1939"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56" name="Rectangle 319"/>
              <p:cNvSpPr>
                <a:spLocks noChangeArrowheads="1"/>
              </p:cNvSpPr>
              <p:nvPr/>
            </p:nvSpPr>
            <p:spPr bwMode="auto">
              <a:xfrm>
                <a:off x="1944"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57" name="Rectangle 320"/>
              <p:cNvSpPr>
                <a:spLocks noChangeArrowheads="1"/>
              </p:cNvSpPr>
              <p:nvPr/>
            </p:nvSpPr>
            <p:spPr bwMode="auto">
              <a:xfrm>
                <a:off x="1956"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58" name="Rectangle 321"/>
              <p:cNvSpPr>
                <a:spLocks noChangeArrowheads="1"/>
              </p:cNvSpPr>
              <p:nvPr/>
            </p:nvSpPr>
            <p:spPr bwMode="auto">
              <a:xfrm>
                <a:off x="1967" y="1542"/>
                <a:ext cx="7"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59" name="Rectangle 322"/>
              <p:cNvSpPr>
                <a:spLocks noChangeArrowheads="1"/>
              </p:cNvSpPr>
              <p:nvPr/>
            </p:nvSpPr>
            <p:spPr bwMode="auto">
              <a:xfrm>
                <a:off x="1985"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60" name="Rectangle 323"/>
              <p:cNvSpPr>
                <a:spLocks noChangeArrowheads="1"/>
              </p:cNvSpPr>
              <p:nvPr/>
            </p:nvSpPr>
            <p:spPr bwMode="auto">
              <a:xfrm>
                <a:off x="2002"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61" name="Rectangle 324"/>
              <p:cNvSpPr>
                <a:spLocks noChangeArrowheads="1"/>
              </p:cNvSpPr>
              <p:nvPr/>
            </p:nvSpPr>
            <p:spPr bwMode="auto">
              <a:xfrm>
                <a:off x="2014"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62" name="Rectangle 325"/>
              <p:cNvSpPr>
                <a:spLocks noChangeArrowheads="1"/>
              </p:cNvSpPr>
              <p:nvPr/>
            </p:nvSpPr>
            <p:spPr bwMode="auto">
              <a:xfrm>
                <a:off x="2025"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63" name="Rectangle 326"/>
              <p:cNvSpPr>
                <a:spLocks noChangeArrowheads="1"/>
              </p:cNvSpPr>
              <p:nvPr/>
            </p:nvSpPr>
            <p:spPr bwMode="auto">
              <a:xfrm>
                <a:off x="2031"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64" name="Rectangle 327"/>
              <p:cNvSpPr>
                <a:spLocks noChangeArrowheads="1"/>
              </p:cNvSpPr>
              <p:nvPr/>
            </p:nvSpPr>
            <p:spPr bwMode="auto">
              <a:xfrm>
                <a:off x="2043"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65" name="Rectangle 328"/>
              <p:cNvSpPr>
                <a:spLocks noChangeArrowheads="1"/>
              </p:cNvSpPr>
              <p:nvPr/>
            </p:nvSpPr>
            <p:spPr bwMode="auto">
              <a:xfrm>
                <a:off x="2048" y="1542"/>
                <a:ext cx="7"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66" name="Rectangle 329"/>
              <p:cNvSpPr>
                <a:spLocks noChangeArrowheads="1"/>
              </p:cNvSpPr>
              <p:nvPr/>
            </p:nvSpPr>
            <p:spPr bwMode="auto">
              <a:xfrm>
                <a:off x="2060"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67" name="Rectangle 330"/>
              <p:cNvSpPr>
                <a:spLocks noChangeArrowheads="1"/>
              </p:cNvSpPr>
              <p:nvPr/>
            </p:nvSpPr>
            <p:spPr bwMode="auto">
              <a:xfrm>
                <a:off x="2071" y="1542"/>
                <a:ext cx="7"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68" name="Rectangle 331"/>
              <p:cNvSpPr>
                <a:spLocks noChangeArrowheads="1"/>
              </p:cNvSpPr>
              <p:nvPr/>
            </p:nvSpPr>
            <p:spPr bwMode="auto">
              <a:xfrm>
                <a:off x="2089"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69" name="Rectangle 332"/>
              <p:cNvSpPr>
                <a:spLocks noChangeArrowheads="1"/>
              </p:cNvSpPr>
              <p:nvPr/>
            </p:nvSpPr>
            <p:spPr bwMode="auto">
              <a:xfrm>
                <a:off x="2094" y="1542"/>
                <a:ext cx="7"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70" name="Rectangle 333"/>
              <p:cNvSpPr>
                <a:spLocks noChangeArrowheads="1"/>
              </p:cNvSpPr>
              <p:nvPr/>
            </p:nvSpPr>
            <p:spPr bwMode="auto">
              <a:xfrm>
                <a:off x="2106"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71" name="Rectangle 334"/>
              <p:cNvSpPr>
                <a:spLocks noChangeArrowheads="1"/>
              </p:cNvSpPr>
              <p:nvPr/>
            </p:nvSpPr>
            <p:spPr bwMode="auto">
              <a:xfrm>
                <a:off x="2118"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72" name="Rectangle 335"/>
              <p:cNvSpPr>
                <a:spLocks noChangeArrowheads="1"/>
              </p:cNvSpPr>
              <p:nvPr/>
            </p:nvSpPr>
            <p:spPr bwMode="auto">
              <a:xfrm>
                <a:off x="2129"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73" name="Rectangle 336"/>
              <p:cNvSpPr>
                <a:spLocks noChangeArrowheads="1"/>
              </p:cNvSpPr>
              <p:nvPr/>
            </p:nvSpPr>
            <p:spPr bwMode="auto">
              <a:xfrm>
                <a:off x="2135"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74" name="Rectangle 337"/>
              <p:cNvSpPr>
                <a:spLocks noChangeArrowheads="1"/>
              </p:cNvSpPr>
              <p:nvPr/>
            </p:nvSpPr>
            <p:spPr bwMode="auto">
              <a:xfrm>
                <a:off x="2147"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75" name="Rectangle 338"/>
              <p:cNvSpPr>
                <a:spLocks noChangeArrowheads="1"/>
              </p:cNvSpPr>
              <p:nvPr/>
            </p:nvSpPr>
            <p:spPr bwMode="auto">
              <a:xfrm>
                <a:off x="2152" y="1542"/>
                <a:ext cx="7"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76" name="Rectangle 339"/>
              <p:cNvSpPr>
                <a:spLocks noChangeArrowheads="1"/>
              </p:cNvSpPr>
              <p:nvPr/>
            </p:nvSpPr>
            <p:spPr bwMode="auto">
              <a:xfrm>
                <a:off x="2164"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77" name="Rectangle 340"/>
              <p:cNvSpPr>
                <a:spLocks noChangeArrowheads="1"/>
              </p:cNvSpPr>
              <p:nvPr/>
            </p:nvSpPr>
            <p:spPr bwMode="auto">
              <a:xfrm>
                <a:off x="2175" y="1542"/>
                <a:ext cx="7"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78" name="Rectangle 341"/>
              <p:cNvSpPr>
                <a:spLocks noChangeArrowheads="1"/>
              </p:cNvSpPr>
              <p:nvPr/>
            </p:nvSpPr>
            <p:spPr bwMode="auto">
              <a:xfrm>
                <a:off x="2193"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79" name="Rectangle 342"/>
              <p:cNvSpPr>
                <a:spLocks noChangeArrowheads="1"/>
              </p:cNvSpPr>
              <p:nvPr/>
            </p:nvSpPr>
            <p:spPr bwMode="auto">
              <a:xfrm>
                <a:off x="2210"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80" name="Rectangle 343"/>
              <p:cNvSpPr>
                <a:spLocks noChangeArrowheads="1"/>
              </p:cNvSpPr>
              <p:nvPr/>
            </p:nvSpPr>
            <p:spPr bwMode="auto">
              <a:xfrm>
                <a:off x="2222"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81" name="Rectangle 344"/>
              <p:cNvSpPr>
                <a:spLocks noChangeArrowheads="1"/>
              </p:cNvSpPr>
              <p:nvPr/>
            </p:nvSpPr>
            <p:spPr bwMode="auto">
              <a:xfrm>
                <a:off x="2233" y="1542"/>
                <a:ext cx="7"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82" name="Rectangle 345"/>
              <p:cNvSpPr>
                <a:spLocks noChangeArrowheads="1"/>
              </p:cNvSpPr>
              <p:nvPr/>
            </p:nvSpPr>
            <p:spPr bwMode="auto">
              <a:xfrm>
                <a:off x="2240"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83" name="Rectangle 346"/>
              <p:cNvSpPr>
                <a:spLocks noChangeArrowheads="1"/>
              </p:cNvSpPr>
              <p:nvPr/>
            </p:nvSpPr>
            <p:spPr bwMode="auto">
              <a:xfrm>
                <a:off x="2251"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84" name="Rectangle 347"/>
              <p:cNvSpPr>
                <a:spLocks noChangeArrowheads="1"/>
              </p:cNvSpPr>
              <p:nvPr/>
            </p:nvSpPr>
            <p:spPr bwMode="auto">
              <a:xfrm>
                <a:off x="2256" y="1542"/>
                <a:ext cx="7"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85" name="Rectangle 348"/>
              <p:cNvSpPr>
                <a:spLocks noChangeArrowheads="1"/>
              </p:cNvSpPr>
              <p:nvPr/>
            </p:nvSpPr>
            <p:spPr bwMode="auto">
              <a:xfrm>
                <a:off x="2268"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86" name="Rectangle 349"/>
              <p:cNvSpPr>
                <a:spLocks noChangeArrowheads="1"/>
              </p:cNvSpPr>
              <p:nvPr/>
            </p:nvSpPr>
            <p:spPr bwMode="auto">
              <a:xfrm>
                <a:off x="2279" y="1542"/>
                <a:ext cx="7"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87" name="Rectangle 350"/>
              <p:cNvSpPr>
                <a:spLocks noChangeArrowheads="1"/>
              </p:cNvSpPr>
              <p:nvPr/>
            </p:nvSpPr>
            <p:spPr bwMode="auto">
              <a:xfrm>
                <a:off x="2297"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88" name="Rectangle 351"/>
              <p:cNvSpPr>
                <a:spLocks noChangeArrowheads="1"/>
              </p:cNvSpPr>
              <p:nvPr/>
            </p:nvSpPr>
            <p:spPr bwMode="auto">
              <a:xfrm>
                <a:off x="2303"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89" name="Rectangle 352"/>
              <p:cNvSpPr>
                <a:spLocks noChangeArrowheads="1"/>
              </p:cNvSpPr>
              <p:nvPr/>
            </p:nvSpPr>
            <p:spPr bwMode="auto">
              <a:xfrm>
                <a:off x="2314"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90" name="Rectangle 353"/>
              <p:cNvSpPr>
                <a:spLocks noChangeArrowheads="1"/>
              </p:cNvSpPr>
              <p:nvPr/>
            </p:nvSpPr>
            <p:spPr bwMode="auto">
              <a:xfrm>
                <a:off x="2326"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91" name="Rectangle 354"/>
              <p:cNvSpPr>
                <a:spLocks noChangeArrowheads="1"/>
              </p:cNvSpPr>
              <p:nvPr/>
            </p:nvSpPr>
            <p:spPr bwMode="auto">
              <a:xfrm>
                <a:off x="2337" y="1542"/>
                <a:ext cx="7"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92" name="Rectangle 355"/>
              <p:cNvSpPr>
                <a:spLocks noChangeArrowheads="1"/>
              </p:cNvSpPr>
              <p:nvPr/>
            </p:nvSpPr>
            <p:spPr bwMode="auto">
              <a:xfrm>
                <a:off x="2344"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93" name="Rectangle 356"/>
              <p:cNvSpPr>
                <a:spLocks noChangeArrowheads="1"/>
              </p:cNvSpPr>
              <p:nvPr/>
            </p:nvSpPr>
            <p:spPr bwMode="auto">
              <a:xfrm>
                <a:off x="2355"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94" name="Rectangle 357"/>
              <p:cNvSpPr>
                <a:spLocks noChangeArrowheads="1"/>
              </p:cNvSpPr>
              <p:nvPr/>
            </p:nvSpPr>
            <p:spPr bwMode="auto">
              <a:xfrm>
                <a:off x="2360" y="1542"/>
                <a:ext cx="7"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95" name="Rectangle 358"/>
              <p:cNvSpPr>
                <a:spLocks noChangeArrowheads="1"/>
              </p:cNvSpPr>
              <p:nvPr/>
            </p:nvSpPr>
            <p:spPr bwMode="auto">
              <a:xfrm>
                <a:off x="2372"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96" name="Rectangle 359"/>
              <p:cNvSpPr>
                <a:spLocks noChangeArrowheads="1"/>
              </p:cNvSpPr>
              <p:nvPr/>
            </p:nvSpPr>
            <p:spPr bwMode="auto">
              <a:xfrm>
                <a:off x="2401"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97" name="Rectangle 360"/>
              <p:cNvSpPr>
                <a:spLocks noChangeArrowheads="1"/>
              </p:cNvSpPr>
              <p:nvPr/>
            </p:nvSpPr>
            <p:spPr bwMode="auto">
              <a:xfrm>
                <a:off x="2407"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98" name="Rectangle 361"/>
              <p:cNvSpPr>
                <a:spLocks noChangeArrowheads="1"/>
              </p:cNvSpPr>
              <p:nvPr/>
            </p:nvSpPr>
            <p:spPr bwMode="auto">
              <a:xfrm>
                <a:off x="2418"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299" name="Rectangle 362"/>
              <p:cNvSpPr>
                <a:spLocks noChangeArrowheads="1"/>
              </p:cNvSpPr>
              <p:nvPr/>
            </p:nvSpPr>
            <p:spPr bwMode="auto">
              <a:xfrm>
                <a:off x="2430"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00" name="Rectangle 363"/>
              <p:cNvSpPr>
                <a:spLocks noChangeArrowheads="1"/>
              </p:cNvSpPr>
              <p:nvPr/>
            </p:nvSpPr>
            <p:spPr bwMode="auto">
              <a:xfrm>
                <a:off x="2448"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01" name="Rectangle 364"/>
              <p:cNvSpPr>
                <a:spLocks noChangeArrowheads="1"/>
              </p:cNvSpPr>
              <p:nvPr/>
            </p:nvSpPr>
            <p:spPr bwMode="auto">
              <a:xfrm>
                <a:off x="2459"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02" name="Rectangle 365"/>
              <p:cNvSpPr>
                <a:spLocks noChangeArrowheads="1"/>
              </p:cNvSpPr>
              <p:nvPr/>
            </p:nvSpPr>
            <p:spPr bwMode="auto">
              <a:xfrm>
                <a:off x="2464" y="1542"/>
                <a:ext cx="7"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03" name="Rectangle 366"/>
              <p:cNvSpPr>
                <a:spLocks noChangeArrowheads="1"/>
              </p:cNvSpPr>
              <p:nvPr/>
            </p:nvSpPr>
            <p:spPr bwMode="auto">
              <a:xfrm>
                <a:off x="2476"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04" name="Rectangle 367"/>
              <p:cNvSpPr>
                <a:spLocks noChangeArrowheads="1"/>
              </p:cNvSpPr>
              <p:nvPr/>
            </p:nvSpPr>
            <p:spPr bwMode="auto">
              <a:xfrm>
                <a:off x="2488"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05" name="Rectangle 368"/>
              <p:cNvSpPr>
                <a:spLocks noChangeArrowheads="1"/>
              </p:cNvSpPr>
              <p:nvPr/>
            </p:nvSpPr>
            <p:spPr bwMode="auto">
              <a:xfrm>
                <a:off x="1800" y="1542"/>
                <a:ext cx="694" cy="1785"/>
              </a:xfrm>
              <a:prstGeom prst="rect">
                <a:avLst/>
              </a:prstGeom>
              <a:solidFill>
                <a:srgbClr val="00B0F0"/>
              </a:solidFill>
              <a:ln w="9525">
                <a:noFill/>
                <a:miter lim="800000"/>
                <a:headEnd/>
                <a:tailEnd/>
              </a:ln>
            </p:spPr>
            <p:txBody>
              <a:bodyPr/>
              <a:lstStyle/>
              <a:p>
                <a:endParaRPr lang="en-GB">
                  <a:solidFill>
                    <a:srgbClr val="0094D8"/>
                  </a:solidFill>
                  <a:latin typeface="Frutiger 55 Roman"/>
                </a:endParaRPr>
              </a:p>
            </p:txBody>
          </p:sp>
          <p:sp>
            <p:nvSpPr>
              <p:cNvPr id="40306" name="Rectangle 369"/>
              <p:cNvSpPr>
                <a:spLocks noChangeArrowheads="1"/>
              </p:cNvSpPr>
              <p:nvPr/>
            </p:nvSpPr>
            <p:spPr bwMode="auto">
              <a:xfrm>
                <a:off x="2713"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07" name="Rectangle 370"/>
              <p:cNvSpPr>
                <a:spLocks noChangeArrowheads="1"/>
              </p:cNvSpPr>
              <p:nvPr/>
            </p:nvSpPr>
            <p:spPr bwMode="auto">
              <a:xfrm>
                <a:off x="2719"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08" name="Rectangle 371"/>
              <p:cNvSpPr>
                <a:spLocks noChangeArrowheads="1"/>
              </p:cNvSpPr>
              <p:nvPr/>
            </p:nvSpPr>
            <p:spPr bwMode="auto">
              <a:xfrm>
                <a:off x="2731"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09" name="Rectangle 372"/>
              <p:cNvSpPr>
                <a:spLocks noChangeArrowheads="1"/>
              </p:cNvSpPr>
              <p:nvPr/>
            </p:nvSpPr>
            <p:spPr bwMode="auto">
              <a:xfrm>
                <a:off x="2748"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10" name="Rectangle 373"/>
              <p:cNvSpPr>
                <a:spLocks noChangeArrowheads="1"/>
              </p:cNvSpPr>
              <p:nvPr/>
            </p:nvSpPr>
            <p:spPr bwMode="auto">
              <a:xfrm>
                <a:off x="2760"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11" name="Rectangle 374"/>
              <p:cNvSpPr>
                <a:spLocks noChangeArrowheads="1"/>
              </p:cNvSpPr>
              <p:nvPr/>
            </p:nvSpPr>
            <p:spPr bwMode="auto">
              <a:xfrm>
                <a:off x="2771"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12" name="Rectangle 375"/>
              <p:cNvSpPr>
                <a:spLocks noChangeArrowheads="1"/>
              </p:cNvSpPr>
              <p:nvPr/>
            </p:nvSpPr>
            <p:spPr bwMode="auto">
              <a:xfrm>
                <a:off x="2777"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13" name="Rectangle 376"/>
              <p:cNvSpPr>
                <a:spLocks noChangeArrowheads="1"/>
              </p:cNvSpPr>
              <p:nvPr/>
            </p:nvSpPr>
            <p:spPr bwMode="auto">
              <a:xfrm>
                <a:off x="2794"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14" name="Rectangle 377"/>
              <p:cNvSpPr>
                <a:spLocks noChangeArrowheads="1"/>
              </p:cNvSpPr>
              <p:nvPr/>
            </p:nvSpPr>
            <p:spPr bwMode="auto">
              <a:xfrm>
                <a:off x="2806"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15" name="Rectangle 378"/>
              <p:cNvSpPr>
                <a:spLocks noChangeArrowheads="1"/>
              </p:cNvSpPr>
              <p:nvPr/>
            </p:nvSpPr>
            <p:spPr bwMode="auto">
              <a:xfrm>
                <a:off x="2818"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16" name="Rectangle 379"/>
              <p:cNvSpPr>
                <a:spLocks noChangeArrowheads="1"/>
              </p:cNvSpPr>
              <p:nvPr/>
            </p:nvSpPr>
            <p:spPr bwMode="auto">
              <a:xfrm>
                <a:off x="2824"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17" name="Rectangle 380"/>
              <p:cNvSpPr>
                <a:spLocks noChangeArrowheads="1"/>
              </p:cNvSpPr>
              <p:nvPr/>
            </p:nvSpPr>
            <p:spPr bwMode="auto">
              <a:xfrm>
                <a:off x="2835"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18" name="Rectangle 381"/>
              <p:cNvSpPr>
                <a:spLocks noChangeArrowheads="1"/>
              </p:cNvSpPr>
              <p:nvPr/>
            </p:nvSpPr>
            <p:spPr bwMode="auto">
              <a:xfrm>
                <a:off x="2841"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19" name="Rectangle 382"/>
              <p:cNvSpPr>
                <a:spLocks noChangeArrowheads="1"/>
              </p:cNvSpPr>
              <p:nvPr/>
            </p:nvSpPr>
            <p:spPr bwMode="auto">
              <a:xfrm>
                <a:off x="2852"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20" name="Rectangle 383"/>
              <p:cNvSpPr>
                <a:spLocks noChangeArrowheads="1"/>
              </p:cNvSpPr>
              <p:nvPr/>
            </p:nvSpPr>
            <p:spPr bwMode="auto">
              <a:xfrm>
                <a:off x="2864"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21" name="Rectangle 384"/>
              <p:cNvSpPr>
                <a:spLocks noChangeArrowheads="1"/>
              </p:cNvSpPr>
              <p:nvPr/>
            </p:nvSpPr>
            <p:spPr bwMode="auto">
              <a:xfrm>
                <a:off x="2875" y="1542"/>
                <a:ext cx="7"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22" name="Rectangle 385"/>
              <p:cNvSpPr>
                <a:spLocks noChangeArrowheads="1"/>
              </p:cNvSpPr>
              <p:nvPr/>
            </p:nvSpPr>
            <p:spPr bwMode="auto">
              <a:xfrm>
                <a:off x="2882"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23" name="Rectangle 386"/>
              <p:cNvSpPr>
                <a:spLocks noChangeArrowheads="1"/>
              </p:cNvSpPr>
              <p:nvPr/>
            </p:nvSpPr>
            <p:spPr bwMode="auto">
              <a:xfrm>
                <a:off x="2898" y="1542"/>
                <a:ext cx="7"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24" name="Rectangle 387"/>
              <p:cNvSpPr>
                <a:spLocks noChangeArrowheads="1"/>
              </p:cNvSpPr>
              <p:nvPr/>
            </p:nvSpPr>
            <p:spPr bwMode="auto">
              <a:xfrm>
                <a:off x="2910"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25" name="Rectangle 388"/>
              <p:cNvSpPr>
                <a:spLocks noChangeArrowheads="1"/>
              </p:cNvSpPr>
              <p:nvPr/>
            </p:nvSpPr>
            <p:spPr bwMode="auto">
              <a:xfrm>
                <a:off x="2928"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26" name="Rectangle 389"/>
              <p:cNvSpPr>
                <a:spLocks noChangeArrowheads="1"/>
              </p:cNvSpPr>
              <p:nvPr/>
            </p:nvSpPr>
            <p:spPr bwMode="auto">
              <a:xfrm>
                <a:off x="2939"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27" name="Rectangle 390"/>
              <p:cNvSpPr>
                <a:spLocks noChangeArrowheads="1"/>
              </p:cNvSpPr>
              <p:nvPr/>
            </p:nvSpPr>
            <p:spPr bwMode="auto">
              <a:xfrm>
                <a:off x="2945"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28" name="Rectangle 391"/>
              <p:cNvSpPr>
                <a:spLocks noChangeArrowheads="1"/>
              </p:cNvSpPr>
              <p:nvPr/>
            </p:nvSpPr>
            <p:spPr bwMode="auto">
              <a:xfrm>
                <a:off x="2956" y="1542"/>
                <a:ext cx="7"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29" name="Rectangle 392"/>
              <p:cNvSpPr>
                <a:spLocks noChangeArrowheads="1"/>
              </p:cNvSpPr>
              <p:nvPr/>
            </p:nvSpPr>
            <p:spPr bwMode="auto">
              <a:xfrm>
                <a:off x="2968"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30" name="Rectangle 393"/>
              <p:cNvSpPr>
                <a:spLocks noChangeArrowheads="1"/>
              </p:cNvSpPr>
              <p:nvPr/>
            </p:nvSpPr>
            <p:spPr bwMode="auto">
              <a:xfrm>
                <a:off x="2986"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31" name="Rectangle 394"/>
              <p:cNvSpPr>
                <a:spLocks noChangeArrowheads="1"/>
              </p:cNvSpPr>
              <p:nvPr/>
            </p:nvSpPr>
            <p:spPr bwMode="auto">
              <a:xfrm>
                <a:off x="3003"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32" name="Rectangle 395"/>
              <p:cNvSpPr>
                <a:spLocks noChangeArrowheads="1"/>
              </p:cNvSpPr>
              <p:nvPr/>
            </p:nvSpPr>
            <p:spPr bwMode="auto">
              <a:xfrm>
                <a:off x="3014"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33" name="Rectangle 396"/>
              <p:cNvSpPr>
                <a:spLocks noChangeArrowheads="1"/>
              </p:cNvSpPr>
              <p:nvPr/>
            </p:nvSpPr>
            <p:spPr bwMode="auto">
              <a:xfrm>
                <a:off x="3026"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34" name="Rectangle 397"/>
              <p:cNvSpPr>
                <a:spLocks noChangeArrowheads="1"/>
              </p:cNvSpPr>
              <p:nvPr/>
            </p:nvSpPr>
            <p:spPr bwMode="auto">
              <a:xfrm>
                <a:off x="3032"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35" name="Rectangle 398"/>
              <p:cNvSpPr>
                <a:spLocks noChangeArrowheads="1"/>
              </p:cNvSpPr>
              <p:nvPr/>
            </p:nvSpPr>
            <p:spPr bwMode="auto">
              <a:xfrm>
                <a:off x="3043"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36" name="Rectangle 399"/>
              <p:cNvSpPr>
                <a:spLocks noChangeArrowheads="1"/>
              </p:cNvSpPr>
              <p:nvPr/>
            </p:nvSpPr>
            <p:spPr bwMode="auto">
              <a:xfrm>
                <a:off x="3049"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37" name="Rectangle 400"/>
              <p:cNvSpPr>
                <a:spLocks noChangeArrowheads="1"/>
              </p:cNvSpPr>
              <p:nvPr/>
            </p:nvSpPr>
            <p:spPr bwMode="auto">
              <a:xfrm>
                <a:off x="3060" y="1542"/>
                <a:ext cx="7"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38" name="Rectangle 401"/>
              <p:cNvSpPr>
                <a:spLocks noChangeArrowheads="1"/>
              </p:cNvSpPr>
              <p:nvPr/>
            </p:nvSpPr>
            <p:spPr bwMode="auto">
              <a:xfrm>
                <a:off x="3072"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39" name="Rectangle 402"/>
              <p:cNvSpPr>
                <a:spLocks noChangeArrowheads="1"/>
              </p:cNvSpPr>
              <p:nvPr/>
            </p:nvSpPr>
            <p:spPr bwMode="auto">
              <a:xfrm>
                <a:off x="3083" y="1542"/>
                <a:ext cx="7"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40" name="Rectangle 403"/>
              <p:cNvSpPr>
                <a:spLocks noChangeArrowheads="1"/>
              </p:cNvSpPr>
              <p:nvPr/>
            </p:nvSpPr>
            <p:spPr bwMode="auto">
              <a:xfrm>
                <a:off x="3090"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41" name="Rectangle 404"/>
              <p:cNvSpPr>
                <a:spLocks noChangeArrowheads="1"/>
              </p:cNvSpPr>
              <p:nvPr/>
            </p:nvSpPr>
            <p:spPr bwMode="auto">
              <a:xfrm>
                <a:off x="3107"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42" name="Rectangle 405"/>
              <p:cNvSpPr>
                <a:spLocks noChangeArrowheads="1"/>
              </p:cNvSpPr>
              <p:nvPr/>
            </p:nvSpPr>
            <p:spPr bwMode="auto">
              <a:xfrm>
                <a:off x="3118"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43" name="Rectangle 406"/>
              <p:cNvSpPr>
                <a:spLocks noChangeArrowheads="1"/>
              </p:cNvSpPr>
              <p:nvPr/>
            </p:nvSpPr>
            <p:spPr bwMode="auto">
              <a:xfrm>
                <a:off x="3136"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44" name="Rectangle 407"/>
              <p:cNvSpPr>
                <a:spLocks noChangeArrowheads="1"/>
              </p:cNvSpPr>
              <p:nvPr/>
            </p:nvSpPr>
            <p:spPr bwMode="auto">
              <a:xfrm>
                <a:off x="3148"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45" name="Rectangle 408"/>
              <p:cNvSpPr>
                <a:spLocks noChangeArrowheads="1"/>
              </p:cNvSpPr>
              <p:nvPr/>
            </p:nvSpPr>
            <p:spPr bwMode="auto">
              <a:xfrm>
                <a:off x="3153"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46" name="Rectangle 409"/>
              <p:cNvSpPr>
                <a:spLocks noChangeArrowheads="1"/>
              </p:cNvSpPr>
              <p:nvPr/>
            </p:nvSpPr>
            <p:spPr bwMode="auto">
              <a:xfrm>
                <a:off x="3164" y="1542"/>
                <a:ext cx="7"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47" name="Rectangle 410"/>
              <p:cNvSpPr>
                <a:spLocks noChangeArrowheads="1"/>
              </p:cNvSpPr>
              <p:nvPr/>
            </p:nvSpPr>
            <p:spPr bwMode="auto">
              <a:xfrm>
                <a:off x="3176"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48" name="Rectangle 411"/>
              <p:cNvSpPr>
                <a:spLocks noChangeArrowheads="1"/>
              </p:cNvSpPr>
              <p:nvPr/>
            </p:nvSpPr>
            <p:spPr bwMode="auto">
              <a:xfrm>
                <a:off x="3194"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49" name="Rectangle 412"/>
              <p:cNvSpPr>
                <a:spLocks noChangeArrowheads="1"/>
              </p:cNvSpPr>
              <p:nvPr/>
            </p:nvSpPr>
            <p:spPr bwMode="auto">
              <a:xfrm>
                <a:off x="3211"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50" name="Rectangle 413"/>
              <p:cNvSpPr>
                <a:spLocks noChangeArrowheads="1"/>
              </p:cNvSpPr>
              <p:nvPr/>
            </p:nvSpPr>
            <p:spPr bwMode="auto">
              <a:xfrm>
                <a:off x="3222"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51" name="Rectangle 414"/>
              <p:cNvSpPr>
                <a:spLocks noChangeArrowheads="1"/>
              </p:cNvSpPr>
              <p:nvPr/>
            </p:nvSpPr>
            <p:spPr bwMode="auto">
              <a:xfrm>
                <a:off x="3234"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52" name="Rectangle 415"/>
              <p:cNvSpPr>
                <a:spLocks noChangeArrowheads="1"/>
              </p:cNvSpPr>
              <p:nvPr/>
            </p:nvSpPr>
            <p:spPr bwMode="auto">
              <a:xfrm>
                <a:off x="3240"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53" name="Rectangle 416"/>
              <p:cNvSpPr>
                <a:spLocks noChangeArrowheads="1"/>
              </p:cNvSpPr>
              <p:nvPr/>
            </p:nvSpPr>
            <p:spPr bwMode="auto">
              <a:xfrm>
                <a:off x="3257"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54" name="Rectangle 417"/>
              <p:cNvSpPr>
                <a:spLocks noChangeArrowheads="1"/>
              </p:cNvSpPr>
              <p:nvPr/>
            </p:nvSpPr>
            <p:spPr bwMode="auto">
              <a:xfrm>
                <a:off x="3268" y="1542"/>
                <a:ext cx="7"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55" name="Rectangle 418"/>
              <p:cNvSpPr>
                <a:spLocks noChangeArrowheads="1"/>
              </p:cNvSpPr>
              <p:nvPr/>
            </p:nvSpPr>
            <p:spPr bwMode="auto">
              <a:xfrm>
                <a:off x="3286"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56" name="Rectangle 419"/>
              <p:cNvSpPr>
                <a:spLocks noChangeArrowheads="1"/>
              </p:cNvSpPr>
              <p:nvPr/>
            </p:nvSpPr>
            <p:spPr bwMode="auto">
              <a:xfrm>
                <a:off x="3298"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57" name="Rectangle 420"/>
              <p:cNvSpPr>
                <a:spLocks noChangeArrowheads="1"/>
              </p:cNvSpPr>
              <p:nvPr/>
            </p:nvSpPr>
            <p:spPr bwMode="auto">
              <a:xfrm>
                <a:off x="3315"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58" name="Rectangle 421"/>
              <p:cNvSpPr>
                <a:spLocks noChangeArrowheads="1"/>
              </p:cNvSpPr>
              <p:nvPr/>
            </p:nvSpPr>
            <p:spPr bwMode="auto">
              <a:xfrm>
                <a:off x="3326"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59" name="Rectangle 422"/>
              <p:cNvSpPr>
                <a:spLocks noChangeArrowheads="1"/>
              </p:cNvSpPr>
              <p:nvPr/>
            </p:nvSpPr>
            <p:spPr bwMode="auto">
              <a:xfrm>
                <a:off x="3332"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60" name="Rectangle 423"/>
              <p:cNvSpPr>
                <a:spLocks noChangeArrowheads="1"/>
              </p:cNvSpPr>
              <p:nvPr/>
            </p:nvSpPr>
            <p:spPr bwMode="auto">
              <a:xfrm>
                <a:off x="3344"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61" name="Rectangle 424"/>
              <p:cNvSpPr>
                <a:spLocks noChangeArrowheads="1"/>
              </p:cNvSpPr>
              <p:nvPr/>
            </p:nvSpPr>
            <p:spPr bwMode="auto">
              <a:xfrm>
                <a:off x="3356" y="1542"/>
                <a:ext cx="5"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62" name="Rectangle 425"/>
              <p:cNvSpPr>
                <a:spLocks noChangeArrowheads="1"/>
              </p:cNvSpPr>
              <p:nvPr/>
            </p:nvSpPr>
            <p:spPr bwMode="auto">
              <a:xfrm>
                <a:off x="3361"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63" name="Rectangle 426"/>
              <p:cNvSpPr>
                <a:spLocks noChangeArrowheads="1"/>
              </p:cNvSpPr>
              <p:nvPr/>
            </p:nvSpPr>
            <p:spPr bwMode="auto">
              <a:xfrm>
                <a:off x="3372" y="1542"/>
                <a:ext cx="7"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64" name="Rectangle 427"/>
              <p:cNvSpPr>
                <a:spLocks noChangeArrowheads="1"/>
              </p:cNvSpPr>
              <p:nvPr/>
            </p:nvSpPr>
            <p:spPr bwMode="auto">
              <a:xfrm>
                <a:off x="3384"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65" name="Rectangle 428"/>
              <p:cNvSpPr>
                <a:spLocks noChangeArrowheads="1"/>
              </p:cNvSpPr>
              <p:nvPr/>
            </p:nvSpPr>
            <p:spPr bwMode="auto">
              <a:xfrm>
                <a:off x="3390" y="1542"/>
                <a:ext cx="6" cy="1785"/>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66" name="Rectangle 429"/>
              <p:cNvSpPr>
                <a:spLocks noChangeArrowheads="1"/>
              </p:cNvSpPr>
              <p:nvPr/>
            </p:nvSpPr>
            <p:spPr bwMode="auto">
              <a:xfrm>
                <a:off x="2702" y="1542"/>
                <a:ext cx="694" cy="1785"/>
              </a:xfrm>
              <a:prstGeom prst="rect">
                <a:avLst/>
              </a:prstGeom>
              <a:solidFill>
                <a:srgbClr val="00B0F0"/>
              </a:solidFill>
              <a:ln w="9525">
                <a:noFill/>
                <a:miter lim="800000"/>
                <a:headEnd/>
                <a:tailEnd/>
              </a:ln>
            </p:spPr>
            <p:txBody>
              <a:bodyPr/>
              <a:lstStyle/>
              <a:p>
                <a:endParaRPr lang="en-GB">
                  <a:solidFill>
                    <a:srgbClr val="0094D8"/>
                  </a:solidFill>
                  <a:latin typeface="Frutiger 55 Roman"/>
                </a:endParaRPr>
              </a:p>
            </p:txBody>
          </p:sp>
          <p:sp>
            <p:nvSpPr>
              <p:cNvPr id="40367" name="Rectangle 430"/>
              <p:cNvSpPr>
                <a:spLocks noChangeArrowheads="1"/>
              </p:cNvSpPr>
              <p:nvPr/>
            </p:nvSpPr>
            <p:spPr bwMode="auto">
              <a:xfrm>
                <a:off x="3615" y="1210"/>
                <a:ext cx="7"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68" name="Rectangle 431"/>
              <p:cNvSpPr>
                <a:spLocks noChangeArrowheads="1"/>
              </p:cNvSpPr>
              <p:nvPr/>
            </p:nvSpPr>
            <p:spPr bwMode="auto">
              <a:xfrm>
                <a:off x="3627"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69" name="Rectangle 432"/>
              <p:cNvSpPr>
                <a:spLocks noChangeArrowheads="1"/>
              </p:cNvSpPr>
              <p:nvPr/>
            </p:nvSpPr>
            <p:spPr bwMode="auto">
              <a:xfrm>
                <a:off x="3656" y="1210"/>
                <a:ext cx="5"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70" name="Rectangle 433"/>
              <p:cNvSpPr>
                <a:spLocks noChangeArrowheads="1"/>
              </p:cNvSpPr>
              <p:nvPr/>
            </p:nvSpPr>
            <p:spPr bwMode="auto">
              <a:xfrm>
                <a:off x="3673"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71" name="Rectangle 434"/>
              <p:cNvSpPr>
                <a:spLocks noChangeArrowheads="1"/>
              </p:cNvSpPr>
              <p:nvPr/>
            </p:nvSpPr>
            <p:spPr bwMode="auto">
              <a:xfrm>
                <a:off x="3702"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72" name="Rectangle 435"/>
              <p:cNvSpPr>
                <a:spLocks noChangeArrowheads="1"/>
              </p:cNvSpPr>
              <p:nvPr/>
            </p:nvSpPr>
            <p:spPr bwMode="auto">
              <a:xfrm>
                <a:off x="3714" y="1210"/>
                <a:ext cx="5"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73" name="Rectangle 436"/>
              <p:cNvSpPr>
                <a:spLocks noChangeArrowheads="1"/>
              </p:cNvSpPr>
              <p:nvPr/>
            </p:nvSpPr>
            <p:spPr bwMode="auto">
              <a:xfrm>
                <a:off x="3719" y="1210"/>
                <a:ext cx="7"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74" name="Rectangle 437"/>
              <p:cNvSpPr>
                <a:spLocks noChangeArrowheads="1"/>
              </p:cNvSpPr>
              <p:nvPr/>
            </p:nvSpPr>
            <p:spPr bwMode="auto">
              <a:xfrm>
                <a:off x="3731"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75" name="Rectangle 438"/>
              <p:cNvSpPr>
                <a:spLocks noChangeArrowheads="1"/>
              </p:cNvSpPr>
              <p:nvPr/>
            </p:nvSpPr>
            <p:spPr bwMode="auto">
              <a:xfrm>
                <a:off x="3742" y="1210"/>
                <a:ext cx="7"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76" name="Rectangle 439"/>
              <p:cNvSpPr>
                <a:spLocks noChangeArrowheads="1"/>
              </p:cNvSpPr>
              <p:nvPr/>
            </p:nvSpPr>
            <p:spPr bwMode="auto">
              <a:xfrm>
                <a:off x="3760"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77" name="Rectangle 440"/>
              <p:cNvSpPr>
                <a:spLocks noChangeArrowheads="1"/>
              </p:cNvSpPr>
              <p:nvPr/>
            </p:nvSpPr>
            <p:spPr bwMode="auto">
              <a:xfrm>
                <a:off x="3772" y="1210"/>
                <a:ext cx="5"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78" name="Rectangle 441"/>
              <p:cNvSpPr>
                <a:spLocks noChangeArrowheads="1"/>
              </p:cNvSpPr>
              <p:nvPr/>
            </p:nvSpPr>
            <p:spPr bwMode="auto">
              <a:xfrm>
                <a:off x="3777"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79" name="Rectangle 442"/>
              <p:cNvSpPr>
                <a:spLocks noChangeArrowheads="1"/>
              </p:cNvSpPr>
              <p:nvPr/>
            </p:nvSpPr>
            <p:spPr bwMode="auto">
              <a:xfrm>
                <a:off x="3800"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80" name="Rectangle 443"/>
              <p:cNvSpPr>
                <a:spLocks noChangeArrowheads="1"/>
              </p:cNvSpPr>
              <p:nvPr/>
            </p:nvSpPr>
            <p:spPr bwMode="auto">
              <a:xfrm>
                <a:off x="3806"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81" name="Rectangle 444"/>
              <p:cNvSpPr>
                <a:spLocks noChangeArrowheads="1"/>
              </p:cNvSpPr>
              <p:nvPr/>
            </p:nvSpPr>
            <p:spPr bwMode="auto">
              <a:xfrm>
                <a:off x="3823" y="1210"/>
                <a:ext cx="7"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82" name="Rectangle 445"/>
              <p:cNvSpPr>
                <a:spLocks noChangeArrowheads="1"/>
              </p:cNvSpPr>
              <p:nvPr/>
            </p:nvSpPr>
            <p:spPr bwMode="auto">
              <a:xfrm>
                <a:off x="3835"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83" name="Rectangle 446"/>
              <p:cNvSpPr>
                <a:spLocks noChangeArrowheads="1"/>
              </p:cNvSpPr>
              <p:nvPr/>
            </p:nvSpPr>
            <p:spPr bwMode="auto">
              <a:xfrm>
                <a:off x="3864"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84" name="Rectangle 447"/>
              <p:cNvSpPr>
                <a:spLocks noChangeArrowheads="1"/>
              </p:cNvSpPr>
              <p:nvPr/>
            </p:nvSpPr>
            <p:spPr bwMode="auto">
              <a:xfrm>
                <a:off x="3881"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85" name="Rectangle 448"/>
              <p:cNvSpPr>
                <a:spLocks noChangeArrowheads="1"/>
              </p:cNvSpPr>
              <p:nvPr/>
            </p:nvSpPr>
            <p:spPr bwMode="auto">
              <a:xfrm>
                <a:off x="3904" y="1210"/>
                <a:ext cx="7"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86" name="Rectangle 449"/>
              <p:cNvSpPr>
                <a:spLocks noChangeArrowheads="1"/>
              </p:cNvSpPr>
              <p:nvPr/>
            </p:nvSpPr>
            <p:spPr bwMode="auto">
              <a:xfrm>
                <a:off x="3922"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87" name="Rectangle 450"/>
              <p:cNvSpPr>
                <a:spLocks noChangeArrowheads="1"/>
              </p:cNvSpPr>
              <p:nvPr/>
            </p:nvSpPr>
            <p:spPr bwMode="auto">
              <a:xfrm>
                <a:off x="3928"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88" name="Rectangle 451"/>
              <p:cNvSpPr>
                <a:spLocks noChangeArrowheads="1"/>
              </p:cNvSpPr>
              <p:nvPr/>
            </p:nvSpPr>
            <p:spPr bwMode="auto">
              <a:xfrm>
                <a:off x="3951"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89" name="Rectangle 452"/>
              <p:cNvSpPr>
                <a:spLocks noChangeArrowheads="1"/>
              </p:cNvSpPr>
              <p:nvPr/>
            </p:nvSpPr>
            <p:spPr bwMode="auto">
              <a:xfrm>
                <a:off x="3980"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90" name="Rectangle 453"/>
              <p:cNvSpPr>
                <a:spLocks noChangeArrowheads="1"/>
              </p:cNvSpPr>
              <p:nvPr/>
            </p:nvSpPr>
            <p:spPr bwMode="auto">
              <a:xfrm>
                <a:off x="3986" y="1210"/>
                <a:ext cx="5"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91" name="Rectangle 454"/>
              <p:cNvSpPr>
                <a:spLocks noChangeArrowheads="1"/>
              </p:cNvSpPr>
              <p:nvPr/>
            </p:nvSpPr>
            <p:spPr bwMode="auto">
              <a:xfrm>
                <a:off x="4003"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92" name="Rectangle 455"/>
              <p:cNvSpPr>
                <a:spLocks noChangeArrowheads="1"/>
              </p:cNvSpPr>
              <p:nvPr/>
            </p:nvSpPr>
            <p:spPr bwMode="auto">
              <a:xfrm>
                <a:off x="4015"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93" name="Rectangle 456"/>
              <p:cNvSpPr>
                <a:spLocks noChangeArrowheads="1"/>
              </p:cNvSpPr>
              <p:nvPr/>
            </p:nvSpPr>
            <p:spPr bwMode="auto">
              <a:xfrm>
                <a:off x="4032"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94" name="Rectangle 457"/>
              <p:cNvSpPr>
                <a:spLocks noChangeArrowheads="1"/>
              </p:cNvSpPr>
              <p:nvPr/>
            </p:nvSpPr>
            <p:spPr bwMode="auto">
              <a:xfrm>
                <a:off x="4044" y="1210"/>
                <a:ext cx="5"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95" name="Rectangle 458"/>
              <p:cNvSpPr>
                <a:spLocks noChangeArrowheads="1"/>
              </p:cNvSpPr>
              <p:nvPr/>
            </p:nvSpPr>
            <p:spPr bwMode="auto">
              <a:xfrm>
                <a:off x="4049" y="1210"/>
                <a:ext cx="7"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96" name="Rectangle 459"/>
              <p:cNvSpPr>
                <a:spLocks noChangeArrowheads="1"/>
              </p:cNvSpPr>
              <p:nvPr/>
            </p:nvSpPr>
            <p:spPr bwMode="auto">
              <a:xfrm>
                <a:off x="4072" y="1210"/>
                <a:ext cx="7"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97" name="Rectangle 460"/>
              <p:cNvSpPr>
                <a:spLocks noChangeArrowheads="1"/>
              </p:cNvSpPr>
              <p:nvPr/>
            </p:nvSpPr>
            <p:spPr bwMode="auto">
              <a:xfrm>
                <a:off x="4079" y="1210"/>
                <a:ext cx="5"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98" name="Rectangle 461"/>
              <p:cNvSpPr>
                <a:spLocks noChangeArrowheads="1"/>
              </p:cNvSpPr>
              <p:nvPr/>
            </p:nvSpPr>
            <p:spPr bwMode="auto">
              <a:xfrm>
                <a:off x="4090" y="1210"/>
                <a:ext cx="5"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399" name="Rectangle 462"/>
              <p:cNvSpPr>
                <a:spLocks noChangeArrowheads="1"/>
              </p:cNvSpPr>
              <p:nvPr/>
            </p:nvSpPr>
            <p:spPr bwMode="auto">
              <a:xfrm>
                <a:off x="4107"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00" name="Rectangle 463"/>
              <p:cNvSpPr>
                <a:spLocks noChangeArrowheads="1"/>
              </p:cNvSpPr>
              <p:nvPr/>
            </p:nvSpPr>
            <p:spPr bwMode="auto">
              <a:xfrm>
                <a:off x="4130"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01" name="Rectangle 464"/>
              <p:cNvSpPr>
                <a:spLocks noChangeArrowheads="1"/>
              </p:cNvSpPr>
              <p:nvPr/>
            </p:nvSpPr>
            <p:spPr bwMode="auto">
              <a:xfrm>
                <a:off x="4136"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02" name="Rectangle 465"/>
              <p:cNvSpPr>
                <a:spLocks noChangeArrowheads="1"/>
              </p:cNvSpPr>
              <p:nvPr/>
            </p:nvSpPr>
            <p:spPr bwMode="auto">
              <a:xfrm>
                <a:off x="4153" y="1210"/>
                <a:ext cx="7"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03" name="Rectangle 466"/>
              <p:cNvSpPr>
                <a:spLocks noChangeArrowheads="1"/>
              </p:cNvSpPr>
              <p:nvPr/>
            </p:nvSpPr>
            <p:spPr bwMode="auto">
              <a:xfrm>
                <a:off x="4183" y="1210"/>
                <a:ext cx="5"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04" name="Rectangle 467"/>
              <p:cNvSpPr>
                <a:spLocks noChangeArrowheads="1"/>
              </p:cNvSpPr>
              <p:nvPr/>
            </p:nvSpPr>
            <p:spPr bwMode="auto">
              <a:xfrm>
                <a:off x="4194"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05" name="Rectangle 468"/>
              <p:cNvSpPr>
                <a:spLocks noChangeArrowheads="1"/>
              </p:cNvSpPr>
              <p:nvPr/>
            </p:nvSpPr>
            <p:spPr bwMode="auto">
              <a:xfrm>
                <a:off x="4211"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06" name="Rectangle 469"/>
              <p:cNvSpPr>
                <a:spLocks noChangeArrowheads="1"/>
              </p:cNvSpPr>
              <p:nvPr/>
            </p:nvSpPr>
            <p:spPr bwMode="auto">
              <a:xfrm>
                <a:off x="4223"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07" name="Rectangle 470"/>
              <p:cNvSpPr>
                <a:spLocks noChangeArrowheads="1"/>
              </p:cNvSpPr>
              <p:nvPr/>
            </p:nvSpPr>
            <p:spPr bwMode="auto">
              <a:xfrm>
                <a:off x="4234" y="1210"/>
                <a:ext cx="7"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08" name="Rectangle 471"/>
              <p:cNvSpPr>
                <a:spLocks noChangeArrowheads="1"/>
              </p:cNvSpPr>
              <p:nvPr/>
            </p:nvSpPr>
            <p:spPr bwMode="auto">
              <a:xfrm>
                <a:off x="4252" y="1210"/>
                <a:ext cx="5"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09" name="Rectangle 472"/>
              <p:cNvSpPr>
                <a:spLocks noChangeArrowheads="1"/>
              </p:cNvSpPr>
              <p:nvPr/>
            </p:nvSpPr>
            <p:spPr bwMode="auto">
              <a:xfrm>
                <a:off x="4257" y="1210"/>
                <a:ext cx="7"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10" name="Rectangle 473"/>
              <p:cNvSpPr>
                <a:spLocks noChangeArrowheads="1"/>
              </p:cNvSpPr>
              <p:nvPr/>
            </p:nvSpPr>
            <p:spPr bwMode="auto">
              <a:xfrm>
                <a:off x="4280" y="1210"/>
                <a:ext cx="7"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11" name="Rectangle 474"/>
              <p:cNvSpPr>
                <a:spLocks noChangeArrowheads="1"/>
              </p:cNvSpPr>
              <p:nvPr/>
            </p:nvSpPr>
            <p:spPr bwMode="auto">
              <a:xfrm>
                <a:off x="4287" y="1210"/>
                <a:ext cx="5"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12" name="Rectangle 475"/>
              <p:cNvSpPr>
                <a:spLocks noChangeArrowheads="1"/>
              </p:cNvSpPr>
              <p:nvPr/>
            </p:nvSpPr>
            <p:spPr bwMode="auto">
              <a:xfrm>
                <a:off x="3604" y="1210"/>
                <a:ext cx="694" cy="2117"/>
              </a:xfrm>
              <a:prstGeom prst="rect">
                <a:avLst/>
              </a:prstGeom>
              <a:solidFill>
                <a:srgbClr val="00B0F0"/>
              </a:solidFill>
              <a:ln w="9525">
                <a:noFill/>
                <a:miter lim="800000"/>
                <a:headEnd/>
                <a:tailEnd/>
              </a:ln>
            </p:spPr>
            <p:txBody>
              <a:bodyPr/>
              <a:lstStyle/>
              <a:p>
                <a:endParaRPr lang="en-GB">
                  <a:solidFill>
                    <a:srgbClr val="0094D8"/>
                  </a:solidFill>
                  <a:latin typeface="Frutiger 55 Roman"/>
                </a:endParaRPr>
              </a:p>
            </p:txBody>
          </p:sp>
          <p:sp>
            <p:nvSpPr>
              <p:cNvPr id="40413" name="Rectangle 476"/>
              <p:cNvSpPr>
                <a:spLocks noChangeArrowheads="1"/>
              </p:cNvSpPr>
              <p:nvPr/>
            </p:nvSpPr>
            <p:spPr bwMode="auto">
              <a:xfrm>
                <a:off x="4523" y="1210"/>
                <a:ext cx="7"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14" name="Rectangle 477"/>
              <p:cNvSpPr>
                <a:spLocks noChangeArrowheads="1"/>
              </p:cNvSpPr>
              <p:nvPr/>
            </p:nvSpPr>
            <p:spPr bwMode="auto">
              <a:xfrm>
                <a:off x="4546" y="1210"/>
                <a:ext cx="7"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15" name="Rectangle 478"/>
              <p:cNvSpPr>
                <a:spLocks noChangeArrowheads="1"/>
              </p:cNvSpPr>
              <p:nvPr/>
            </p:nvSpPr>
            <p:spPr bwMode="auto">
              <a:xfrm>
                <a:off x="4553" y="1210"/>
                <a:ext cx="5"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16" name="Rectangle 479"/>
              <p:cNvSpPr>
                <a:spLocks noChangeArrowheads="1"/>
              </p:cNvSpPr>
              <p:nvPr/>
            </p:nvSpPr>
            <p:spPr bwMode="auto">
              <a:xfrm>
                <a:off x="4569" y="1210"/>
                <a:ext cx="7"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17" name="Rectangle 480"/>
              <p:cNvSpPr>
                <a:spLocks noChangeArrowheads="1"/>
              </p:cNvSpPr>
              <p:nvPr/>
            </p:nvSpPr>
            <p:spPr bwMode="auto">
              <a:xfrm>
                <a:off x="4593"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18" name="Rectangle 481"/>
              <p:cNvSpPr>
                <a:spLocks noChangeArrowheads="1"/>
              </p:cNvSpPr>
              <p:nvPr/>
            </p:nvSpPr>
            <p:spPr bwMode="auto">
              <a:xfrm>
                <a:off x="4610"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19" name="Rectangle 482"/>
              <p:cNvSpPr>
                <a:spLocks noChangeArrowheads="1"/>
              </p:cNvSpPr>
              <p:nvPr/>
            </p:nvSpPr>
            <p:spPr bwMode="auto">
              <a:xfrm>
                <a:off x="4627" y="1210"/>
                <a:ext cx="7"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20" name="Rectangle 483"/>
              <p:cNvSpPr>
                <a:spLocks noChangeArrowheads="1"/>
              </p:cNvSpPr>
              <p:nvPr/>
            </p:nvSpPr>
            <p:spPr bwMode="auto">
              <a:xfrm>
                <a:off x="4639"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21" name="Rectangle 484"/>
              <p:cNvSpPr>
                <a:spLocks noChangeArrowheads="1"/>
              </p:cNvSpPr>
              <p:nvPr/>
            </p:nvSpPr>
            <p:spPr bwMode="auto">
              <a:xfrm>
                <a:off x="4650" y="1210"/>
                <a:ext cx="7"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22" name="Rectangle 485"/>
              <p:cNvSpPr>
                <a:spLocks noChangeArrowheads="1"/>
              </p:cNvSpPr>
              <p:nvPr/>
            </p:nvSpPr>
            <p:spPr bwMode="auto">
              <a:xfrm>
                <a:off x="4668"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23" name="Rectangle 486"/>
              <p:cNvSpPr>
                <a:spLocks noChangeArrowheads="1"/>
              </p:cNvSpPr>
              <p:nvPr/>
            </p:nvSpPr>
            <p:spPr bwMode="auto">
              <a:xfrm>
                <a:off x="4674"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24" name="Rectangle 487"/>
              <p:cNvSpPr>
                <a:spLocks noChangeArrowheads="1"/>
              </p:cNvSpPr>
              <p:nvPr/>
            </p:nvSpPr>
            <p:spPr bwMode="auto">
              <a:xfrm>
                <a:off x="4697"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25" name="Rectangle 488"/>
              <p:cNvSpPr>
                <a:spLocks noChangeArrowheads="1"/>
              </p:cNvSpPr>
              <p:nvPr/>
            </p:nvSpPr>
            <p:spPr bwMode="auto">
              <a:xfrm>
                <a:off x="4703" y="1210"/>
                <a:ext cx="5"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26" name="Rectangle 489"/>
              <p:cNvSpPr>
                <a:spLocks noChangeArrowheads="1"/>
              </p:cNvSpPr>
              <p:nvPr/>
            </p:nvSpPr>
            <p:spPr bwMode="auto">
              <a:xfrm>
                <a:off x="4731" y="1210"/>
                <a:ext cx="7"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27" name="Rectangle 490"/>
              <p:cNvSpPr>
                <a:spLocks noChangeArrowheads="1"/>
              </p:cNvSpPr>
              <p:nvPr/>
            </p:nvSpPr>
            <p:spPr bwMode="auto">
              <a:xfrm>
                <a:off x="4754" y="1210"/>
                <a:ext cx="7"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28" name="Rectangle 491"/>
              <p:cNvSpPr>
                <a:spLocks noChangeArrowheads="1"/>
              </p:cNvSpPr>
              <p:nvPr/>
            </p:nvSpPr>
            <p:spPr bwMode="auto">
              <a:xfrm>
                <a:off x="4761" y="1210"/>
                <a:ext cx="5"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29" name="Rectangle 492"/>
              <p:cNvSpPr>
                <a:spLocks noChangeArrowheads="1"/>
              </p:cNvSpPr>
              <p:nvPr/>
            </p:nvSpPr>
            <p:spPr bwMode="auto">
              <a:xfrm>
                <a:off x="4772"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30" name="Rectangle 493"/>
              <p:cNvSpPr>
                <a:spLocks noChangeArrowheads="1"/>
              </p:cNvSpPr>
              <p:nvPr/>
            </p:nvSpPr>
            <p:spPr bwMode="auto">
              <a:xfrm>
                <a:off x="4801"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31" name="Rectangle 494"/>
              <p:cNvSpPr>
                <a:spLocks noChangeArrowheads="1"/>
              </p:cNvSpPr>
              <p:nvPr/>
            </p:nvSpPr>
            <p:spPr bwMode="auto">
              <a:xfrm>
                <a:off x="4819" y="1210"/>
                <a:ext cx="5"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32" name="Rectangle 495"/>
              <p:cNvSpPr>
                <a:spLocks noChangeArrowheads="1"/>
              </p:cNvSpPr>
              <p:nvPr/>
            </p:nvSpPr>
            <p:spPr bwMode="auto">
              <a:xfrm>
                <a:off x="4824"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33" name="Rectangle 496"/>
              <p:cNvSpPr>
                <a:spLocks noChangeArrowheads="1"/>
              </p:cNvSpPr>
              <p:nvPr/>
            </p:nvSpPr>
            <p:spPr bwMode="auto">
              <a:xfrm>
                <a:off x="4847"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34" name="Rectangle 497"/>
              <p:cNvSpPr>
                <a:spLocks noChangeArrowheads="1"/>
              </p:cNvSpPr>
              <p:nvPr/>
            </p:nvSpPr>
            <p:spPr bwMode="auto">
              <a:xfrm>
                <a:off x="4858" y="1210"/>
                <a:ext cx="7"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35" name="Rectangle 498"/>
              <p:cNvSpPr>
                <a:spLocks noChangeArrowheads="1"/>
              </p:cNvSpPr>
              <p:nvPr/>
            </p:nvSpPr>
            <p:spPr bwMode="auto">
              <a:xfrm>
                <a:off x="4876"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36" name="Rectangle 499"/>
              <p:cNvSpPr>
                <a:spLocks noChangeArrowheads="1"/>
              </p:cNvSpPr>
              <p:nvPr/>
            </p:nvSpPr>
            <p:spPr bwMode="auto">
              <a:xfrm>
                <a:off x="4882"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37" name="Rectangle 500"/>
              <p:cNvSpPr>
                <a:spLocks noChangeArrowheads="1"/>
              </p:cNvSpPr>
              <p:nvPr/>
            </p:nvSpPr>
            <p:spPr bwMode="auto">
              <a:xfrm>
                <a:off x="4905"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38" name="Rectangle 501"/>
              <p:cNvSpPr>
                <a:spLocks noChangeArrowheads="1"/>
              </p:cNvSpPr>
              <p:nvPr/>
            </p:nvSpPr>
            <p:spPr bwMode="auto">
              <a:xfrm>
                <a:off x="4911" y="1210"/>
                <a:ext cx="5"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39" name="Rectangle 502"/>
              <p:cNvSpPr>
                <a:spLocks noChangeArrowheads="1"/>
              </p:cNvSpPr>
              <p:nvPr/>
            </p:nvSpPr>
            <p:spPr bwMode="auto">
              <a:xfrm>
                <a:off x="4923" y="1210"/>
                <a:ext cx="5"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40" name="Rectangle 503"/>
              <p:cNvSpPr>
                <a:spLocks noChangeArrowheads="1"/>
              </p:cNvSpPr>
              <p:nvPr/>
            </p:nvSpPr>
            <p:spPr bwMode="auto">
              <a:xfrm>
                <a:off x="4928"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41" name="Rectangle 504"/>
              <p:cNvSpPr>
                <a:spLocks noChangeArrowheads="1"/>
              </p:cNvSpPr>
              <p:nvPr/>
            </p:nvSpPr>
            <p:spPr bwMode="auto">
              <a:xfrm>
                <a:off x="4939" y="1210"/>
                <a:ext cx="7"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42" name="Rectangle 505"/>
              <p:cNvSpPr>
                <a:spLocks noChangeArrowheads="1"/>
              </p:cNvSpPr>
              <p:nvPr/>
            </p:nvSpPr>
            <p:spPr bwMode="auto">
              <a:xfrm>
                <a:off x="4969" y="1210"/>
                <a:ext cx="5"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43" name="Rectangle 506"/>
              <p:cNvSpPr>
                <a:spLocks noChangeArrowheads="1"/>
              </p:cNvSpPr>
              <p:nvPr/>
            </p:nvSpPr>
            <p:spPr bwMode="auto">
              <a:xfrm>
                <a:off x="4980"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44" name="Rectangle 507"/>
              <p:cNvSpPr>
                <a:spLocks noChangeArrowheads="1"/>
              </p:cNvSpPr>
              <p:nvPr/>
            </p:nvSpPr>
            <p:spPr bwMode="auto">
              <a:xfrm>
                <a:off x="4997" y="1210"/>
                <a:ext cx="7"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45" name="Rectangle 508"/>
              <p:cNvSpPr>
                <a:spLocks noChangeArrowheads="1"/>
              </p:cNvSpPr>
              <p:nvPr/>
            </p:nvSpPr>
            <p:spPr bwMode="auto">
              <a:xfrm>
                <a:off x="5009"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46" name="Rectangle 509"/>
              <p:cNvSpPr>
                <a:spLocks noChangeArrowheads="1"/>
              </p:cNvSpPr>
              <p:nvPr/>
            </p:nvSpPr>
            <p:spPr bwMode="auto">
              <a:xfrm>
                <a:off x="5027" y="1210"/>
                <a:ext cx="5"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47" name="Rectangle 510"/>
              <p:cNvSpPr>
                <a:spLocks noChangeArrowheads="1"/>
              </p:cNvSpPr>
              <p:nvPr/>
            </p:nvSpPr>
            <p:spPr bwMode="auto">
              <a:xfrm>
                <a:off x="5032"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48" name="Rectangle 511"/>
              <p:cNvSpPr>
                <a:spLocks noChangeArrowheads="1"/>
              </p:cNvSpPr>
              <p:nvPr/>
            </p:nvSpPr>
            <p:spPr bwMode="auto">
              <a:xfrm>
                <a:off x="5055"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49" name="Rectangle 512"/>
              <p:cNvSpPr>
                <a:spLocks noChangeArrowheads="1"/>
              </p:cNvSpPr>
              <p:nvPr/>
            </p:nvSpPr>
            <p:spPr bwMode="auto">
              <a:xfrm>
                <a:off x="5084"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50" name="Rectangle 513"/>
              <p:cNvSpPr>
                <a:spLocks noChangeArrowheads="1"/>
              </p:cNvSpPr>
              <p:nvPr/>
            </p:nvSpPr>
            <p:spPr bwMode="auto">
              <a:xfrm>
                <a:off x="5090"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51" name="Rectangle 514"/>
              <p:cNvSpPr>
                <a:spLocks noChangeArrowheads="1"/>
              </p:cNvSpPr>
              <p:nvPr/>
            </p:nvSpPr>
            <p:spPr bwMode="auto">
              <a:xfrm>
                <a:off x="5102"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52" name="Rectangle 515"/>
              <p:cNvSpPr>
                <a:spLocks noChangeArrowheads="1"/>
              </p:cNvSpPr>
              <p:nvPr/>
            </p:nvSpPr>
            <p:spPr bwMode="auto">
              <a:xfrm>
                <a:off x="5113"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53" name="Rectangle 516"/>
              <p:cNvSpPr>
                <a:spLocks noChangeArrowheads="1"/>
              </p:cNvSpPr>
              <p:nvPr/>
            </p:nvSpPr>
            <p:spPr bwMode="auto">
              <a:xfrm>
                <a:off x="5119"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54" name="Rectangle 517"/>
              <p:cNvSpPr>
                <a:spLocks noChangeArrowheads="1"/>
              </p:cNvSpPr>
              <p:nvPr/>
            </p:nvSpPr>
            <p:spPr bwMode="auto">
              <a:xfrm>
                <a:off x="5131" y="1210"/>
                <a:ext cx="5"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55" name="Rectangle 518"/>
              <p:cNvSpPr>
                <a:spLocks noChangeArrowheads="1"/>
              </p:cNvSpPr>
              <p:nvPr/>
            </p:nvSpPr>
            <p:spPr bwMode="auto">
              <a:xfrm>
                <a:off x="5148"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56" name="Rectangle 519"/>
              <p:cNvSpPr>
                <a:spLocks noChangeArrowheads="1"/>
              </p:cNvSpPr>
              <p:nvPr/>
            </p:nvSpPr>
            <p:spPr bwMode="auto">
              <a:xfrm>
                <a:off x="5160" y="1210"/>
                <a:ext cx="5"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57" name="Rectangle 520"/>
              <p:cNvSpPr>
                <a:spLocks noChangeArrowheads="1"/>
              </p:cNvSpPr>
              <p:nvPr/>
            </p:nvSpPr>
            <p:spPr bwMode="auto">
              <a:xfrm>
                <a:off x="5177" y="1210"/>
                <a:ext cx="6"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58" name="Rectangle 521"/>
              <p:cNvSpPr>
                <a:spLocks noChangeArrowheads="1"/>
              </p:cNvSpPr>
              <p:nvPr/>
            </p:nvSpPr>
            <p:spPr bwMode="auto">
              <a:xfrm>
                <a:off x="5188" y="1210"/>
                <a:ext cx="7" cy="2117"/>
              </a:xfrm>
              <a:prstGeom prst="rect">
                <a:avLst/>
              </a:prstGeom>
              <a:gradFill rotWithShape="0">
                <a:gsLst>
                  <a:gs pos="0">
                    <a:srgbClr val="D20000"/>
                  </a:gs>
                  <a:gs pos="50000">
                    <a:srgbClr val="FF0000"/>
                  </a:gs>
                  <a:gs pos="100000">
                    <a:srgbClr val="D20000"/>
                  </a:gs>
                </a:gsLst>
                <a:lin ang="0" scaled="1"/>
              </a:gradFill>
              <a:ln w="9525">
                <a:noFill/>
                <a:miter lim="800000"/>
                <a:headEnd/>
                <a:tailEnd/>
              </a:ln>
            </p:spPr>
            <p:txBody>
              <a:bodyPr/>
              <a:lstStyle/>
              <a:p>
                <a:endParaRPr lang="en-GB">
                  <a:solidFill>
                    <a:srgbClr val="0094D8"/>
                  </a:solidFill>
                  <a:latin typeface="Frutiger 55 Roman"/>
                </a:endParaRPr>
              </a:p>
            </p:txBody>
          </p:sp>
          <p:sp>
            <p:nvSpPr>
              <p:cNvPr id="40459" name="Rectangle 522"/>
              <p:cNvSpPr>
                <a:spLocks noChangeArrowheads="1"/>
              </p:cNvSpPr>
              <p:nvPr/>
            </p:nvSpPr>
            <p:spPr bwMode="auto">
              <a:xfrm>
                <a:off x="4506" y="1210"/>
                <a:ext cx="694" cy="2117"/>
              </a:xfrm>
              <a:prstGeom prst="rect">
                <a:avLst/>
              </a:prstGeom>
              <a:solidFill>
                <a:srgbClr val="00B0F0"/>
              </a:solidFill>
              <a:ln w="9525">
                <a:noFill/>
                <a:miter lim="800000"/>
                <a:headEnd/>
                <a:tailEnd/>
              </a:ln>
            </p:spPr>
            <p:txBody>
              <a:bodyPr/>
              <a:lstStyle/>
              <a:p>
                <a:endParaRPr lang="en-GB">
                  <a:solidFill>
                    <a:srgbClr val="0094D8"/>
                  </a:solidFill>
                  <a:latin typeface="Frutiger 55 Roman"/>
                </a:endParaRPr>
              </a:p>
            </p:txBody>
          </p:sp>
          <p:sp>
            <p:nvSpPr>
              <p:cNvPr id="40460" name="Line 523"/>
              <p:cNvSpPr>
                <a:spLocks noChangeShapeType="1"/>
              </p:cNvSpPr>
              <p:nvPr/>
            </p:nvSpPr>
            <p:spPr bwMode="auto">
              <a:xfrm>
                <a:off x="793" y="1099"/>
                <a:ext cx="1" cy="2228"/>
              </a:xfrm>
              <a:prstGeom prst="line">
                <a:avLst/>
              </a:prstGeom>
              <a:noFill/>
              <a:ln w="28575">
                <a:solidFill>
                  <a:schemeClr val="tx1"/>
                </a:solidFill>
                <a:round/>
                <a:headEnd/>
                <a:tailEnd/>
              </a:ln>
            </p:spPr>
            <p:txBody>
              <a:bodyPr/>
              <a:lstStyle/>
              <a:p>
                <a:endParaRPr lang="it-IT"/>
              </a:p>
            </p:txBody>
          </p:sp>
          <p:sp>
            <p:nvSpPr>
              <p:cNvPr id="40461" name="Line 524"/>
              <p:cNvSpPr>
                <a:spLocks noChangeShapeType="1"/>
              </p:cNvSpPr>
              <p:nvPr/>
            </p:nvSpPr>
            <p:spPr bwMode="auto">
              <a:xfrm>
                <a:off x="747" y="3327"/>
                <a:ext cx="46" cy="1"/>
              </a:xfrm>
              <a:prstGeom prst="line">
                <a:avLst/>
              </a:prstGeom>
              <a:noFill/>
              <a:ln w="28575">
                <a:solidFill>
                  <a:schemeClr val="tx1"/>
                </a:solidFill>
                <a:round/>
                <a:headEnd/>
                <a:tailEnd/>
              </a:ln>
            </p:spPr>
            <p:txBody>
              <a:bodyPr/>
              <a:lstStyle/>
              <a:p>
                <a:endParaRPr lang="it-IT"/>
              </a:p>
            </p:txBody>
          </p:sp>
          <p:sp>
            <p:nvSpPr>
              <p:cNvPr id="40462" name="Line 525"/>
              <p:cNvSpPr>
                <a:spLocks noChangeShapeType="1"/>
              </p:cNvSpPr>
              <p:nvPr/>
            </p:nvSpPr>
            <p:spPr bwMode="auto">
              <a:xfrm>
                <a:off x="747" y="3105"/>
                <a:ext cx="46" cy="1"/>
              </a:xfrm>
              <a:prstGeom prst="line">
                <a:avLst/>
              </a:prstGeom>
              <a:noFill/>
              <a:ln w="28575">
                <a:solidFill>
                  <a:schemeClr val="tx1"/>
                </a:solidFill>
                <a:round/>
                <a:headEnd/>
                <a:tailEnd/>
              </a:ln>
            </p:spPr>
            <p:txBody>
              <a:bodyPr/>
              <a:lstStyle/>
              <a:p>
                <a:endParaRPr lang="it-IT"/>
              </a:p>
            </p:txBody>
          </p:sp>
          <p:sp>
            <p:nvSpPr>
              <p:cNvPr id="40463" name="Line 526"/>
              <p:cNvSpPr>
                <a:spLocks noChangeShapeType="1"/>
              </p:cNvSpPr>
              <p:nvPr/>
            </p:nvSpPr>
            <p:spPr bwMode="auto">
              <a:xfrm>
                <a:off x="747" y="2884"/>
                <a:ext cx="46" cy="1"/>
              </a:xfrm>
              <a:prstGeom prst="line">
                <a:avLst/>
              </a:prstGeom>
              <a:noFill/>
              <a:ln w="28575">
                <a:solidFill>
                  <a:schemeClr val="tx1"/>
                </a:solidFill>
                <a:round/>
                <a:headEnd/>
                <a:tailEnd/>
              </a:ln>
            </p:spPr>
            <p:txBody>
              <a:bodyPr/>
              <a:lstStyle/>
              <a:p>
                <a:endParaRPr lang="it-IT"/>
              </a:p>
            </p:txBody>
          </p:sp>
          <p:sp>
            <p:nvSpPr>
              <p:cNvPr id="40464" name="Line 527"/>
              <p:cNvSpPr>
                <a:spLocks noChangeShapeType="1"/>
              </p:cNvSpPr>
              <p:nvPr/>
            </p:nvSpPr>
            <p:spPr bwMode="auto">
              <a:xfrm>
                <a:off x="747" y="2657"/>
                <a:ext cx="46" cy="1"/>
              </a:xfrm>
              <a:prstGeom prst="line">
                <a:avLst/>
              </a:prstGeom>
              <a:noFill/>
              <a:ln w="28575">
                <a:solidFill>
                  <a:schemeClr val="tx1"/>
                </a:solidFill>
                <a:round/>
                <a:headEnd/>
                <a:tailEnd/>
              </a:ln>
            </p:spPr>
            <p:txBody>
              <a:bodyPr/>
              <a:lstStyle/>
              <a:p>
                <a:endParaRPr lang="it-IT"/>
              </a:p>
            </p:txBody>
          </p:sp>
          <p:sp>
            <p:nvSpPr>
              <p:cNvPr id="40465" name="Line 528"/>
              <p:cNvSpPr>
                <a:spLocks noChangeShapeType="1"/>
              </p:cNvSpPr>
              <p:nvPr/>
            </p:nvSpPr>
            <p:spPr bwMode="auto">
              <a:xfrm>
                <a:off x="747" y="2435"/>
                <a:ext cx="46" cy="1"/>
              </a:xfrm>
              <a:prstGeom prst="line">
                <a:avLst/>
              </a:prstGeom>
              <a:noFill/>
              <a:ln w="28575">
                <a:solidFill>
                  <a:schemeClr val="tx1"/>
                </a:solidFill>
                <a:round/>
                <a:headEnd/>
                <a:tailEnd/>
              </a:ln>
            </p:spPr>
            <p:txBody>
              <a:bodyPr/>
              <a:lstStyle/>
              <a:p>
                <a:endParaRPr lang="it-IT"/>
              </a:p>
            </p:txBody>
          </p:sp>
          <p:sp>
            <p:nvSpPr>
              <p:cNvPr id="40466" name="Line 529"/>
              <p:cNvSpPr>
                <a:spLocks noChangeShapeType="1"/>
              </p:cNvSpPr>
              <p:nvPr/>
            </p:nvSpPr>
            <p:spPr bwMode="auto">
              <a:xfrm>
                <a:off x="747" y="2213"/>
                <a:ext cx="46" cy="1"/>
              </a:xfrm>
              <a:prstGeom prst="line">
                <a:avLst/>
              </a:prstGeom>
              <a:noFill/>
              <a:ln w="28575">
                <a:solidFill>
                  <a:schemeClr val="tx1"/>
                </a:solidFill>
                <a:round/>
                <a:headEnd/>
                <a:tailEnd/>
              </a:ln>
            </p:spPr>
            <p:txBody>
              <a:bodyPr/>
              <a:lstStyle/>
              <a:p>
                <a:endParaRPr lang="it-IT"/>
              </a:p>
            </p:txBody>
          </p:sp>
          <p:sp>
            <p:nvSpPr>
              <p:cNvPr id="40467" name="Line 530"/>
              <p:cNvSpPr>
                <a:spLocks noChangeShapeType="1"/>
              </p:cNvSpPr>
              <p:nvPr/>
            </p:nvSpPr>
            <p:spPr bwMode="auto">
              <a:xfrm>
                <a:off x="747" y="1992"/>
                <a:ext cx="46" cy="1"/>
              </a:xfrm>
              <a:prstGeom prst="line">
                <a:avLst/>
              </a:prstGeom>
              <a:noFill/>
              <a:ln w="28575">
                <a:solidFill>
                  <a:schemeClr val="tx1"/>
                </a:solidFill>
                <a:round/>
                <a:headEnd/>
                <a:tailEnd/>
              </a:ln>
            </p:spPr>
            <p:txBody>
              <a:bodyPr/>
              <a:lstStyle/>
              <a:p>
                <a:endParaRPr lang="it-IT"/>
              </a:p>
            </p:txBody>
          </p:sp>
          <p:sp>
            <p:nvSpPr>
              <p:cNvPr id="40468" name="Line 531"/>
              <p:cNvSpPr>
                <a:spLocks noChangeShapeType="1"/>
              </p:cNvSpPr>
              <p:nvPr/>
            </p:nvSpPr>
            <p:spPr bwMode="auto">
              <a:xfrm>
                <a:off x="747" y="1770"/>
                <a:ext cx="46" cy="1"/>
              </a:xfrm>
              <a:prstGeom prst="line">
                <a:avLst/>
              </a:prstGeom>
              <a:noFill/>
              <a:ln w="28575">
                <a:solidFill>
                  <a:schemeClr val="tx1"/>
                </a:solidFill>
                <a:round/>
                <a:headEnd/>
                <a:tailEnd/>
              </a:ln>
            </p:spPr>
            <p:txBody>
              <a:bodyPr/>
              <a:lstStyle/>
              <a:p>
                <a:endParaRPr lang="it-IT"/>
              </a:p>
            </p:txBody>
          </p:sp>
          <p:sp>
            <p:nvSpPr>
              <p:cNvPr id="40469" name="Line 532"/>
              <p:cNvSpPr>
                <a:spLocks noChangeShapeType="1"/>
              </p:cNvSpPr>
              <p:nvPr/>
            </p:nvSpPr>
            <p:spPr bwMode="auto">
              <a:xfrm>
                <a:off x="747" y="1542"/>
                <a:ext cx="46" cy="1"/>
              </a:xfrm>
              <a:prstGeom prst="line">
                <a:avLst/>
              </a:prstGeom>
              <a:noFill/>
              <a:ln w="28575">
                <a:solidFill>
                  <a:schemeClr val="tx1"/>
                </a:solidFill>
                <a:round/>
                <a:headEnd/>
                <a:tailEnd/>
              </a:ln>
            </p:spPr>
            <p:txBody>
              <a:bodyPr/>
              <a:lstStyle/>
              <a:p>
                <a:endParaRPr lang="it-IT"/>
              </a:p>
            </p:txBody>
          </p:sp>
          <p:sp>
            <p:nvSpPr>
              <p:cNvPr id="40470" name="Line 533"/>
              <p:cNvSpPr>
                <a:spLocks noChangeShapeType="1"/>
              </p:cNvSpPr>
              <p:nvPr/>
            </p:nvSpPr>
            <p:spPr bwMode="auto">
              <a:xfrm>
                <a:off x="747" y="1321"/>
                <a:ext cx="46" cy="1"/>
              </a:xfrm>
              <a:prstGeom prst="line">
                <a:avLst/>
              </a:prstGeom>
              <a:noFill/>
              <a:ln w="28575">
                <a:solidFill>
                  <a:schemeClr val="tx1"/>
                </a:solidFill>
                <a:round/>
                <a:headEnd/>
                <a:tailEnd/>
              </a:ln>
            </p:spPr>
            <p:txBody>
              <a:bodyPr/>
              <a:lstStyle/>
              <a:p>
                <a:endParaRPr lang="it-IT"/>
              </a:p>
            </p:txBody>
          </p:sp>
          <p:sp>
            <p:nvSpPr>
              <p:cNvPr id="40471" name="Line 534"/>
              <p:cNvSpPr>
                <a:spLocks noChangeShapeType="1"/>
              </p:cNvSpPr>
              <p:nvPr/>
            </p:nvSpPr>
            <p:spPr bwMode="auto">
              <a:xfrm>
                <a:off x="747" y="1099"/>
                <a:ext cx="46" cy="1"/>
              </a:xfrm>
              <a:prstGeom prst="line">
                <a:avLst/>
              </a:prstGeom>
              <a:noFill/>
              <a:ln w="28575">
                <a:solidFill>
                  <a:schemeClr val="tx1"/>
                </a:solidFill>
                <a:round/>
                <a:headEnd/>
                <a:tailEnd/>
              </a:ln>
            </p:spPr>
            <p:txBody>
              <a:bodyPr/>
              <a:lstStyle/>
              <a:p>
                <a:endParaRPr lang="it-IT"/>
              </a:p>
            </p:txBody>
          </p:sp>
          <p:sp>
            <p:nvSpPr>
              <p:cNvPr id="40472" name="Line 535"/>
              <p:cNvSpPr>
                <a:spLocks noChangeShapeType="1"/>
              </p:cNvSpPr>
              <p:nvPr/>
            </p:nvSpPr>
            <p:spPr bwMode="auto">
              <a:xfrm>
                <a:off x="793" y="3327"/>
                <a:ext cx="4511" cy="1"/>
              </a:xfrm>
              <a:prstGeom prst="line">
                <a:avLst/>
              </a:prstGeom>
              <a:noFill/>
              <a:ln w="28575">
                <a:solidFill>
                  <a:schemeClr val="tx1"/>
                </a:solidFill>
                <a:round/>
                <a:headEnd/>
                <a:tailEnd/>
              </a:ln>
            </p:spPr>
            <p:txBody>
              <a:bodyPr/>
              <a:lstStyle/>
              <a:p>
                <a:endParaRPr lang="it-IT"/>
              </a:p>
            </p:txBody>
          </p:sp>
          <p:sp>
            <p:nvSpPr>
              <p:cNvPr id="40473" name="Line 536"/>
              <p:cNvSpPr>
                <a:spLocks noChangeShapeType="1"/>
              </p:cNvSpPr>
              <p:nvPr/>
            </p:nvSpPr>
            <p:spPr bwMode="auto">
              <a:xfrm flipV="1">
                <a:off x="793" y="3327"/>
                <a:ext cx="1" cy="45"/>
              </a:xfrm>
              <a:prstGeom prst="line">
                <a:avLst/>
              </a:prstGeom>
              <a:noFill/>
              <a:ln w="28575">
                <a:solidFill>
                  <a:schemeClr val="tx1"/>
                </a:solidFill>
                <a:round/>
                <a:headEnd/>
                <a:tailEnd/>
              </a:ln>
            </p:spPr>
            <p:txBody>
              <a:bodyPr/>
              <a:lstStyle/>
              <a:p>
                <a:endParaRPr lang="it-IT"/>
              </a:p>
            </p:txBody>
          </p:sp>
          <p:sp>
            <p:nvSpPr>
              <p:cNvPr id="40474" name="Line 537"/>
              <p:cNvSpPr>
                <a:spLocks noChangeShapeType="1"/>
              </p:cNvSpPr>
              <p:nvPr/>
            </p:nvSpPr>
            <p:spPr bwMode="auto">
              <a:xfrm flipV="1">
                <a:off x="1696" y="3327"/>
                <a:ext cx="0" cy="45"/>
              </a:xfrm>
              <a:prstGeom prst="line">
                <a:avLst/>
              </a:prstGeom>
              <a:noFill/>
              <a:ln w="9525">
                <a:solidFill>
                  <a:schemeClr val="tx1"/>
                </a:solidFill>
                <a:round/>
                <a:headEnd/>
                <a:tailEnd/>
              </a:ln>
            </p:spPr>
            <p:txBody>
              <a:bodyPr/>
              <a:lstStyle/>
              <a:p>
                <a:endParaRPr lang="it-IT"/>
              </a:p>
            </p:txBody>
          </p:sp>
          <p:sp>
            <p:nvSpPr>
              <p:cNvPr id="40475" name="Line 538"/>
              <p:cNvSpPr>
                <a:spLocks noChangeShapeType="1"/>
              </p:cNvSpPr>
              <p:nvPr/>
            </p:nvSpPr>
            <p:spPr bwMode="auto">
              <a:xfrm flipV="1">
                <a:off x="2598" y="3327"/>
                <a:ext cx="1" cy="45"/>
              </a:xfrm>
              <a:prstGeom prst="line">
                <a:avLst/>
              </a:prstGeom>
              <a:noFill/>
              <a:ln w="9525">
                <a:solidFill>
                  <a:schemeClr val="tx1"/>
                </a:solidFill>
                <a:round/>
                <a:headEnd/>
                <a:tailEnd/>
              </a:ln>
            </p:spPr>
            <p:txBody>
              <a:bodyPr/>
              <a:lstStyle/>
              <a:p>
                <a:endParaRPr lang="it-IT"/>
              </a:p>
            </p:txBody>
          </p:sp>
          <p:sp>
            <p:nvSpPr>
              <p:cNvPr id="40476" name="Line 539"/>
              <p:cNvSpPr>
                <a:spLocks noChangeShapeType="1"/>
              </p:cNvSpPr>
              <p:nvPr/>
            </p:nvSpPr>
            <p:spPr bwMode="auto">
              <a:xfrm flipV="1">
                <a:off x="3500" y="3327"/>
                <a:ext cx="1" cy="45"/>
              </a:xfrm>
              <a:prstGeom prst="line">
                <a:avLst/>
              </a:prstGeom>
              <a:noFill/>
              <a:ln w="9525">
                <a:solidFill>
                  <a:schemeClr val="tx1"/>
                </a:solidFill>
                <a:round/>
                <a:headEnd/>
                <a:tailEnd/>
              </a:ln>
            </p:spPr>
            <p:txBody>
              <a:bodyPr/>
              <a:lstStyle/>
              <a:p>
                <a:endParaRPr lang="it-IT"/>
              </a:p>
            </p:txBody>
          </p:sp>
          <p:sp>
            <p:nvSpPr>
              <p:cNvPr id="40477" name="Line 540"/>
              <p:cNvSpPr>
                <a:spLocks noChangeShapeType="1"/>
              </p:cNvSpPr>
              <p:nvPr/>
            </p:nvSpPr>
            <p:spPr bwMode="auto">
              <a:xfrm flipV="1">
                <a:off x="4402" y="3327"/>
                <a:ext cx="1" cy="45"/>
              </a:xfrm>
              <a:prstGeom prst="line">
                <a:avLst/>
              </a:prstGeom>
              <a:noFill/>
              <a:ln w="9525">
                <a:solidFill>
                  <a:schemeClr val="tx1"/>
                </a:solidFill>
                <a:round/>
                <a:headEnd/>
                <a:tailEnd/>
              </a:ln>
            </p:spPr>
            <p:txBody>
              <a:bodyPr/>
              <a:lstStyle/>
              <a:p>
                <a:endParaRPr lang="it-IT"/>
              </a:p>
            </p:txBody>
          </p:sp>
          <p:sp>
            <p:nvSpPr>
              <p:cNvPr id="40478" name="Line 541"/>
              <p:cNvSpPr>
                <a:spLocks noChangeShapeType="1"/>
              </p:cNvSpPr>
              <p:nvPr/>
            </p:nvSpPr>
            <p:spPr bwMode="auto">
              <a:xfrm flipV="1">
                <a:off x="5304" y="3327"/>
                <a:ext cx="1" cy="45"/>
              </a:xfrm>
              <a:prstGeom prst="line">
                <a:avLst/>
              </a:prstGeom>
              <a:noFill/>
              <a:ln w="9525">
                <a:solidFill>
                  <a:schemeClr val="tx1"/>
                </a:solidFill>
                <a:round/>
                <a:headEnd/>
                <a:tailEnd/>
              </a:ln>
            </p:spPr>
            <p:txBody>
              <a:bodyPr/>
              <a:lstStyle/>
              <a:p>
                <a:endParaRPr lang="it-IT"/>
              </a:p>
            </p:txBody>
          </p:sp>
          <p:sp>
            <p:nvSpPr>
              <p:cNvPr id="1450526" name="Rectangle 542"/>
              <p:cNvSpPr>
                <a:spLocks noChangeArrowheads="1"/>
              </p:cNvSpPr>
              <p:nvPr/>
            </p:nvSpPr>
            <p:spPr bwMode="auto">
              <a:xfrm>
                <a:off x="603" y="3250"/>
                <a:ext cx="77" cy="173"/>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a:solidFill>
                      <a:srgbClr val="0094D8"/>
                    </a:solidFill>
                    <a:latin typeface="Frutiger 55 Roman"/>
                    <a:ea typeface="Batang" pitchFamily="18" charset="-127"/>
                  </a:rPr>
                  <a:t>0</a:t>
                </a:r>
                <a:endParaRPr lang="en-GB" sz="1600">
                  <a:solidFill>
                    <a:srgbClr val="0094D8"/>
                  </a:solidFill>
                  <a:effectLst>
                    <a:outerShdw blurRad="38100" dist="38100" dir="2700000" algn="tl">
                      <a:srgbClr val="C0C0C0"/>
                    </a:outerShdw>
                  </a:effectLst>
                  <a:latin typeface="Frutiger 55 Roman"/>
                  <a:ea typeface="Batang" pitchFamily="18" charset="-127"/>
                </a:endParaRPr>
              </a:p>
            </p:txBody>
          </p:sp>
          <p:sp>
            <p:nvSpPr>
              <p:cNvPr id="1450527" name="Rectangle 543"/>
              <p:cNvSpPr>
                <a:spLocks noChangeArrowheads="1"/>
              </p:cNvSpPr>
              <p:nvPr/>
            </p:nvSpPr>
            <p:spPr bwMode="auto">
              <a:xfrm>
                <a:off x="603" y="3029"/>
                <a:ext cx="77" cy="17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a:solidFill>
                      <a:srgbClr val="0094D8"/>
                    </a:solidFill>
                    <a:latin typeface="Frutiger 55 Roman"/>
                    <a:ea typeface="Batang" pitchFamily="18" charset="-127"/>
                  </a:rPr>
                  <a:t>2</a:t>
                </a:r>
                <a:endParaRPr lang="en-GB" sz="1600">
                  <a:solidFill>
                    <a:srgbClr val="0094D8"/>
                  </a:solidFill>
                  <a:effectLst>
                    <a:outerShdw blurRad="38100" dist="38100" dir="2700000" algn="tl">
                      <a:srgbClr val="C0C0C0"/>
                    </a:outerShdw>
                  </a:effectLst>
                  <a:latin typeface="Frutiger 55 Roman"/>
                  <a:ea typeface="Batang" pitchFamily="18" charset="-127"/>
                </a:endParaRPr>
              </a:p>
            </p:txBody>
          </p:sp>
          <p:sp>
            <p:nvSpPr>
              <p:cNvPr id="1450528" name="Rectangle 544"/>
              <p:cNvSpPr>
                <a:spLocks noChangeArrowheads="1"/>
              </p:cNvSpPr>
              <p:nvPr/>
            </p:nvSpPr>
            <p:spPr bwMode="auto">
              <a:xfrm>
                <a:off x="603" y="2806"/>
                <a:ext cx="77" cy="172"/>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a:solidFill>
                      <a:srgbClr val="0094D8"/>
                    </a:solidFill>
                    <a:latin typeface="Frutiger 55 Roman"/>
                    <a:ea typeface="Batang" pitchFamily="18" charset="-127"/>
                  </a:rPr>
                  <a:t>4</a:t>
                </a:r>
                <a:endParaRPr lang="en-GB" sz="1600">
                  <a:solidFill>
                    <a:srgbClr val="0094D8"/>
                  </a:solidFill>
                  <a:effectLst>
                    <a:outerShdw blurRad="38100" dist="38100" dir="2700000" algn="tl">
                      <a:srgbClr val="C0C0C0"/>
                    </a:outerShdw>
                  </a:effectLst>
                  <a:latin typeface="Frutiger 55 Roman"/>
                  <a:ea typeface="Batang" pitchFamily="18" charset="-127"/>
                </a:endParaRPr>
              </a:p>
            </p:txBody>
          </p:sp>
          <p:sp>
            <p:nvSpPr>
              <p:cNvPr id="1450529" name="Rectangle 545"/>
              <p:cNvSpPr>
                <a:spLocks noChangeArrowheads="1"/>
              </p:cNvSpPr>
              <p:nvPr/>
            </p:nvSpPr>
            <p:spPr bwMode="auto">
              <a:xfrm>
                <a:off x="603" y="2578"/>
                <a:ext cx="77" cy="169"/>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a:solidFill>
                      <a:srgbClr val="0094D8"/>
                    </a:solidFill>
                    <a:latin typeface="Frutiger 55 Roman"/>
                    <a:ea typeface="Batang" pitchFamily="18" charset="-127"/>
                  </a:rPr>
                  <a:t>6</a:t>
                </a:r>
                <a:endParaRPr lang="en-GB" sz="1600">
                  <a:solidFill>
                    <a:srgbClr val="0094D8"/>
                  </a:solidFill>
                  <a:effectLst>
                    <a:outerShdw blurRad="38100" dist="38100" dir="2700000" algn="tl">
                      <a:srgbClr val="C0C0C0"/>
                    </a:outerShdw>
                  </a:effectLst>
                  <a:latin typeface="Frutiger 55 Roman"/>
                  <a:ea typeface="Batang" pitchFamily="18" charset="-127"/>
                </a:endParaRPr>
              </a:p>
            </p:txBody>
          </p:sp>
          <p:sp>
            <p:nvSpPr>
              <p:cNvPr id="1450530" name="Rectangle 546"/>
              <p:cNvSpPr>
                <a:spLocks noChangeArrowheads="1"/>
              </p:cNvSpPr>
              <p:nvPr/>
            </p:nvSpPr>
            <p:spPr bwMode="auto">
              <a:xfrm>
                <a:off x="603" y="2358"/>
                <a:ext cx="77" cy="169"/>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a:solidFill>
                      <a:srgbClr val="0094D8"/>
                    </a:solidFill>
                    <a:latin typeface="Frutiger 55 Roman"/>
                    <a:ea typeface="Batang" pitchFamily="18" charset="-127"/>
                  </a:rPr>
                  <a:t>8</a:t>
                </a:r>
                <a:endParaRPr lang="en-GB" sz="1600">
                  <a:solidFill>
                    <a:srgbClr val="0094D8"/>
                  </a:solidFill>
                  <a:effectLst>
                    <a:outerShdw blurRad="38100" dist="38100" dir="2700000" algn="tl">
                      <a:srgbClr val="C0C0C0"/>
                    </a:outerShdw>
                  </a:effectLst>
                  <a:latin typeface="Frutiger 55 Roman"/>
                  <a:ea typeface="Batang" pitchFamily="18" charset="-127"/>
                </a:endParaRPr>
              </a:p>
            </p:txBody>
          </p:sp>
          <p:sp>
            <p:nvSpPr>
              <p:cNvPr id="1450531" name="Rectangle 547"/>
              <p:cNvSpPr>
                <a:spLocks noChangeArrowheads="1"/>
              </p:cNvSpPr>
              <p:nvPr/>
            </p:nvSpPr>
            <p:spPr bwMode="auto">
              <a:xfrm>
                <a:off x="528" y="2136"/>
                <a:ext cx="154" cy="169"/>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a:solidFill>
                      <a:srgbClr val="0094D8"/>
                    </a:solidFill>
                    <a:latin typeface="Frutiger 55 Roman"/>
                    <a:ea typeface="Batang" pitchFamily="18" charset="-127"/>
                  </a:rPr>
                  <a:t>10</a:t>
                </a:r>
                <a:endParaRPr lang="en-GB" sz="1600">
                  <a:solidFill>
                    <a:srgbClr val="0094D8"/>
                  </a:solidFill>
                  <a:effectLst>
                    <a:outerShdw blurRad="38100" dist="38100" dir="2700000" algn="tl">
                      <a:srgbClr val="C0C0C0"/>
                    </a:outerShdw>
                  </a:effectLst>
                  <a:latin typeface="Frutiger 55 Roman"/>
                  <a:ea typeface="Batang" pitchFamily="18" charset="-127"/>
                </a:endParaRPr>
              </a:p>
            </p:txBody>
          </p:sp>
          <p:sp>
            <p:nvSpPr>
              <p:cNvPr id="1450532" name="Rectangle 548"/>
              <p:cNvSpPr>
                <a:spLocks noChangeArrowheads="1"/>
              </p:cNvSpPr>
              <p:nvPr/>
            </p:nvSpPr>
            <p:spPr bwMode="auto">
              <a:xfrm>
                <a:off x="528" y="1914"/>
                <a:ext cx="154" cy="169"/>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a:solidFill>
                      <a:srgbClr val="0094D8"/>
                    </a:solidFill>
                    <a:latin typeface="Frutiger 55 Roman"/>
                    <a:ea typeface="Batang" pitchFamily="18" charset="-127"/>
                  </a:rPr>
                  <a:t>12</a:t>
                </a:r>
                <a:endParaRPr lang="en-GB" sz="1600">
                  <a:solidFill>
                    <a:srgbClr val="0094D8"/>
                  </a:solidFill>
                  <a:effectLst>
                    <a:outerShdw blurRad="38100" dist="38100" dir="2700000" algn="tl">
                      <a:srgbClr val="C0C0C0"/>
                    </a:outerShdw>
                  </a:effectLst>
                  <a:latin typeface="Frutiger 55 Roman"/>
                  <a:ea typeface="Batang" pitchFamily="18" charset="-127"/>
                </a:endParaRPr>
              </a:p>
            </p:txBody>
          </p:sp>
          <p:sp>
            <p:nvSpPr>
              <p:cNvPr id="1450533" name="Rectangle 549"/>
              <p:cNvSpPr>
                <a:spLocks noChangeArrowheads="1"/>
              </p:cNvSpPr>
              <p:nvPr/>
            </p:nvSpPr>
            <p:spPr bwMode="auto">
              <a:xfrm>
                <a:off x="528" y="1692"/>
                <a:ext cx="154" cy="169"/>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a:solidFill>
                      <a:srgbClr val="0094D8"/>
                    </a:solidFill>
                    <a:latin typeface="Frutiger 55 Roman"/>
                    <a:ea typeface="Batang" pitchFamily="18" charset="-127"/>
                  </a:rPr>
                  <a:t>14</a:t>
                </a:r>
                <a:endParaRPr lang="en-GB" sz="1600">
                  <a:solidFill>
                    <a:srgbClr val="0094D8"/>
                  </a:solidFill>
                  <a:effectLst>
                    <a:outerShdw blurRad="38100" dist="38100" dir="2700000" algn="tl">
                      <a:srgbClr val="C0C0C0"/>
                    </a:outerShdw>
                  </a:effectLst>
                  <a:latin typeface="Frutiger 55 Roman"/>
                  <a:ea typeface="Batang" pitchFamily="18" charset="-127"/>
                </a:endParaRPr>
              </a:p>
            </p:txBody>
          </p:sp>
          <p:sp>
            <p:nvSpPr>
              <p:cNvPr id="1450534" name="Rectangle 550"/>
              <p:cNvSpPr>
                <a:spLocks noChangeArrowheads="1"/>
              </p:cNvSpPr>
              <p:nvPr/>
            </p:nvSpPr>
            <p:spPr bwMode="auto">
              <a:xfrm>
                <a:off x="528" y="1465"/>
                <a:ext cx="154" cy="169"/>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a:solidFill>
                      <a:srgbClr val="0094D8"/>
                    </a:solidFill>
                    <a:latin typeface="Frutiger 55 Roman"/>
                    <a:ea typeface="Batang" pitchFamily="18" charset="-127"/>
                  </a:rPr>
                  <a:t>16</a:t>
                </a:r>
                <a:endParaRPr lang="en-GB" sz="1600">
                  <a:solidFill>
                    <a:srgbClr val="0094D8"/>
                  </a:solidFill>
                  <a:effectLst>
                    <a:outerShdw blurRad="38100" dist="38100" dir="2700000" algn="tl">
                      <a:srgbClr val="C0C0C0"/>
                    </a:outerShdw>
                  </a:effectLst>
                  <a:latin typeface="Frutiger 55 Roman"/>
                  <a:ea typeface="Batang" pitchFamily="18" charset="-127"/>
                </a:endParaRPr>
              </a:p>
            </p:txBody>
          </p:sp>
          <p:sp>
            <p:nvSpPr>
              <p:cNvPr id="1450535" name="Rectangle 551"/>
              <p:cNvSpPr>
                <a:spLocks noChangeArrowheads="1"/>
              </p:cNvSpPr>
              <p:nvPr/>
            </p:nvSpPr>
            <p:spPr bwMode="auto">
              <a:xfrm>
                <a:off x="528" y="1243"/>
                <a:ext cx="154" cy="169"/>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a:solidFill>
                      <a:srgbClr val="0094D8"/>
                    </a:solidFill>
                    <a:latin typeface="Frutiger 55 Roman"/>
                    <a:ea typeface="Batang" pitchFamily="18" charset="-127"/>
                  </a:rPr>
                  <a:t>18</a:t>
                </a:r>
                <a:endParaRPr lang="en-GB" sz="1600">
                  <a:solidFill>
                    <a:srgbClr val="0094D8"/>
                  </a:solidFill>
                  <a:effectLst>
                    <a:outerShdw blurRad="38100" dist="38100" dir="2700000" algn="tl">
                      <a:srgbClr val="C0C0C0"/>
                    </a:outerShdw>
                  </a:effectLst>
                  <a:latin typeface="Frutiger 55 Roman"/>
                  <a:ea typeface="Batang" pitchFamily="18" charset="-127"/>
                </a:endParaRPr>
              </a:p>
            </p:txBody>
          </p:sp>
          <p:sp>
            <p:nvSpPr>
              <p:cNvPr id="1450536" name="Rectangle 552"/>
              <p:cNvSpPr>
                <a:spLocks noChangeArrowheads="1"/>
              </p:cNvSpPr>
              <p:nvPr/>
            </p:nvSpPr>
            <p:spPr bwMode="auto">
              <a:xfrm>
                <a:off x="528" y="1023"/>
                <a:ext cx="154" cy="169"/>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a:solidFill>
                      <a:srgbClr val="0094D8"/>
                    </a:solidFill>
                    <a:latin typeface="Frutiger 55 Roman"/>
                    <a:ea typeface="Batang" pitchFamily="18" charset="-127"/>
                  </a:rPr>
                  <a:t>20</a:t>
                </a:r>
                <a:endParaRPr lang="en-GB" sz="1600">
                  <a:solidFill>
                    <a:srgbClr val="0094D8"/>
                  </a:solidFill>
                  <a:effectLst>
                    <a:outerShdw blurRad="38100" dist="38100" dir="2700000" algn="tl">
                      <a:srgbClr val="C0C0C0"/>
                    </a:outerShdw>
                  </a:effectLst>
                  <a:latin typeface="Frutiger 55 Roman"/>
                  <a:ea typeface="Batang" pitchFamily="18" charset="-127"/>
                </a:endParaRPr>
              </a:p>
            </p:txBody>
          </p:sp>
          <p:sp>
            <p:nvSpPr>
              <p:cNvPr id="1450537" name="Rectangle 553"/>
              <p:cNvSpPr>
                <a:spLocks noChangeArrowheads="1"/>
              </p:cNvSpPr>
              <p:nvPr/>
            </p:nvSpPr>
            <p:spPr bwMode="auto">
              <a:xfrm>
                <a:off x="960" y="3361"/>
                <a:ext cx="496" cy="148"/>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94D8"/>
                    </a:solidFill>
                    <a:latin typeface="Frutiger 55 Roman"/>
                    <a:ea typeface="Batang" pitchFamily="18" charset="-127"/>
                  </a:rPr>
                  <a:t>Baseline</a:t>
                </a:r>
                <a:endParaRPr lang="en-GB" sz="1400" dirty="0">
                  <a:solidFill>
                    <a:srgbClr val="0094D8"/>
                  </a:solidFill>
                  <a:effectLst>
                    <a:outerShdw blurRad="38100" dist="38100" dir="2700000" algn="tl">
                      <a:srgbClr val="C0C0C0"/>
                    </a:outerShdw>
                  </a:effectLst>
                  <a:latin typeface="Frutiger 55 Roman"/>
                  <a:ea typeface="Batang" pitchFamily="18" charset="-127"/>
                </a:endParaRPr>
              </a:p>
            </p:txBody>
          </p:sp>
          <p:sp>
            <p:nvSpPr>
              <p:cNvPr id="1450538" name="Rectangle 554"/>
              <p:cNvSpPr>
                <a:spLocks noChangeArrowheads="1"/>
              </p:cNvSpPr>
              <p:nvPr/>
            </p:nvSpPr>
            <p:spPr bwMode="auto">
              <a:xfrm>
                <a:off x="1833" y="3361"/>
                <a:ext cx="376" cy="148"/>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94D8"/>
                    </a:solidFill>
                    <a:latin typeface="Frutiger 55 Roman"/>
                    <a:ea typeface="Batang" pitchFamily="18" charset="-127"/>
                  </a:rPr>
                  <a:t>3 </a:t>
                </a:r>
                <a:r>
                  <a:rPr lang="en-GB" sz="1400" b="1" dirty="0" err="1">
                    <a:solidFill>
                      <a:srgbClr val="0094D8"/>
                    </a:solidFill>
                    <a:latin typeface="Frutiger 55 Roman"/>
                    <a:ea typeface="Batang" pitchFamily="18" charset="-127"/>
                  </a:rPr>
                  <a:t>mesi</a:t>
                </a:r>
                <a:endParaRPr lang="en-GB" sz="1400" dirty="0">
                  <a:solidFill>
                    <a:srgbClr val="0094D8"/>
                  </a:solidFill>
                  <a:effectLst>
                    <a:outerShdw blurRad="38100" dist="38100" dir="2700000" algn="tl">
                      <a:srgbClr val="C0C0C0"/>
                    </a:outerShdw>
                  </a:effectLst>
                  <a:latin typeface="Frutiger 55 Roman"/>
                  <a:ea typeface="Batang" pitchFamily="18" charset="-127"/>
                </a:endParaRPr>
              </a:p>
            </p:txBody>
          </p:sp>
          <p:sp>
            <p:nvSpPr>
              <p:cNvPr id="1450539" name="Rectangle 555"/>
              <p:cNvSpPr>
                <a:spLocks noChangeArrowheads="1"/>
              </p:cNvSpPr>
              <p:nvPr/>
            </p:nvSpPr>
            <p:spPr bwMode="auto">
              <a:xfrm>
                <a:off x="2737" y="3361"/>
                <a:ext cx="410" cy="148"/>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94D8"/>
                    </a:solidFill>
                    <a:latin typeface="Frutiger 55 Roman"/>
                    <a:ea typeface="Batang" pitchFamily="18" charset="-127"/>
                  </a:rPr>
                  <a:t>6  </a:t>
                </a:r>
                <a:r>
                  <a:rPr lang="en-GB" sz="1400" b="1" dirty="0" err="1">
                    <a:solidFill>
                      <a:srgbClr val="0094D8"/>
                    </a:solidFill>
                    <a:latin typeface="Frutiger 55 Roman"/>
                    <a:ea typeface="Batang" pitchFamily="18" charset="-127"/>
                  </a:rPr>
                  <a:t>mesi</a:t>
                </a:r>
                <a:endParaRPr lang="en-GB" sz="1400" dirty="0">
                  <a:solidFill>
                    <a:srgbClr val="0094D8"/>
                  </a:solidFill>
                  <a:effectLst>
                    <a:outerShdw blurRad="38100" dist="38100" dir="2700000" algn="tl">
                      <a:srgbClr val="C0C0C0"/>
                    </a:outerShdw>
                  </a:effectLst>
                  <a:latin typeface="Frutiger 55 Roman"/>
                  <a:ea typeface="Batang" pitchFamily="18" charset="-127"/>
                </a:endParaRPr>
              </a:p>
            </p:txBody>
          </p:sp>
          <p:sp>
            <p:nvSpPr>
              <p:cNvPr id="1450540" name="Rectangle 556"/>
              <p:cNvSpPr>
                <a:spLocks noChangeArrowheads="1"/>
              </p:cNvSpPr>
              <p:nvPr/>
            </p:nvSpPr>
            <p:spPr bwMode="auto">
              <a:xfrm>
                <a:off x="3638" y="3361"/>
                <a:ext cx="376" cy="148"/>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94D8"/>
                    </a:solidFill>
                    <a:latin typeface="Frutiger 55 Roman"/>
                    <a:ea typeface="Batang" pitchFamily="18" charset="-127"/>
                  </a:rPr>
                  <a:t>9 </a:t>
                </a:r>
                <a:r>
                  <a:rPr lang="en-GB" sz="1400" b="1" dirty="0" err="1">
                    <a:solidFill>
                      <a:srgbClr val="0094D8"/>
                    </a:solidFill>
                    <a:latin typeface="Frutiger 55 Roman"/>
                    <a:ea typeface="Batang" pitchFamily="18" charset="-127"/>
                  </a:rPr>
                  <a:t>mesi</a:t>
                </a:r>
                <a:endParaRPr lang="en-GB" sz="1400" dirty="0">
                  <a:solidFill>
                    <a:srgbClr val="0094D8"/>
                  </a:solidFill>
                  <a:effectLst>
                    <a:outerShdw blurRad="38100" dist="38100" dir="2700000" algn="tl">
                      <a:srgbClr val="C0C0C0"/>
                    </a:outerShdw>
                  </a:effectLst>
                  <a:latin typeface="Frutiger 55 Roman"/>
                  <a:ea typeface="Batang" pitchFamily="18" charset="-127"/>
                </a:endParaRPr>
              </a:p>
            </p:txBody>
          </p:sp>
          <p:sp>
            <p:nvSpPr>
              <p:cNvPr id="1450541" name="Rectangle 557"/>
              <p:cNvSpPr>
                <a:spLocks noChangeArrowheads="1"/>
              </p:cNvSpPr>
              <p:nvPr/>
            </p:nvSpPr>
            <p:spPr bwMode="auto">
              <a:xfrm>
                <a:off x="4499" y="3361"/>
                <a:ext cx="443" cy="148"/>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94D8"/>
                    </a:solidFill>
                    <a:latin typeface="Frutiger 55 Roman"/>
                    <a:ea typeface="Batang" pitchFamily="18" charset="-127"/>
                  </a:rPr>
                  <a:t>12 </a:t>
                </a:r>
                <a:r>
                  <a:rPr lang="en-GB" sz="1400" b="1" dirty="0" err="1">
                    <a:solidFill>
                      <a:srgbClr val="0094D8"/>
                    </a:solidFill>
                    <a:latin typeface="Frutiger 55 Roman"/>
                    <a:ea typeface="Batang" pitchFamily="18" charset="-127"/>
                  </a:rPr>
                  <a:t>mesi</a:t>
                </a:r>
                <a:endParaRPr lang="en-GB" sz="1400" dirty="0">
                  <a:solidFill>
                    <a:srgbClr val="0094D8"/>
                  </a:solidFill>
                  <a:effectLst>
                    <a:outerShdw blurRad="38100" dist="38100" dir="2700000" algn="tl">
                      <a:srgbClr val="C0C0C0"/>
                    </a:outerShdw>
                  </a:effectLst>
                  <a:latin typeface="Frutiger 55 Roman"/>
                  <a:ea typeface="Batang" pitchFamily="18" charset="-127"/>
                </a:endParaRPr>
              </a:p>
            </p:txBody>
          </p:sp>
          <p:sp>
            <p:nvSpPr>
              <p:cNvPr id="40495" name="Text Box 4"/>
              <p:cNvSpPr txBox="1">
                <a:spLocks noChangeArrowheads="1"/>
              </p:cNvSpPr>
              <p:nvPr/>
            </p:nvSpPr>
            <p:spPr bwMode="auto">
              <a:xfrm>
                <a:off x="2009" y="1296"/>
                <a:ext cx="206" cy="316"/>
              </a:xfrm>
              <a:prstGeom prst="rect">
                <a:avLst/>
              </a:prstGeom>
              <a:noFill/>
              <a:ln w="12700">
                <a:noFill/>
                <a:miter lim="800000"/>
                <a:headEnd/>
                <a:tailEnd/>
              </a:ln>
            </p:spPr>
            <p:txBody>
              <a:bodyPr wrap="none">
                <a:spAutoFit/>
              </a:bodyPr>
              <a:lstStyle/>
              <a:p>
                <a:pPr algn="ctr">
                  <a:spcBef>
                    <a:spcPct val="20000"/>
                  </a:spcBef>
                </a:pPr>
                <a:r>
                  <a:rPr lang="de-DE" sz="2400">
                    <a:solidFill>
                      <a:srgbClr val="0094D8"/>
                    </a:solidFill>
                    <a:latin typeface="Frutiger 55 Roman"/>
                  </a:rPr>
                  <a:t>*</a:t>
                </a:r>
              </a:p>
            </p:txBody>
          </p:sp>
          <p:sp>
            <p:nvSpPr>
              <p:cNvPr id="40496" name="Text Box 4"/>
              <p:cNvSpPr txBox="1">
                <a:spLocks noChangeArrowheads="1"/>
              </p:cNvSpPr>
              <p:nvPr/>
            </p:nvSpPr>
            <p:spPr bwMode="auto">
              <a:xfrm>
                <a:off x="2926" y="1347"/>
                <a:ext cx="206" cy="316"/>
              </a:xfrm>
              <a:prstGeom prst="rect">
                <a:avLst/>
              </a:prstGeom>
              <a:noFill/>
              <a:ln w="12700">
                <a:noFill/>
                <a:miter lim="800000"/>
                <a:headEnd/>
                <a:tailEnd/>
              </a:ln>
            </p:spPr>
            <p:txBody>
              <a:bodyPr wrap="none">
                <a:spAutoFit/>
              </a:bodyPr>
              <a:lstStyle/>
              <a:p>
                <a:pPr algn="ctr">
                  <a:spcBef>
                    <a:spcPct val="20000"/>
                  </a:spcBef>
                </a:pPr>
                <a:r>
                  <a:rPr lang="de-DE" sz="2400">
                    <a:solidFill>
                      <a:srgbClr val="0094D8"/>
                    </a:solidFill>
                    <a:latin typeface="Frutiger 55 Roman"/>
                  </a:rPr>
                  <a:t>*</a:t>
                </a:r>
              </a:p>
            </p:txBody>
          </p:sp>
          <p:sp>
            <p:nvSpPr>
              <p:cNvPr id="40497" name="Text Box 4"/>
              <p:cNvSpPr txBox="1">
                <a:spLocks noChangeArrowheads="1"/>
              </p:cNvSpPr>
              <p:nvPr/>
            </p:nvSpPr>
            <p:spPr bwMode="auto">
              <a:xfrm>
                <a:off x="3854" y="1008"/>
                <a:ext cx="206" cy="316"/>
              </a:xfrm>
              <a:prstGeom prst="rect">
                <a:avLst/>
              </a:prstGeom>
              <a:noFill/>
              <a:ln w="12700">
                <a:noFill/>
                <a:miter lim="800000"/>
                <a:headEnd/>
                <a:tailEnd/>
              </a:ln>
            </p:spPr>
            <p:txBody>
              <a:bodyPr wrap="none">
                <a:spAutoFit/>
              </a:bodyPr>
              <a:lstStyle/>
              <a:p>
                <a:pPr algn="ctr">
                  <a:spcBef>
                    <a:spcPct val="20000"/>
                  </a:spcBef>
                </a:pPr>
                <a:r>
                  <a:rPr lang="de-DE" sz="2400">
                    <a:solidFill>
                      <a:srgbClr val="0094D8"/>
                    </a:solidFill>
                    <a:latin typeface="Frutiger 55 Roman"/>
                  </a:rPr>
                  <a:t>*</a:t>
                </a:r>
              </a:p>
            </p:txBody>
          </p:sp>
          <p:sp>
            <p:nvSpPr>
              <p:cNvPr id="40498" name="Text Box 4"/>
              <p:cNvSpPr txBox="1">
                <a:spLocks noChangeArrowheads="1"/>
              </p:cNvSpPr>
              <p:nvPr/>
            </p:nvSpPr>
            <p:spPr bwMode="auto">
              <a:xfrm>
                <a:off x="4738" y="1008"/>
                <a:ext cx="206" cy="316"/>
              </a:xfrm>
              <a:prstGeom prst="rect">
                <a:avLst/>
              </a:prstGeom>
              <a:noFill/>
              <a:ln w="12700">
                <a:noFill/>
                <a:miter lim="800000"/>
                <a:headEnd/>
                <a:tailEnd/>
              </a:ln>
            </p:spPr>
            <p:txBody>
              <a:bodyPr wrap="none">
                <a:spAutoFit/>
              </a:bodyPr>
              <a:lstStyle/>
              <a:p>
                <a:pPr algn="ctr">
                  <a:spcBef>
                    <a:spcPct val="20000"/>
                  </a:spcBef>
                </a:pPr>
                <a:r>
                  <a:rPr lang="de-DE" sz="2400">
                    <a:solidFill>
                      <a:srgbClr val="0094D8"/>
                    </a:solidFill>
                    <a:latin typeface="Frutiger 55 Roman"/>
                  </a:rPr>
                  <a:t>*</a:t>
                </a:r>
              </a:p>
            </p:txBody>
          </p:sp>
          <p:sp>
            <p:nvSpPr>
              <p:cNvPr id="40499" name="Text Box 8"/>
              <p:cNvSpPr txBox="1">
                <a:spLocks noChangeArrowheads="1"/>
              </p:cNvSpPr>
              <p:nvPr/>
            </p:nvSpPr>
            <p:spPr bwMode="auto">
              <a:xfrm>
                <a:off x="4534" y="3921"/>
                <a:ext cx="1731" cy="211"/>
              </a:xfrm>
              <a:prstGeom prst="rect">
                <a:avLst/>
              </a:prstGeom>
              <a:noFill/>
              <a:ln w="12700">
                <a:noFill/>
                <a:miter lim="800000"/>
                <a:headEnd/>
                <a:tailEnd/>
              </a:ln>
            </p:spPr>
            <p:txBody>
              <a:bodyPr wrap="none">
                <a:spAutoFit/>
              </a:bodyPr>
              <a:lstStyle/>
              <a:p>
                <a:pPr algn="r">
                  <a:spcBef>
                    <a:spcPct val="20000"/>
                  </a:spcBef>
                </a:pPr>
                <a:r>
                  <a:rPr lang="de-DE" sz="1400">
                    <a:solidFill>
                      <a:srgbClr val="0094D8"/>
                    </a:solidFill>
                    <a:latin typeface="Frutiger 55 Roman"/>
                  </a:rPr>
                  <a:t>*p&lt;0.05 vs. valore precedente</a:t>
                </a:r>
              </a:p>
            </p:txBody>
          </p:sp>
        </p:grpSp>
      </p:grpSp>
      <p:sp>
        <p:nvSpPr>
          <p:cNvPr id="39940" name="Rectangle 3"/>
          <p:cNvSpPr>
            <a:spLocks noChangeArrowheads="1"/>
          </p:cNvSpPr>
          <p:nvPr/>
        </p:nvSpPr>
        <p:spPr bwMode="auto">
          <a:xfrm>
            <a:off x="93663" y="6375400"/>
            <a:ext cx="2933700" cy="261938"/>
          </a:xfrm>
          <a:prstGeom prst="rect">
            <a:avLst/>
          </a:prstGeom>
          <a:noFill/>
          <a:ln w="9525" algn="ctr">
            <a:noFill/>
            <a:miter lim="800000"/>
            <a:headEnd/>
            <a:tailEnd/>
          </a:ln>
        </p:spPr>
        <p:txBody>
          <a:bodyPr wrap="none">
            <a:spAutoFit/>
          </a:bodyPr>
          <a:lstStyle/>
          <a:p>
            <a:pPr>
              <a:buClr>
                <a:srgbClr val="CC0000"/>
              </a:buClr>
              <a:buFont typeface="Wingdings" pitchFamily="2" charset="2"/>
              <a:buNone/>
            </a:pPr>
            <a:r>
              <a:rPr lang="de-DE" sz="1100">
                <a:solidFill>
                  <a:srgbClr val="0094D8"/>
                </a:solidFill>
                <a:latin typeface="Frutiger 55 Roman"/>
              </a:rPr>
              <a:t>Saad F </a:t>
            </a:r>
            <a:r>
              <a:rPr lang="de-DE" sz="1100" i="1">
                <a:solidFill>
                  <a:srgbClr val="0094D8"/>
                </a:solidFill>
                <a:latin typeface="Frutiger 55 Roman"/>
              </a:rPr>
              <a:t>et al. Arch Androl</a:t>
            </a:r>
            <a:r>
              <a:rPr lang="de-DE" sz="1100">
                <a:solidFill>
                  <a:srgbClr val="0094D8"/>
                </a:solidFill>
                <a:latin typeface="Frutiger 55 Roman"/>
              </a:rPr>
              <a:t> 2007;53:353–357.</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37"/>
          <p:cNvSpPr>
            <a:spLocks noGrp="1"/>
          </p:cNvSpPr>
          <p:nvPr>
            <p:ph type="title"/>
          </p:nvPr>
        </p:nvSpPr>
        <p:spPr>
          <a:xfrm>
            <a:off x="584778" y="920750"/>
            <a:ext cx="8145462" cy="892175"/>
          </a:xfrm>
        </p:spPr>
        <p:txBody>
          <a:bodyPr/>
          <a:lstStyle/>
          <a:p>
            <a:r>
              <a:rPr lang="it-IT" sz="2000" dirty="0" smtClean="0"/>
              <a:t>Normalizzazione della funzione erettile in pazienti </a:t>
            </a:r>
            <a:r>
              <a:rPr lang="it-IT" sz="2000" dirty="0" err="1" smtClean="0"/>
              <a:t>ipogonadici</a:t>
            </a:r>
            <a:r>
              <a:rPr lang="it-IT" sz="2000" dirty="0" smtClean="0"/>
              <a:t>  (con funzione erettile normale al basale), dopo 6 e dopo 24 settimane di terapia con testosterone </a:t>
            </a:r>
            <a:r>
              <a:rPr lang="it-IT" sz="2000" dirty="0" err="1" smtClean="0"/>
              <a:t>undecanoato</a:t>
            </a:r>
            <a:r>
              <a:rPr lang="it-IT" sz="2000" dirty="0" smtClean="0"/>
              <a:t> (TU)</a:t>
            </a:r>
            <a:br>
              <a:rPr lang="it-IT" sz="2000" dirty="0" smtClean="0"/>
            </a:br>
            <a:r>
              <a:rPr lang="en-GB" sz="2000" dirty="0" smtClean="0"/>
              <a:t/>
            </a:r>
            <a:br>
              <a:rPr lang="en-GB" sz="2000" dirty="0" smtClean="0"/>
            </a:br>
            <a:endParaRPr lang="en-GB" sz="2000" dirty="0" smtClean="0"/>
          </a:p>
        </p:txBody>
      </p:sp>
      <p:grpSp>
        <p:nvGrpSpPr>
          <p:cNvPr id="40963" name="Group 137"/>
          <p:cNvGrpSpPr>
            <a:grpSpLocks/>
          </p:cNvGrpSpPr>
          <p:nvPr/>
        </p:nvGrpSpPr>
        <p:grpSpPr bwMode="auto">
          <a:xfrm>
            <a:off x="746125" y="1981200"/>
            <a:ext cx="7634288" cy="4041775"/>
            <a:chOff x="363539" y="1313171"/>
            <a:chExt cx="8315326" cy="4533376"/>
          </a:xfrm>
        </p:grpSpPr>
        <p:sp>
          <p:nvSpPr>
            <p:cNvPr id="1432707" name="Rectangle 131"/>
            <p:cNvSpPr>
              <a:spLocks noChangeArrowheads="1"/>
            </p:cNvSpPr>
            <p:nvPr/>
          </p:nvSpPr>
          <p:spPr bwMode="auto">
            <a:xfrm>
              <a:off x="1824644" y="5018574"/>
              <a:ext cx="982139" cy="551982"/>
            </a:xfrm>
            <a:prstGeom prst="rect">
              <a:avLst/>
            </a:prstGeom>
            <a:noFill/>
            <a:ln w="9525">
              <a:noFill/>
              <a:miter lim="800000"/>
              <a:headEnd/>
              <a:tailEnd/>
            </a:ln>
          </p:spPr>
          <p:txBody>
            <a:bodyPr wrap="none" lIns="0" tIns="0" rIns="0" bIns="0">
              <a:spAutoFit/>
            </a:bodyPr>
            <a:lstStyle/>
            <a:p>
              <a:pPr algn="ctr" fontAlgn="auto">
                <a:spcBef>
                  <a:spcPts val="0"/>
                </a:spcBef>
                <a:spcAft>
                  <a:spcPts val="0"/>
                </a:spcAft>
                <a:defRPr/>
              </a:pPr>
              <a:r>
                <a:rPr lang="en-GB" sz="1600" b="1">
                  <a:solidFill>
                    <a:srgbClr val="0094D8"/>
                  </a:solidFill>
                  <a:latin typeface="Frutiger 55 Roman"/>
                  <a:ea typeface="Batang" pitchFamily="18" charset="-127"/>
                </a:rPr>
                <a:t>Baseline </a:t>
              </a:r>
              <a:endParaRPr lang="en-US" sz="1600" b="1">
                <a:solidFill>
                  <a:srgbClr val="0094D8"/>
                </a:solidFill>
                <a:latin typeface="Frutiger 55 Roman"/>
                <a:ea typeface="Batang" pitchFamily="18" charset="-127"/>
              </a:endParaRPr>
            </a:p>
            <a:p>
              <a:pPr algn="ctr" fontAlgn="auto">
                <a:spcBef>
                  <a:spcPts val="0"/>
                </a:spcBef>
                <a:spcAft>
                  <a:spcPts val="0"/>
                </a:spcAft>
                <a:defRPr/>
              </a:pPr>
              <a:r>
                <a:rPr lang="en-GB" sz="1600" b="1">
                  <a:solidFill>
                    <a:srgbClr val="0094D8"/>
                  </a:solidFill>
                  <a:latin typeface="Frutiger 55 Roman"/>
                  <a:ea typeface="Batang" pitchFamily="18" charset="-127"/>
                </a:rPr>
                <a:t>(n=22)</a:t>
              </a:r>
              <a:endParaRPr lang="en-GB" sz="1600">
                <a:solidFill>
                  <a:srgbClr val="0094D8"/>
                </a:solidFill>
                <a:effectLst>
                  <a:outerShdw blurRad="38100" dist="38100" dir="2700000" algn="tl">
                    <a:srgbClr val="C0C0C0"/>
                  </a:outerShdw>
                </a:effectLst>
                <a:latin typeface="Frutiger 55 Roman"/>
                <a:ea typeface="Batang" pitchFamily="18" charset="-127"/>
              </a:endParaRPr>
            </a:p>
          </p:txBody>
        </p:sp>
        <p:sp>
          <p:nvSpPr>
            <p:cNvPr id="1432708" name="Rectangle 132"/>
            <p:cNvSpPr>
              <a:spLocks noChangeArrowheads="1"/>
            </p:cNvSpPr>
            <p:nvPr/>
          </p:nvSpPr>
          <p:spPr bwMode="auto">
            <a:xfrm>
              <a:off x="3806212" y="5018574"/>
              <a:ext cx="1915862" cy="827973"/>
            </a:xfrm>
            <a:prstGeom prst="rect">
              <a:avLst/>
            </a:prstGeom>
            <a:noFill/>
            <a:ln w="9525">
              <a:noFill/>
              <a:miter lim="800000"/>
              <a:headEnd/>
              <a:tailEnd/>
            </a:ln>
          </p:spPr>
          <p:txBody>
            <a:bodyPr lIns="0" tIns="0" rIns="0" bIns="0">
              <a:spAutoFit/>
            </a:bodyPr>
            <a:lstStyle/>
            <a:p>
              <a:pPr algn="ctr" fontAlgn="auto">
                <a:spcBef>
                  <a:spcPts val="0"/>
                </a:spcBef>
                <a:spcAft>
                  <a:spcPts val="0"/>
                </a:spcAft>
                <a:defRPr/>
              </a:pPr>
              <a:r>
                <a:rPr lang="en-GB" sz="1600" b="1" dirty="0" err="1">
                  <a:solidFill>
                    <a:srgbClr val="0094D8"/>
                  </a:solidFill>
                  <a:latin typeface="Frutiger 55 Roman"/>
                  <a:ea typeface="Batang" pitchFamily="18" charset="-127"/>
                </a:rPr>
                <a:t>Miglioramento</a:t>
              </a:r>
              <a:r>
                <a:rPr lang="en-GB" sz="1600" b="1" dirty="0">
                  <a:solidFill>
                    <a:srgbClr val="0094D8"/>
                  </a:solidFill>
                  <a:latin typeface="Frutiger 55 Roman"/>
                  <a:ea typeface="Batang" pitchFamily="18" charset="-127"/>
                </a:rPr>
                <a:t> </a:t>
              </a:r>
              <a:r>
                <a:rPr lang="en-GB" sz="1600" b="1" dirty="0" err="1">
                  <a:solidFill>
                    <a:srgbClr val="0094D8"/>
                  </a:solidFill>
                  <a:latin typeface="Frutiger 55 Roman"/>
                  <a:ea typeface="Batang" pitchFamily="18" charset="-127"/>
                </a:rPr>
                <a:t>alla</a:t>
              </a:r>
              <a:r>
                <a:rPr lang="en-GB" sz="1600" b="1" dirty="0">
                  <a:solidFill>
                    <a:srgbClr val="0094D8"/>
                  </a:solidFill>
                  <a:latin typeface="Frutiger 55 Roman"/>
                  <a:ea typeface="Batang" pitchFamily="18" charset="-127"/>
                </a:rPr>
                <a:t>  6  sett.</a:t>
              </a:r>
              <a:endParaRPr lang="en-US" sz="1600" b="1" dirty="0">
                <a:solidFill>
                  <a:srgbClr val="0094D8"/>
                </a:solidFill>
                <a:latin typeface="Frutiger 55 Roman"/>
                <a:ea typeface="Batang" pitchFamily="18" charset="-127"/>
              </a:endParaRPr>
            </a:p>
            <a:p>
              <a:pPr algn="ctr" fontAlgn="auto">
                <a:spcBef>
                  <a:spcPts val="0"/>
                </a:spcBef>
                <a:spcAft>
                  <a:spcPts val="0"/>
                </a:spcAft>
                <a:defRPr/>
              </a:pPr>
              <a:r>
                <a:rPr lang="en-GB" sz="1600" b="1" dirty="0">
                  <a:solidFill>
                    <a:srgbClr val="0094D8"/>
                  </a:solidFill>
                  <a:latin typeface="Frutiger 55 Roman"/>
                  <a:ea typeface="Batang" pitchFamily="18" charset="-127"/>
                </a:rPr>
                <a:t>(n=3)</a:t>
              </a:r>
              <a:endParaRPr lang="en-GB" sz="1600" dirty="0">
                <a:solidFill>
                  <a:srgbClr val="0094D8"/>
                </a:solidFill>
                <a:effectLst>
                  <a:outerShdw blurRad="38100" dist="38100" dir="2700000" algn="tl">
                    <a:srgbClr val="C0C0C0"/>
                  </a:outerShdw>
                </a:effectLst>
                <a:latin typeface="Frutiger 55 Roman"/>
                <a:ea typeface="Batang" pitchFamily="18" charset="-127"/>
              </a:endParaRPr>
            </a:p>
          </p:txBody>
        </p:sp>
        <p:sp>
          <p:nvSpPr>
            <p:cNvPr id="1432709" name="Rectangle 133"/>
            <p:cNvSpPr>
              <a:spLocks noChangeArrowheads="1"/>
            </p:cNvSpPr>
            <p:nvPr/>
          </p:nvSpPr>
          <p:spPr bwMode="auto">
            <a:xfrm>
              <a:off x="6344557" y="5018574"/>
              <a:ext cx="1831135" cy="827973"/>
            </a:xfrm>
            <a:prstGeom prst="rect">
              <a:avLst/>
            </a:prstGeom>
            <a:noFill/>
            <a:ln w="9525">
              <a:noFill/>
              <a:miter lim="800000"/>
              <a:headEnd/>
              <a:tailEnd/>
            </a:ln>
          </p:spPr>
          <p:txBody>
            <a:bodyPr lIns="0" tIns="0" rIns="0" bIns="0">
              <a:spAutoFit/>
            </a:bodyPr>
            <a:lstStyle/>
            <a:p>
              <a:pPr algn="ctr" fontAlgn="auto">
                <a:spcBef>
                  <a:spcPts val="0"/>
                </a:spcBef>
                <a:spcAft>
                  <a:spcPts val="0"/>
                </a:spcAft>
                <a:defRPr/>
              </a:pPr>
              <a:r>
                <a:rPr lang="it-IT" sz="1600" b="1" dirty="0">
                  <a:solidFill>
                    <a:srgbClr val="0094D8"/>
                  </a:solidFill>
                  <a:latin typeface="Frutiger 55 Roman"/>
                  <a:ea typeface="Batang" pitchFamily="18" charset="-127"/>
                </a:rPr>
                <a:t>Miglioramento alla 24 sett.</a:t>
              </a:r>
              <a:endParaRPr lang="en-US" sz="1600" b="1" dirty="0">
                <a:solidFill>
                  <a:srgbClr val="0094D8"/>
                </a:solidFill>
                <a:latin typeface="Frutiger 55 Roman"/>
                <a:ea typeface="Batang" pitchFamily="18" charset="-127"/>
              </a:endParaRPr>
            </a:p>
            <a:p>
              <a:pPr algn="ctr" fontAlgn="auto">
                <a:spcBef>
                  <a:spcPts val="0"/>
                </a:spcBef>
                <a:spcAft>
                  <a:spcPts val="0"/>
                </a:spcAft>
                <a:defRPr/>
              </a:pPr>
              <a:r>
                <a:rPr lang="en-GB" sz="1600" b="1" dirty="0">
                  <a:solidFill>
                    <a:srgbClr val="0094D8"/>
                  </a:solidFill>
                  <a:latin typeface="Frutiger 55 Roman"/>
                  <a:ea typeface="Batang" pitchFamily="18" charset="-127"/>
                </a:rPr>
                <a:t>(n=12)</a:t>
              </a:r>
              <a:endParaRPr lang="en-GB" sz="1600" dirty="0">
                <a:solidFill>
                  <a:srgbClr val="0094D8"/>
                </a:solidFill>
                <a:effectLst>
                  <a:outerShdw blurRad="38100" dist="38100" dir="2700000" algn="tl">
                    <a:srgbClr val="C0C0C0"/>
                  </a:outerShdw>
                </a:effectLst>
                <a:latin typeface="Frutiger 55 Roman"/>
                <a:ea typeface="Batang" pitchFamily="18" charset="-127"/>
              </a:endParaRPr>
            </a:p>
          </p:txBody>
        </p:sp>
        <p:grpSp>
          <p:nvGrpSpPr>
            <p:cNvPr id="40968" name="Group 137"/>
            <p:cNvGrpSpPr>
              <a:grpSpLocks/>
            </p:cNvGrpSpPr>
            <p:nvPr/>
          </p:nvGrpSpPr>
          <p:grpSpPr bwMode="auto">
            <a:xfrm>
              <a:off x="363539" y="1313171"/>
              <a:ext cx="8315326" cy="3776663"/>
              <a:chOff x="229" y="810"/>
              <a:chExt cx="5238" cy="2379"/>
            </a:xfrm>
          </p:grpSpPr>
          <p:sp>
            <p:nvSpPr>
              <p:cNvPr id="1432581" name="Rectangle 5"/>
              <p:cNvSpPr>
                <a:spLocks noChangeArrowheads="1"/>
              </p:cNvSpPr>
              <p:nvPr/>
            </p:nvSpPr>
            <p:spPr bwMode="auto">
              <a:xfrm rot="16200000">
                <a:off x="-134" y="1690"/>
                <a:ext cx="915" cy="190"/>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US" b="1" dirty="0" err="1" smtClean="0">
                    <a:solidFill>
                      <a:srgbClr val="0094D8"/>
                    </a:solidFill>
                    <a:latin typeface="Frutiger 55 Roman"/>
                    <a:ea typeface="Batang" pitchFamily="18" charset="-127"/>
                  </a:rPr>
                  <a:t>Pazienti</a:t>
                </a:r>
                <a:r>
                  <a:rPr lang="en-US" b="1" dirty="0" smtClean="0">
                    <a:solidFill>
                      <a:srgbClr val="0094D8"/>
                    </a:solidFill>
                    <a:latin typeface="Frutiger 55 Roman"/>
                    <a:ea typeface="Batang" pitchFamily="18" charset="-127"/>
                  </a:rPr>
                  <a:t> </a:t>
                </a:r>
                <a:r>
                  <a:rPr lang="en-US" b="1" dirty="0">
                    <a:solidFill>
                      <a:srgbClr val="0094D8"/>
                    </a:solidFill>
                    <a:latin typeface="Frutiger 55 Roman"/>
                    <a:ea typeface="Batang" pitchFamily="18" charset="-127"/>
                  </a:rPr>
                  <a:t>(%)</a:t>
                </a:r>
                <a:endParaRPr lang="en-GB" b="1" dirty="0">
                  <a:solidFill>
                    <a:srgbClr val="0094D8"/>
                  </a:solidFill>
                  <a:effectLst>
                    <a:outerShdw blurRad="38100" dist="38100" dir="2700000" algn="tl">
                      <a:srgbClr val="C0C0C0"/>
                    </a:outerShdw>
                  </a:effectLst>
                  <a:latin typeface="Frutiger 55 Roman"/>
                  <a:ea typeface="Batang" pitchFamily="18" charset="-127"/>
                </a:endParaRPr>
              </a:p>
            </p:txBody>
          </p:sp>
          <p:grpSp>
            <p:nvGrpSpPr>
              <p:cNvPr id="40970" name="Group 6"/>
              <p:cNvGrpSpPr>
                <a:grpSpLocks/>
              </p:cNvGrpSpPr>
              <p:nvPr/>
            </p:nvGrpSpPr>
            <p:grpSpPr bwMode="auto">
              <a:xfrm>
                <a:off x="2621" y="2794"/>
                <a:ext cx="983" cy="287"/>
                <a:chOff x="2569" y="3121"/>
                <a:chExt cx="1001" cy="300"/>
              </a:xfrm>
            </p:grpSpPr>
            <p:sp>
              <p:nvSpPr>
                <p:cNvPr id="41046" name="Rectangle 7"/>
                <p:cNvSpPr>
                  <a:spLocks noChangeArrowheads="1"/>
                </p:cNvSpPr>
                <p:nvPr/>
              </p:nvSpPr>
              <p:spPr bwMode="auto">
                <a:xfrm>
                  <a:off x="2569"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47" name="Rectangle 8"/>
                <p:cNvSpPr>
                  <a:spLocks noChangeArrowheads="1"/>
                </p:cNvSpPr>
                <p:nvPr/>
              </p:nvSpPr>
              <p:spPr bwMode="auto">
                <a:xfrm>
                  <a:off x="2587"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48" name="Rectangle 9"/>
                <p:cNvSpPr>
                  <a:spLocks noChangeArrowheads="1"/>
                </p:cNvSpPr>
                <p:nvPr/>
              </p:nvSpPr>
              <p:spPr bwMode="auto">
                <a:xfrm>
                  <a:off x="2605" y="3121"/>
                  <a:ext cx="24"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49" name="Rectangle 10"/>
                <p:cNvSpPr>
                  <a:spLocks noChangeArrowheads="1"/>
                </p:cNvSpPr>
                <p:nvPr/>
              </p:nvSpPr>
              <p:spPr bwMode="auto">
                <a:xfrm>
                  <a:off x="2629"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50" name="Rectangle 11"/>
                <p:cNvSpPr>
                  <a:spLocks noChangeArrowheads="1"/>
                </p:cNvSpPr>
                <p:nvPr/>
              </p:nvSpPr>
              <p:spPr bwMode="auto">
                <a:xfrm>
                  <a:off x="2647"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51" name="Rectangle 12"/>
                <p:cNvSpPr>
                  <a:spLocks noChangeArrowheads="1"/>
                </p:cNvSpPr>
                <p:nvPr/>
              </p:nvSpPr>
              <p:spPr bwMode="auto">
                <a:xfrm>
                  <a:off x="2665"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52" name="Rectangle 13"/>
                <p:cNvSpPr>
                  <a:spLocks noChangeArrowheads="1"/>
                </p:cNvSpPr>
                <p:nvPr/>
              </p:nvSpPr>
              <p:spPr bwMode="auto">
                <a:xfrm>
                  <a:off x="2683"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53" name="Rectangle 14"/>
                <p:cNvSpPr>
                  <a:spLocks noChangeArrowheads="1"/>
                </p:cNvSpPr>
                <p:nvPr/>
              </p:nvSpPr>
              <p:spPr bwMode="auto">
                <a:xfrm>
                  <a:off x="2701" y="3121"/>
                  <a:ext cx="24"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54" name="Rectangle 15"/>
                <p:cNvSpPr>
                  <a:spLocks noChangeArrowheads="1"/>
                </p:cNvSpPr>
                <p:nvPr/>
              </p:nvSpPr>
              <p:spPr bwMode="auto">
                <a:xfrm>
                  <a:off x="2725"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55" name="Rectangle 16"/>
                <p:cNvSpPr>
                  <a:spLocks noChangeArrowheads="1"/>
                </p:cNvSpPr>
                <p:nvPr/>
              </p:nvSpPr>
              <p:spPr bwMode="auto">
                <a:xfrm>
                  <a:off x="2743"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56" name="Rectangle 17"/>
                <p:cNvSpPr>
                  <a:spLocks noChangeArrowheads="1"/>
                </p:cNvSpPr>
                <p:nvPr/>
              </p:nvSpPr>
              <p:spPr bwMode="auto">
                <a:xfrm>
                  <a:off x="2761"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57" name="Rectangle 18"/>
                <p:cNvSpPr>
                  <a:spLocks noChangeArrowheads="1"/>
                </p:cNvSpPr>
                <p:nvPr/>
              </p:nvSpPr>
              <p:spPr bwMode="auto">
                <a:xfrm>
                  <a:off x="2779" y="3121"/>
                  <a:ext cx="24"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58" name="Rectangle 19"/>
                <p:cNvSpPr>
                  <a:spLocks noChangeArrowheads="1"/>
                </p:cNvSpPr>
                <p:nvPr/>
              </p:nvSpPr>
              <p:spPr bwMode="auto">
                <a:xfrm>
                  <a:off x="2803"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59" name="Rectangle 20"/>
                <p:cNvSpPr>
                  <a:spLocks noChangeArrowheads="1"/>
                </p:cNvSpPr>
                <p:nvPr/>
              </p:nvSpPr>
              <p:spPr bwMode="auto">
                <a:xfrm>
                  <a:off x="2821"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60" name="Rectangle 21"/>
                <p:cNvSpPr>
                  <a:spLocks noChangeArrowheads="1"/>
                </p:cNvSpPr>
                <p:nvPr/>
              </p:nvSpPr>
              <p:spPr bwMode="auto">
                <a:xfrm>
                  <a:off x="2839"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61" name="Rectangle 22"/>
                <p:cNvSpPr>
                  <a:spLocks noChangeArrowheads="1"/>
                </p:cNvSpPr>
                <p:nvPr/>
              </p:nvSpPr>
              <p:spPr bwMode="auto">
                <a:xfrm>
                  <a:off x="2857"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62" name="Rectangle 23"/>
                <p:cNvSpPr>
                  <a:spLocks noChangeArrowheads="1"/>
                </p:cNvSpPr>
                <p:nvPr/>
              </p:nvSpPr>
              <p:spPr bwMode="auto">
                <a:xfrm>
                  <a:off x="2875" y="3121"/>
                  <a:ext cx="24"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63" name="Rectangle 24"/>
                <p:cNvSpPr>
                  <a:spLocks noChangeArrowheads="1"/>
                </p:cNvSpPr>
                <p:nvPr/>
              </p:nvSpPr>
              <p:spPr bwMode="auto">
                <a:xfrm>
                  <a:off x="2899"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64" name="Rectangle 25"/>
                <p:cNvSpPr>
                  <a:spLocks noChangeArrowheads="1"/>
                </p:cNvSpPr>
                <p:nvPr/>
              </p:nvSpPr>
              <p:spPr bwMode="auto">
                <a:xfrm>
                  <a:off x="2917"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65" name="Rectangle 26"/>
                <p:cNvSpPr>
                  <a:spLocks noChangeArrowheads="1"/>
                </p:cNvSpPr>
                <p:nvPr/>
              </p:nvSpPr>
              <p:spPr bwMode="auto">
                <a:xfrm>
                  <a:off x="2935"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66" name="Rectangle 27"/>
                <p:cNvSpPr>
                  <a:spLocks noChangeArrowheads="1"/>
                </p:cNvSpPr>
                <p:nvPr/>
              </p:nvSpPr>
              <p:spPr bwMode="auto">
                <a:xfrm>
                  <a:off x="2953"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67" name="Rectangle 28"/>
                <p:cNvSpPr>
                  <a:spLocks noChangeArrowheads="1"/>
                </p:cNvSpPr>
                <p:nvPr/>
              </p:nvSpPr>
              <p:spPr bwMode="auto">
                <a:xfrm>
                  <a:off x="2971" y="3121"/>
                  <a:ext cx="24"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68" name="Rectangle 29"/>
                <p:cNvSpPr>
                  <a:spLocks noChangeArrowheads="1"/>
                </p:cNvSpPr>
                <p:nvPr/>
              </p:nvSpPr>
              <p:spPr bwMode="auto">
                <a:xfrm>
                  <a:off x="2995"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69" name="Rectangle 30"/>
                <p:cNvSpPr>
                  <a:spLocks noChangeArrowheads="1"/>
                </p:cNvSpPr>
                <p:nvPr/>
              </p:nvSpPr>
              <p:spPr bwMode="auto">
                <a:xfrm>
                  <a:off x="3013"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70" name="Rectangle 31"/>
                <p:cNvSpPr>
                  <a:spLocks noChangeArrowheads="1"/>
                </p:cNvSpPr>
                <p:nvPr/>
              </p:nvSpPr>
              <p:spPr bwMode="auto">
                <a:xfrm>
                  <a:off x="3031"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71" name="Rectangle 32"/>
                <p:cNvSpPr>
                  <a:spLocks noChangeArrowheads="1"/>
                </p:cNvSpPr>
                <p:nvPr/>
              </p:nvSpPr>
              <p:spPr bwMode="auto">
                <a:xfrm>
                  <a:off x="3049" y="3121"/>
                  <a:ext cx="23"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72" name="Rectangle 33"/>
                <p:cNvSpPr>
                  <a:spLocks noChangeArrowheads="1"/>
                </p:cNvSpPr>
                <p:nvPr/>
              </p:nvSpPr>
              <p:spPr bwMode="auto">
                <a:xfrm>
                  <a:off x="3072"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73" name="Rectangle 34"/>
                <p:cNvSpPr>
                  <a:spLocks noChangeArrowheads="1"/>
                </p:cNvSpPr>
                <p:nvPr/>
              </p:nvSpPr>
              <p:spPr bwMode="auto">
                <a:xfrm>
                  <a:off x="3090"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74" name="Rectangle 35"/>
                <p:cNvSpPr>
                  <a:spLocks noChangeArrowheads="1"/>
                </p:cNvSpPr>
                <p:nvPr/>
              </p:nvSpPr>
              <p:spPr bwMode="auto">
                <a:xfrm>
                  <a:off x="3108"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75" name="Rectangle 36"/>
                <p:cNvSpPr>
                  <a:spLocks noChangeArrowheads="1"/>
                </p:cNvSpPr>
                <p:nvPr/>
              </p:nvSpPr>
              <p:spPr bwMode="auto">
                <a:xfrm>
                  <a:off x="3126"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76" name="Rectangle 37"/>
                <p:cNvSpPr>
                  <a:spLocks noChangeArrowheads="1"/>
                </p:cNvSpPr>
                <p:nvPr/>
              </p:nvSpPr>
              <p:spPr bwMode="auto">
                <a:xfrm>
                  <a:off x="3144" y="3121"/>
                  <a:ext cx="24"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77" name="Rectangle 38"/>
                <p:cNvSpPr>
                  <a:spLocks noChangeArrowheads="1"/>
                </p:cNvSpPr>
                <p:nvPr/>
              </p:nvSpPr>
              <p:spPr bwMode="auto">
                <a:xfrm>
                  <a:off x="3168"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78" name="Rectangle 39"/>
                <p:cNvSpPr>
                  <a:spLocks noChangeArrowheads="1"/>
                </p:cNvSpPr>
                <p:nvPr/>
              </p:nvSpPr>
              <p:spPr bwMode="auto">
                <a:xfrm>
                  <a:off x="3186"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79" name="Rectangle 40"/>
                <p:cNvSpPr>
                  <a:spLocks noChangeArrowheads="1"/>
                </p:cNvSpPr>
                <p:nvPr/>
              </p:nvSpPr>
              <p:spPr bwMode="auto">
                <a:xfrm>
                  <a:off x="3204"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80" name="Rectangle 41"/>
                <p:cNvSpPr>
                  <a:spLocks noChangeArrowheads="1"/>
                </p:cNvSpPr>
                <p:nvPr/>
              </p:nvSpPr>
              <p:spPr bwMode="auto">
                <a:xfrm>
                  <a:off x="3222"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81" name="Rectangle 42"/>
                <p:cNvSpPr>
                  <a:spLocks noChangeArrowheads="1"/>
                </p:cNvSpPr>
                <p:nvPr/>
              </p:nvSpPr>
              <p:spPr bwMode="auto">
                <a:xfrm>
                  <a:off x="3240" y="3121"/>
                  <a:ext cx="24"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82" name="Rectangle 43"/>
                <p:cNvSpPr>
                  <a:spLocks noChangeArrowheads="1"/>
                </p:cNvSpPr>
                <p:nvPr/>
              </p:nvSpPr>
              <p:spPr bwMode="auto">
                <a:xfrm>
                  <a:off x="3264"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83" name="Rectangle 44"/>
                <p:cNvSpPr>
                  <a:spLocks noChangeArrowheads="1"/>
                </p:cNvSpPr>
                <p:nvPr/>
              </p:nvSpPr>
              <p:spPr bwMode="auto">
                <a:xfrm>
                  <a:off x="3282"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84" name="Rectangle 45"/>
                <p:cNvSpPr>
                  <a:spLocks noChangeArrowheads="1"/>
                </p:cNvSpPr>
                <p:nvPr/>
              </p:nvSpPr>
              <p:spPr bwMode="auto">
                <a:xfrm>
                  <a:off x="3300"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85" name="Rectangle 46"/>
                <p:cNvSpPr>
                  <a:spLocks noChangeArrowheads="1"/>
                </p:cNvSpPr>
                <p:nvPr/>
              </p:nvSpPr>
              <p:spPr bwMode="auto">
                <a:xfrm>
                  <a:off x="3318"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86" name="Rectangle 47"/>
                <p:cNvSpPr>
                  <a:spLocks noChangeArrowheads="1"/>
                </p:cNvSpPr>
                <p:nvPr/>
              </p:nvSpPr>
              <p:spPr bwMode="auto">
                <a:xfrm>
                  <a:off x="3336" y="3121"/>
                  <a:ext cx="24"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87" name="Rectangle 48"/>
                <p:cNvSpPr>
                  <a:spLocks noChangeArrowheads="1"/>
                </p:cNvSpPr>
                <p:nvPr/>
              </p:nvSpPr>
              <p:spPr bwMode="auto">
                <a:xfrm>
                  <a:off x="3360"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88" name="Rectangle 49"/>
                <p:cNvSpPr>
                  <a:spLocks noChangeArrowheads="1"/>
                </p:cNvSpPr>
                <p:nvPr/>
              </p:nvSpPr>
              <p:spPr bwMode="auto">
                <a:xfrm>
                  <a:off x="3378"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89" name="Rectangle 50"/>
                <p:cNvSpPr>
                  <a:spLocks noChangeArrowheads="1"/>
                </p:cNvSpPr>
                <p:nvPr/>
              </p:nvSpPr>
              <p:spPr bwMode="auto">
                <a:xfrm>
                  <a:off x="3396"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90" name="Rectangle 51"/>
                <p:cNvSpPr>
                  <a:spLocks noChangeArrowheads="1"/>
                </p:cNvSpPr>
                <p:nvPr/>
              </p:nvSpPr>
              <p:spPr bwMode="auto">
                <a:xfrm>
                  <a:off x="3414" y="3121"/>
                  <a:ext cx="24"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91" name="Rectangle 52"/>
                <p:cNvSpPr>
                  <a:spLocks noChangeArrowheads="1"/>
                </p:cNvSpPr>
                <p:nvPr/>
              </p:nvSpPr>
              <p:spPr bwMode="auto">
                <a:xfrm>
                  <a:off x="3438"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92" name="Rectangle 53"/>
                <p:cNvSpPr>
                  <a:spLocks noChangeArrowheads="1"/>
                </p:cNvSpPr>
                <p:nvPr/>
              </p:nvSpPr>
              <p:spPr bwMode="auto">
                <a:xfrm>
                  <a:off x="3456"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93" name="Rectangle 54"/>
                <p:cNvSpPr>
                  <a:spLocks noChangeArrowheads="1"/>
                </p:cNvSpPr>
                <p:nvPr/>
              </p:nvSpPr>
              <p:spPr bwMode="auto">
                <a:xfrm>
                  <a:off x="3474"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94" name="Rectangle 55"/>
                <p:cNvSpPr>
                  <a:spLocks noChangeArrowheads="1"/>
                </p:cNvSpPr>
                <p:nvPr/>
              </p:nvSpPr>
              <p:spPr bwMode="auto">
                <a:xfrm>
                  <a:off x="3492"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95" name="Rectangle 56"/>
                <p:cNvSpPr>
                  <a:spLocks noChangeArrowheads="1"/>
                </p:cNvSpPr>
                <p:nvPr/>
              </p:nvSpPr>
              <p:spPr bwMode="auto">
                <a:xfrm>
                  <a:off x="3510" y="3121"/>
                  <a:ext cx="24"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96" name="Rectangle 57"/>
                <p:cNvSpPr>
                  <a:spLocks noChangeArrowheads="1"/>
                </p:cNvSpPr>
                <p:nvPr/>
              </p:nvSpPr>
              <p:spPr bwMode="auto">
                <a:xfrm>
                  <a:off x="3534"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97" name="Rectangle 58"/>
                <p:cNvSpPr>
                  <a:spLocks noChangeArrowheads="1"/>
                </p:cNvSpPr>
                <p:nvPr/>
              </p:nvSpPr>
              <p:spPr bwMode="auto">
                <a:xfrm>
                  <a:off x="3552" y="3121"/>
                  <a:ext cx="18" cy="300"/>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grpSp>
          <p:sp>
            <p:nvSpPr>
              <p:cNvPr id="40971" name="Rectangle 59"/>
              <p:cNvSpPr>
                <a:spLocks noChangeArrowheads="1"/>
              </p:cNvSpPr>
              <p:nvPr/>
            </p:nvSpPr>
            <p:spPr bwMode="auto">
              <a:xfrm>
                <a:off x="2621" y="2794"/>
                <a:ext cx="983" cy="287"/>
              </a:xfrm>
              <a:prstGeom prst="rect">
                <a:avLst/>
              </a:prstGeom>
              <a:solidFill>
                <a:srgbClr val="00B0F0"/>
              </a:solidFill>
              <a:ln w="9525">
                <a:noFill/>
                <a:miter lim="800000"/>
                <a:headEnd/>
                <a:tailEnd/>
              </a:ln>
            </p:spPr>
            <p:txBody>
              <a:bodyPr/>
              <a:lstStyle/>
              <a:p>
                <a:endParaRPr lang="en-GB">
                  <a:solidFill>
                    <a:srgbClr val="0094D8"/>
                  </a:solidFill>
                  <a:latin typeface="Frutiger 55 Roman"/>
                </a:endParaRPr>
              </a:p>
            </p:txBody>
          </p:sp>
          <p:grpSp>
            <p:nvGrpSpPr>
              <p:cNvPr id="40972" name="Group 60"/>
              <p:cNvGrpSpPr>
                <a:grpSpLocks/>
              </p:cNvGrpSpPr>
              <p:nvPr/>
            </p:nvGrpSpPr>
            <p:grpSpPr bwMode="auto">
              <a:xfrm>
                <a:off x="4191" y="1890"/>
                <a:ext cx="977" cy="1191"/>
                <a:chOff x="4168" y="2178"/>
                <a:chExt cx="995" cy="1243"/>
              </a:xfrm>
            </p:grpSpPr>
            <p:sp>
              <p:nvSpPr>
                <p:cNvPr id="40994" name="Rectangle 61"/>
                <p:cNvSpPr>
                  <a:spLocks noChangeArrowheads="1"/>
                </p:cNvSpPr>
                <p:nvPr/>
              </p:nvSpPr>
              <p:spPr bwMode="auto">
                <a:xfrm>
                  <a:off x="4168"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0995" name="Rectangle 62"/>
                <p:cNvSpPr>
                  <a:spLocks noChangeArrowheads="1"/>
                </p:cNvSpPr>
                <p:nvPr/>
              </p:nvSpPr>
              <p:spPr bwMode="auto">
                <a:xfrm>
                  <a:off x="4186"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0996" name="Rectangle 63"/>
                <p:cNvSpPr>
                  <a:spLocks noChangeArrowheads="1"/>
                </p:cNvSpPr>
                <p:nvPr/>
              </p:nvSpPr>
              <p:spPr bwMode="auto">
                <a:xfrm>
                  <a:off x="4204" y="2178"/>
                  <a:ext cx="24"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0997" name="Rectangle 64"/>
                <p:cNvSpPr>
                  <a:spLocks noChangeArrowheads="1"/>
                </p:cNvSpPr>
                <p:nvPr/>
              </p:nvSpPr>
              <p:spPr bwMode="auto">
                <a:xfrm>
                  <a:off x="4228"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0998" name="Rectangle 65"/>
                <p:cNvSpPr>
                  <a:spLocks noChangeArrowheads="1"/>
                </p:cNvSpPr>
                <p:nvPr/>
              </p:nvSpPr>
              <p:spPr bwMode="auto">
                <a:xfrm>
                  <a:off x="4246"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0999" name="Rectangle 66"/>
                <p:cNvSpPr>
                  <a:spLocks noChangeArrowheads="1"/>
                </p:cNvSpPr>
                <p:nvPr/>
              </p:nvSpPr>
              <p:spPr bwMode="auto">
                <a:xfrm>
                  <a:off x="4264"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00" name="Rectangle 67"/>
                <p:cNvSpPr>
                  <a:spLocks noChangeArrowheads="1"/>
                </p:cNvSpPr>
                <p:nvPr/>
              </p:nvSpPr>
              <p:spPr bwMode="auto">
                <a:xfrm>
                  <a:off x="4282"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01" name="Rectangle 68"/>
                <p:cNvSpPr>
                  <a:spLocks noChangeArrowheads="1"/>
                </p:cNvSpPr>
                <p:nvPr/>
              </p:nvSpPr>
              <p:spPr bwMode="auto">
                <a:xfrm>
                  <a:off x="4300" y="2178"/>
                  <a:ext cx="24"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02" name="Rectangle 69"/>
                <p:cNvSpPr>
                  <a:spLocks noChangeArrowheads="1"/>
                </p:cNvSpPr>
                <p:nvPr/>
              </p:nvSpPr>
              <p:spPr bwMode="auto">
                <a:xfrm>
                  <a:off x="4324"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03" name="Rectangle 70"/>
                <p:cNvSpPr>
                  <a:spLocks noChangeArrowheads="1"/>
                </p:cNvSpPr>
                <p:nvPr/>
              </p:nvSpPr>
              <p:spPr bwMode="auto">
                <a:xfrm>
                  <a:off x="4342"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04" name="Rectangle 71"/>
                <p:cNvSpPr>
                  <a:spLocks noChangeArrowheads="1"/>
                </p:cNvSpPr>
                <p:nvPr/>
              </p:nvSpPr>
              <p:spPr bwMode="auto">
                <a:xfrm>
                  <a:off x="4360"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05" name="Rectangle 72"/>
                <p:cNvSpPr>
                  <a:spLocks noChangeArrowheads="1"/>
                </p:cNvSpPr>
                <p:nvPr/>
              </p:nvSpPr>
              <p:spPr bwMode="auto">
                <a:xfrm>
                  <a:off x="4378"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06" name="Rectangle 73"/>
                <p:cNvSpPr>
                  <a:spLocks noChangeArrowheads="1"/>
                </p:cNvSpPr>
                <p:nvPr/>
              </p:nvSpPr>
              <p:spPr bwMode="auto">
                <a:xfrm>
                  <a:off x="4396" y="2178"/>
                  <a:ext cx="24"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07" name="Rectangle 74"/>
                <p:cNvSpPr>
                  <a:spLocks noChangeArrowheads="1"/>
                </p:cNvSpPr>
                <p:nvPr/>
              </p:nvSpPr>
              <p:spPr bwMode="auto">
                <a:xfrm>
                  <a:off x="4420"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08" name="Rectangle 75"/>
                <p:cNvSpPr>
                  <a:spLocks noChangeArrowheads="1"/>
                </p:cNvSpPr>
                <p:nvPr/>
              </p:nvSpPr>
              <p:spPr bwMode="auto">
                <a:xfrm>
                  <a:off x="4438"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09" name="Rectangle 76"/>
                <p:cNvSpPr>
                  <a:spLocks noChangeArrowheads="1"/>
                </p:cNvSpPr>
                <p:nvPr/>
              </p:nvSpPr>
              <p:spPr bwMode="auto">
                <a:xfrm>
                  <a:off x="4456"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10" name="Rectangle 77"/>
                <p:cNvSpPr>
                  <a:spLocks noChangeArrowheads="1"/>
                </p:cNvSpPr>
                <p:nvPr/>
              </p:nvSpPr>
              <p:spPr bwMode="auto">
                <a:xfrm>
                  <a:off x="4474"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11" name="Rectangle 78"/>
                <p:cNvSpPr>
                  <a:spLocks noChangeArrowheads="1"/>
                </p:cNvSpPr>
                <p:nvPr/>
              </p:nvSpPr>
              <p:spPr bwMode="auto">
                <a:xfrm>
                  <a:off x="4492"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12" name="Rectangle 79"/>
                <p:cNvSpPr>
                  <a:spLocks noChangeArrowheads="1"/>
                </p:cNvSpPr>
                <p:nvPr/>
              </p:nvSpPr>
              <p:spPr bwMode="auto">
                <a:xfrm>
                  <a:off x="4510" y="2178"/>
                  <a:ext cx="24"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13" name="Rectangle 80"/>
                <p:cNvSpPr>
                  <a:spLocks noChangeArrowheads="1"/>
                </p:cNvSpPr>
                <p:nvPr/>
              </p:nvSpPr>
              <p:spPr bwMode="auto">
                <a:xfrm>
                  <a:off x="4534"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14" name="Rectangle 81"/>
                <p:cNvSpPr>
                  <a:spLocks noChangeArrowheads="1"/>
                </p:cNvSpPr>
                <p:nvPr/>
              </p:nvSpPr>
              <p:spPr bwMode="auto">
                <a:xfrm>
                  <a:off x="4552"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15" name="Rectangle 82"/>
                <p:cNvSpPr>
                  <a:spLocks noChangeArrowheads="1"/>
                </p:cNvSpPr>
                <p:nvPr/>
              </p:nvSpPr>
              <p:spPr bwMode="auto">
                <a:xfrm>
                  <a:off x="4570"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16" name="Rectangle 83"/>
                <p:cNvSpPr>
                  <a:spLocks noChangeArrowheads="1"/>
                </p:cNvSpPr>
                <p:nvPr/>
              </p:nvSpPr>
              <p:spPr bwMode="auto">
                <a:xfrm>
                  <a:off x="4588"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17" name="Rectangle 84"/>
                <p:cNvSpPr>
                  <a:spLocks noChangeArrowheads="1"/>
                </p:cNvSpPr>
                <p:nvPr/>
              </p:nvSpPr>
              <p:spPr bwMode="auto">
                <a:xfrm>
                  <a:off x="4606" y="2178"/>
                  <a:ext cx="24"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18" name="Rectangle 85"/>
                <p:cNvSpPr>
                  <a:spLocks noChangeArrowheads="1"/>
                </p:cNvSpPr>
                <p:nvPr/>
              </p:nvSpPr>
              <p:spPr bwMode="auto">
                <a:xfrm>
                  <a:off x="4630"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19" name="Rectangle 86"/>
                <p:cNvSpPr>
                  <a:spLocks noChangeArrowheads="1"/>
                </p:cNvSpPr>
                <p:nvPr/>
              </p:nvSpPr>
              <p:spPr bwMode="auto">
                <a:xfrm>
                  <a:off x="4648"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20" name="Rectangle 87"/>
                <p:cNvSpPr>
                  <a:spLocks noChangeArrowheads="1"/>
                </p:cNvSpPr>
                <p:nvPr/>
              </p:nvSpPr>
              <p:spPr bwMode="auto">
                <a:xfrm>
                  <a:off x="4666"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21" name="Rectangle 88"/>
                <p:cNvSpPr>
                  <a:spLocks noChangeArrowheads="1"/>
                </p:cNvSpPr>
                <p:nvPr/>
              </p:nvSpPr>
              <p:spPr bwMode="auto">
                <a:xfrm>
                  <a:off x="4684"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22" name="Rectangle 89"/>
                <p:cNvSpPr>
                  <a:spLocks noChangeArrowheads="1"/>
                </p:cNvSpPr>
                <p:nvPr/>
              </p:nvSpPr>
              <p:spPr bwMode="auto">
                <a:xfrm>
                  <a:off x="4702" y="2178"/>
                  <a:ext cx="23"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23" name="Rectangle 90"/>
                <p:cNvSpPr>
                  <a:spLocks noChangeArrowheads="1"/>
                </p:cNvSpPr>
                <p:nvPr/>
              </p:nvSpPr>
              <p:spPr bwMode="auto">
                <a:xfrm>
                  <a:off x="4725"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24" name="Rectangle 91"/>
                <p:cNvSpPr>
                  <a:spLocks noChangeArrowheads="1"/>
                </p:cNvSpPr>
                <p:nvPr/>
              </p:nvSpPr>
              <p:spPr bwMode="auto">
                <a:xfrm>
                  <a:off x="4743"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25" name="Rectangle 92"/>
                <p:cNvSpPr>
                  <a:spLocks noChangeArrowheads="1"/>
                </p:cNvSpPr>
                <p:nvPr/>
              </p:nvSpPr>
              <p:spPr bwMode="auto">
                <a:xfrm>
                  <a:off x="4761"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26" name="Rectangle 93"/>
                <p:cNvSpPr>
                  <a:spLocks noChangeArrowheads="1"/>
                </p:cNvSpPr>
                <p:nvPr/>
              </p:nvSpPr>
              <p:spPr bwMode="auto">
                <a:xfrm>
                  <a:off x="4779"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27" name="Rectangle 94"/>
                <p:cNvSpPr>
                  <a:spLocks noChangeArrowheads="1"/>
                </p:cNvSpPr>
                <p:nvPr/>
              </p:nvSpPr>
              <p:spPr bwMode="auto">
                <a:xfrm>
                  <a:off x="4797" y="2178"/>
                  <a:ext cx="24"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28" name="Rectangle 95"/>
                <p:cNvSpPr>
                  <a:spLocks noChangeArrowheads="1"/>
                </p:cNvSpPr>
                <p:nvPr/>
              </p:nvSpPr>
              <p:spPr bwMode="auto">
                <a:xfrm>
                  <a:off x="4821"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29" name="Rectangle 96"/>
                <p:cNvSpPr>
                  <a:spLocks noChangeArrowheads="1"/>
                </p:cNvSpPr>
                <p:nvPr/>
              </p:nvSpPr>
              <p:spPr bwMode="auto">
                <a:xfrm>
                  <a:off x="4839"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30" name="Rectangle 97"/>
                <p:cNvSpPr>
                  <a:spLocks noChangeArrowheads="1"/>
                </p:cNvSpPr>
                <p:nvPr/>
              </p:nvSpPr>
              <p:spPr bwMode="auto">
                <a:xfrm>
                  <a:off x="4857"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31" name="Rectangle 98"/>
                <p:cNvSpPr>
                  <a:spLocks noChangeArrowheads="1"/>
                </p:cNvSpPr>
                <p:nvPr/>
              </p:nvSpPr>
              <p:spPr bwMode="auto">
                <a:xfrm>
                  <a:off x="4875"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32" name="Rectangle 99"/>
                <p:cNvSpPr>
                  <a:spLocks noChangeArrowheads="1"/>
                </p:cNvSpPr>
                <p:nvPr/>
              </p:nvSpPr>
              <p:spPr bwMode="auto">
                <a:xfrm>
                  <a:off x="4893" y="2178"/>
                  <a:ext cx="24"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33" name="Rectangle 100"/>
                <p:cNvSpPr>
                  <a:spLocks noChangeArrowheads="1"/>
                </p:cNvSpPr>
                <p:nvPr/>
              </p:nvSpPr>
              <p:spPr bwMode="auto">
                <a:xfrm>
                  <a:off x="4917"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34" name="Rectangle 101"/>
                <p:cNvSpPr>
                  <a:spLocks noChangeArrowheads="1"/>
                </p:cNvSpPr>
                <p:nvPr/>
              </p:nvSpPr>
              <p:spPr bwMode="auto">
                <a:xfrm>
                  <a:off x="4935"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35" name="Rectangle 102"/>
                <p:cNvSpPr>
                  <a:spLocks noChangeArrowheads="1"/>
                </p:cNvSpPr>
                <p:nvPr/>
              </p:nvSpPr>
              <p:spPr bwMode="auto">
                <a:xfrm>
                  <a:off x="4953"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36" name="Rectangle 103"/>
                <p:cNvSpPr>
                  <a:spLocks noChangeArrowheads="1"/>
                </p:cNvSpPr>
                <p:nvPr/>
              </p:nvSpPr>
              <p:spPr bwMode="auto">
                <a:xfrm>
                  <a:off x="4971"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37" name="Rectangle 104"/>
                <p:cNvSpPr>
                  <a:spLocks noChangeArrowheads="1"/>
                </p:cNvSpPr>
                <p:nvPr/>
              </p:nvSpPr>
              <p:spPr bwMode="auto">
                <a:xfrm>
                  <a:off x="4989"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38" name="Rectangle 105"/>
                <p:cNvSpPr>
                  <a:spLocks noChangeArrowheads="1"/>
                </p:cNvSpPr>
                <p:nvPr/>
              </p:nvSpPr>
              <p:spPr bwMode="auto">
                <a:xfrm>
                  <a:off x="5007" y="2178"/>
                  <a:ext cx="24"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39" name="Rectangle 106"/>
                <p:cNvSpPr>
                  <a:spLocks noChangeArrowheads="1"/>
                </p:cNvSpPr>
                <p:nvPr/>
              </p:nvSpPr>
              <p:spPr bwMode="auto">
                <a:xfrm>
                  <a:off x="5031"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40" name="Rectangle 107"/>
                <p:cNvSpPr>
                  <a:spLocks noChangeArrowheads="1"/>
                </p:cNvSpPr>
                <p:nvPr/>
              </p:nvSpPr>
              <p:spPr bwMode="auto">
                <a:xfrm>
                  <a:off x="5049"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41" name="Rectangle 108"/>
                <p:cNvSpPr>
                  <a:spLocks noChangeArrowheads="1"/>
                </p:cNvSpPr>
                <p:nvPr/>
              </p:nvSpPr>
              <p:spPr bwMode="auto">
                <a:xfrm>
                  <a:off x="5067"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42" name="Rectangle 109"/>
                <p:cNvSpPr>
                  <a:spLocks noChangeArrowheads="1"/>
                </p:cNvSpPr>
                <p:nvPr/>
              </p:nvSpPr>
              <p:spPr bwMode="auto">
                <a:xfrm>
                  <a:off x="5085"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43" name="Rectangle 110"/>
                <p:cNvSpPr>
                  <a:spLocks noChangeArrowheads="1"/>
                </p:cNvSpPr>
                <p:nvPr/>
              </p:nvSpPr>
              <p:spPr bwMode="auto">
                <a:xfrm>
                  <a:off x="5103" y="2178"/>
                  <a:ext cx="24"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44" name="Rectangle 111"/>
                <p:cNvSpPr>
                  <a:spLocks noChangeArrowheads="1"/>
                </p:cNvSpPr>
                <p:nvPr/>
              </p:nvSpPr>
              <p:spPr bwMode="auto">
                <a:xfrm>
                  <a:off x="5127"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sp>
              <p:nvSpPr>
                <p:cNvPr id="41045" name="Rectangle 112"/>
                <p:cNvSpPr>
                  <a:spLocks noChangeArrowheads="1"/>
                </p:cNvSpPr>
                <p:nvPr/>
              </p:nvSpPr>
              <p:spPr bwMode="auto">
                <a:xfrm>
                  <a:off x="5145" y="2178"/>
                  <a:ext cx="18" cy="1243"/>
                </a:xfrm>
                <a:prstGeom prst="rect">
                  <a:avLst/>
                </a:prstGeom>
                <a:gradFill rotWithShape="0">
                  <a:gsLst>
                    <a:gs pos="0">
                      <a:srgbClr val="B2B200"/>
                    </a:gs>
                    <a:gs pos="50000">
                      <a:srgbClr val="FFFF00"/>
                    </a:gs>
                    <a:gs pos="100000">
                      <a:srgbClr val="B2B200"/>
                    </a:gs>
                  </a:gsLst>
                  <a:lin ang="0" scaled="1"/>
                </a:gradFill>
                <a:ln w="9525">
                  <a:noFill/>
                  <a:miter lim="800000"/>
                  <a:headEnd/>
                  <a:tailEnd/>
                </a:ln>
              </p:spPr>
              <p:txBody>
                <a:bodyPr/>
                <a:lstStyle/>
                <a:p>
                  <a:endParaRPr lang="en-GB">
                    <a:solidFill>
                      <a:srgbClr val="0094D8"/>
                    </a:solidFill>
                    <a:latin typeface="Frutiger 55 Roman"/>
                  </a:endParaRPr>
                </a:p>
              </p:txBody>
            </p:sp>
          </p:grpSp>
          <p:sp>
            <p:nvSpPr>
              <p:cNvPr id="40973" name="Rectangle 113"/>
              <p:cNvSpPr>
                <a:spLocks noChangeArrowheads="1"/>
              </p:cNvSpPr>
              <p:nvPr/>
            </p:nvSpPr>
            <p:spPr bwMode="auto">
              <a:xfrm>
                <a:off x="4191" y="1890"/>
                <a:ext cx="977" cy="1191"/>
              </a:xfrm>
              <a:prstGeom prst="rect">
                <a:avLst/>
              </a:prstGeom>
              <a:solidFill>
                <a:srgbClr val="00B0F0"/>
              </a:solidFill>
              <a:ln w="9525">
                <a:noFill/>
                <a:miter lim="800000"/>
                <a:headEnd/>
                <a:tailEnd/>
              </a:ln>
            </p:spPr>
            <p:txBody>
              <a:bodyPr/>
              <a:lstStyle/>
              <a:p>
                <a:endParaRPr lang="en-GB">
                  <a:solidFill>
                    <a:srgbClr val="0094D8"/>
                  </a:solidFill>
                  <a:latin typeface="Frutiger 55 Roman"/>
                </a:endParaRPr>
              </a:p>
            </p:txBody>
          </p:sp>
          <p:sp>
            <p:nvSpPr>
              <p:cNvPr id="40974" name="Line 114"/>
              <p:cNvSpPr>
                <a:spLocks noChangeShapeType="1"/>
              </p:cNvSpPr>
              <p:nvPr/>
            </p:nvSpPr>
            <p:spPr bwMode="auto">
              <a:xfrm>
                <a:off x="763" y="879"/>
                <a:ext cx="1" cy="2202"/>
              </a:xfrm>
              <a:prstGeom prst="line">
                <a:avLst/>
              </a:prstGeom>
              <a:noFill/>
              <a:ln w="28575">
                <a:solidFill>
                  <a:schemeClr val="tx1"/>
                </a:solidFill>
                <a:round/>
                <a:headEnd/>
                <a:tailEnd/>
              </a:ln>
            </p:spPr>
            <p:txBody>
              <a:bodyPr/>
              <a:lstStyle/>
              <a:p>
                <a:endParaRPr lang="it-IT"/>
              </a:p>
            </p:txBody>
          </p:sp>
          <p:sp>
            <p:nvSpPr>
              <p:cNvPr id="40975" name="Line 115"/>
              <p:cNvSpPr>
                <a:spLocks noChangeShapeType="1"/>
              </p:cNvSpPr>
              <p:nvPr/>
            </p:nvSpPr>
            <p:spPr bwMode="auto">
              <a:xfrm>
                <a:off x="728" y="3081"/>
                <a:ext cx="35" cy="1"/>
              </a:xfrm>
              <a:prstGeom prst="line">
                <a:avLst/>
              </a:prstGeom>
              <a:noFill/>
              <a:ln w="19050">
                <a:solidFill>
                  <a:schemeClr val="tx1"/>
                </a:solidFill>
                <a:round/>
                <a:headEnd/>
                <a:tailEnd/>
              </a:ln>
            </p:spPr>
            <p:txBody>
              <a:bodyPr/>
              <a:lstStyle/>
              <a:p>
                <a:endParaRPr lang="it-IT"/>
              </a:p>
            </p:txBody>
          </p:sp>
          <p:sp>
            <p:nvSpPr>
              <p:cNvPr id="40976" name="Line 116"/>
              <p:cNvSpPr>
                <a:spLocks noChangeShapeType="1"/>
              </p:cNvSpPr>
              <p:nvPr/>
            </p:nvSpPr>
            <p:spPr bwMode="auto">
              <a:xfrm>
                <a:off x="728" y="2639"/>
                <a:ext cx="35" cy="0"/>
              </a:xfrm>
              <a:prstGeom prst="line">
                <a:avLst/>
              </a:prstGeom>
              <a:noFill/>
              <a:ln w="19050">
                <a:solidFill>
                  <a:schemeClr val="tx1"/>
                </a:solidFill>
                <a:round/>
                <a:headEnd/>
                <a:tailEnd/>
              </a:ln>
            </p:spPr>
            <p:txBody>
              <a:bodyPr/>
              <a:lstStyle/>
              <a:p>
                <a:endParaRPr lang="it-IT"/>
              </a:p>
            </p:txBody>
          </p:sp>
          <p:sp>
            <p:nvSpPr>
              <p:cNvPr id="40977" name="Line 117"/>
              <p:cNvSpPr>
                <a:spLocks noChangeShapeType="1"/>
              </p:cNvSpPr>
              <p:nvPr/>
            </p:nvSpPr>
            <p:spPr bwMode="auto">
              <a:xfrm>
                <a:off x="728" y="2202"/>
                <a:ext cx="35" cy="1"/>
              </a:xfrm>
              <a:prstGeom prst="line">
                <a:avLst/>
              </a:prstGeom>
              <a:noFill/>
              <a:ln w="19050">
                <a:solidFill>
                  <a:schemeClr val="tx1"/>
                </a:solidFill>
                <a:round/>
                <a:headEnd/>
                <a:tailEnd/>
              </a:ln>
            </p:spPr>
            <p:txBody>
              <a:bodyPr/>
              <a:lstStyle/>
              <a:p>
                <a:endParaRPr lang="it-IT"/>
              </a:p>
            </p:txBody>
          </p:sp>
          <p:sp>
            <p:nvSpPr>
              <p:cNvPr id="40978" name="Line 118"/>
              <p:cNvSpPr>
                <a:spLocks noChangeShapeType="1"/>
              </p:cNvSpPr>
              <p:nvPr/>
            </p:nvSpPr>
            <p:spPr bwMode="auto">
              <a:xfrm>
                <a:off x="728" y="1758"/>
                <a:ext cx="35" cy="1"/>
              </a:xfrm>
              <a:prstGeom prst="line">
                <a:avLst/>
              </a:prstGeom>
              <a:noFill/>
              <a:ln w="19050">
                <a:solidFill>
                  <a:schemeClr val="tx1"/>
                </a:solidFill>
                <a:round/>
                <a:headEnd/>
                <a:tailEnd/>
              </a:ln>
            </p:spPr>
            <p:txBody>
              <a:bodyPr/>
              <a:lstStyle/>
              <a:p>
                <a:endParaRPr lang="it-IT"/>
              </a:p>
            </p:txBody>
          </p:sp>
          <p:sp>
            <p:nvSpPr>
              <p:cNvPr id="40979" name="Line 119"/>
              <p:cNvSpPr>
                <a:spLocks noChangeShapeType="1"/>
              </p:cNvSpPr>
              <p:nvPr/>
            </p:nvSpPr>
            <p:spPr bwMode="auto">
              <a:xfrm>
                <a:off x="728" y="1321"/>
                <a:ext cx="35" cy="1"/>
              </a:xfrm>
              <a:prstGeom prst="line">
                <a:avLst/>
              </a:prstGeom>
              <a:noFill/>
              <a:ln w="19050">
                <a:solidFill>
                  <a:schemeClr val="tx1"/>
                </a:solidFill>
                <a:round/>
                <a:headEnd/>
                <a:tailEnd/>
              </a:ln>
            </p:spPr>
            <p:txBody>
              <a:bodyPr/>
              <a:lstStyle/>
              <a:p>
                <a:endParaRPr lang="it-IT"/>
              </a:p>
            </p:txBody>
          </p:sp>
          <p:sp>
            <p:nvSpPr>
              <p:cNvPr id="40980" name="Line 120"/>
              <p:cNvSpPr>
                <a:spLocks noChangeShapeType="1"/>
              </p:cNvSpPr>
              <p:nvPr/>
            </p:nvSpPr>
            <p:spPr bwMode="auto">
              <a:xfrm>
                <a:off x="728" y="879"/>
                <a:ext cx="35" cy="1"/>
              </a:xfrm>
              <a:prstGeom prst="line">
                <a:avLst/>
              </a:prstGeom>
              <a:noFill/>
              <a:ln w="19050">
                <a:solidFill>
                  <a:schemeClr val="tx1"/>
                </a:solidFill>
                <a:round/>
                <a:headEnd/>
                <a:tailEnd/>
              </a:ln>
            </p:spPr>
            <p:txBody>
              <a:bodyPr/>
              <a:lstStyle/>
              <a:p>
                <a:endParaRPr lang="it-IT"/>
              </a:p>
            </p:txBody>
          </p:sp>
          <p:sp>
            <p:nvSpPr>
              <p:cNvPr id="40981" name="Line 121"/>
              <p:cNvSpPr>
                <a:spLocks noChangeShapeType="1"/>
              </p:cNvSpPr>
              <p:nvPr/>
            </p:nvSpPr>
            <p:spPr bwMode="auto">
              <a:xfrm>
                <a:off x="768" y="3072"/>
                <a:ext cx="4699" cy="1"/>
              </a:xfrm>
              <a:prstGeom prst="line">
                <a:avLst/>
              </a:prstGeom>
              <a:noFill/>
              <a:ln w="38100">
                <a:solidFill>
                  <a:schemeClr val="tx1"/>
                </a:solidFill>
                <a:round/>
                <a:headEnd/>
                <a:tailEnd/>
              </a:ln>
            </p:spPr>
            <p:txBody>
              <a:bodyPr/>
              <a:lstStyle/>
              <a:p>
                <a:endParaRPr lang="it-IT"/>
              </a:p>
            </p:txBody>
          </p:sp>
          <p:sp>
            <p:nvSpPr>
              <p:cNvPr id="40982" name="Line 122"/>
              <p:cNvSpPr>
                <a:spLocks noChangeShapeType="1"/>
              </p:cNvSpPr>
              <p:nvPr/>
            </p:nvSpPr>
            <p:spPr bwMode="auto">
              <a:xfrm flipV="1">
                <a:off x="763" y="3081"/>
                <a:ext cx="1" cy="35"/>
              </a:xfrm>
              <a:prstGeom prst="line">
                <a:avLst/>
              </a:prstGeom>
              <a:noFill/>
              <a:ln w="9525">
                <a:solidFill>
                  <a:schemeClr val="tx1"/>
                </a:solidFill>
                <a:round/>
                <a:headEnd/>
                <a:tailEnd/>
              </a:ln>
            </p:spPr>
            <p:txBody>
              <a:bodyPr/>
              <a:lstStyle/>
              <a:p>
                <a:endParaRPr lang="it-IT"/>
              </a:p>
            </p:txBody>
          </p:sp>
          <p:sp>
            <p:nvSpPr>
              <p:cNvPr id="40983" name="Line 123"/>
              <p:cNvSpPr>
                <a:spLocks noChangeShapeType="1"/>
              </p:cNvSpPr>
              <p:nvPr/>
            </p:nvSpPr>
            <p:spPr bwMode="auto">
              <a:xfrm flipV="1">
                <a:off x="3898" y="3081"/>
                <a:ext cx="1" cy="35"/>
              </a:xfrm>
              <a:prstGeom prst="line">
                <a:avLst/>
              </a:prstGeom>
              <a:noFill/>
              <a:ln w="9525">
                <a:solidFill>
                  <a:schemeClr val="tx1"/>
                </a:solidFill>
                <a:round/>
                <a:headEnd/>
                <a:tailEnd/>
              </a:ln>
            </p:spPr>
            <p:txBody>
              <a:bodyPr/>
              <a:lstStyle/>
              <a:p>
                <a:endParaRPr lang="it-IT"/>
              </a:p>
            </p:txBody>
          </p:sp>
          <p:sp>
            <p:nvSpPr>
              <p:cNvPr id="40984" name="Line 124"/>
              <p:cNvSpPr>
                <a:spLocks noChangeShapeType="1"/>
              </p:cNvSpPr>
              <p:nvPr/>
            </p:nvSpPr>
            <p:spPr bwMode="auto">
              <a:xfrm flipV="1">
                <a:off x="5462" y="3081"/>
                <a:ext cx="1" cy="35"/>
              </a:xfrm>
              <a:prstGeom prst="line">
                <a:avLst/>
              </a:prstGeom>
              <a:noFill/>
              <a:ln w="9525">
                <a:solidFill>
                  <a:schemeClr val="tx1"/>
                </a:solidFill>
                <a:round/>
                <a:headEnd/>
                <a:tailEnd/>
              </a:ln>
            </p:spPr>
            <p:txBody>
              <a:bodyPr/>
              <a:lstStyle/>
              <a:p>
                <a:endParaRPr lang="it-IT"/>
              </a:p>
            </p:txBody>
          </p:sp>
          <p:sp>
            <p:nvSpPr>
              <p:cNvPr id="1432701" name="Rectangle 125"/>
              <p:cNvSpPr>
                <a:spLocks noChangeArrowheads="1"/>
              </p:cNvSpPr>
              <p:nvPr/>
            </p:nvSpPr>
            <p:spPr bwMode="auto">
              <a:xfrm>
                <a:off x="604" y="3015"/>
                <a:ext cx="78" cy="174"/>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a:solidFill>
                      <a:srgbClr val="0094D8"/>
                    </a:solidFill>
                    <a:latin typeface="Frutiger 55 Roman"/>
                    <a:ea typeface="Batang" pitchFamily="18" charset="-127"/>
                  </a:rPr>
                  <a:t>0</a:t>
                </a:r>
                <a:endParaRPr lang="en-GB" sz="1600">
                  <a:solidFill>
                    <a:srgbClr val="0094D8"/>
                  </a:solidFill>
                  <a:effectLst>
                    <a:outerShdw blurRad="38100" dist="38100" dir="2700000" algn="tl">
                      <a:srgbClr val="C0C0C0"/>
                    </a:outerShdw>
                  </a:effectLst>
                  <a:latin typeface="Frutiger 55 Roman"/>
                  <a:ea typeface="Batang" pitchFamily="18" charset="-127"/>
                </a:endParaRPr>
              </a:p>
            </p:txBody>
          </p:sp>
          <p:sp>
            <p:nvSpPr>
              <p:cNvPr id="1432702" name="Rectangle 126"/>
              <p:cNvSpPr>
                <a:spLocks noChangeArrowheads="1"/>
              </p:cNvSpPr>
              <p:nvPr/>
            </p:nvSpPr>
            <p:spPr bwMode="auto">
              <a:xfrm>
                <a:off x="534" y="2572"/>
                <a:ext cx="156" cy="175"/>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a:solidFill>
                      <a:srgbClr val="0094D8"/>
                    </a:solidFill>
                    <a:latin typeface="Frutiger 55 Roman"/>
                    <a:ea typeface="Batang" pitchFamily="18" charset="-127"/>
                  </a:rPr>
                  <a:t>20</a:t>
                </a:r>
                <a:endParaRPr lang="en-GB" sz="1600">
                  <a:solidFill>
                    <a:srgbClr val="0094D8"/>
                  </a:solidFill>
                  <a:effectLst>
                    <a:outerShdw blurRad="38100" dist="38100" dir="2700000" algn="tl">
                      <a:srgbClr val="C0C0C0"/>
                    </a:outerShdw>
                  </a:effectLst>
                  <a:latin typeface="Frutiger 55 Roman"/>
                  <a:ea typeface="Batang" pitchFamily="18" charset="-127"/>
                </a:endParaRPr>
              </a:p>
            </p:txBody>
          </p:sp>
          <p:sp>
            <p:nvSpPr>
              <p:cNvPr id="1432703" name="Rectangle 127"/>
              <p:cNvSpPr>
                <a:spLocks noChangeArrowheads="1"/>
              </p:cNvSpPr>
              <p:nvPr/>
            </p:nvSpPr>
            <p:spPr bwMode="auto">
              <a:xfrm>
                <a:off x="534" y="2134"/>
                <a:ext cx="156" cy="175"/>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a:solidFill>
                      <a:srgbClr val="0094D8"/>
                    </a:solidFill>
                    <a:latin typeface="Frutiger 55 Roman"/>
                    <a:ea typeface="Batang" pitchFamily="18" charset="-127"/>
                  </a:rPr>
                  <a:t>40</a:t>
                </a:r>
                <a:endParaRPr lang="en-GB" sz="1600">
                  <a:solidFill>
                    <a:srgbClr val="0094D8"/>
                  </a:solidFill>
                  <a:effectLst>
                    <a:outerShdw blurRad="38100" dist="38100" dir="2700000" algn="tl">
                      <a:srgbClr val="C0C0C0"/>
                    </a:outerShdw>
                  </a:effectLst>
                  <a:latin typeface="Frutiger 55 Roman"/>
                  <a:ea typeface="Batang" pitchFamily="18" charset="-127"/>
                </a:endParaRPr>
              </a:p>
            </p:txBody>
          </p:sp>
          <p:sp>
            <p:nvSpPr>
              <p:cNvPr id="1432704" name="Rectangle 128"/>
              <p:cNvSpPr>
                <a:spLocks noChangeArrowheads="1"/>
              </p:cNvSpPr>
              <p:nvPr/>
            </p:nvSpPr>
            <p:spPr bwMode="auto">
              <a:xfrm>
                <a:off x="534" y="1689"/>
                <a:ext cx="156" cy="174"/>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a:solidFill>
                      <a:srgbClr val="0094D8"/>
                    </a:solidFill>
                    <a:latin typeface="Frutiger 55 Roman"/>
                    <a:ea typeface="Batang" pitchFamily="18" charset="-127"/>
                  </a:rPr>
                  <a:t>60</a:t>
                </a:r>
                <a:endParaRPr lang="en-GB" sz="1600">
                  <a:solidFill>
                    <a:srgbClr val="0094D8"/>
                  </a:solidFill>
                  <a:effectLst>
                    <a:outerShdw blurRad="38100" dist="38100" dir="2700000" algn="tl">
                      <a:srgbClr val="C0C0C0"/>
                    </a:outerShdw>
                  </a:effectLst>
                  <a:latin typeface="Frutiger 55 Roman"/>
                  <a:ea typeface="Batang" pitchFamily="18" charset="-127"/>
                </a:endParaRPr>
              </a:p>
            </p:txBody>
          </p:sp>
          <p:sp>
            <p:nvSpPr>
              <p:cNvPr id="1432705" name="Rectangle 129"/>
              <p:cNvSpPr>
                <a:spLocks noChangeArrowheads="1"/>
              </p:cNvSpPr>
              <p:nvPr/>
            </p:nvSpPr>
            <p:spPr bwMode="auto">
              <a:xfrm>
                <a:off x="534" y="1253"/>
                <a:ext cx="156" cy="174"/>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a:solidFill>
                      <a:srgbClr val="0094D8"/>
                    </a:solidFill>
                    <a:latin typeface="Frutiger 55 Roman"/>
                    <a:ea typeface="Batang" pitchFamily="18" charset="-127"/>
                  </a:rPr>
                  <a:t>80</a:t>
                </a:r>
                <a:endParaRPr lang="en-GB" sz="1600">
                  <a:solidFill>
                    <a:srgbClr val="0094D8"/>
                  </a:solidFill>
                  <a:effectLst>
                    <a:outerShdw blurRad="38100" dist="38100" dir="2700000" algn="tl">
                      <a:srgbClr val="C0C0C0"/>
                    </a:outerShdw>
                  </a:effectLst>
                  <a:latin typeface="Frutiger 55 Roman"/>
                  <a:ea typeface="Batang" pitchFamily="18" charset="-127"/>
                </a:endParaRPr>
              </a:p>
            </p:txBody>
          </p:sp>
          <p:sp>
            <p:nvSpPr>
              <p:cNvPr id="1432706" name="Rectangle 130"/>
              <p:cNvSpPr>
                <a:spLocks noChangeArrowheads="1"/>
              </p:cNvSpPr>
              <p:nvPr/>
            </p:nvSpPr>
            <p:spPr bwMode="auto">
              <a:xfrm>
                <a:off x="463" y="810"/>
                <a:ext cx="234" cy="174"/>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a:solidFill>
                      <a:srgbClr val="0094D8"/>
                    </a:solidFill>
                    <a:latin typeface="Frutiger 55 Roman"/>
                    <a:ea typeface="Batang" pitchFamily="18" charset="-127"/>
                  </a:rPr>
                  <a:t>100</a:t>
                </a:r>
                <a:endParaRPr lang="en-GB" sz="1600">
                  <a:solidFill>
                    <a:srgbClr val="0094D8"/>
                  </a:solidFill>
                  <a:effectLst>
                    <a:outerShdw blurRad="38100" dist="38100" dir="2700000" algn="tl">
                      <a:srgbClr val="C0C0C0"/>
                    </a:outerShdw>
                  </a:effectLst>
                  <a:latin typeface="Frutiger 55 Roman"/>
                  <a:ea typeface="Batang" pitchFamily="18" charset="-127"/>
                </a:endParaRPr>
              </a:p>
            </p:txBody>
          </p:sp>
          <p:sp>
            <p:nvSpPr>
              <p:cNvPr id="40991" name="Text Box 8"/>
              <p:cNvSpPr txBox="1">
                <a:spLocks noChangeArrowheads="1"/>
              </p:cNvSpPr>
              <p:nvPr/>
            </p:nvSpPr>
            <p:spPr bwMode="auto">
              <a:xfrm>
                <a:off x="2908" y="2793"/>
                <a:ext cx="488" cy="261"/>
              </a:xfrm>
              <a:prstGeom prst="rect">
                <a:avLst/>
              </a:prstGeom>
              <a:noFill/>
              <a:ln w="12700">
                <a:noFill/>
                <a:miter lim="800000"/>
                <a:headEnd/>
                <a:tailEnd/>
              </a:ln>
            </p:spPr>
            <p:txBody>
              <a:bodyPr wrap="none">
                <a:spAutoFit/>
              </a:bodyPr>
              <a:lstStyle/>
              <a:p>
                <a:pPr algn="ctr">
                  <a:spcBef>
                    <a:spcPct val="20000"/>
                  </a:spcBef>
                </a:pPr>
                <a:r>
                  <a:rPr lang="de-DE" b="1">
                    <a:solidFill>
                      <a:srgbClr val="FFFFFF"/>
                    </a:solidFill>
                    <a:latin typeface="Frutiger 55 Roman"/>
                  </a:rPr>
                  <a:t>13 %</a:t>
                </a:r>
              </a:p>
            </p:txBody>
          </p:sp>
          <p:sp>
            <p:nvSpPr>
              <p:cNvPr id="40992" name="Text Box 9"/>
              <p:cNvSpPr txBox="1">
                <a:spLocks noChangeArrowheads="1"/>
              </p:cNvSpPr>
              <p:nvPr/>
            </p:nvSpPr>
            <p:spPr bwMode="auto">
              <a:xfrm>
                <a:off x="4424" y="1913"/>
                <a:ext cx="488" cy="261"/>
              </a:xfrm>
              <a:prstGeom prst="rect">
                <a:avLst/>
              </a:prstGeom>
              <a:noFill/>
              <a:ln w="12700">
                <a:noFill/>
                <a:miter lim="800000"/>
                <a:headEnd/>
                <a:tailEnd/>
              </a:ln>
            </p:spPr>
            <p:txBody>
              <a:bodyPr wrap="none">
                <a:spAutoFit/>
              </a:bodyPr>
              <a:lstStyle/>
              <a:p>
                <a:pPr algn="ctr">
                  <a:spcBef>
                    <a:spcPct val="20000"/>
                  </a:spcBef>
                </a:pPr>
                <a:r>
                  <a:rPr lang="de-DE" b="1">
                    <a:solidFill>
                      <a:srgbClr val="FFFFFF"/>
                    </a:solidFill>
                    <a:latin typeface="Frutiger 55 Roman"/>
                  </a:rPr>
                  <a:t>54 %</a:t>
                </a:r>
              </a:p>
            </p:txBody>
          </p:sp>
          <p:sp>
            <p:nvSpPr>
              <p:cNvPr id="40993" name="Line 136"/>
              <p:cNvSpPr>
                <a:spLocks noChangeShapeType="1"/>
              </p:cNvSpPr>
              <p:nvPr/>
            </p:nvSpPr>
            <p:spPr bwMode="auto">
              <a:xfrm flipV="1">
                <a:off x="2220" y="3069"/>
                <a:ext cx="1" cy="34"/>
              </a:xfrm>
              <a:prstGeom prst="line">
                <a:avLst/>
              </a:prstGeom>
              <a:noFill/>
              <a:ln w="9525">
                <a:solidFill>
                  <a:schemeClr val="tx1"/>
                </a:solidFill>
                <a:round/>
                <a:headEnd/>
                <a:tailEnd/>
              </a:ln>
            </p:spPr>
            <p:txBody>
              <a:bodyPr/>
              <a:lstStyle/>
              <a:p>
                <a:endParaRPr lang="it-IT"/>
              </a:p>
            </p:txBody>
          </p:sp>
        </p:grpSp>
      </p:grpSp>
      <p:sp>
        <p:nvSpPr>
          <p:cNvPr id="40964" name="Rectangle 3"/>
          <p:cNvSpPr>
            <a:spLocks noChangeArrowheads="1"/>
          </p:cNvSpPr>
          <p:nvPr/>
        </p:nvSpPr>
        <p:spPr bwMode="auto">
          <a:xfrm>
            <a:off x="93663" y="6375400"/>
            <a:ext cx="3252787" cy="261938"/>
          </a:xfrm>
          <a:prstGeom prst="rect">
            <a:avLst/>
          </a:prstGeom>
          <a:noFill/>
          <a:ln w="9525" algn="ctr">
            <a:noFill/>
            <a:miter lim="800000"/>
            <a:headEnd/>
            <a:tailEnd/>
          </a:ln>
        </p:spPr>
        <p:txBody>
          <a:bodyPr wrap="none">
            <a:spAutoFit/>
          </a:bodyPr>
          <a:lstStyle/>
          <a:p>
            <a:pPr>
              <a:buClr>
                <a:srgbClr val="CC0000"/>
              </a:buClr>
              <a:buFont typeface="Wingdings" pitchFamily="2" charset="2"/>
              <a:buNone/>
            </a:pPr>
            <a:r>
              <a:rPr lang="de-DE" sz="1100">
                <a:solidFill>
                  <a:srgbClr val="0094D8"/>
                </a:solidFill>
                <a:latin typeface="Frutiger 55 Roman"/>
              </a:rPr>
              <a:t>Yassin A &amp; Saad F J. </a:t>
            </a:r>
            <a:r>
              <a:rPr lang="de-DE" sz="1100" i="1">
                <a:solidFill>
                  <a:srgbClr val="0094D8"/>
                </a:solidFill>
                <a:latin typeface="Frutiger 55 Roman"/>
              </a:rPr>
              <a:t>Sex Med</a:t>
            </a:r>
            <a:r>
              <a:rPr lang="de-DE" sz="1100">
                <a:solidFill>
                  <a:srgbClr val="0094D8"/>
                </a:solidFill>
                <a:latin typeface="Frutiger 55 Roman"/>
              </a:rPr>
              <a:t> 2007;4:497–501.</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6" name="Group 4"/>
          <p:cNvGrpSpPr>
            <a:grpSpLocks/>
          </p:cNvGrpSpPr>
          <p:nvPr/>
        </p:nvGrpSpPr>
        <p:grpSpPr bwMode="auto">
          <a:xfrm>
            <a:off x="792163" y="1968500"/>
            <a:ext cx="8418512" cy="4406900"/>
            <a:chOff x="192" y="672"/>
            <a:chExt cx="5834" cy="3406"/>
          </a:xfrm>
        </p:grpSpPr>
        <p:sp>
          <p:nvSpPr>
            <p:cNvPr id="54277" name="Rectangle 5"/>
            <p:cNvSpPr>
              <a:spLocks noChangeArrowheads="1"/>
            </p:cNvSpPr>
            <p:nvPr/>
          </p:nvSpPr>
          <p:spPr bwMode="auto">
            <a:xfrm>
              <a:off x="522" y="971"/>
              <a:ext cx="730" cy="2265"/>
            </a:xfrm>
            <a:prstGeom prst="rect">
              <a:avLst/>
            </a:prstGeom>
            <a:solidFill>
              <a:schemeClr val="bg1">
                <a:lumMod val="50000"/>
              </a:schemeClr>
            </a:solidFill>
            <a:ln w="9525">
              <a:solidFill>
                <a:schemeClr val="bg1">
                  <a:lumMod val="50000"/>
                </a:schemeClr>
              </a:solidFill>
              <a:miter lim="800000"/>
              <a:headEnd/>
              <a:tailEnd/>
            </a:ln>
          </p:spPr>
          <p:txBody>
            <a:bodyPr/>
            <a:lstStyle/>
            <a:p>
              <a:pPr>
                <a:defRPr/>
              </a:pPr>
              <a:endParaRPr lang="en-GB">
                <a:solidFill>
                  <a:srgbClr val="0070C0"/>
                </a:solidFill>
                <a:latin typeface="Frutiger 55 Roman"/>
              </a:endParaRPr>
            </a:p>
          </p:txBody>
        </p:sp>
        <p:sp>
          <p:nvSpPr>
            <p:cNvPr id="41990" name="Rectangle 6"/>
            <p:cNvSpPr>
              <a:spLocks noChangeArrowheads="1"/>
            </p:cNvSpPr>
            <p:nvPr/>
          </p:nvSpPr>
          <p:spPr bwMode="auto">
            <a:xfrm>
              <a:off x="1468" y="1786"/>
              <a:ext cx="732" cy="1450"/>
            </a:xfrm>
            <a:prstGeom prst="rect">
              <a:avLst/>
            </a:prstGeom>
            <a:solidFill>
              <a:srgbClr val="00B0F0"/>
            </a:solidFill>
            <a:ln w="9525">
              <a:noFill/>
              <a:miter lim="800000"/>
              <a:headEnd/>
              <a:tailEnd/>
            </a:ln>
          </p:spPr>
          <p:txBody>
            <a:bodyPr/>
            <a:lstStyle/>
            <a:p>
              <a:endParaRPr lang="en-GB">
                <a:solidFill>
                  <a:srgbClr val="0070C0"/>
                </a:solidFill>
                <a:latin typeface="Frutiger 55 Roman"/>
              </a:endParaRPr>
            </a:p>
          </p:txBody>
        </p:sp>
        <p:sp>
          <p:nvSpPr>
            <p:cNvPr id="41991" name="Rectangle 7"/>
            <p:cNvSpPr>
              <a:spLocks noChangeArrowheads="1"/>
            </p:cNvSpPr>
            <p:nvPr/>
          </p:nvSpPr>
          <p:spPr bwMode="auto">
            <a:xfrm>
              <a:off x="2415" y="1786"/>
              <a:ext cx="731" cy="1450"/>
            </a:xfrm>
            <a:prstGeom prst="rect">
              <a:avLst/>
            </a:prstGeom>
            <a:solidFill>
              <a:srgbClr val="00B0F0"/>
            </a:solidFill>
            <a:ln w="9525">
              <a:noFill/>
              <a:miter lim="800000"/>
              <a:headEnd/>
              <a:tailEnd/>
            </a:ln>
          </p:spPr>
          <p:txBody>
            <a:bodyPr/>
            <a:lstStyle/>
            <a:p>
              <a:endParaRPr lang="en-GB">
                <a:solidFill>
                  <a:srgbClr val="0070C0"/>
                </a:solidFill>
                <a:latin typeface="Frutiger 55 Roman"/>
              </a:endParaRPr>
            </a:p>
          </p:txBody>
        </p:sp>
        <p:sp>
          <p:nvSpPr>
            <p:cNvPr id="41992" name="Rectangle 8"/>
            <p:cNvSpPr>
              <a:spLocks noChangeArrowheads="1"/>
            </p:cNvSpPr>
            <p:nvPr/>
          </p:nvSpPr>
          <p:spPr bwMode="auto">
            <a:xfrm>
              <a:off x="3362" y="1834"/>
              <a:ext cx="731" cy="1402"/>
            </a:xfrm>
            <a:prstGeom prst="rect">
              <a:avLst/>
            </a:prstGeom>
            <a:solidFill>
              <a:srgbClr val="00B0F0"/>
            </a:solidFill>
            <a:ln w="9525">
              <a:noFill/>
              <a:miter lim="800000"/>
              <a:headEnd/>
              <a:tailEnd/>
            </a:ln>
          </p:spPr>
          <p:txBody>
            <a:bodyPr/>
            <a:lstStyle/>
            <a:p>
              <a:endParaRPr lang="en-GB">
                <a:solidFill>
                  <a:srgbClr val="0070C0"/>
                </a:solidFill>
                <a:latin typeface="Frutiger 55 Roman"/>
              </a:endParaRPr>
            </a:p>
          </p:txBody>
        </p:sp>
        <p:sp>
          <p:nvSpPr>
            <p:cNvPr id="41993" name="Rectangle 9"/>
            <p:cNvSpPr>
              <a:spLocks noChangeArrowheads="1"/>
            </p:cNvSpPr>
            <p:nvPr/>
          </p:nvSpPr>
          <p:spPr bwMode="auto">
            <a:xfrm>
              <a:off x="4309" y="2014"/>
              <a:ext cx="731" cy="1222"/>
            </a:xfrm>
            <a:prstGeom prst="rect">
              <a:avLst/>
            </a:prstGeom>
            <a:solidFill>
              <a:srgbClr val="00B0F0"/>
            </a:solidFill>
            <a:ln w="9525">
              <a:noFill/>
              <a:miter lim="800000"/>
              <a:headEnd/>
              <a:tailEnd/>
            </a:ln>
          </p:spPr>
          <p:txBody>
            <a:bodyPr/>
            <a:lstStyle/>
            <a:p>
              <a:endParaRPr lang="en-GB">
                <a:solidFill>
                  <a:srgbClr val="0070C0"/>
                </a:solidFill>
                <a:latin typeface="Frutiger 55 Roman"/>
              </a:endParaRPr>
            </a:p>
          </p:txBody>
        </p:sp>
        <p:sp>
          <p:nvSpPr>
            <p:cNvPr id="41994" name="Line 10"/>
            <p:cNvSpPr>
              <a:spLocks noChangeShapeType="1"/>
            </p:cNvSpPr>
            <p:nvPr/>
          </p:nvSpPr>
          <p:spPr bwMode="auto">
            <a:xfrm>
              <a:off x="414" y="744"/>
              <a:ext cx="1" cy="2492"/>
            </a:xfrm>
            <a:prstGeom prst="line">
              <a:avLst/>
            </a:prstGeom>
            <a:noFill/>
            <a:ln w="9525">
              <a:solidFill>
                <a:srgbClr val="0070C0"/>
              </a:solidFill>
              <a:round/>
              <a:headEnd/>
              <a:tailEnd/>
            </a:ln>
          </p:spPr>
          <p:txBody>
            <a:bodyPr/>
            <a:lstStyle/>
            <a:p>
              <a:endParaRPr lang="it-IT"/>
            </a:p>
          </p:txBody>
        </p:sp>
        <p:sp>
          <p:nvSpPr>
            <p:cNvPr id="41995" name="Line 11"/>
            <p:cNvSpPr>
              <a:spLocks noChangeShapeType="1"/>
            </p:cNvSpPr>
            <p:nvPr/>
          </p:nvSpPr>
          <p:spPr bwMode="auto">
            <a:xfrm>
              <a:off x="378" y="3236"/>
              <a:ext cx="36" cy="1"/>
            </a:xfrm>
            <a:prstGeom prst="line">
              <a:avLst/>
            </a:prstGeom>
            <a:noFill/>
            <a:ln w="9525">
              <a:solidFill>
                <a:srgbClr val="0070C0"/>
              </a:solidFill>
              <a:round/>
              <a:headEnd/>
              <a:tailEnd/>
            </a:ln>
          </p:spPr>
          <p:txBody>
            <a:bodyPr/>
            <a:lstStyle/>
            <a:p>
              <a:endParaRPr lang="it-IT"/>
            </a:p>
          </p:txBody>
        </p:sp>
        <p:sp>
          <p:nvSpPr>
            <p:cNvPr id="41996" name="Line 12"/>
            <p:cNvSpPr>
              <a:spLocks noChangeShapeType="1"/>
            </p:cNvSpPr>
            <p:nvPr/>
          </p:nvSpPr>
          <p:spPr bwMode="auto">
            <a:xfrm>
              <a:off x="378" y="3008"/>
              <a:ext cx="36" cy="1"/>
            </a:xfrm>
            <a:prstGeom prst="line">
              <a:avLst/>
            </a:prstGeom>
            <a:noFill/>
            <a:ln w="9525">
              <a:solidFill>
                <a:srgbClr val="0070C0"/>
              </a:solidFill>
              <a:round/>
              <a:headEnd/>
              <a:tailEnd/>
            </a:ln>
          </p:spPr>
          <p:txBody>
            <a:bodyPr/>
            <a:lstStyle/>
            <a:p>
              <a:endParaRPr lang="it-IT"/>
            </a:p>
          </p:txBody>
        </p:sp>
        <p:sp>
          <p:nvSpPr>
            <p:cNvPr id="41997" name="Line 13"/>
            <p:cNvSpPr>
              <a:spLocks noChangeShapeType="1"/>
            </p:cNvSpPr>
            <p:nvPr/>
          </p:nvSpPr>
          <p:spPr bwMode="auto">
            <a:xfrm>
              <a:off x="378" y="2780"/>
              <a:ext cx="36" cy="1"/>
            </a:xfrm>
            <a:prstGeom prst="line">
              <a:avLst/>
            </a:prstGeom>
            <a:noFill/>
            <a:ln w="9525">
              <a:solidFill>
                <a:srgbClr val="0070C0"/>
              </a:solidFill>
              <a:round/>
              <a:headEnd/>
              <a:tailEnd/>
            </a:ln>
          </p:spPr>
          <p:txBody>
            <a:bodyPr/>
            <a:lstStyle/>
            <a:p>
              <a:endParaRPr lang="it-IT"/>
            </a:p>
          </p:txBody>
        </p:sp>
        <p:sp>
          <p:nvSpPr>
            <p:cNvPr id="41998" name="Line 14"/>
            <p:cNvSpPr>
              <a:spLocks noChangeShapeType="1"/>
            </p:cNvSpPr>
            <p:nvPr/>
          </p:nvSpPr>
          <p:spPr bwMode="auto">
            <a:xfrm>
              <a:off x="378" y="2559"/>
              <a:ext cx="36" cy="1"/>
            </a:xfrm>
            <a:prstGeom prst="line">
              <a:avLst/>
            </a:prstGeom>
            <a:noFill/>
            <a:ln w="9525">
              <a:solidFill>
                <a:srgbClr val="0070C0"/>
              </a:solidFill>
              <a:round/>
              <a:headEnd/>
              <a:tailEnd/>
            </a:ln>
          </p:spPr>
          <p:txBody>
            <a:bodyPr/>
            <a:lstStyle/>
            <a:p>
              <a:endParaRPr lang="it-IT"/>
            </a:p>
          </p:txBody>
        </p:sp>
        <p:sp>
          <p:nvSpPr>
            <p:cNvPr id="41999" name="Line 15"/>
            <p:cNvSpPr>
              <a:spLocks noChangeShapeType="1"/>
            </p:cNvSpPr>
            <p:nvPr/>
          </p:nvSpPr>
          <p:spPr bwMode="auto">
            <a:xfrm>
              <a:off x="378" y="2331"/>
              <a:ext cx="36" cy="1"/>
            </a:xfrm>
            <a:prstGeom prst="line">
              <a:avLst/>
            </a:prstGeom>
            <a:noFill/>
            <a:ln w="9525">
              <a:solidFill>
                <a:srgbClr val="0070C0"/>
              </a:solidFill>
              <a:round/>
              <a:headEnd/>
              <a:tailEnd/>
            </a:ln>
          </p:spPr>
          <p:txBody>
            <a:bodyPr/>
            <a:lstStyle/>
            <a:p>
              <a:endParaRPr lang="it-IT"/>
            </a:p>
          </p:txBody>
        </p:sp>
        <p:sp>
          <p:nvSpPr>
            <p:cNvPr id="42000" name="Line 16"/>
            <p:cNvSpPr>
              <a:spLocks noChangeShapeType="1"/>
            </p:cNvSpPr>
            <p:nvPr/>
          </p:nvSpPr>
          <p:spPr bwMode="auto">
            <a:xfrm>
              <a:off x="378" y="2103"/>
              <a:ext cx="36" cy="1"/>
            </a:xfrm>
            <a:prstGeom prst="line">
              <a:avLst/>
            </a:prstGeom>
            <a:noFill/>
            <a:ln w="9525">
              <a:solidFill>
                <a:srgbClr val="0070C0"/>
              </a:solidFill>
              <a:round/>
              <a:headEnd/>
              <a:tailEnd/>
            </a:ln>
          </p:spPr>
          <p:txBody>
            <a:bodyPr/>
            <a:lstStyle/>
            <a:p>
              <a:endParaRPr lang="it-IT"/>
            </a:p>
          </p:txBody>
        </p:sp>
        <p:sp>
          <p:nvSpPr>
            <p:cNvPr id="42001" name="Line 17"/>
            <p:cNvSpPr>
              <a:spLocks noChangeShapeType="1"/>
            </p:cNvSpPr>
            <p:nvPr/>
          </p:nvSpPr>
          <p:spPr bwMode="auto">
            <a:xfrm>
              <a:off x="378" y="1876"/>
              <a:ext cx="36" cy="1"/>
            </a:xfrm>
            <a:prstGeom prst="line">
              <a:avLst/>
            </a:prstGeom>
            <a:noFill/>
            <a:ln w="9525">
              <a:solidFill>
                <a:srgbClr val="0070C0"/>
              </a:solidFill>
              <a:round/>
              <a:headEnd/>
              <a:tailEnd/>
            </a:ln>
          </p:spPr>
          <p:txBody>
            <a:bodyPr/>
            <a:lstStyle/>
            <a:p>
              <a:endParaRPr lang="it-IT"/>
            </a:p>
          </p:txBody>
        </p:sp>
        <p:sp>
          <p:nvSpPr>
            <p:cNvPr id="42002" name="Line 18"/>
            <p:cNvSpPr>
              <a:spLocks noChangeShapeType="1"/>
            </p:cNvSpPr>
            <p:nvPr/>
          </p:nvSpPr>
          <p:spPr bwMode="auto">
            <a:xfrm>
              <a:off x="378" y="1648"/>
              <a:ext cx="36" cy="1"/>
            </a:xfrm>
            <a:prstGeom prst="line">
              <a:avLst/>
            </a:prstGeom>
            <a:noFill/>
            <a:ln w="9525">
              <a:solidFill>
                <a:srgbClr val="0070C0"/>
              </a:solidFill>
              <a:round/>
              <a:headEnd/>
              <a:tailEnd/>
            </a:ln>
          </p:spPr>
          <p:txBody>
            <a:bodyPr/>
            <a:lstStyle/>
            <a:p>
              <a:endParaRPr lang="it-IT"/>
            </a:p>
          </p:txBody>
        </p:sp>
        <p:sp>
          <p:nvSpPr>
            <p:cNvPr id="42003" name="Line 19"/>
            <p:cNvSpPr>
              <a:spLocks noChangeShapeType="1"/>
            </p:cNvSpPr>
            <p:nvPr/>
          </p:nvSpPr>
          <p:spPr bwMode="auto">
            <a:xfrm>
              <a:off x="378" y="1421"/>
              <a:ext cx="36" cy="1"/>
            </a:xfrm>
            <a:prstGeom prst="line">
              <a:avLst/>
            </a:prstGeom>
            <a:noFill/>
            <a:ln w="9525">
              <a:solidFill>
                <a:srgbClr val="0070C0"/>
              </a:solidFill>
              <a:round/>
              <a:headEnd/>
              <a:tailEnd/>
            </a:ln>
          </p:spPr>
          <p:txBody>
            <a:bodyPr/>
            <a:lstStyle/>
            <a:p>
              <a:endParaRPr lang="it-IT"/>
            </a:p>
          </p:txBody>
        </p:sp>
        <p:sp>
          <p:nvSpPr>
            <p:cNvPr id="42004" name="Line 20"/>
            <p:cNvSpPr>
              <a:spLocks noChangeShapeType="1"/>
            </p:cNvSpPr>
            <p:nvPr/>
          </p:nvSpPr>
          <p:spPr bwMode="auto">
            <a:xfrm>
              <a:off x="378" y="1199"/>
              <a:ext cx="36" cy="1"/>
            </a:xfrm>
            <a:prstGeom prst="line">
              <a:avLst/>
            </a:prstGeom>
            <a:noFill/>
            <a:ln w="9525">
              <a:solidFill>
                <a:srgbClr val="0070C0"/>
              </a:solidFill>
              <a:round/>
              <a:headEnd/>
              <a:tailEnd/>
            </a:ln>
          </p:spPr>
          <p:txBody>
            <a:bodyPr/>
            <a:lstStyle/>
            <a:p>
              <a:endParaRPr lang="it-IT"/>
            </a:p>
          </p:txBody>
        </p:sp>
        <p:sp>
          <p:nvSpPr>
            <p:cNvPr id="42005" name="Line 21"/>
            <p:cNvSpPr>
              <a:spLocks noChangeShapeType="1"/>
            </p:cNvSpPr>
            <p:nvPr/>
          </p:nvSpPr>
          <p:spPr bwMode="auto">
            <a:xfrm>
              <a:off x="378" y="971"/>
              <a:ext cx="36" cy="1"/>
            </a:xfrm>
            <a:prstGeom prst="line">
              <a:avLst/>
            </a:prstGeom>
            <a:noFill/>
            <a:ln w="9525">
              <a:solidFill>
                <a:srgbClr val="0070C0"/>
              </a:solidFill>
              <a:round/>
              <a:headEnd/>
              <a:tailEnd/>
            </a:ln>
          </p:spPr>
          <p:txBody>
            <a:bodyPr/>
            <a:lstStyle/>
            <a:p>
              <a:endParaRPr lang="it-IT"/>
            </a:p>
          </p:txBody>
        </p:sp>
        <p:sp>
          <p:nvSpPr>
            <p:cNvPr id="42006" name="Line 22"/>
            <p:cNvSpPr>
              <a:spLocks noChangeShapeType="1"/>
            </p:cNvSpPr>
            <p:nvPr/>
          </p:nvSpPr>
          <p:spPr bwMode="auto">
            <a:xfrm>
              <a:off x="378" y="744"/>
              <a:ext cx="36" cy="1"/>
            </a:xfrm>
            <a:prstGeom prst="line">
              <a:avLst/>
            </a:prstGeom>
            <a:noFill/>
            <a:ln w="9525">
              <a:solidFill>
                <a:srgbClr val="000000"/>
              </a:solidFill>
              <a:round/>
              <a:headEnd/>
              <a:tailEnd/>
            </a:ln>
          </p:spPr>
          <p:txBody>
            <a:bodyPr/>
            <a:lstStyle/>
            <a:p>
              <a:endParaRPr lang="it-IT"/>
            </a:p>
          </p:txBody>
        </p:sp>
        <p:sp>
          <p:nvSpPr>
            <p:cNvPr id="42007" name="Line 23"/>
            <p:cNvSpPr>
              <a:spLocks noChangeShapeType="1"/>
            </p:cNvSpPr>
            <p:nvPr/>
          </p:nvSpPr>
          <p:spPr bwMode="auto">
            <a:xfrm>
              <a:off x="414" y="3236"/>
              <a:ext cx="4734" cy="1"/>
            </a:xfrm>
            <a:prstGeom prst="line">
              <a:avLst/>
            </a:prstGeom>
            <a:noFill/>
            <a:ln w="9525">
              <a:solidFill>
                <a:srgbClr val="0070C0"/>
              </a:solidFill>
              <a:round/>
              <a:headEnd/>
              <a:tailEnd/>
            </a:ln>
          </p:spPr>
          <p:txBody>
            <a:bodyPr/>
            <a:lstStyle/>
            <a:p>
              <a:endParaRPr lang="it-IT"/>
            </a:p>
          </p:txBody>
        </p:sp>
        <p:sp>
          <p:nvSpPr>
            <p:cNvPr id="42008" name="Line 24"/>
            <p:cNvSpPr>
              <a:spLocks noChangeShapeType="1"/>
            </p:cNvSpPr>
            <p:nvPr/>
          </p:nvSpPr>
          <p:spPr bwMode="auto">
            <a:xfrm flipV="1">
              <a:off x="414" y="3236"/>
              <a:ext cx="1" cy="36"/>
            </a:xfrm>
            <a:prstGeom prst="line">
              <a:avLst/>
            </a:prstGeom>
            <a:noFill/>
            <a:ln w="9525">
              <a:solidFill>
                <a:srgbClr val="0070C0"/>
              </a:solidFill>
              <a:round/>
              <a:headEnd/>
              <a:tailEnd/>
            </a:ln>
          </p:spPr>
          <p:txBody>
            <a:bodyPr/>
            <a:lstStyle/>
            <a:p>
              <a:endParaRPr lang="it-IT"/>
            </a:p>
          </p:txBody>
        </p:sp>
        <p:sp>
          <p:nvSpPr>
            <p:cNvPr id="42009" name="Line 25"/>
            <p:cNvSpPr>
              <a:spLocks noChangeShapeType="1"/>
            </p:cNvSpPr>
            <p:nvPr/>
          </p:nvSpPr>
          <p:spPr bwMode="auto">
            <a:xfrm flipV="1">
              <a:off x="1361" y="3236"/>
              <a:ext cx="1" cy="36"/>
            </a:xfrm>
            <a:prstGeom prst="line">
              <a:avLst/>
            </a:prstGeom>
            <a:noFill/>
            <a:ln w="9525">
              <a:solidFill>
                <a:srgbClr val="0070C0"/>
              </a:solidFill>
              <a:round/>
              <a:headEnd/>
              <a:tailEnd/>
            </a:ln>
          </p:spPr>
          <p:txBody>
            <a:bodyPr/>
            <a:lstStyle/>
            <a:p>
              <a:endParaRPr lang="it-IT"/>
            </a:p>
          </p:txBody>
        </p:sp>
        <p:sp>
          <p:nvSpPr>
            <p:cNvPr id="42010" name="Line 26"/>
            <p:cNvSpPr>
              <a:spLocks noChangeShapeType="1"/>
            </p:cNvSpPr>
            <p:nvPr/>
          </p:nvSpPr>
          <p:spPr bwMode="auto">
            <a:xfrm flipV="1">
              <a:off x="2307" y="3236"/>
              <a:ext cx="1" cy="36"/>
            </a:xfrm>
            <a:prstGeom prst="line">
              <a:avLst/>
            </a:prstGeom>
            <a:noFill/>
            <a:ln w="9525">
              <a:solidFill>
                <a:srgbClr val="0070C0"/>
              </a:solidFill>
              <a:round/>
              <a:headEnd/>
              <a:tailEnd/>
            </a:ln>
          </p:spPr>
          <p:txBody>
            <a:bodyPr/>
            <a:lstStyle/>
            <a:p>
              <a:endParaRPr lang="it-IT"/>
            </a:p>
          </p:txBody>
        </p:sp>
        <p:sp>
          <p:nvSpPr>
            <p:cNvPr id="42011" name="Line 27"/>
            <p:cNvSpPr>
              <a:spLocks noChangeShapeType="1"/>
            </p:cNvSpPr>
            <p:nvPr/>
          </p:nvSpPr>
          <p:spPr bwMode="auto">
            <a:xfrm flipV="1">
              <a:off x="3254" y="3236"/>
              <a:ext cx="1" cy="36"/>
            </a:xfrm>
            <a:prstGeom prst="line">
              <a:avLst/>
            </a:prstGeom>
            <a:noFill/>
            <a:ln w="9525">
              <a:solidFill>
                <a:srgbClr val="0070C0"/>
              </a:solidFill>
              <a:round/>
              <a:headEnd/>
              <a:tailEnd/>
            </a:ln>
          </p:spPr>
          <p:txBody>
            <a:bodyPr/>
            <a:lstStyle/>
            <a:p>
              <a:endParaRPr lang="it-IT"/>
            </a:p>
          </p:txBody>
        </p:sp>
        <p:sp>
          <p:nvSpPr>
            <p:cNvPr id="42012" name="Line 28"/>
            <p:cNvSpPr>
              <a:spLocks noChangeShapeType="1"/>
            </p:cNvSpPr>
            <p:nvPr/>
          </p:nvSpPr>
          <p:spPr bwMode="auto">
            <a:xfrm flipV="1">
              <a:off x="4201" y="3236"/>
              <a:ext cx="1" cy="36"/>
            </a:xfrm>
            <a:prstGeom prst="line">
              <a:avLst/>
            </a:prstGeom>
            <a:noFill/>
            <a:ln w="9525">
              <a:solidFill>
                <a:srgbClr val="0070C0"/>
              </a:solidFill>
              <a:round/>
              <a:headEnd/>
              <a:tailEnd/>
            </a:ln>
          </p:spPr>
          <p:txBody>
            <a:bodyPr/>
            <a:lstStyle/>
            <a:p>
              <a:endParaRPr lang="it-IT"/>
            </a:p>
          </p:txBody>
        </p:sp>
        <p:sp>
          <p:nvSpPr>
            <p:cNvPr id="42013" name="Line 29"/>
            <p:cNvSpPr>
              <a:spLocks noChangeShapeType="1"/>
            </p:cNvSpPr>
            <p:nvPr/>
          </p:nvSpPr>
          <p:spPr bwMode="auto">
            <a:xfrm flipV="1">
              <a:off x="5148" y="3236"/>
              <a:ext cx="1" cy="36"/>
            </a:xfrm>
            <a:prstGeom prst="line">
              <a:avLst/>
            </a:prstGeom>
            <a:noFill/>
            <a:ln w="9525">
              <a:solidFill>
                <a:srgbClr val="000000"/>
              </a:solidFill>
              <a:round/>
              <a:headEnd/>
              <a:tailEnd/>
            </a:ln>
          </p:spPr>
          <p:txBody>
            <a:bodyPr/>
            <a:lstStyle/>
            <a:p>
              <a:endParaRPr lang="it-IT"/>
            </a:p>
          </p:txBody>
        </p:sp>
        <p:sp>
          <p:nvSpPr>
            <p:cNvPr id="42014" name="Rectangle 30"/>
            <p:cNvSpPr>
              <a:spLocks noChangeArrowheads="1"/>
            </p:cNvSpPr>
            <p:nvPr/>
          </p:nvSpPr>
          <p:spPr bwMode="auto">
            <a:xfrm>
              <a:off x="258" y="3164"/>
              <a:ext cx="74" cy="178"/>
            </a:xfrm>
            <a:prstGeom prst="rect">
              <a:avLst/>
            </a:prstGeom>
            <a:noFill/>
            <a:ln w="9525">
              <a:noFill/>
              <a:miter lim="800000"/>
              <a:headEnd/>
              <a:tailEnd/>
            </a:ln>
          </p:spPr>
          <p:txBody>
            <a:bodyPr wrap="none" lIns="0" tIns="0" rIns="0" bIns="0">
              <a:spAutoFit/>
            </a:bodyPr>
            <a:lstStyle/>
            <a:p>
              <a:r>
                <a:rPr lang="en-GB" sz="1500" b="1">
                  <a:latin typeface="Frutiger 55 Roman"/>
                </a:rPr>
                <a:t>0</a:t>
              </a:r>
              <a:endParaRPr lang="en-GB">
                <a:latin typeface="Frutiger 55 Roman"/>
              </a:endParaRPr>
            </a:p>
          </p:txBody>
        </p:sp>
        <p:sp>
          <p:nvSpPr>
            <p:cNvPr id="42015" name="Rectangle 31"/>
            <p:cNvSpPr>
              <a:spLocks noChangeArrowheads="1"/>
            </p:cNvSpPr>
            <p:nvPr/>
          </p:nvSpPr>
          <p:spPr bwMode="auto">
            <a:xfrm>
              <a:off x="258" y="2936"/>
              <a:ext cx="74" cy="178"/>
            </a:xfrm>
            <a:prstGeom prst="rect">
              <a:avLst/>
            </a:prstGeom>
            <a:noFill/>
            <a:ln w="9525">
              <a:noFill/>
              <a:miter lim="800000"/>
              <a:headEnd/>
              <a:tailEnd/>
            </a:ln>
          </p:spPr>
          <p:txBody>
            <a:bodyPr wrap="none" lIns="0" tIns="0" rIns="0" bIns="0">
              <a:spAutoFit/>
            </a:bodyPr>
            <a:lstStyle/>
            <a:p>
              <a:r>
                <a:rPr lang="en-GB" sz="1500" b="1">
                  <a:latin typeface="Frutiger 55 Roman"/>
                </a:rPr>
                <a:t>5</a:t>
              </a:r>
              <a:endParaRPr lang="en-GB">
                <a:latin typeface="Frutiger 55 Roman"/>
              </a:endParaRPr>
            </a:p>
          </p:txBody>
        </p:sp>
        <p:sp>
          <p:nvSpPr>
            <p:cNvPr id="42016" name="Rectangle 32"/>
            <p:cNvSpPr>
              <a:spLocks noChangeArrowheads="1"/>
            </p:cNvSpPr>
            <p:nvPr/>
          </p:nvSpPr>
          <p:spPr bwMode="auto">
            <a:xfrm>
              <a:off x="192" y="2708"/>
              <a:ext cx="149" cy="178"/>
            </a:xfrm>
            <a:prstGeom prst="rect">
              <a:avLst/>
            </a:prstGeom>
            <a:noFill/>
            <a:ln w="9525">
              <a:noFill/>
              <a:miter lim="800000"/>
              <a:headEnd/>
              <a:tailEnd/>
            </a:ln>
          </p:spPr>
          <p:txBody>
            <a:bodyPr wrap="none" lIns="0" tIns="0" rIns="0" bIns="0">
              <a:spAutoFit/>
            </a:bodyPr>
            <a:lstStyle/>
            <a:p>
              <a:r>
                <a:rPr lang="en-GB" sz="1500" b="1">
                  <a:latin typeface="Frutiger 55 Roman"/>
                </a:rPr>
                <a:t>10</a:t>
              </a:r>
              <a:endParaRPr lang="en-GB">
                <a:latin typeface="Frutiger 55 Roman"/>
              </a:endParaRPr>
            </a:p>
          </p:txBody>
        </p:sp>
        <p:sp>
          <p:nvSpPr>
            <p:cNvPr id="42017" name="Rectangle 33"/>
            <p:cNvSpPr>
              <a:spLocks noChangeArrowheads="1"/>
            </p:cNvSpPr>
            <p:nvPr/>
          </p:nvSpPr>
          <p:spPr bwMode="auto">
            <a:xfrm>
              <a:off x="192" y="2487"/>
              <a:ext cx="149" cy="178"/>
            </a:xfrm>
            <a:prstGeom prst="rect">
              <a:avLst/>
            </a:prstGeom>
            <a:noFill/>
            <a:ln w="9525">
              <a:noFill/>
              <a:miter lim="800000"/>
              <a:headEnd/>
              <a:tailEnd/>
            </a:ln>
          </p:spPr>
          <p:txBody>
            <a:bodyPr wrap="none" lIns="0" tIns="0" rIns="0" bIns="0">
              <a:spAutoFit/>
            </a:bodyPr>
            <a:lstStyle/>
            <a:p>
              <a:r>
                <a:rPr lang="en-GB" sz="1500" b="1">
                  <a:latin typeface="Frutiger 55 Roman"/>
                </a:rPr>
                <a:t>15</a:t>
              </a:r>
              <a:endParaRPr lang="en-GB">
                <a:latin typeface="Frutiger 55 Roman"/>
              </a:endParaRPr>
            </a:p>
          </p:txBody>
        </p:sp>
        <p:sp>
          <p:nvSpPr>
            <p:cNvPr id="42018" name="Rectangle 34"/>
            <p:cNvSpPr>
              <a:spLocks noChangeArrowheads="1"/>
            </p:cNvSpPr>
            <p:nvPr/>
          </p:nvSpPr>
          <p:spPr bwMode="auto">
            <a:xfrm>
              <a:off x="192" y="2259"/>
              <a:ext cx="149" cy="178"/>
            </a:xfrm>
            <a:prstGeom prst="rect">
              <a:avLst/>
            </a:prstGeom>
            <a:noFill/>
            <a:ln w="9525">
              <a:noFill/>
              <a:miter lim="800000"/>
              <a:headEnd/>
              <a:tailEnd/>
            </a:ln>
          </p:spPr>
          <p:txBody>
            <a:bodyPr wrap="none" lIns="0" tIns="0" rIns="0" bIns="0">
              <a:spAutoFit/>
            </a:bodyPr>
            <a:lstStyle/>
            <a:p>
              <a:r>
                <a:rPr lang="en-GB" sz="1500" b="1">
                  <a:latin typeface="Frutiger 55 Roman"/>
                </a:rPr>
                <a:t>20</a:t>
              </a:r>
              <a:endParaRPr lang="en-GB">
                <a:latin typeface="Frutiger 55 Roman"/>
              </a:endParaRPr>
            </a:p>
          </p:txBody>
        </p:sp>
        <p:sp>
          <p:nvSpPr>
            <p:cNvPr id="42019" name="Rectangle 35"/>
            <p:cNvSpPr>
              <a:spLocks noChangeArrowheads="1"/>
            </p:cNvSpPr>
            <p:nvPr/>
          </p:nvSpPr>
          <p:spPr bwMode="auto">
            <a:xfrm>
              <a:off x="192" y="2032"/>
              <a:ext cx="149" cy="178"/>
            </a:xfrm>
            <a:prstGeom prst="rect">
              <a:avLst/>
            </a:prstGeom>
            <a:noFill/>
            <a:ln w="9525">
              <a:noFill/>
              <a:miter lim="800000"/>
              <a:headEnd/>
              <a:tailEnd/>
            </a:ln>
          </p:spPr>
          <p:txBody>
            <a:bodyPr wrap="none" lIns="0" tIns="0" rIns="0" bIns="0">
              <a:spAutoFit/>
            </a:bodyPr>
            <a:lstStyle/>
            <a:p>
              <a:r>
                <a:rPr lang="en-GB" sz="1500" b="1">
                  <a:latin typeface="Frutiger 55 Roman"/>
                </a:rPr>
                <a:t>25</a:t>
              </a:r>
              <a:endParaRPr lang="en-GB">
                <a:latin typeface="Frutiger 55 Roman"/>
              </a:endParaRPr>
            </a:p>
          </p:txBody>
        </p:sp>
        <p:sp>
          <p:nvSpPr>
            <p:cNvPr id="42020" name="Rectangle 36"/>
            <p:cNvSpPr>
              <a:spLocks noChangeArrowheads="1"/>
            </p:cNvSpPr>
            <p:nvPr/>
          </p:nvSpPr>
          <p:spPr bwMode="auto">
            <a:xfrm>
              <a:off x="192" y="1804"/>
              <a:ext cx="149" cy="178"/>
            </a:xfrm>
            <a:prstGeom prst="rect">
              <a:avLst/>
            </a:prstGeom>
            <a:noFill/>
            <a:ln w="9525">
              <a:noFill/>
              <a:miter lim="800000"/>
              <a:headEnd/>
              <a:tailEnd/>
            </a:ln>
          </p:spPr>
          <p:txBody>
            <a:bodyPr wrap="none" lIns="0" tIns="0" rIns="0" bIns="0">
              <a:spAutoFit/>
            </a:bodyPr>
            <a:lstStyle/>
            <a:p>
              <a:r>
                <a:rPr lang="en-GB" sz="1500" b="1">
                  <a:latin typeface="Frutiger 55 Roman"/>
                </a:rPr>
                <a:t>30</a:t>
              </a:r>
              <a:endParaRPr lang="en-GB">
                <a:latin typeface="Frutiger 55 Roman"/>
              </a:endParaRPr>
            </a:p>
          </p:txBody>
        </p:sp>
        <p:sp>
          <p:nvSpPr>
            <p:cNvPr id="42021" name="Rectangle 37"/>
            <p:cNvSpPr>
              <a:spLocks noChangeArrowheads="1"/>
            </p:cNvSpPr>
            <p:nvPr/>
          </p:nvSpPr>
          <p:spPr bwMode="auto">
            <a:xfrm>
              <a:off x="192" y="1576"/>
              <a:ext cx="149" cy="178"/>
            </a:xfrm>
            <a:prstGeom prst="rect">
              <a:avLst/>
            </a:prstGeom>
            <a:noFill/>
            <a:ln w="9525">
              <a:noFill/>
              <a:miter lim="800000"/>
              <a:headEnd/>
              <a:tailEnd/>
            </a:ln>
          </p:spPr>
          <p:txBody>
            <a:bodyPr wrap="none" lIns="0" tIns="0" rIns="0" bIns="0">
              <a:spAutoFit/>
            </a:bodyPr>
            <a:lstStyle/>
            <a:p>
              <a:r>
                <a:rPr lang="en-GB" sz="1500" b="1">
                  <a:latin typeface="Frutiger 55 Roman"/>
                </a:rPr>
                <a:t>35</a:t>
              </a:r>
              <a:endParaRPr lang="en-GB">
                <a:latin typeface="Frutiger 55 Roman"/>
              </a:endParaRPr>
            </a:p>
          </p:txBody>
        </p:sp>
        <p:sp>
          <p:nvSpPr>
            <p:cNvPr id="42022" name="Rectangle 38"/>
            <p:cNvSpPr>
              <a:spLocks noChangeArrowheads="1"/>
            </p:cNvSpPr>
            <p:nvPr/>
          </p:nvSpPr>
          <p:spPr bwMode="auto">
            <a:xfrm>
              <a:off x="192" y="1349"/>
              <a:ext cx="149" cy="178"/>
            </a:xfrm>
            <a:prstGeom prst="rect">
              <a:avLst/>
            </a:prstGeom>
            <a:noFill/>
            <a:ln w="9525">
              <a:noFill/>
              <a:miter lim="800000"/>
              <a:headEnd/>
              <a:tailEnd/>
            </a:ln>
          </p:spPr>
          <p:txBody>
            <a:bodyPr wrap="none" lIns="0" tIns="0" rIns="0" bIns="0">
              <a:spAutoFit/>
            </a:bodyPr>
            <a:lstStyle/>
            <a:p>
              <a:r>
                <a:rPr lang="en-GB" sz="1500" b="1">
                  <a:latin typeface="Frutiger 55 Roman"/>
                </a:rPr>
                <a:t>40</a:t>
              </a:r>
              <a:endParaRPr lang="en-GB">
                <a:latin typeface="Frutiger 55 Roman"/>
              </a:endParaRPr>
            </a:p>
          </p:txBody>
        </p:sp>
        <p:sp>
          <p:nvSpPr>
            <p:cNvPr id="42023" name="Rectangle 39"/>
            <p:cNvSpPr>
              <a:spLocks noChangeArrowheads="1"/>
            </p:cNvSpPr>
            <p:nvPr/>
          </p:nvSpPr>
          <p:spPr bwMode="auto">
            <a:xfrm>
              <a:off x="192" y="1127"/>
              <a:ext cx="149" cy="178"/>
            </a:xfrm>
            <a:prstGeom prst="rect">
              <a:avLst/>
            </a:prstGeom>
            <a:noFill/>
            <a:ln w="9525">
              <a:noFill/>
              <a:miter lim="800000"/>
              <a:headEnd/>
              <a:tailEnd/>
            </a:ln>
          </p:spPr>
          <p:txBody>
            <a:bodyPr wrap="none" lIns="0" tIns="0" rIns="0" bIns="0">
              <a:spAutoFit/>
            </a:bodyPr>
            <a:lstStyle/>
            <a:p>
              <a:r>
                <a:rPr lang="en-GB" sz="1500" b="1">
                  <a:latin typeface="Frutiger 55 Roman"/>
                </a:rPr>
                <a:t>45</a:t>
              </a:r>
              <a:endParaRPr lang="en-GB">
                <a:latin typeface="Frutiger 55 Roman"/>
              </a:endParaRPr>
            </a:p>
          </p:txBody>
        </p:sp>
        <p:sp>
          <p:nvSpPr>
            <p:cNvPr id="42024" name="Rectangle 40"/>
            <p:cNvSpPr>
              <a:spLocks noChangeArrowheads="1"/>
            </p:cNvSpPr>
            <p:nvPr/>
          </p:nvSpPr>
          <p:spPr bwMode="auto">
            <a:xfrm>
              <a:off x="192" y="899"/>
              <a:ext cx="149" cy="178"/>
            </a:xfrm>
            <a:prstGeom prst="rect">
              <a:avLst/>
            </a:prstGeom>
            <a:noFill/>
            <a:ln w="9525">
              <a:noFill/>
              <a:miter lim="800000"/>
              <a:headEnd/>
              <a:tailEnd/>
            </a:ln>
          </p:spPr>
          <p:txBody>
            <a:bodyPr wrap="none" lIns="0" tIns="0" rIns="0" bIns="0">
              <a:spAutoFit/>
            </a:bodyPr>
            <a:lstStyle/>
            <a:p>
              <a:r>
                <a:rPr lang="en-GB" sz="1500" b="1">
                  <a:latin typeface="Frutiger 55 Roman"/>
                </a:rPr>
                <a:t>50</a:t>
              </a:r>
              <a:endParaRPr lang="en-GB">
                <a:latin typeface="Frutiger 55 Roman"/>
              </a:endParaRPr>
            </a:p>
          </p:txBody>
        </p:sp>
        <p:sp>
          <p:nvSpPr>
            <p:cNvPr id="42025" name="Rectangle 41"/>
            <p:cNvSpPr>
              <a:spLocks noChangeArrowheads="1"/>
            </p:cNvSpPr>
            <p:nvPr/>
          </p:nvSpPr>
          <p:spPr bwMode="auto">
            <a:xfrm>
              <a:off x="192" y="672"/>
              <a:ext cx="149" cy="178"/>
            </a:xfrm>
            <a:prstGeom prst="rect">
              <a:avLst/>
            </a:prstGeom>
            <a:noFill/>
            <a:ln w="9525">
              <a:noFill/>
              <a:miter lim="800000"/>
              <a:headEnd/>
              <a:tailEnd/>
            </a:ln>
          </p:spPr>
          <p:txBody>
            <a:bodyPr wrap="none" lIns="0" tIns="0" rIns="0" bIns="0">
              <a:spAutoFit/>
            </a:bodyPr>
            <a:lstStyle/>
            <a:p>
              <a:r>
                <a:rPr lang="en-GB" sz="1500" b="1">
                  <a:latin typeface="Frutiger 55 Roman"/>
                </a:rPr>
                <a:t>55</a:t>
              </a:r>
              <a:endParaRPr lang="en-GB">
                <a:latin typeface="Frutiger 55 Roman"/>
              </a:endParaRPr>
            </a:p>
          </p:txBody>
        </p:sp>
        <p:sp>
          <p:nvSpPr>
            <p:cNvPr id="42026" name="Rectangle 42"/>
            <p:cNvSpPr>
              <a:spLocks noChangeArrowheads="1"/>
            </p:cNvSpPr>
            <p:nvPr/>
          </p:nvSpPr>
          <p:spPr bwMode="auto">
            <a:xfrm>
              <a:off x="653" y="3343"/>
              <a:ext cx="549" cy="178"/>
            </a:xfrm>
            <a:prstGeom prst="rect">
              <a:avLst/>
            </a:prstGeom>
            <a:noFill/>
            <a:ln w="9525">
              <a:noFill/>
              <a:miter lim="800000"/>
              <a:headEnd/>
              <a:tailEnd/>
            </a:ln>
          </p:spPr>
          <p:txBody>
            <a:bodyPr wrap="none" lIns="0" tIns="0" rIns="0" bIns="0">
              <a:spAutoFit/>
            </a:bodyPr>
            <a:lstStyle/>
            <a:p>
              <a:r>
                <a:rPr lang="en-GB" sz="1500" b="1">
                  <a:latin typeface="Frutiger 55 Roman"/>
                </a:rPr>
                <a:t>Baseline</a:t>
              </a:r>
              <a:endParaRPr lang="en-GB">
                <a:latin typeface="Frutiger 55 Roman"/>
              </a:endParaRPr>
            </a:p>
          </p:txBody>
        </p:sp>
        <p:sp>
          <p:nvSpPr>
            <p:cNvPr id="42027" name="Rectangle 43"/>
            <p:cNvSpPr>
              <a:spLocks noChangeArrowheads="1"/>
            </p:cNvSpPr>
            <p:nvPr/>
          </p:nvSpPr>
          <p:spPr bwMode="auto">
            <a:xfrm>
              <a:off x="1570" y="3343"/>
              <a:ext cx="415" cy="178"/>
            </a:xfrm>
            <a:prstGeom prst="rect">
              <a:avLst/>
            </a:prstGeom>
            <a:noFill/>
            <a:ln w="9525">
              <a:noFill/>
              <a:miter lim="800000"/>
              <a:headEnd/>
              <a:tailEnd/>
            </a:ln>
          </p:spPr>
          <p:txBody>
            <a:bodyPr wrap="none" lIns="0" tIns="0" rIns="0" bIns="0">
              <a:spAutoFit/>
            </a:bodyPr>
            <a:lstStyle/>
            <a:p>
              <a:r>
                <a:rPr lang="en-GB" sz="1500" b="1">
                  <a:latin typeface="Frutiger 55 Roman"/>
                </a:rPr>
                <a:t>3 mesi</a:t>
              </a:r>
              <a:endParaRPr lang="en-GB">
                <a:latin typeface="Frutiger 55 Roman"/>
              </a:endParaRPr>
            </a:p>
          </p:txBody>
        </p:sp>
        <p:sp>
          <p:nvSpPr>
            <p:cNvPr id="42028" name="Rectangle 44"/>
            <p:cNvSpPr>
              <a:spLocks noChangeArrowheads="1"/>
            </p:cNvSpPr>
            <p:nvPr/>
          </p:nvSpPr>
          <p:spPr bwMode="auto">
            <a:xfrm>
              <a:off x="2517" y="3343"/>
              <a:ext cx="415" cy="178"/>
            </a:xfrm>
            <a:prstGeom prst="rect">
              <a:avLst/>
            </a:prstGeom>
            <a:noFill/>
            <a:ln w="9525">
              <a:noFill/>
              <a:miter lim="800000"/>
              <a:headEnd/>
              <a:tailEnd/>
            </a:ln>
          </p:spPr>
          <p:txBody>
            <a:bodyPr wrap="none" lIns="0" tIns="0" rIns="0" bIns="0">
              <a:spAutoFit/>
            </a:bodyPr>
            <a:lstStyle/>
            <a:p>
              <a:r>
                <a:rPr lang="en-GB" sz="1500" b="1">
                  <a:latin typeface="Frutiger 55 Roman"/>
                </a:rPr>
                <a:t>6 mesi</a:t>
              </a:r>
              <a:endParaRPr lang="en-GB">
                <a:latin typeface="Frutiger 55 Roman"/>
              </a:endParaRPr>
            </a:p>
          </p:txBody>
        </p:sp>
        <p:sp>
          <p:nvSpPr>
            <p:cNvPr id="42029" name="Rectangle 45"/>
            <p:cNvSpPr>
              <a:spLocks noChangeArrowheads="1"/>
            </p:cNvSpPr>
            <p:nvPr/>
          </p:nvSpPr>
          <p:spPr bwMode="auto">
            <a:xfrm>
              <a:off x="3464" y="3343"/>
              <a:ext cx="415" cy="178"/>
            </a:xfrm>
            <a:prstGeom prst="rect">
              <a:avLst/>
            </a:prstGeom>
            <a:noFill/>
            <a:ln w="9525">
              <a:noFill/>
              <a:miter lim="800000"/>
              <a:headEnd/>
              <a:tailEnd/>
            </a:ln>
          </p:spPr>
          <p:txBody>
            <a:bodyPr wrap="none" lIns="0" tIns="0" rIns="0" bIns="0">
              <a:spAutoFit/>
            </a:bodyPr>
            <a:lstStyle/>
            <a:p>
              <a:r>
                <a:rPr lang="en-GB" sz="1500" b="1">
                  <a:latin typeface="Frutiger 55 Roman"/>
                </a:rPr>
                <a:t>9 mesi</a:t>
              </a:r>
              <a:endParaRPr lang="en-GB">
                <a:latin typeface="Frutiger 55 Roman"/>
              </a:endParaRPr>
            </a:p>
          </p:txBody>
        </p:sp>
        <p:sp>
          <p:nvSpPr>
            <p:cNvPr id="42030" name="Rectangle 46"/>
            <p:cNvSpPr>
              <a:spLocks noChangeArrowheads="1"/>
            </p:cNvSpPr>
            <p:nvPr/>
          </p:nvSpPr>
          <p:spPr bwMode="auto">
            <a:xfrm>
              <a:off x="4381" y="3343"/>
              <a:ext cx="490" cy="178"/>
            </a:xfrm>
            <a:prstGeom prst="rect">
              <a:avLst/>
            </a:prstGeom>
            <a:noFill/>
            <a:ln w="9525">
              <a:noFill/>
              <a:miter lim="800000"/>
              <a:headEnd/>
              <a:tailEnd/>
            </a:ln>
          </p:spPr>
          <p:txBody>
            <a:bodyPr wrap="none" lIns="0" tIns="0" rIns="0" bIns="0">
              <a:spAutoFit/>
            </a:bodyPr>
            <a:lstStyle/>
            <a:p>
              <a:r>
                <a:rPr lang="en-GB" sz="1500" b="1">
                  <a:latin typeface="Frutiger 55 Roman"/>
                </a:rPr>
                <a:t>12 mesi</a:t>
              </a:r>
              <a:endParaRPr lang="en-GB">
                <a:latin typeface="Frutiger 55 Roman"/>
              </a:endParaRPr>
            </a:p>
          </p:txBody>
        </p:sp>
        <p:sp>
          <p:nvSpPr>
            <p:cNvPr id="42031" name="Text Box 8"/>
            <p:cNvSpPr txBox="1">
              <a:spLocks noChangeArrowheads="1"/>
            </p:cNvSpPr>
            <p:nvPr/>
          </p:nvSpPr>
          <p:spPr bwMode="auto">
            <a:xfrm>
              <a:off x="4124" y="3840"/>
              <a:ext cx="1902" cy="238"/>
            </a:xfrm>
            <a:prstGeom prst="rect">
              <a:avLst/>
            </a:prstGeom>
            <a:noFill/>
            <a:ln w="12700">
              <a:noFill/>
              <a:miter lim="800000"/>
              <a:headEnd/>
              <a:tailEnd/>
            </a:ln>
          </p:spPr>
          <p:txBody>
            <a:bodyPr wrap="none">
              <a:spAutoFit/>
            </a:bodyPr>
            <a:lstStyle/>
            <a:p>
              <a:pPr algn="ctr">
                <a:spcBef>
                  <a:spcPct val="20000"/>
                </a:spcBef>
              </a:pPr>
              <a:r>
                <a:rPr lang="de-DE" sz="1400" b="1">
                  <a:latin typeface="Frutiger 55 Roman"/>
                </a:rPr>
                <a:t>* p&lt;0.05 vs. valore precedente</a:t>
              </a:r>
            </a:p>
          </p:txBody>
        </p:sp>
        <p:sp>
          <p:nvSpPr>
            <p:cNvPr id="42032" name="Rectangle 48"/>
            <p:cNvSpPr>
              <a:spLocks noChangeArrowheads="1"/>
            </p:cNvSpPr>
            <p:nvPr/>
          </p:nvSpPr>
          <p:spPr bwMode="auto">
            <a:xfrm>
              <a:off x="3808" y="3449"/>
              <a:ext cx="2171" cy="464"/>
            </a:xfrm>
            <a:prstGeom prst="rect">
              <a:avLst/>
            </a:prstGeom>
            <a:noFill/>
            <a:ln w="9525">
              <a:noFill/>
              <a:miter lim="800000"/>
              <a:headEnd/>
              <a:tailEnd/>
            </a:ln>
          </p:spPr>
          <p:txBody>
            <a:bodyPr wrap="none">
              <a:spAutoFit/>
            </a:bodyPr>
            <a:lstStyle/>
            <a:p>
              <a:pPr algn="r"/>
              <a:r>
                <a:rPr lang="en-US" sz="1100">
                  <a:latin typeface="Frutiger 55 Roman"/>
                </a:rPr>
                <a:t>*</a:t>
              </a:r>
              <a:r>
                <a:rPr lang="en-US" sz="1100" b="1">
                  <a:latin typeface="Frutiger 55 Roman"/>
                </a:rPr>
                <a:t> n=28</a:t>
              </a:r>
            </a:p>
            <a:p>
              <a:pPr algn="r"/>
              <a:r>
                <a:rPr lang="en-US" sz="1100" b="1">
                  <a:latin typeface="Frutiger 55 Roman"/>
                </a:rPr>
                <a:t>    Età media: 64 anni, range: 54–76</a:t>
              </a:r>
            </a:p>
            <a:p>
              <a:pPr algn="r"/>
              <a:r>
                <a:rPr lang="en-US" sz="1100" b="1">
                  <a:latin typeface="Frutiger 55 Roman"/>
                </a:rPr>
                <a:t>    Range di riferimento SHBG: 10–73 nmol/L</a:t>
              </a:r>
              <a:endParaRPr lang="en-GB" sz="1100" b="1">
                <a:latin typeface="Frutiger 55 Roman"/>
              </a:endParaRPr>
            </a:p>
          </p:txBody>
        </p:sp>
        <p:sp>
          <p:nvSpPr>
            <p:cNvPr id="42033" name="Text Box 7"/>
            <p:cNvSpPr txBox="1">
              <a:spLocks noChangeArrowheads="1"/>
            </p:cNvSpPr>
            <p:nvPr/>
          </p:nvSpPr>
          <p:spPr bwMode="auto">
            <a:xfrm>
              <a:off x="1718" y="1536"/>
              <a:ext cx="211" cy="357"/>
            </a:xfrm>
            <a:prstGeom prst="rect">
              <a:avLst/>
            </a:prstGeom>
            <a:noFill/>
            <a:ln w="12700">
              <a:noFill/>
              <a:miter lim="800000"/>
              <a:headEnd/>
              <a:tailEnd/>
            </a:ln>
          </p:spPr>
          <p:txBody>
            <a:bodyPr wrap="none">
              <a:spAutoFit/>
            </a:bodyPr>
            <a:lstStyle/>
            <a:p>
              <a:pPr algn="ctr">
                <a:spcBef>
                  <a:spcPct val="20000"/>
                </a:spcBef>
              </a:pPr>
              <a:r>
                <a:rPr lang="de-DE" sz="2400">
                  <a:solidFill>
                    <a:srgbClr val="0070C0"/>
                  </a:solidFill>
                  <a:latin typeface="Frutiger 55 Roman"/>
                </a:rPr>
                <a:t>*</a:t>
              </a:r>
            </a:p>
          </p:txBody>
        </p:sp>
        <p:sp>
          <p:nvSpPr>
            <p:cNvPr id="42034" name="Text Box 7"/>
            <p:cNvSpPr txBox="1">
              <a:spLocks noChangeArrowheads="1"/>
            </p:cNvSpPr>
            <p:nvPr/>
          </p:nvSpPr>
          <p:spPr bwMode="auto">
            <a:xfrm>
              <a:off x="4550" y="1776"/>
              <a:ext cx="211" cy="357"/>
            </a:xfrm>
            <a:prstGeom prst="rect">
              <a:avLst/>
            </a:prstGeom>
            <a:noFill/>
            <a:ln w="12700">
              <a:noFill/>
              <a:miter lim="800000"/>
              <a:headEnd/>
              <a:tailEnd/>
            </a:ln>
          </p:spPr>
          <p:txBody>
            <a:bodyPr wrap="none">
              <a:spAutoFit/>
            </a:bodyPr>
            <a:lstStyle/>
            <a:p>
              <a:pPr algn="ctr">
                <a:spcBef>
                  <a:spcPct val="20000"/>
                </a:spcBef>
              </a:pPr>
              <a:r>
                <a:rPr lang="de-DE" sz="2400">
                  <a:solidFill>
                    <a:srgbClr val="0070C0"/>
                  </a:solidFill>
                  <a:latin typeface="Frutiger 55 Roman"/>
                </a:rPr>
                <a:t>*</a:t>
              </a:r>
            </a:p>
          </p:txBody>
        </p:sp>
      </p:grpSp>
      <p:sp>
        <p:nvSpPr>
          <p:cNvPr id="41987" name="Title 52"/>
          <p:cNvSpPr>
            <a:spLocks noGrp="1"/>
          </p:cNvSpPr>
          <p:nvPr>
            <p:ph type="title"/>
          </p:nvPr>
        </p:nvSpPr>
        <p:spPr>
          <a:xfrm>
            <a:off x="598488" y="730250"/>
            <a:ext cx="7361237" cy="46038"/>
          </a:xfrm>
        </p:spPr>
        <p:txBody>
          <a:bodyPr/>
          <a:lstStyle/>
          <a:p>
            <a:r>
              <a:rPr lang="it-IT" sz="2000" dirty="0" smtClean="0"/>
              <a:t>Effetto sulla Scala dei sintomi dell’invecchiamento maschile (AMS) in soggetti </a:t>
            </a:r>
            <a:r>
              <a:rPr lang="it-IT" sz="2000" dirty="0" err="1" smtClean="0"/>
              <a:t>ipogonadici</a:t>
            </a:r>
            <a:r>
              <a:rPr lang="it-IT" sz="2000" dirty="0" smtClean="0"/>
              <a:t> e con DE del trattamento con </a:t>
            </a:r>
            <a:r>
              <a:rPr lang="en-US" sz="2000" dirty="0" err="1" smtClean="0"/>
              <a:t>Nebid</a:t>
            </a:r>
            <a:r>
              <a:rPr lang="en-GB" sz="2000" baseline="30000" dirty="0" smtClean="0">
                <a:cs typeface="Times New Roman" pitchFamily="18" charset="0"/>
              </a:rPr>
              <a:t>®</a:t>
            </a:r>
            <a:r>
              <a:rPr lang="it-IT" sz="2000" dirty="0" smtClean="0"/>
              <a:t/>
            </a:r>
            <a:br>
              <a:rPr lang="it-IT" sz="2000" dirty="0" smtClean="0"/>
            </a:br>
            <a:endParaRPr lang="en-GB" sz="2000" dirty="0" smtClean="0"/>
          </a:p>
        </p:txBody>
      </p:sp>
      <p:sp>
        <p:nvSpPr>
          <p:cNvPr id="41988" name="Rectangle 3"/>
          <p:cNvSpPr>
            <a:spLocks noChangeArrowheads="1"/>
          </p:cNvSpPr>
          <p:nvPr/>
        </p:nvSpPr>
        <p:spPr bwMode="auto">
          <a:xfrm>
            <a:off x="93663" y="6375400"/>
            <a:ext cx="2933700" cy="261938"/>
          </a:xfrm>
          <a:prstGeom prst="rect">
            <a:avLst/>
          </a:prstGeom>
          <a:noFill/>
          <a:ln w="9525" algn="ctr">
            <a:noFill/>
            <a:miter lim="800000"/>
            <a:headEnd/>
            <a:tailEnd/>
          </a:ln>
        </p:spPr>
        <p:txBody>
          <a:bodyPr wrap="none">
            <a:spAutoFit/>
          </a:bodyPr>
          <a:lstStyle/>
          <a:p>
            <a:pPr>
              <a:buClr>
                <a:srgbClr val="CC0000"/>
              </a:buClr>
              <a:buFont typeface="Wingdings" pitchFamily="2" charset="2"/>
              <a:buNone/>
            </a:pPr>
            <a:r>
              <a:rPr lang="de-DE" sz="1100">
                <a:latin typeface="Frutiger 55 Roman"/>
              </a:rPr>
              <a:t>Saad F </a:t>
            </a:r>
            <a:r>
              <a:rPr lang="de-DE" sz="1100" i="1">
                <a:latin typeface="Frutiger 55 Roman"/>
              </a:rPr>
              <a:t>et al. Arch Androl</a:t>
            </a:r>
            <a:r>
              <a:rPr lang="de-DE" sz="1100">
                <a:latin typeface="Frutiger 55 Roman"/>
              </a:rPr>
              <a:t> 2007;53:353–357.</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43"/>
          <p:cNvSpPr>
            <a:spLocks noGrp="1"/>
          </p:cNvSpPr>
          <p:nvPr>
            <p:ph type="title"/>
          </p:nvPr>
        </p:nvSpPr>
        <p:spPr>
          <a:xfrm>
            <a:off x="598488" y="890196"/>
            <a:ext cx="7361237" cy="892175"/>
          </a:xfrm>
        </p:spPr>
        <p:txBody>
          <a:bodyPr/>
          <a:lstStyle/>
          <a:p>
            <a:r>
              <a:rPr lang="it-IT" sz="2000" dirty="0" smtClean="0"/>
              <a:t>Effetto del trattamento con </a:t>
            </a:r>
            <a:r>
              <a:rPr lang="en-US" sz="2000" dirty="0" err="1" smtClean="0"/>
              <a:t>Nebid</a:t>
            </a:r>
            <a:r>
              <a:rPr lang="en-GB" sz="2000" baseline="30000" dirty="0" smtClean="0">
                <a:cs typeface="Times New Roman" pitchFamily="18" charset="0"/>
              </a:rPr>
              <a:t>®  </a:t>
            </a:r>
            <a:r>
              <a:rPr lang="it-IT" sz="2000" dirty="0" smtClean="0"/>
              <a:t> sulla circonferenza addominale  in soggetti </a:t>
            </a:r>
            <a:r>
              <a:rPr lang="it-IT" sz="2000" dirty="0" err="1" smtClean="0"/>
              <a:t>ipogonadici</a:t>
            </a:r>
            <a:r>
              <a:rPr lang="it-IT" sz="2000" dirty="0" smtClean="0"/>
              <a:t> con DE</a:t>
            </a:r>
            <a:r>
              <a:rPr lang="it-IT" sz="2400" dirty="0" smtClean="0"/>
              <a:t/>
            </a:r>
            <a:br>
              <a:rPr lang="it-IT" sz="2400" dirty="0" smtClean="0"/>
            </a:br>
            <a:endParaRPr lang="en-GB" sz="2400" dirty="0" smtClean="0"/>
          </a:p>
        </p:txBody>
      </p:sp>
      <p:grpSp>
        <p:nvGrpSpPr>
          <p:cNvPr id="43011" name="Group 4"/>
          <p:cNvGrpSpPr>
            <a:grpSpLocks/>
          </p:cNvGrpSpPr>
          <p:nvPr/>
        </p:nvGrpSpPr>
        <p:grpSpPr bwMode="auto">
          <a:xfrm>
            <a:off x="473075" y="1597025"/>
            <a:ext cx="8670925" cy="4724400"/>
            <a:chOff x="82" y="501"/>
            <a:chExt cx="6158" cy="3696"/>
          </a:xfrm>
        </p:grpSpPr>
        <p:sp>
          <p:nvSpPr>
            <p:cNvPr id="55301" name="Rectangle 5"/>
            <p:cNvSpPr>
              <a:spLocks noChangeArrowheads="1"/>
            </p:cNvSpPr>
            <p:nvPr/>
          </p:nvSpPr>
          <p:spPr bwMode="auto">
            <a:xfrm>
              <a:off x="733" y="1311"/>
              <a:ext cx="716" cy="1828"/>
            </a:xfrm>
            <a:prstGeom prst="rect">
              <a:avLst/>
            </a:prstGeom>
            <a:solidFill>
              <a:schemeClr val="bg1">
                <a:lumMod val="50000"/>
              </a:schemeClr>
            </a:solidFill>
            <a:ln w="9525">
              <a:solidFill>
                <a:schemeClr val="bg1">
                  <a:lumMod val="50000"/>
                </a:schemeClr>
              </a:solidFill>
              <a:miter lim="800000"/>
              <a:headEnd/>
              <a:tailEnd/>
            </a:ln>
          </p:spPr>
          <p:txBody>
            <a:bodyPr/>
            <a:lstStyle/>
            <a:p>
              <a:pPr>
                <a:defRPr/>
              </a:pPr>
              <a:endParaRPr lang="en-GB">
                <a:solidFill>
                  <a:srgbClr val="0070C0"/>
                </a:solidFill>
                <a:latin typeface="Frutiger 55 Roman"/>
              </a:endParaRPr>
            </a:p>
          </p:txBody>
        </p:sp>
        <p:sp>
          <p:nvSpPr>
            <p:cNvPr id="43014" name="Rectangle 6"/>
            <p:cNvSpPr>
              <a:spLocks noChangeArrowheads="1"/>
            </p:cNvSpPr>
            <p:nvPr/>
          </p:nvSpPr>
          <p:spPr bwMode="auto">
            <a:xfrm>
              <a:off x="1667" y="1395"/>
              <a:ext cx="714" cy="1744"/>
            </a:xfrm>
            <a:prstGeom prst="rect">
              <a:avLst/>
            </a:prstGeom>
            <a:solidFill>
              <a:srgbClr val="00B0F0"/>
            </a:solidFill>
            <a:ln w="9525">
              <a:noFill/>
              <a:miter lim="800000"/>
              <a:headEnd/>
              <a:tailEnd/>
            </a:ln>
          </p:spPr>
          <p:txBody>
            <a:bodyPr/>
            <a:lstStyle/>
            <a:p>
              <a:endParaRPr lang="en-GB">
                <a:solidFill>
                  <a:srgbClr val="0070C0"/>
                </a:solidFill>
                <a:latin typeface="Frutiger 55 Roman"/>
              </a:endParaRPr>
            </a:p>
          </p:txBody>
        </p:sp>
        <p:sp>
          <p:nvSpPr>
            <p:cNvPr id="43015" name="Rectangle 7"/>
            <p:cNvSpPr>
              <a:spLocks noChangeArrowheads="1"/>
            </p:cNvSpPr>
            <p:nvPr/>
          </p:nvSpPr>
          <p:spPr bwMode="auto">
            <a:xfrm>
              <a:off x="2603" y="1479"/>
              <a:ext cx="714" cy="1660"/>
            </a:xfrm>
            <a:prstGeom prst="rect">
              <a:avLst/>
            </a:prstGeom>
            <a:solidFill>
              <a:srgbClr val="00B0F0"/>
            </a:solidFill>
            <a:ln w="9525">
              <a:noFill/>
              <a:miter lim="800000"/>
              <a:headEnd/>
              <a:tailEnd/>
            </a:ln>
          </p:spPr>
          <p:txBody>
            <a:bodyPr/>
            <a:lstStyle/>
            <a:p>
              <a:endParaRPr lang="en-GB">
                <a:solidFill>
                  <a:srgbClr val="0070C0"/>
                </a:solidFill>
                <a:latin typeface="Frutiger 55 Roman"/>
              </a:endParaRPr>
            </a:p>
          </p:txBody>
        </p:sp>
        <p:sp>
          <p:nvSpPr>
            <p:cNvPr id="43016" name="Rectangle 8"/>
            <p:cNvSpPr>
              <a:spLocks noChangeArrowheads="1"/>
            </p:cNvSpPr>
            <p:nvPr/>
          </p:nvSpPr>
          <p:spPr bwMode="auto">
            <a:xfrm>
              <a:off x="3533" y="1563"/>
              <a:ext cx="713" cy="1576"/>
            </a:xfrm>
            <a:prstGeom prst="rect">
              <a:avLst/>
            </a:prstGeom>
            <a:solidFill>
              <a:srgbClr val="00B0F0"/>
            </a:solidFill>
            <a:ln w="9525">
              <a:noFill/>
              <a:miter lim="800000"/>
              <a:headEnd/>
              <a:tailEnd/>
            </a:ln>
          </p:spPr>
          <p:txBody>
            <a:bodyPr/>
            <a:lstStyle/>
            <a:p>
              <a:endParaRPr lang="en-GB">
                <a:solidFill>
                  <a:srgbClr val="0070C0"/>
                </a:solidFill>
                <a:latin typeface="Frutiger 55 Roman"/>
              </a:endParaRPr>
            </a:p>
          </p:txBody>
        </p:sp>
        <p:sp>
          <p:nvSpPr>
            <p:cNvPr id="43017" name="Rectangle 9"/>
            <p:cNvSpPr>
              <a:spLocks noChangeArrowheads="1"/>
            </p:cNvSpPr>
            <p:nvPr/>
          </p:nvSpPr>
          <p:spPr bwMode="auto">
            <a:xfrm>
              <a:off x="4468" y="1893"/>
              <a:ext cx="714" cy="1246"/>
            </a:xfrm>
            <a:prstGeom prst="rect">
              <a:avLst/>
            </a:prstGeom>
            <a:solidFill>
              <a:srgbClr val="00B0F0"/>
            </a:solidFill>
            <a:ln w="9525">
              <a:noFill/>
              <a:miter lim="800000"/>
              <a:headEnd/>
              <a:tailEnd/>
            </a:ln>
          </p:spPr>
          <p:txBody>
            <a:bodyPr/>
            <a:lstStyle/>
            <a:p>
              <a:endParaRPr lang="en-GB">
                <a:solidFill>
                  <a:srgbClr val="0070C0"/>
                </a:solidFill>
                <a:latin typeface="Frutiger 55 Roman"/>
              </a:endParaRPr>
            </a:p>
          </p:txBody>
        </p:sp>
        <p:sp>
          <p:nvSpPr>
            <p:cNvPr id="43018" name="Line 10"/>
            <p:cNvSpPr>
              <a:spLocks noChangeShapeType="1"/>
            </p:cNvSpPr>
            <p:nvPr/>
          </p:nvSpPr>
          <p:spPr bwMode="auto">
            <a:xfrm>
              <a:off x="624" y="646"/>
              <a:ext cx="1" cy="2493"/>
            </a:xfrm>
            <a:prstGeom prst="line">
              <a:avLst/>
            </a:prstGeom>
            <a:noFill/>
            <a:ln w="9525">
              <a:solidFill>
                <a:srgbClr val="0070C0"/>
              </a:solidFill>
              <a:round/>
              <a:headEnd/>
              <a:tailEnd/>
            </a:ln>
          </p:spPr>
          <p:txBody>
            <a:bodyPr/>
            <a:lstStyle/>
            <a:p>
              <a:endParaRPr lang="it-IT"/>
            </a:p>
          </p:txBody>
        </p:sp>
        <p:sp>
          <p:nvSpPr>
            <p:cNvPr id="43019" name="Line 11"/>
            <p:cNvSpPr>
              <a:spLocks noChangeShapeType="1"/>
            </p:cNvSpPr>
            <p:nvPr/>
          </p:nvSpPr>
          <p:spPr bwMode="auto">
            <a:xfrm>
              <a:off x="588" y="3139"/>
              <a:ext cx="36" cy="1"/>
            </a:xfrm>
            <a:prstGeom prst="line">
              <a:avLst/>
            </a:prstGeom>
            <a:noFill/>
            <a:ln w="9525">
              <a:solidFill>
                <a:srgbClr val="0070C0"/>
              </a:solidFill>
              <a:round/>
              <a:headEnd/>
              <a:tailEnd/>
            </a:ln>
          </p:spPr>
          <p:txBody>
            <a:bodyPr/>
            <a:lstStyle/>
            <a:p>
              <a:endParaRPr lang="it-IT"/>
            </a:p>
          </p:txBody>
        </p:sp>
        <p:sp>
          <p:nvSpPr>
            <p:cNvPr id="43020" name="Line 12"/>
            <p:cNvSpPr>
              <a:spLocks noChangeShapeType="1"/>
            </p:cNvSpPr>
            <p:nvPr/>
          </p:nvSpPr>
          <p:spPr bwMode="auto">
            <a:xfrm>
              <a:off x="588" y="2726"/>
              <a:ext cx="36" cy="1"/>
            </a:xfrm>
            <a:prstGeom prst="line">
              <a:avLst/>
            </a:prstGeom>
            <a:noFill/>
            <a:ln w="9525">
              <a:solidFill>
                <a:srgbClr val="0070C0"/>
              </a:solidFill>
              <a:round/>
              <a:headEnd/>
              <a:tailEnd/>
            </a:ln>
          </p:spPr>
          <p:txBody>
            <a:bodyPr/>
            <a:lstStyle/>
            <a:p>
              <a:endParaRPr lang="it-IT"/>
            </a:p>
          </p:txBody>
        </p:sp>
        <p:sp>
          <p:nvSpPr>
            <p:cNvPr id="43021" name="Line 13"/>
            <p:cNvSpPr>
              <a:spLocks noChangeShapeType="1"/>
            </p:cNvSpPr>
            <p:nvPr/>
          </p:nvSpPr>
          <p:spPr bwMode="auto">
            <a:xfrm>
              <a:off x="588" y="2306"/>
              <a:ext cx="36" cy="1"/>
            </a:xfrm>
            <a:prstGeom prst="line">
              <a:avLst/>
            </a:prstGeom>
            <a:noFill/>
            <a:ln w="9525">
              <a:solidFill>
                <a:srgbClr val="0070C0"/>
              </a:solidFill>
              <a:round/>
              <a:headEnd/>
              <a:tailEnd/>
            </a:ln>
          </p:spPr>
          <p:txBody>
            <a:bodyPr/>
            <a:lstStyle/>
            <a:p>
              <a:endParaRPr lang="it-IT"/>
            </a:p>
          </p:txBody>
        </p:sp>
        <p:sp>
          <p:nvSpPr>
            <p:cNvPr id="43022" name="Line 14"/>
            <p:cNvSpPr>
              <a:spLocks noChangeShapeType="1"/>
            </p:cNvSpPr>
            <p:nvPr/>
          </p:nvSpPr>
          <p:spPr bwMode="auto">
            <a:xfrm>
              <a:off x="588" y="1893"/>
              <a:ext cx="36" cy="1"/>
            </a:xfrm>
            <a:prstGeom prst="line">
              <a:avLst/>
            </a:prstGeom>
            <a:noFill/>
            <a:ln w="9525">
              <a:solidFill>
                <a:srgbClr val="0070C0"/>
              </a:solidFill>
              <a:round/>
              <a:headEnd/>
              <a:tailEnd/>
            </a:ln>
          </p:spPr>
          <p:txBody>
            <a:bodyPr/>
            <a:lstStyle/>
            <a:p>
              <a:endParaRPr lang="it-IT"/>
            </a:p>
          </p:txBody>
        </p:sp>
        <p:sp>
          <p:nvSpPr>
            <p:cNvPr id="43023" name="Line 15"/>
            <p:cNvSpPr>
              <a:spLocks noChangeShapeType="1"/>
            </p:cNvSpPr>
            <p:nvPr/>
          </p:nvSpPr>
          <p:spPr bwMode="auto">
            <a:xfrm>
              <a:off x="588" y="1479"/>
              <a:ext cx="36" cy="1"/>
            </a:xfrm>
            <a:prstGeom prst="line">
              <a:avLst/>
            </a:prstGeom>
            <a:noFill/>
            <a:ln w="9525">
              <a:solidFill>
                <a:srgbClr val="0070C0"/>
              </a:solidFill>
              <a:round/>
              <a:headEnd/>
              <a:tailEnd/>
            </a:ln>
          </p:spPr>
          <p:txBody>
            <a:bodyPr/>
            <a:lstStyle/>
            <a:p>
              <a:endParaRPr lang="it-IT"/>
            </a:p>
          </p:txBody>
        </p:sp>
        <p:sp>
          <p:nvSpPr>
            <p:cNvPr id="43024" name="Line 16"/>
            <p:cNvSpPr>
              <a:spLocks noChangeShapeType="1"/>
            </p:cNvSpPr>
            <p:nvPr/>
          </p:nvSpPr>
          <p:spPr bwMode="auto">
            <a:xfrm>
              <a:off x="588" y="1059"/>
              <a:ext cx="36" cy="1"/>
            </a:xfrm>
            <a:prstGeom prst="line">
              <a:avLst/>
            </a:prstGeom>
            <a:noFill/>
            <a:ln w="9525">
              <a:solidFill>
                <a:srgbClr val="0070C0"/>
              </a:solidFill>
              <a:round/>
              <a:headEnd/>
              <a:tailEnd/>
            </a:ln>
          </p:spPr>
          <p:txBody>
            <a:bodyPr/>
            <a:lstStyle/>
            <a:p>
              <a:endParaRPr lang="it-IT"/>
            </a:p>
          </p:txBody>
        </p:sp>
        <p:sp>
          <p:nvSpPr>
            <p:cNvPr id="43025" name="Line 17"/>
            <p:cNvSpPr>
              <a:spLocks noChangeShapeType="1"/>
            </p:cNvSpPr>
            <p:nvPr/>
          </p:nvSpPr>
          <p:spPr bwMode="auto">
            <a:xfrm>
              <a:off x="588" y="646"/>
              <a:ext cx="36" cy="1"/>
            </a:xfrm>
            <a:prstGeom prst="line">
              <a:avLst/>
            </a:prstGeom>
            <a:noFill/>
            <a:ln w="9525">
              <a:solidFill>
                <a:srgbClr val="0070C0"/>
              </a:solidFill>
              <a:round/>
              <a:headEnd/>
              <a:tailEnd/>
            </a:ln>
          </p:spPr>
          <p:txBody>
            <a:bodyPr/>
            <a:lstStyle/>
            <a:p>
              <a:endParaRPr lang="it-IT"/>
            </a:p>
          </p:txBody>
        </p:sp>
        <p:sp>
          <p:nvSpPr>
            <p:cNvPr id="43026" name="Line 18"/>
            <p:cNvSpPr>
              <a:spLocks noChangeShapeType="1"/>
            </p:cNvSpPr>
            <p:nvPr/>
          </p:nvSpPr>
          <p:spPr bwMode="auto">
            <a:xfrm>
              <a:off x="624" y="3139"/>
              <a:ext cx="4672" cy="1"/>
            </a:xfrm>
            <a:prstGeom prst="line">
              <a:avLst/>
            </a:prstGeom>
            <a:noFill/>
            <a:ln w="9525">
              <a:solidFill>
                <a:srgbClr val="0070C0"/>
              </a:solidFill>
              <a:round/>
              <a:headEnd/>
              <a:tailEnd/>
            </a:ln>
          </p:spPr>
          <p:txBody>
            <a:bodyPr/>
            <a:lstStyle/>
            <a:p>
              <a:endParaRPr lang="it-IT"/>
            </a:p>
          </p:txBody>
        </p:sp>
        <p:sp>
          <p:nvSpPr>
            <p:cNvPr id="43027" name="Line 19"/>
            <p:cNvSpPr>
              <a:spLocks noChangeShapeType="1"/>
            </p:cNvSpPr>
            <p:nvPr/>
          </p:nvSpPr>
          <p:spPr bwMode="auto">
            <a:xfrm flipV="1">
              <a:off x="624" y="3139"/>
              <a:ext cx="1" cy="36"/>
            </a:xfrm>
            <a:prstGeom prst="line">
              <a:avLst/>
            </a:prstGeom>
            <a:noFill/>
            <a:ln w="9525">
              <a:solidFill>
                <a:srgbClr val="0070C0"/>
              </a:solidFill>
              <a:round/>
              <a:headEnd/>
              <a:tailEnd/>
            </a:ln>
          </p:spPr>
          <p:txBody>
            <a:bodyPr/>
            <a:lstStyle/>
            <a:p>
              <a:endParaRPr lang="it-IT"/>
            </a:p>
          </p:txBody>
        </p:sp>
        <p:sp>
          <p:nvSpPr>
            <p:cNvPr id="43028" name="Line 20"/>
            <p:cNvSpPr>
              <a:spLocks noChangeShapeType="1"/>
            </p:cNvSpPr>
            <p:nvPr/>
          </p:nvSpPr>
          <p:spPr bwMode="auto">
            <a:xfrm flipV="1">
              <a:off x="1560" y="3139"/>
              <a:ext cx="1" cy="36"/>
            </a:xfrm>
            <a:prstGeom prst="line">
              <a:avLst/>
            </a:prstGeom>
            <a:noFill/>
            <a:ln w="9525">
              <a:solidFill>
                <a:srgbClr val="0070C0"/>
              </a:solidFill>
              <a:round/>
              <a:headEnd/>
              <a:tailEnd/>
            </a:ln>
          </p:spPr>
          <p:txBody>
            <a:bodyPr/>
            <a:lstStyle/>
            <a:p>
              <a:endParaRPr lang="it-IT"/>
            </a:p>
          </p:txBody>
        </p:sp>
        <p:sp>
          <p:nvSpPr>
            <p:cNvPr id="43029" name="Line 21"/>
            <p:cNvSpPr>
              <a:spLocks noChangeShapeType="1"/>
            </p:cNvSpPr>
            <p:nvPr/>
          </p:nvSpPr>
          <p:spPr bwMode="auto">
            <a:xfrm flipV="1">
              <a:off x="2495" y="3139"/>
              <a:ext cx="1" cy="36"/>
            </a:xfrm>
            <a:prstGeom prst="line">
              <a:avLst/>
            </a:prstGeom>
            <a:noFill/>
            <a:ln w="9525">
              <a:solidFill>
                <a:srgbClr val="0070C0"/>
              </a:solidFill>
              <a:round/>
              <a:headEnd/>
              <a:tailEnd/>
            </a:ln>
          </p:spPr>
          <p:txBody>
            <a:bodyPr/>
            <a:lstStyle/>
            <a:p>
              <a:endParaRPr lang="it-IT"/>
            </a:p>
          </p:txBody>
        </p:sp>
        <p:sp>
          <p:nvSpPr>
            <p:cNvPr id="43030" name="Line 22"/>
            <p:cNvSpPr>
              <a:spLocks noChangeShapeType="1"/>
            </p:cNvSpPr>
            <p:nvPr/>
          </p:nvSpPr>
          <p:spPr bwMode="auto">
            <a:xfrm flipV="1">
              <a:off x="3425" y="3139"/>
              <a:ext cx="1" cy="36"/>
            </a:xfrm>
            <a:prstGeom prst="line">
              <a:avLst/>
            </a:prstGeom>
            <a:noFill/>
            <a:ln w="9525">
              <a:solidFill>
                <a:srgbClr val="0070C0"/>
              </a:solidFill>
              <a:round/>
              <a:headEnd/>
              <a:tailEnd/>
            </a:ln>
          </p:spPr>
          <p:txBody>
            <a:bodyPr/>
            <a:lstStyle/>
            <a:p>
              <a:endParaRPr lang="it-IT"/>
            </a:p>
          </p:txBody>
        </p:sp>
        <p:sp>
          <p:nvSpPr>
            <p:cNvPr id="43031" name="Line 23"/>
            <p:cNvSpPr>
              <a:spLocks noChangeShapeType="1"/>
            </p:cNvSpPr>
            <p:nvPr/>
          </p:nvSpPr>
          <p:spPr bwMode="auto">
            <a:xfrm flipV="1">
              <a:off x="4360" y="3139"/>
              <a:ext cx="1" cy="36"/>
            </a:xfrm>
            <a:prstGeom prst="line">
              <a:avLst/>
            </a:prstGeom>
            <a:noFill/>
            <a:ln w="9525">
              <a:solidFill>
                <a:srgbClr val="0070C0"/>
              </a:solidFill>
              <a:round/>
              <a:headEnd/>
              <a:tailEnd/>
            </a:ln>
          </p:spPr>
          <p:txBody>
            <a:bodyPr/>
            <a:lstStyle/>
            <a:p>
              <a:endParaRPr lang="it-IT"/>
            </a:p>
          </p:txBody>
        </p:sp>
        <p:sp>
          <p:nvSpPr>
            <p:cNvPr id="43032" name="Line 24"/>
            <p:cNvSpPr>
              <a:spLocks noChangeShapeType="1"/>
            </p:cNvSpPr>
            <p:nvPr/>
          </p:nvSpPr>
          <p:spPr bwMode="auto">
            <a:xfrm flipV="1">
              <a:off x="5296" y="3139"/>
              <a:ext cx="1" cy="36"/>
            </a:xfrm>
            <a:prstGeom prst="line">
              <a:avLst/>
            </a:prstGeom>
            <a:noFill/>
            <a:ln w="9525">
              <a:solidFill>
                <a:srgbClr val="0070C0"/>
              </a:solidFill>
              <a:round/>
              <a:headEnd/>
              <a:tailEnd/>
            </a:ln>
          </p:spPr>
          <p:txBody>
            <a:bodyPr/>
            <a:lstStyle/>
            <a:p>
              <a:endParaRPr lang="it-IT"/>
            </a:p>
          </p:txBody>
        </p:sp>
        <p:sp>
          <p:nvSpPr>
            <p:cNvPr id="43033" name="Rectangle 25"/>
            <p:cNvSpPr>
              <a:spLocks noChangeArrowheads="1"/>
            </p:cNvSpPr>
            <p:nvPr/>
          </p:nvSpPr>
          <p:spPr bwMode="auto">
            <a:xfrm>
              <a:off x="402" y="3067"/>
              <a:ext cx="153" cy="181"/>
            </a:xfrm>
            <a:prstGeom prst="rect">
              <a:avLst/>
            </a:prstGeom>
            <a:noFill/>
            <a:ln w="9525">
              <a:noFill/>
              <a:miter lim="800000"/>
              <a:headEnd/>
              <a:tailEnd/>
            </a:ln>
          </p:spPr>
          <p:txBody>
            <a:bodyPr wrap="none" lIns="0" tIns="0" rIns="0" bIns="0">
              <a:spAutoFit/>
            </a:bodyPr>
            <a:lstStyle/>
            <a:p>
              <a:r>
                <a:rPr lang="en-GB" sz="1500" b="1">
                  <a:latin typeface="Frutiger 55 Roman"/>
                </a:rPr>
                <a:t>80</a:t>
              </a:r>
              <a:endParaRPr lang="en-GB">
                <a:latin typeface="Frutiger 55 Roman"/>
              </a:endParaRPr>
            </a:p>
          </p:txBody>
        </p:sp>
        <p:sp>
          <p:nvSpPr>
            <p:cNvPr id="43034" name="Rectangle 26"/>
            <p:cNvSpPr>
              <a:spLocks noChangeArrowheads="1"/>
            </p:cNvSpPr>
            <p:nvPr/>
          </p:nvSpPr>
          <p:spPr bwMode="auto">
            <a:xfrm>
              <a:off x="402" y="2654"/>
              <a:ext cx="153" cy="181"/>
            </a:xfrm>
            <a:prstGeom prst="rect">
              <a:avLst/>
            </a:prstGeom>
            <a:noFill/>
            <a:ln w="9525">
              <a:noFill/>
              <a:miter lim="800000"/>
              <a:headEnd/>
              <a:tailEnd/>
            </a:ln>
          </p:spPr>
          <p:txBody>
            <a:bodyPr wrap="none" lIns="0" tIns="0" rIns="0" bIns="0">
              <a:spAutoFit/>
            </a:bodyPr>
            <a:lstStyle/>
            <a:p>
              <a:r>
                <a:rPr lang="en-GB" sz="1500" b="1">
                  <a:latin typeface="Frutiger 55 Roman"/>
                </a:rPr>
                <a:t>85</a:t>
              </a:r>
              <a:endParaRPr lang="en-GB">
                <a:latin typeface="Frutiger 55 Roman"/>
              </a:endParaRPr>
            </a:p>
          </p:txBody>
        </p:sp>
        <p:sp>
          <p:nvSpPr>
            <p:cNvPr id="43035" name="Rectangle 27"/>
            <p:cNvSpPr>
              <a:spLocks noChangeArrowheads="1"/>
            </p:cNvSpPr>
            <p:nvPr/>
          </p:nvSpPr>
          <p:spPr bwMode="auto">
            <a:xfrm>
              <a:off x="402" y="2234"/>
              <a:ext cx="153" cy="181"/>
            </a:xfrm>
            <a:prstGeom prst="rect">
              <a:avLst/>
            </a:prstGeom>
            <a:noFill/>
            <a:ln w="9525">
              <a:noFill/>
              <a:miter lim="800000"/>
              <a:headEnd/>
              <a:tailEnd/>
            </a:ln>
          </p:spPr>
          <p:txBody>
            <a:bodyPr wrap="none" lIns="0" tIns="0" rIns="0" bIns="0">
              <a:spAutoFit/>
            </a:bodyPr>
            <a:lstStyle/>
            <a:p>
              <a:r>
                <a:rPr lang="en-GB" sz="1500" b="1">
                  <a:latin typeface="Frutiger 55 Roman"/>
                </a:rPr>
                <a:t>90</a:t>
              </a:r>
              <a:endParaRPr lang="en-GB">
                <a:latin typeface="Frutiger 55 Roman"/>
              </a:endParaRPr>
            </a:p>
          </p:txBody>
        </p:sp>
        <p:sp>
          <p:nvSpPr>
            <p:cNvPr id="43036" name="Rectangle 28"/>
            <p:cNvSpPr>
              <a:spLocks noChangeArrowheads="1"/>
            </p:cNvSpPr>
            <p:nvPr/>
          </p:nvSpPr>
          <p:spPr bwMode="auto">
            <a:xfrm>
              <a:off x="402" y="1821"/>
              <a:ext cx="153" cy="181"/>
            </a:xfrm>
            <a:prstGeom prst="rect">
              <a:avLst/>
            </a:prstGeom>
            <a:noFill/>
            <a:ln w="9525">
              <a:noFill/>
              <a:miter lim="800000"/>
              <a:headEnd/>
              <a:tailEnd/>
            </a:ln>
          </p:spPr>
          <p:txBody>
            <a:bodyPr wrap="none" lIns="0" tIns="0" rIns="0" bIns="0">
              <a:spAutoFit/>
            </a:bodyPr>
            <a:lstStyle/>
            <a:p>
              <a:r>
                <a:rPr lang="en-GB" sz="1500" b="1">
                  <a:latin typeface="Frutiger 55 Roman"/>
                </a:rPr>
                <a:t>95</a:t>
              </a:r>
              <a:endParaRPr lang="en-GB">
                <a:latin typeface="Frutiger 55 Roman"/>
              </a:endParaRPr>
            </a:p>
          </p:txBody>
        </p:sp>
        <p:sp>
          <p:nvSpPr>
            <p:cNvPr id="43037" name="Rectangle 29"/>
            <p:cNvSpPr>
              <a:spLocks noChangeArrowheads="1"/>
            </p:cNvSpPr>
            <p:nvPr/>
          </p:nvSpPr>
          <p:spPr bwMode="auto">
            <a:xfrm>
              <a:off x="336" y="1407"/>
              <a:ext cx="229" cy="181"/>
            </a:xfrm>
            <a:prstGeom prst="rect">
              <a:avLst/>
            </a:prstGeom>
            <a:noFill/>
            <a:ln w="9525">
              <a:noFill/>
              <a:miter lim="800000"/>
              <a:headEnd/>
              <a:tailEnd/>
            </a:ln>
          </p:spPr>
          <p:txBody>
            <a:bodyPr wrap="none" lIns="0" tIns="0" rIns="0" bIns="0">
              <a:spAutoFit/>
            </a:bodyPr>
            <a:lstStyle/>
            <a:p>
              <a:r>
                <a:rPr lang="en-GB" sz="1500" b="1">
                  <a:latin typeface="Frutiger 55 Roman"/>
                </a:rPr>
                <a:t>100</a:t>
              </a:r>
              <a:endParaRPr lang="en-GB">
                <a:latin typeface="Frutiger 55 Roman"/>
              </a:endParaRPr>
            </a:p>
          </p:txBody>
        </p:sp>
        <p:sp>
          <p:nvSpPr>
            <p:cNvPr id="43038" name="Rectangle 30"/>
            <p:cNvSpPr>
              <a:spLocks noChangeArrowheads="1"/>
            </p:cNvSpPr>
            <p:nvPr/>
          </p:nvSpPr>
          <p:spPr bwMode="auto">
            <a:xfrm>
              <a:off x="336" y="987"/>
              <a:ext cx="229" cy="181"/>
            </a:xfrm>
            <a:prstGeom prst="rect">
              <a:avLst/>
            </a:prstGeom>
            <a:noFill/>
            <a:ln w="9525">
              <a:noFill/>
              <a:miter lim="800000"/>
              <a:headEnd/>
              <a:tailEnd/>
            </a:ln>
          </p:spPr>
          <p:txBody>
            <a:bodyPr wrap="none" lIns="0" tIns="0" rIns="0" bIns="0">
              <a:spAutoFit/>
            </a:bodyPr>
            <a:lstStyle/>
            <a:p>
              <a:r>
                <a:rPr lang="en-GB" sz="1500" b="1">
                  <a:latin typeface="Frutiger 55 Roman"/>
                </a:rPr>
                <a:t>105</a:t>
              </a:r>
              <a:endParaRPr lang="en-GB">
                <a:latin typeface="Frutiger 55 Roman"/>
              </a:endParaRPr>
            </a:p>
          </p:txBody>
        </p:sp>
        <p:sp>
          <p:nvSpPr>
            <p:cNvPr id="43039" name="Rectangle 31"/>
            <p:cNvSpPr>
              <a:spLocks noChangeArrowheads="1"/>
            </p:cNvSpPr>
            <p:nvPr/>
          </p:nvSpPr>
          <p:spPr bwMode="auto">
            <a:xfrm>
              <a:off x="336" y="574"/>
              <a:ext cx="221" cy="181"/>
            </a:xfrm>
            <a:prstGeom prst="rect">
              <a:avLst/>
            </a:prstGeom>
            <a:noFill/>
            <a:ln w="9525">
              <a:noFill/>
              <a:miter lim="800000"/>
              <a:headEnd/>
              <a:tailEnd/>
            </a:ln>
          </p:spPr>
          <p:txBody>
            <a:bodyPr wrap="none" lIns="0" tIns="0" rIns="0" bIns="0">
              <a:spAutoFit/>
            </a:bodyPr>
            <a:lstStyle/>
            <a:p>
              <a:r>
                <a:rPr lang="en-GB" sz="1500" b="1">
                  <a:latin typeface="Frutiger 55 Roman"/>
                </a:rPr>
                <a:t>110</a:t>
              </a:r>
              <a:endParaRPr lang="en-GB">
                <a:latin typeface="Frutiger 55 Roman"/>
              </a:endParaRPr>
            </a:p>
          </p:txBody>
        </p:sp>
        <p:sp>
          <p:nvSpPr>
            <p:cNvPr id="43040" name="Rectangle 32"/>
            <p:cNvSpPr>
              <a:spLocks noChangeArrowheads="1"/>
            </p:cNvSpPr>
            <p:nvPr/>
          </p:nvSpPr>
          <p:spPr bwMode="auto">
            <a:xfrm>
              <a:off x="858" y="3247"/>
              <a:ext cx="562" cy="181"/>
            </a:xfrm>
            <a:prstGeom prst="rect">
              <a:avLst/>
            </a:prstGeom>
            <a:noFill/>
            <a:ln w="9525">
              <a:noFill/>
              <a:miter lim="800000"/>
              <a:headEnd/>
              <a:tailEnd/>
            </a:ln>
          </p:spPr>
          <p:txBody>
            <a:bodyPr wrap="none" lIns="0" tIns="0" rIns="0" bIns="0">
              <a:spAutoFit/>
            </a:bodyPr>
            <a:lstStyle/>
            <a:p>
              <a:r>
                <a:rPr lang="en-GB" sz="1500" b="1">
                  <a:latin typeface="Frutiger 55 Roman"/>
                </a:rPr>
                <a:t>Baseline</a:t>
              </a:r>
              <a:endParaRPr lang="en-GB">
                <a:latin typeface="Frutiger 55 Roman"/>
              </a:endParaRPr>
            </a:p>
          </p:txBody>
        </p:sp>
        <p:sp>
          <p:nvSpPr>
            <p:cNvPr id="43041" name="Rectangle 33"/>
            <p:cNvSpPr>
              <a:spLocks noChangeArrowheads="1"/>
            </p:cNvSpPr>
            <p:nvPr/>
          </p:nvSpPr>
          <p:spPr bwMode="auto">
            <a:xfrm>
              <a:off x="1763" y="3247"/>
              <a:ext cx="426" cy="181"/>
            </a:xfrm>
            <a:prstGeom prst="rect">
              <a:avLst/>
            </a:prstGeom>
            <a:noFill/>
            <a:ln w="9525">
              <a:noFill/>
              <a:miter lim="800000"/>
              <a:headEnd/>
              <a:tailEnd/>
            </a:ln>
          </p:spPr>
          <p:txBody>
            <a:bodyPr wrap="none" lIns="0" tIns="0" rIns="0" bIns="0">
              <a:spAutoFit/>
            </a:bodyPr>
            <a:lstStyle/>
            <a:p>
              <a:r>
                <a:rPr lang="en-GB" sz="1500" b="1">
                  <a:latin typeface="Frutiger 55 Roman"/>
                </a:rPr>
                <a:t>3 mesi</a:t>
              </a:r>
              <a:endParaRPr lang="en-GB">
                <a:latin typeface="Frutiger 55 Roman"/>
              </a:endParaRPr>
            </a:p>
          </p:txBody>
        </p:sp>
        <p:sp>
          <p:nvSpPr>
            <p:cNvPr id="43042" name="Rectangle 34"/>
            <p:cNvSpPr>
              <a:spLocks noChangeArrowheads="1"/>
            </p:cNvSpPr>
            <p:nvPr/>
          </p:nvSpPr>
          <p:spPr bwMode="auto">
            <a:xfrm>
              <a:off x="2699" y="3247"/>
              <a:ext cx="426" cy="181"/>
            </a:xfrm>
            <a:prstGeom prst="rect">
              <a:avLst/>
            </a:prstGeom>
            <a:noFill/>
            <a:ln w="9525">
              <a:noFill/>
              <a:miter lim="800000"/>
              <a:headEnd/>
              <a:tailEnd/>
            </a:ln>
          </p:spPr>
          <p:txBody>
            <a:bodyPr wrap="none" lIns="0" tIns="0" rIns="0" bIns="0">
              <a:spAutoFit/>
            </a:bodyPr>
            <a:lstStyle/>
            <a:p>
              <a:r>
                <a:rPr lang="en-GB" sz="1500" b="1">
                  <a:latin typeface="Frutiger 55 Roman"/>
                </a:rPr>
                <a:t>6 mesi</a:t>
              </a:r>
              <a:endParaRPr lang="en-GB">
                <a:latin typeface="Frutiger 55 Roman"/>
              </a:endParaRPr>
            </a:p>
          </p:txBody>
        </p:sp>
        <p:sp>
          <p:nvSpPr>
            <p:cNvPr id="43043" name="Rectangle 35"/>
            <p:cNvSpPr>
              <a:spLocks noChangeArrowheads="1"/>
            </p:cNvSpPr>
            <p:nvPr/>
          </p:nvSpPr>
          <p:spPr bwMode="auto">
            <a:xfrm>
              <a:off x="3629" y="3247"/>
              <a:ext cx="426" cy="181"/>
            </a:xfrm>
            <a:prstGeom prst="rect">
              <a:avLst/>
            </a:prstGeom>
            <a:noFill/>
            <a:ln w="9525">
              <a:noFill/>
              <a:miter lim="800000"/>
              <a:headEnd/>
              <a:tailEnd/>
            </a:ln>
          </p:spPr>
          <p:txBody>
            <a:bodyPr wrap="none" lIns="0" tIns="0" rIns="0" bIns="0">
              <a:spAutoFit/>
            </a:bodyPr>
            <a:lstStyle/>
            <a:p>
              <a:r>
                <a:rPr lang="en-GB" sz="1500" b="1">
                  <a:latin typeface="Frutiger 55 Roman"/>
                </a:rPr>
                <a:t>9 mesi</a:t>
              </a:r>
              <a:endParaRPr lang="en-GB">
                <a:latin typeface="Frutiger 55 Roman"/>
              </a:endParaRPr>
            </a:p>
          </p:txBody>
        </p:sp>
        <p:sp>
          <p:nvSpPr>
            <p:cNvPr id="43044" name="Rectangle 36"/>
            <p:cNvSpPr>
              <a:spLocks noChangeArrowheads="1"/>
            </p:cNvSpPr>
            <p:nvPr/>
          </p:nvSpPr>
          <p:spPr bwMode="auto">
            <a:xfrm>
              <a:off x="4534" y="3247"/>
              <a:ext cx="502" cy="181"/>
            </a:xfrm>
            <a:prstGeom prst="rect">
              <a:avLst/>
            </a:prstGeom>
            <a:noFill/>
            <a:ln w="9525">
              <a:noFill/>
              <a:miter lim="800000"/>
              <a:headEnd/>
              <a:tailEnd/>
            </a:ln>
          </p:spPr>
          <p:txBody>
            <a:bodyPr wrap="none" lIns="0" tIns="0" rIns="0" bIns="0">
              <a:spAutoFit/>
            </a:bodyPr>
            <a:lstStyle/>
            <a:p>
              <a:r>
                <a:rPr lang="en-GB" sz="1500" b="1">
                  <a:latin typeface="Frutiger 55 Roman"/>
                </a:rPr>
                <a:t>12 mesi</a:t>
              </a:r>
              <a:endParaRPr lang="en-GB">
                <a:latin typeface="Frutiger 55 Roman"/>
              </a:endParaRPr>
            </a:p>
          </p:txBody>
        </p:sp>
        <p:sp>
          <p:nvSpPr>
            <p:cNvPr id="43045" name="Rectangle 37"/>
            <p:cNvSpPr>
              <a:spLocks noChangeArrowheads="1"/>
            </p:cNvSpPr>
            <p:nvPr/>
          </p:nvSpPr>
          <p:spPr bwMode="auto">
            <a:xfrm>
              <a:off x="3988" y="3534"/>
              <a:ext cx="2252" cy="470"/>
            </a:xfrm>
            <a:prstGeom prst="rect">
              <a:avLst/>
            </a:prstGeom>
            <a:noFill/>
            <a:ln w="9525">
              <a:noFill/>
              <a:miter lim="800000"/>
              <a:headEnd/>
              <a:tailEnd/>
            </a:ln>
          </p:spPr>
          <p:txBody>
            <a:bodyPr wrap="none">
              <a:spAutoFit/>
            </a:bodyPr>
            <a:lstStyle/>
            <a:p>
              <a:pPr algn="r"/>
              <a:r>
                <a:rPr lang="en-US" sz="1100">
                  <a:latin typeface="Frutiger 55 Roman"/>
                </a:rPr>
                <a:t>*</a:t>
              </a:r>
              <a:r>
                <a:rPr lang="en-US" sz="1100" b="1">
                  <a:latin typeface="Frutiger 55 Roman"/>
                </a:rPr>
                <a:t> n=28</a:t>
              </a:r>
            </a:p>
            <a:p>
              <a:pPr algn="r"/>
              <a:r>
                <a:rPr lang="en-US" sz="1100" b="1">
                  <a:latin typeface="Frutiger 55 Roman"/>
                </a:rPr>
                <a:t>    Età media 64 anni, range: 54–76</a:t>
              </a:r>
            </a:p>
            <a:p>
              <a:pPr algn="r"/>
              <a:r>
                <a:rPr lang="en-US" sz="1100" b="1">
                  <a:latin typeface="Frutiger 55 Roman"/>
                </a:rPr>
                <a:t>    Range di riferimento SHBG: 10–73 nmol/L</a:t>
              </a:r>
              <a:endParaRPr lang="en-GB" sz="1100" b="1">
                <a:latin typeface="Frutiger 55 Roman"/>
              </a:endParaRPr>
            </a:p>
          </p:txBody>
        </p:sp>
        <p:sp>
          <p:nvSpPr>
            <p:cNvPr id="43046" name="Text Box 4"/>
            <p:cNvSpPr txBox="1">
              <a:spLocks noChangeArrowheads="1"/>
            </p:cNvSpPr>
            <p:nvPr/>
          </p:nvSpPr>
          <p:spPr bwMode="auto">
            <a:xfrm>
              <a:off x="4291" y="3956"/>
              <a:ext cx="1949" cy="241"/>
            </a:xfrm>
            <a:prstGeom prst="rect">
              <a:avLst/>
            </a:prstGeom>
            <a:noFill/>
            <a:ln w="12700">
              <a:noFill/>
              <a:miter lim="800000"/>
              <a:headEnd/>
              <a:tailEnd/>
            </a:ln>
          </p:spPr>
          <p:txBody>
            <a:bodyPr wrap="none">
              <a:spAutoFit/>
            </a:bodyPr>
            <a:lstStyle/>
            <a:p>
              <a:pPr algn="r">
                <a:spcBef>
                  <a:spcPct val="20000"/>
                </a:spcBef>
              </a:pPr>
              <a:r>
                <a:rPr lang="de-DE" sz="1400" b="1">
                  <a:latin typeface="Frutiger 55 Roman"/>
                </a:rPr>
                <a:t>* p&lt;0.05 vs. valore precedente</a:t>
              </a:r>
            </a:p>
          </p:txBody>
        </p:sp>
        <p:sp>
          <p:nvSpPr>
            <p:cNvPr id="43047" name="Text Box 5"/>
            <p:cNvSpPr txBox="1">
              <a:spLocks noChangeArrowheads="1"/>
            </p:cNvSpPr>
            <p:nvPr/>
          </p:nvSpPr>
          <p:spPr bwMode="auto">
            <a:xfrm>
              <a:off x="1907" y="1152"/>
              <a:ext cx="217" cy="361"/>
            </a:xfrm>
            <a:prstGeom prst="rect">
              <a:avLst/>
            </a:prstGeom>
            <a:noFill/>
            <a:ln w="12700">
              <a:noFill/>
              <a:miter lim="800000"/>
              <a:headEnd/>
              <a:tailEnd/>
            </a:ln>
          </p:spPr>
          <p:txBody>
            <a:bodyPr wrap="none">
              <a:spAutoFit/>
            </a:bodyPr>
            <a:lstStyle/>
            <a:p>
              <a:pPr algn="ctr">
                <a:spcBef>
                  <a:spcPct val="20000"/>
                </a:spcBef>
              </a:pPr>
              <a:r>
                <a:rPr lang="de-DE" sz="2400">
                  <a:solidFill>
                    <a:srgbClr val="0070C0"/>
                  </a:solidFill>
                  <a:latin typeface="Frutiger 55 Roman"/>
                </a:rPr>
                <a:t>*</a:t>
              </a:r>
            </a:p>
          </p:txBody>
        </p:sp>
        <p:sp>
          <p:nvSpPr>
            <p:cNvPr id="43048" name="Text Box 5"/>
            <p:cNvSpPr txBox="1">
              <a:spLocks noChangeArrowheads="1"/>
            </p:cNvSpPr>
            <p:nvPr/>
          </p:nvSpPr>
          <p:spPr bwMode="auto">
            <a:xfrm>
              <a:off x="3779" y="1344"/>
              <a:ext cx="217" cy="361"/>
            </a:xfrm>
            <a:prstGeom prst="rect">
              <a:avLst/>
            </a:prstGeom>
            <a:noFill/>
            <a:ln w="12700">
              <a:noFill/>
              <a:miter lim="800000"/>
              <a:headEnd/>
              <a:tailEnd/>
            </a:ln>
          </p:spPr>
          <p:txBody>
            <a:bodyPr wrap="none">
              <a:spAutoFit/>
            </a:bodyPr>
            <a:lstStyle/>
            <a:p>
              <a:pPr algn="ctr">
                <a:spcBef>
                  <a:spcPct val="20000"/>
                </a:spcBef>
              </a:pPr>
              <a:r>
                <a:rPr lang="de-DE" sz="2400">
                  <a:solidFill>
                    <a:srgbClr val="0070C0"/>
                  </a:solidFill>
                  <a:latin typeface="Frutiger 55 Roman"/>
                </a:rPr>
                <a:t>*</a:t>
              </a:r>
            </a:p>
          </p:txBody>
        </p:sp>
        <p:sp>
          <p:nvSpPr>
            <p:cNvPr id="43049" name="Text Box 5"/>
            <p:cNvSpPr txBox="1">
              <a:spLocks noChangeArrowheads="1"/>
            </p:cNvSpPr>
            <p:nvPr/>
          </p:nvSpPr>
          <p:spPr bwMode="auto">
            <a:xfrm>
              <a:off x="4691" y="1680"/>
              <a:ext cx="217" cy="361"/>
            </a:xfrm>
            <a:prstGeom prst="rect">
              <a:avLst/>
            </a:prstGeom>
            <a:noFill/>
            <a:ln w="12700">
              <a:noFill/>
              <a:miter lim="800000"/>
              <a:headEnd/>
              <a:tailEnd/>
            </a:ln>
          </p:spPr>
          <p:txBody>
            <a:bodyPr wrap="none">
              <a:spAutoFit/>
            </a:bodyPr>
            <a:lstStyle/>
            <a:p>
              <a:pPr algn="ctr">
                <a:spcBef>
                  <a:spcPct val="20000"/>
                </a:spcBef>
              </a:pPr>
              <a:r>
                <a:rPr lang="de-DE" sz="2400">
                  <a:solidFill>
                    <a:srgbClr val="0070C0"/>
                  </a:solidFill>
                  <a:latin typeface="Frutiger 55 Roman"/>
                </a:rPr>
                <a:t>*</a:t>
              </a:r>
            </a:p>
          </p:txBody>
        </p:sp>
        <p:sp>
          <p:nvSpPr>
            <p:cNvPr id="43050" name="Text Box 42"/>
            <p:cNvSpPr txBox="1">
              <a:spLocks noChangeArrowheads="1"/>
            </p:cNvSpPr>
            <p:nvPr/>
          </p:nvSpPr>
          <p:spPr bwMode="auto">
            <a:xfrm rot="-5400000">
              <a:off x="-1058" y="1641"/>
              <a:ext cx="2519" cy="240"/>
            </a:xfrm>
            <a:prstGeom prst="rect">
              <a:avLst/>
            </a:prstGeom>
            <a:noFill/>
            <a:ln w="9525">
              <a:noFill/>
              <a:miter lim="800000"/>
              <a:headEnd/>
              <a:tailEnd/>
            </a:ln>
          </p:spPr>
          <p:txBody>
            <a:bodyPr wrap="none">
              <a:spAutoFit/>
            </a:bodyPr>
            <a:lstStyle/>
            <a:p>
              <a:r>
                <a:rPr lang="en-US" sz="1600" b="1">
                  <a:latin typeface="Frutiger 55 Roman"/>
                </a:rPr>
                <a:t> Circonfeneza addominale (cm)</a:t>
              </a:r>
              <a:endParaRPr lang="en-GB" sz="1600" b="1">
                <a:latin typeface="Frutiger 55 Roman"/>
              </a:endParaRPr>
            </a:p>
          </p:txBody>
        </p:sp>
      </p:grpSp>
      <p:sp>
        <p:nvSpPr>
          <p:cNvPr id="43012" name="Rectangle 3"/>
          <p:cNvSpPr>
            <a:spLocks noChangeArrowheads="1"/>
          </p:cNvSpPr>
          <p:nvPr/>
        </p:nvSpPr>
        <p:spPr bwMode="auto">
          <a:xfrm>
            <a:off x="93663" y="6375400"/>
            <a:ext cx="3011487" cy="261938"/>
          </a:xfrm>
          <a:prstGeom prst="rect">
            <a:avLst/>
          </a:prstGeom>
          <a:noFill/>
          <a:ln w="9525" algn="ctr">
            <a:noFill/>
            <a:miter lim="800000"/>
            <a:headEnd/>
            <a:tailEnd/>
          </a:ln>
        </p:spPr>
        <p:txBody>
          <a:bodyPr wrap="none">
            <a:spAutoFit/>
          </a:bodyPr>
          <a:lstStyle/>
          <a:p>
            <a:pPr>
              <a:buClr>
                <a:srgbClr val="CC0000"/>
              </a:buClr>
              <a:buFont typeface="Wingdings" pitchFamily="2" charset="2"/>
              <a:buNone/>
            </a:pPr>
            <a:r>
              <a:rPr lang="de-DE" sz="1100">
                <a:latin typeface="Frutiger 55 Roman"/>
              </a:rPr>
              <a:t>Saad F </a:t>
            </a:r>
            <a:r>
              <a:rPr lang="de-DE" sz="1100" i="1">
                <a:latin typeface="Frutiger 55 Roman"/>
              </a:rPr>
              <a:t>et al. Arch Androl</a:t>
            </a:r>
            <a:r>
              <a:rPr lang="de-DE" sz="1100">
                <a:latin typeface="Frutiger 55 Roman"/>
              </a:rPr>
              <a:t> 2007;53:353–357.</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41"/>
          <p:cNvSpPr>
            <a:spLocks noGrp="1"/>
          </p:cNvSpPr>
          <p:nvPr>
            <p:ph type="title"/>
          </p:nvPr>
        </p:nvSpPr>
        <p:spPr>
          <a:xfrm>
            <a:off x="598488" y="814224"/>
            <a:ext cx="7361237" cy="892175"/>
          </a:xfrm>
        </p:spPr>
        <p:txBody>
          <a:bodyPr/>
          <a:lstStyle/>
          <a:p>
            <a:r>
              <a:rPr lang="it-IT" sz="2400" dirty="0"/>
              <a:t>Effetto del trattamento con </a:t>
            </a:r>
            <a:r>
              <a:rPr lang="en-US" sz="2400" dirty="0" err="1"/>
              <a:t>Nebid</a:t>
            </a:r>
            <a:r>
              <a:rPr lang="en-GB" sz="2400" baseline="30000" dirty="0">
                <a:cs typeface="Times New Roman" pitchFamily="18" charset="0"/>
              </a:rPr>
              <a:t>® </a:t>
            </a:r>
            <a:r>
              <a:rPr lang="it-IT" sz="2400" dirty="0" smtClean="0"/>
              <a:t>su colesterolo totale in soggetti </a:t>
            </a:r>
            <a:r>
              <a:rPr lang="it-IT" sz="2400" dirty="0" err="1" smtClean="0"/>
              <a:t>ipogonadici</a:t>
            </a:r>
            <a:r>
              <a:rPr lang="it-IT" sz="2400" dirty="0" smtClean="0"/>
              <a:t> con DE</a:t>
            </a:r>
            <a:endParaRPr lang="en-GB" sz="2400" dirty="0" smtClean="0"/>
          </a:p>
        </p:txBody>
      </p:sp>
      <p:grpSp>
        <p:nvGrpSpPr>
          <p:cNvPr id="44035" name="Group 4"/>
          <p:cNvGrpSpPr>
            <a:grpSpLocks/>
          </p:cNvGrpSpPr>
          <p:nvPr/>
        </p:nvGrpSpPr>
        <p:grpSpPr bwMode="auto">
          <a:xfrm>
            <a:off x="900113" y="1503363"/>
            <a:ext cx="8243887" cy="4879975"/>
            <a:chOff x="95" y="538"/>
            <a:chExt cx="5680" cy="3426"/>
          </a:xfrm>
        </p:grpSpPr>
        <p:sp>
          <p:nvSpPr>
            <p:cNvPr id="56325" name="Rectangle 5"/>
            <p:cNvSpPr>
              <a:spLocks noChangeArrowheads="1"/>
            </p:cNvSpPr>
            <p:nvPr/>
          </p:nvSpPr>
          <p:spPr bwMode="auto">
            <a:xfrm>
              <a:off x="763" y="1141"/>
              <a:ext cx="686" cy="2012"/>
            </a:xfrm>
            <a:prstGeom prst="rect">
              <a:avLst/>
            </a:prstGeom>
            <a:solidFill>
              <a:schemeClr val="bg1">
                <a:lumMod val="50000"/>
              </a:schemeClr>
            </a:solidFill>
            <a:ln w="9525">
              <a:solidFill>
                <a:schemeClr val="bg1">
                  <a:lumMod val="50000"/>
                </a:schemeClr>
              </a:solidFill>
              <a:miter lim="800000"/>
              <a:headEnd/>
              <a:tailEnd/>
            </a:ln>
          </p:spPr>
          <p:txBody>
            <a:bodyPr/>
            <a:lstStyle/>
            <a:p>
              <a:pPr>
                <a:defRPr/>
              </a:pPr>
              <a:endParaRPr lang="en-GB">
                <a:latin typeface="Frutiger 55 Roman"/>
              </a:endParaRPr>
            </a:p>
          </p:txBody>
        </p:sp>
        <p:sp>
          <p:nvSpPr>
            <p:cNvPr id="44038" name="Rectangle 6"/>
            <p:cNvSpPr>
              <a:spLocks noChangeArrowheads="1"/>
            </p:cNvSpPr>
            <p:nvPr/>
          </p:nvSpPr>
          <p:spPr bwMode="auto">
            <a:xfrm>
              <a:off x="1662" y="1498"/>
              <a:ext cx="687" cy="1654"/>
            </a:xfrm>
            <a:prstGeom prst="rect">
              <a:avLst/>
            </a:prstGeom>
            <a:solidFill>
              <a:srgbClr val="00B0F0"/>
            </a:solidFill>
            <a:ln w="9525">
              <a:noFill/>
              <a:miter lim="800000"/>
              <a:headEnd/>
              <a:tailEnd/>
            </a:ln>
          </p:spPr>
          <p:txBody>
            <a:bodyPr/>
            <a:lstStyle/>
            <a:p>
              <a:endParaRPr lang="en-GB">
                <a:latin typeface="Frutiger 55 Roman"/>
              </a:endParaRPr>
            </a:p>
          </p:txBody>
        </p:sp>
        <p:sp>
          <p:nvSpPr>
            <p:cNvPr id="44039" name="Rectangle 7"/>
            <p:cNvSpPr>
              <a:spLocks noChangeArrowheads="1"/>
            </p:cNvSpPr>
            <p:nvPr/>
          </p:nvSpPr>
          <p:spPr bwMode="auto">
            <a:xfrm>
              <a:off x="2562" y="1867"/>
              <a:ext cx="686" cy="1285"/>
            </a:xfrm>
            <a:prstGeom prst="rect">
              <a:avLst/>
            </a:prstGeom>
            <a:solidFill>
              <a:srgbClr val="00B0F0"/>
            </a:solidFill>
            <a:ln w="9525">
              <a:noFill/>
              <a:miter lim="800000"/>
              <a:headEnd/>
              <a:tailEnd/>
            </a:ln>
          </p:spPr>
          <p:txBody>
            <a:bodyPr/>
            <a:lstStyle/>
            <a:p>
              <a:endParaRPr lang="en-GB">
                <a:latin typeface="Frutiger 55 Roman"/>
              </a:endParaRPr>
            </a:p>
          </p:txBody>
        </p:sp>
        <p:sp>
          <p:nvSpPr>
            <p:cNvPr id="44040" name="Rectangle 8"/>
            <p:cNvSpPr>
              <a:spLocks noChangeArrowheads="1"/>
            </p:cNvSpPr>
            <p:nvPr/>
          </p:nvSpPr>
          <p:spPr bwMode="auto">
            <a:xfrm>
              <a:off x="3456" y="1867"/>
              <a:ext cx="686" cy="1285"/>
            </a:xfrm>
            <a:prstGeom prst="rect">
              <a:avLst/>
            </a:prstGeom>
            <a:solidFill>
              <a:srgbClr val="00B0F0"/>
            </a:solidFill>
            <a:ln w="9525">
              <a:noFill/>
              <a:miter lim="800000"/>
              <a:headEnd/>
              <a:tailEnd/>
            </a:ln>
          </p:spPr>
          <p:txBody>
            <a:bodyPr/>
            <a:lstStyle/>
            <a:p>
              <a:endParaRPr lang="en-GB">
                <a:latin typeface="Frutiger 55 Roman"/>
              </a:endParaRPr>
            </a:p>
          </p:txBody>
        </p:sp>
        <p:sp>
          <p:nvSpPr>
            <p:cNvPr id="44041" name="Rectangle 9"/>
            <p:cNvSpPr>
              <a:spLocks noChangeArrowheads="1"/>
            </p:cNvSpPr>
            <p:nvPr/>
          </p:nvSpPr>
          <p:spPr bwMode="auto">
            <a:xfrm>
              <a:off x="4355" y="1942"/>
              <a:ext cx="687" cy="1210"/>
            </a:xfrm>
            <a:prstGeom prst="rect">
              <a:avLst/>
            </a:prstGeom>
            <a:solidFill>
              <a:srgbClr val="00B0F0"/>
            </a:solidFill>
            <a:ln w="9525">
              <a:noFill/>
              <a:miter lim="800000"/>
              <a:headEnd/>
              <a:tailEnd/>
            </a:ln>
          </p:spPr>
          <p:txBody>
            <a:bodyPr/>
            <a:lstStyle/>
            <a:p>
              <a:endParaRPr lang="en-GB">
                <a:latin typeface="Frutiger 55 Roman"/>
              </a:endParaRPr>
            </a:p>
          </p:txBody>
        </p:sp>
        <p:sp>
          <p:nvSpPr>
            <p:cNvPr id="44042" name="Line 10"/>
            <p:cNvSpPr>
              <a:spLocks noChangeShapeType="1"/>
            </p:cNvSpPr>
            <p:nvPr/>
          </p:nvSpPr>
          <p:spPr bwMode="auto">
            <a:xfrm>
              <a:off x="659" y="755"/>
              <a:ext cx="1" cy="2397"/>
            </a:xfrm>
            <a:prstGeom prst="line">
              <a:avLst/>
            </a:prstGeom>
            <a:noFill/>
            <a:ln w="9525">
              <a:solidFill>
                <a:srgbClr val="0070C0"/>
              </a:solidFill>
              <a:round/>
              <a:headEnd/>
              <a:tailEnd/>
            </a:ln>
          </p:spPr>
          <p:txBody>
            <a:bodyPr/>
            <a:lstStyle/>
            <a:p>
              <a:endParaRPr lang="it-IT"/>
            </a:p>
          </p:txBody>
        </p:sp>
        <p:sp>
          <p:nvSpPr>
            <p:cNvPr id="44043" name="Line 11"/>
            <p:cNvSpPr>
              <a:spLocks noChangeShapeType="1"/>
            </p:cNvSpPr>
            <p:nvPr/>
          </p:nvSpPr>
          <p:spPr bwMode="auto">
            <a:xfrm>
              <a:off x="624" y="3152"/>
              <a:ext cx="35" cy="1"/>
            </a:xfrm>
            <a:prstGeom prst="line">
              <a:avLst/>
            </a:prstGeom>
            <a:noFill/>
            <a:ln w="9525">
              <a:solidFill>
                <a:srgbClr val="0070C0"/>
              </a:solidFill>
              <a:round/>
              <a:headEnd/>
              <a:tailEnd/>
            </a:ln>
          </p:spPr>
          <p:txBody>
            <a:bodyPr/>
            <a:lstStyle/>
            <a:p>
              <a:endParaRPr lang="it-IT"/>
            </a:p>
          </p:txBody>
        </p:sp>
        <p:sp>
          <p:nvSpPr>
            <p:cNvPr id="44044" name="Line 12"/>
            <p:cNvSpPr>
              <a:spLocks noChangeShapeType="1"/>
            </p:cNvSpPr>
            <p:nvPr/>
          </p:nvSpPr>
          <p:spPr bwMode="auto">
            <a:xfrm>
              <a:off x="624" y="2552"/>
              <a:ext cx="35" cy="1"/>
            </a:xfrm>
            <a:prstGeom prst="line">
              <a:avLst/>
            </a:prstGeom>
            <a:noFill/>
            <a:ln w="9525">
              <a:solidFill>
                <a:srgbClr val="0070C0"/>
              </a:solidFill>
              <a:round/>
              <a:headEnd/>
              <a:tailEnd/>
            </a:ln>
          </p:spPr>
          <p:txBody>
            <a:bodyPr/>
            <a:lstStyle/>
            <a:p>
              <a:endParaRPr lang="it-IT"/>
            </a:p>
          </p:txBody>
        </p:sp>
        <p:sp>
          <p:nvSpPr>
            <p:cNvPr id="44045" name="Line 13"/>
            <p:cNvSpPr>
              <a:spLocks noChangeShapeType="1"/>
            </p:cNvSpPr>
            <p:nvPr/>
          </p:nvSpPr>
          <p:spPr bwMode="auto">
            <a:xfrm>
              <a:off x="624" y="1953"/>
              <a:ext cx="35" cy="1"/>
            </a:xfrm>
            <a:prstGeom prst="line">
              <a:avLst/>
            </a:prstGeom>
            <a:noFill/>
            <a:ln w="9525">
              <a:solidFill>
                <a:srgbClr val="0070C0"/>
              </a:solidFill>
              <a:round/>
              <a:headEnd/>
              <a:tailEnd/>
            </a:ln>
          </p:spPr>
          <p:txBody>
            <a:bodyPr/>
            <a:lstStyle/>
            <a:p>
              <a:endParaRPr lang="it-IT"/>
            </a:p>
          </p:txBody>
        </p:sp>
        <p:sp>
          <p:nvSpPr>
            <p:cNvPr id="44046" name="Line 14"/>
            <p:cNvSpPr>
              <a:spLocks noChangeShapeType="1"/>
            </p:cNvSpPr>
            <p:nvPr/>
          </p:nvSpPr>
          <p:spPr bwMode="auto">
            <a:xfrm>
              <a:off x="624" y="1354"/>
              <a:ext cx="35" cy="1"/>
            </a:xfrm>
            <a:prstGeom prst="line">
              <a:avLst/>
            </a:prstGeom>
            <a:noFill/>
            <a:ln w="9525">
              <a:solidFill>
                <a:srgbClr val="0070C0"/>
              </a:solidFill>
              <a:round/>
              <a:headEnd/>
              <a:tailEnd/>
            </a:ln>
          </p:spPr>
          <p:txBody>
            <a:bodyPr/>
            <a:lstStyle/>
            <a:p>
              <a:endParaRPr lang="it-IT"/>
            </a:p>
          </p:txBody>
        </p:sp>
        <p:sp>
          <p:nvSpPr>
            <p:cNvPr id="44047" name="Line 15"/>
            <p:cNvSpPr>
              <a:spLocks noChangeShapeType="1"/>
            </p:cNvSpPr>
            <p:nvPr/>
          </p:nvSpPr>
          <p:spPr bwMode="auto">
            <a:xfrm>
              <a:off x="624" y="755"/>
              <a:ext cx="35" cy="1"/>
            </a:xfrm>
            <a:prstGeom prst="line">
              <a:avLst/>
            </a:prstGeom>
            <a:noFill/>
            <a:ln w="9525">
              <a:solidFill>
                <a:srgbClr val="0070C0"/>
              </a:solidFill>
              <a:round/>
              <a:headEnd/>
              <a:tailEnd/>
            </a:ln>
          </p:spPr>
          <p:txBody>
            <a:bodyPr/>
            <a:lstStyle/>
            <a:p>
              <a:endParaRPr lang="it-IT"/>
            </a:p>
          </p:txBody>
        </p:sp>
        <p:sp>
          <p:nvSpPr>
            <p:cNvPr id="44048" name="Line 16"/>
            <p:cNvSpPr>
              <a:spLocks noChangeShapeType="1"/>
            </p:cNvSpPr>
            <p:nvPr/>
          </p:nvSpPr>
          <p:spPr bwMode="auto">
            <a:xfrm>
              <a:off x="659" y="3152"/>
              <a:ext cx="4492" cy="1"/>
            </a:xfrm>
            <a:prstGeom prst="line">
              <a:avLst/>
            </a:prstGeom>
            <a:noFill/>
            <a:ln w="9525">
              <a:solidFill>
                <a:srgbClr val="0070C0"/>
              </a:solidFill>
              <a:round/>
              <a:headEnd/>
              <a:tailEnd/>
            </a:ln>
          </p:spPr>
          <p:txBody>
            <a:bodyPr/>
            <a:lstStyle/>
            <a:p>
              <a:endParaRPr lang="it-IT"/>
            </a:p>
          </p:txBody>
        </p:sp>
        <p:sp>
          <p:nvSpPr>
            <p:cNvPr id="44049" name="Line 17"/>
            <p:cNvSpPr>
              <a:spLocks noChangeShapeType="1"/>
            </p:cNvSpPr>
            <p:nvPr/>
          </p:nvSpPr>
          <p:spPr bwMode="auto">
            <a:xfrm flipV="1">
              <a:off x="659" y="3152"/>
              <a:ext cx="1" cy="34"/>
            </a:xfrm>
            <a:prstGeom prst="line">
              <a:avLst/>
            </a:prstGeom>
            <a:noFill/>
            <a:ln w="9525">
              <a:solidFill>
                <a:srgbClr val="0070C0"/>
              </a:solidFill>
              <a:round/>
              <a:headEnd/>
              <a:tailEnd/>
            </a:ln>
          </p:spPr>
          <p:txBody>
            <a:bodyPr/>
            <a:lstStyle/>
            <a:p>
              <a:endParaRPr lang="it-IT"/>
            </a:p>
          </p:txBody>
        </p:sp>
        <p:sp>
          <p:nvSpPr>
            <p:cNvPr id="44050" name="Line 18"/>
            <p:cNvSpPr>
              <a:spLocks noChangeShapeType="1"/>
            </p:cNvSpPr>
            <p:nvPr/>
          </p:nvSpPr>
          <p:spPr bwMode="auto">
            <a:xfrm flipV="1">
              <a:off x="1559" y="3152"/>
              <a:ext cx="1" cy="34"/>
            </a:xfrm>
            <a:prstGeom prst="line">
              <a:avLst/>
            </a:prstGeom>
            <a:noFill/>
            <a:ln w="9525">
              <a:solidFill>
                <a:srgbClr val="0070C0"/>
              </a:solidFill>
              <a:round/>
              <a:headEnd/>
              <a:tailEnd/>
            </a:ln>
          </p:spPr>
          <p:txBody>
            <a:bodyPr/>
            <a:lstStyle/>
            <a:p>
              <a:endParaRPr lang="it-IT"/>
            </a:p>
          </p:txBody>
        </p:sp>
        <p:sp>
          <p:nvSpPr>
            <p:cNvPr id="44051" name="Line 19"/>
            <p:cNvSpPr>
              <a:spLocks noChangeShapeType="1"/>
            </p:cNvSpPr>
            <p:nvPr/>
          </p:nvSpPr>
          <p:spPr bwMode="auto">
            <a:xfrm flipV="1">
              <a:off x="2458" y="3152"/>
              <a:ext cx="1" cy="34"/>
            </a:xfrm>
            <a:prstGeom prst="line">
              <a:avLst/>
            </a:prstGeom>
            <a:noFill/>
            <a:ln w="9525">
              <a:solidFill>
                <a:srgbClr val="0070C0"/>
              </a:solidFill>
              <a:round/>
              <a:headEnd/>
              <a:tailEnd/>
            </a:ln>
          </p:spPr>
          <p:txBody>
            <a:bodyPr/>
            <a:lstStyle/>
            <a:p>
              <a:endParaRPr lang="it-IT"/>
            </a:p>
          </p:txBody>
        </p:sp>
        <p:sp>
          <p:nvSpPr>
            <p:cNvPr id="44052" name="Line 20"/>
            <p:cNvSpPr>
              <a:spLocks noChangeShapeType="1"/>
            </p:cNvSpPr>
            <p:nvPr/>
          </p:nvSpPr>
          <p:spPr bwMode="auto">
            <a:xfrm flipV="1">
              <a:off x="3352" y="3152"/>
              <a:ext cx="1" cy="34"/>
            </a:xfrm>
            <a:prstGeom prst="line">
              <a:avLst/>
            </a:prstGeom>
            <a:noFill/>
            <a:ln w="9525">
              <a:solidFill>
                <a:srgbClr val="0070C0"/>
              </a:solidFill>
              <a:round/>
              <a:headEnd/>
              <a:tailEnd/>
            </a:ln>
          </p:spPr>
          <p:txBody>
            <a:bodyPr/>
            <a:lstStyle/>
            <a:p>
              <a:endParaRPr lang="it-IT"/>
            </a:p>
          </p:txBody>
        </p:sp>
        <p:sp>
          <p:nvSpPr>
            <p:cNvPr id="44053" name="Line 21"/>
            <p:cNvSpPr>
              <a:spLocks noChangeShapeType="1"/>
            </p:cNvSpPr>
            <p:nvPr/>
          </p:nvSpPr>
          <p:spPr bwMode="auto">
            <a:xfrm flipV="1">
              <a:off x="4252" y="3152"/>
              <a:ext cx="1" cy="34"/>
            </a:xfrm>
            <a:prstGeom prst="line">
              <a:avLst/>
            </a:prstGeom>
            <a:noFill/>
            <a:ln w="9525">
              <a:solidFill>
                <a:srgbClr val="0070C0"/>
              </a:solidFill>
              <a:round/>
              <a:headEnd/>
              <a:tailEnd/>
            </a:ln>
          </p:spPr>
          <p:txBody>
            <a:bodyPr/>
            <a:lstStyle/>
            <a:p>
              <a:endParaRPr lang="it-IT"/>
            </a:p>
          </p:txBody>
        </p:sp>
        <p:sp>
          <p:nvSpPr>
            <p:cNvPr id="44054" name="Line 22"/>
            <p:cNvSpPr>
              <a:spLocks noChangeShapeType="1"/>
            </p:cNvSpPr>
            <p:nvPr/>
          </p:nvSpPr>
          <p:spPr bwMode="auto">
            <a:xfrm flipV="1">
              <a:off x="5151" y="3152"/>
              <a:ext cx="1" cy="34"/>
            </a:xfrm>
            <a:prstGeom prst="line">
              <a:avLst/>
            </a:prstGeom>
            <a:noFill/>
            <a:ln w="9525">
              <a:solidFill>
                <a:srgbClr val="0070C0"/>
              </a:solidFill>
              <a:round/>
              <a:headEnd/>
              <a:tailEnd/>
            </a:ln>
          </p:spPr>
          <p:txBody>
            <a:bodyPr/>
            <a:lstStyle/>
            <a:p>
              <a:endParaRPr lang="it-IT"/>
            </a:p>
          </p:txBody>
        </p:sp>
        <p:sp>
          <p:nvSpPr>
            <p:cNvPr id="44055" name="Rectangle 23"/>
            <p:cNvSpPr>
              <a:spLocks noChangeArrowheads="1"/>
            </p:cNvSpPr>
            <p:nvPr/>
          </p:nvSpPr>
          <p:spPr bwMode="auto">
            <a:xfrm>
              <a:off x="382" y="3083"/>
              <a:ext cx="205" cy="151"/>
            </a:xfrm>
            <a:prstGeom prst="rect">
              <a:avLst/>
            </a:prstGeom>
            <a:noFill/>
            <a:ln w="9525">
              <a:noFill/>
              <a:miter lim="800000"/>
              <a:headEnd/>
              <a:tailEnd/>
            </a:ln>
          </p:spPr>
          <p:txBody>
            <a:bodyPr wrap="none" lIns="0" tIns="0" rIns="0" bIns="0">
              <a:spAutoFit/>
            </a:bodyPr>
            <a:lstStyle/>
            <a:p>
              <a:r>
                <a:rPr lang="en-GB" sz="1400" b="1">
                  <a:latin typeface="Frutiger 55 Roman"/>
                </a:rPr>
                <a:t>100</a:t>
              </a:r>
              <a:endParaRPr lang="en-GB">
                <a:latin typeface="Frutiger 55 Roman"/>
              </a:endParaRPr>
            </a:p>
          </p:txBody>
        </p:sp>
        <p:sp>
          <p:nvSpPr>
            <p:cNvPr id="44056" name="Rectangle 24"/>
            <p:cNvSpPr>
              <a:spLocks noChangeArrowheads="1"/>
            </p:cNvSpPr>
            <p:nvPr/>
          </p:nvSpPr>
          <p:spPr bwMode="auto">
            <a:xfrm>
              <a:off x="382" y="2483"/>
              <a:ext cx="205" cy="151"/>
            </a:xfrm>
            <a:prstGeom prst="rect">
              <a:avLst/>
            </a:prstGeom>
            <a:noFill/>
            <a:ln w="9525">
              <a:noFill/>
              <a:miter lim="800000"/>
              <a:headEnd/>
              <a:tailEnd/>
            </a:ln>
          </p:spPr>
          <p:txBody>
            <a:bodyPr wrap="none" lIns="0" tIns="0" rIns="0" bIns="0">
              <a:spAutoFit/>
            </a:bodyPr>
            <a:lstStyle/>
            <a:p>
              <a:r>
                <a:rPr lang="en-GB" sz="1400" b="1">
                  <a:latin typeface="Frutiger 55 Roman"/>
                </a:rPr>
                <a:t>150</a:t>
              </a:r>
              <a:endParaRPr lang="en-GB">
                <a:latin typeface="Frutiger 55 Roman"/>
              </a:endParaRPr>
            </a:p>
          </p:txBody>
        </p:sp>
        <p:sp>
          <p:nvSpPr>
            <p:cNvPr id="44057" name="Rectangle 25"/>
            <p:cNvSpPr>
              <a:spLocks noChangeArrowheads="1"/>
            </p:cNvSpPr>
            <p:nvPr/>
          </p:nvSpPr>
          <p:spPr bwMode="auto">
            <a:xfrm>
              <a:off x="382" y="1884"/>
              <a:ext cx="205" cy="151"/>
            </a:xfrm>
            <a:prstGeom prst="rect">
              <a:avLst/>
            </a:prstGeom>
            <a:noFill/>
            <a:ln w="9525">
              <a:noFill/>
              <a:miter lim="800000"/>
              <a:headEnd/>
              <a:tailEnd/>
            </a:ln>
          </p:spPr>
          <p:txBody>
            <a:bodyPr wrap="none" lIns="0" tIns="0" rIns="0" bIns="0">
              <a:spAutoFit/>
            </a:bodyPr>
            <a:lstStyle/>
            <a:p>
              <a:r>
                <a:rPr lang="en-GB" sz="1400" b="1">
                  <a:latin typeface="Frutiger 55 Roman"/>
                </a:rPr>
                <a:t>200</a:t>
              </a:r>
              <a:endParaRPr lang="en-GB">
                <a:latin typeface="Frutiger 55 Roman"/>
              </a:endParaRPr>
            </a:p>
          </p:txBody>
        </p:sp>
        <p:sp>
          <p:nvSpPr>
            <p:cNvPr id="44058" name="Rectangle 26"/>
            <p:cNvSpPr>
              <a:spLocks noChangeArrowheads="1"/>
            </p:cNvSpPr>
            <p:nvPr/>
          </p:nvSpPr>
          <p:spPr bwMode="auto">
            <a:xfrm>
              <a:off x="382" y="1285"/>
              <a:ext cx="205" cy="151"/>
            </a:xfrm>
            <a:prstGeom prst="rect">
              <a:avLst/>
            </a:prstGeom>
            <a:noFill/>
            <a:ln w="9525">
              <a:noFill/>
              <a:miter lim="800000"/>
              <a:headEnd/>
              <a:tailEnd/>
            </a:ln>
          </p:spPr>
          <p:txBody>
            <a:bodyPr wrap="none" lIns="0" tIns="0" rIns="0" bIns="0">
              <a:spAutoFit/>
            </a:bodyPr>
            <a:lstStyle/>
            <a:p>
              <a:r>
                <a:rPr lang="en-GB" sz="1400" b="1">
                  <a:latin typeface="Frutiger 55 Roman"/>
                </a:rPr>
                <a:t>250</a:t>
              </a:r>
              <a:endParaRPr lang="en-GB">
                <a:latin typeface="Frutiger 55 Roman"/>
              </a:endParaRPr>
            </a:p>
          </p:txBody>
        </p:sp>
        <p:sp>
          <p:nvSpPr>
            <p:cNvPr id="44059" name="Rectangle 27"/>
            <p:cNvSpPr>
              <a:spLocks noChangeArrowheads="1"/>
            </p:cNvSpPr>
            <p:nvPr/>
          </p:nvSpPr>
          <p:spPr bwMode="auto">
            <a:xfrm>
              <a:off x="382" y="685"/>
              <a:ext cx="205" cy="151"/>
            </a:xfrm>
            <a:prstGeom prst="rect">
              <a:avLst/>
            </a:prstGeom>
            <a:noFill/>
            <a:ln w="9525">
              <a:noFill/>
              <a:miter lim="800000"/>
              <a:headEnd/>
              <a:tailEnd/>
            </a:ln>
          </p:spPr>
          <p:txBody>
            <a:bodyPr wrap="none" lIns="0" tIns="0" rIns="0" bIns="0">
              <a:spAutoFit/>
            </a:bodyPr>
            <a:lstStyle/>
            <a:p>
              <a:r>
                <a:rPr lang="en-GB" sz="1400" b="1">
                  <a:latin typeface="Frutiger 55 Roman"/>
                </a:rPr>
                <a:t>300</a:t>
              </a:r>
              <a:endParaRPr lang="en-GB">
                <a:latin typeface="Frutiger 55 Roman"/>
              </a:endParaRPr>
            </a:p>
          </p:txBody>
        </p:sp>
        <p:sp>
          <p:nvSpPr>
            <p:cNvPr id="44060" name="Rectangle 28"/>
            <p:cNvSpPr>
              <a:spLocks noChangeArrowheads="1"/>
            </p:cNvSpPr>
            <p:nvPr/>
          </p:nvSpPr>
          <p:spPr bwMode="auto">
            <a:xfrm>
              <a:off x="884" y="3255"/>
              <a:ext cx="507" cy="151"/>
            </a:xfrm>
            <a:prstGeom prst="rect">
              <a:avLst/>
            </a:prstGeom>
            <a:noFill/>
            <a:ln w="9525">
              <a:noFill/>
              <a:miter lim="800000"/>
              <a:headEnd/>
              <a:tailEnd/>
            </a:ln>
          </p:spPr>
          <p:txBody>
            <a:bodyPr wrap="none" lIns="0" tIns="0" rIns="0" bIns="0">
              <a:spAutoFit/>
            </a:bodyPr>
            <a:lstStyle/>
            <a:p>
              <a:r>
                <a:rPr lang="en-GB" sz="1400" b="1">
                  <a:latin typeface="Frutiger 55 Roman"/>
                </a:rPr>
                <a:t>Baseline</a:t>
              </a:r>
              <a:endParaRPr lang="en-GB">
                <a:latin typeface="Frutiger 55 Roman"/>
              </a:endParaRPr>
            </a:p>
          </p:txBody>
        </p:sp>
        <p:sp>
          <p:nvSpPr>
            <p:cNvPr id="44061" name="Rectangle 29"/>
            <p:cNvSpPr>
              <a:spLocks noChangeArrowheads="1"/>
            </p:cNvSpPr>
            <p:nvPr/>
          </p:nvSpPr>
          <p:spPr bwMode="auto">
            <a:xfrm>
              <a:off x="1755" y="3255"/>
              <a:ext cx="384" cy="151"/>
            </a:xfrm>
            <a:prstGeom prst="rect">
              <a:avLst/>
            </a:prstGeom>
            <a:noFill/>
            <a:ln w="9525">
              <a:noFill/>
              <a:miter lim="800000"/>
              <a:headEnd/>
              <a:tailEnd/>
            </a:ln>
          </p:spPr>
          <p:txBody>
            <a:bodyPr wrap="none" lIns="0" tIns="0" rIns="0" bIns="0">
              <a:spAutoFit/>
            </a:bodyPr>
            <a:lstStyle/>
            <a:p>
              <a:r>
                <a:rPr lang="en-GB" sz="1400" b="1">
                  <a:latin typeface="Frutiger 55 Roman"/>
                </a:rPr>
                <a:t>3 mesi</a:t>
              </a:r>
              <a:endParaRPr lang="en-GB">
                <a:latin typeface="Frutiger 55 Roman"/>
              </a:endParaRPr>
            </a:p>
          </p:txBody>
        </p:sp>
        <p:sp>
          <p:nvSpPr>
            <p:cNvPr id="44062" name="Rectangle 30"/>
            <p:cNvSpPr>
              <a:spLocks noChangeArrowheads="1"/>
            </p:cNvSpPr>
            <p:nvPr/>
          </p:nvSpPr>
          <p:spPr bwMode="auto">
            <a:xfrm>
              <a:off x="2654" y="3255"/>
              <a:ext cx="384" cy="151"/>
            </a:xfrm>
            <a:prstGeom prst="rect">
              <a:avLst/>
            </a:prstGeom>
            <a:noFill/>
            <a:ln w="9525">
              <a:noFill/>
              <a:miter lim="800000"/>
              <a:headEnd/>
              <a:tailEnd/>
            </a:ln>
          </p:spPr>
          <p:txBody>
            <a:bodyPr wrap="none" lIns="0" tIns="0" rIns="0" bIns="0">
              <a:spAutoFit/>
            </a:bodyPr>
            <a:lstStyle/>
            <a:p>
              <a:r>
                <a:rPr lang="en-GB" sz="1400" b="1">
                  <a:latin typeface="Frutiger 55 Roman"/>
                </a:rPr>
                <a:t>6 mesi</a:t>
              </a:r>
              <a:endParaRPr lang="en-GB">
                <a:latin typeface="Frutiger 55 Roman"/>
              </a:endParaRPr>
            </a:p>
          </p:txBody>
        </p:sp>
        <p:sp>
          <p:nvSpPr>
            <p:cNvPr id="44063" name="Rectangle 31"/>
            <p:cNvSpPr>
              <a:spLocks noChangeArrowheads="1"/>
            </p:cNvSpPr>
            <p:nvPr/>
          </p:nvSpPr>
          <p:spPr bwMode="auto">
            <a:xfrm>
              <a:off x="3548" y="3255"/>
              <a:ext cx="384" cy="151"/>
            </a:xfrm>
            <a:prstGeom prst="rect">
              <a:avLst/>
            </a:prstGeom>
            <a:noFill/>
            <a:ln w="9525">
              <a:noFill/>
              <a:miter lim="800000"/>
              <a:headEnd/>
              <a:tailEnd/>
            </a:ln>
          </p:spPr>
          <p:txBody>
            <a:bodyPr wrap="none" lIns="0" tIns="0" rIns="0" bIns="0">
              <a:spAutoFit/>
            </a:bodyPr>
            <a:lstStyle/>
            <a:p>
              <a:r>
                <a:rPr lang="en-GB" sz="1400" b="1">
                  <a:latin typeface="Frutiger 55 Roman"/>
                </a:rPr>
                <a:t>9 mesi</a:t>
              </a:r>
              <a:endParaRPr lang="en-GB">
                <a:latin typeface="Frutiger 55 Roman"/>
              </a:endParaRPr>
            </a:p>
          </p:txBody>
        </p:sp>
        <p:sp>
          <p:nvSpPr>
            <p:cNvPr id="44064" name="Rectangle 32"/>
            <p:cNvSpPr>
              <a:spLocks noChangeArrowheads="1"/>
            </p:cNvSpPr>
            <p:nvPr/>
          </p:nvSpPr>
          <p:spPr bwMode="auto">
            <a:xfrm>
              <a:off x="4419" y="3255"/>
              <a:ext cx="453" cy="151"/>
            </a:xfrm>
            <a:prstGeom prst="rect">
              <a:avLst/>
            </a:prstGeom>
            <a:noFill/>
            <a:ln w="9525">
              <a:noFill/>
              <a:miter lim="800000"/>
              <a:headEnd/>
              <a:tailEnd/>
            </a:ln>
          </p:spPr>
          <p:txBody>
            <a:bodyPr wrap="none" lIns="0" tIns="0" rIns="0" bIns="0">
              <a:spAutoFit/>
            </a:bodyPr>
            <a:lstStyle/>
            <a:p>
              <a:r>
                <a:rPr lang="en-GB" sz="1400" b="1">
                  <a:latin typeface="Frutiger 55 Roman"/>
                </a:rPr>
                <a:t>12 mesi</a:t>
              </a:r>
              <a:endParaRPr lang="en-GB">
                <a:latin typeface="Frutiger 55 Roman"/>
              </a:endParaRPr>
            </a:p>
          </p:txBody>
        </p:sp>
        <p:sp>
          <p:nvSpPr>
            <p:cNvPr id="44065" name="Text Box 4"/>
            <p:cNvSpPr txBox="1">
              <a:spLocks noChangeArrowheads="1"/>
            </p:cNvSpPr>
            <p:nvPr/>
          </p:nvSpPr>
          <p:spPr bwMode="auto">
            <a:xfrm>
              <a:off x="3884" y="3748"/>
              <a:ext cx="1891" cy="216"/>
            </a:xfrm>
            <a:prstGeom prst="rect">
              <a:avLst/>
            </a:prstGeom>
            <a:noFill/>
            <a:ln w="12700">
              <a:noFill/>
              <a:miter lim="800000"/>
              <a:headEnd/>
              <a:tailEnd/>
            </a:ln>
          </p:spPr>
          <p:txBody>
            <a:bodyPr wrap="none">
              <a:spAutoFit/>
            </a:bodyPr>
            <a:lstStyle/>
            <a:p>
              <a:pPr algn="r">
                <a:spcBef>
                  <a:spcPct val="20000"/>
                </a:spcBef>
              </a:pPr>
              <a:r>
                <a:rPr lang="de-DE" sz="1400" b="1">
                  <a:latin typeface="Frutiger 55 Roman"/>
                </a:rPr>
                <a:t>* p&lt;0.05 vs. valore precedente</a:t>
              </a:r>
            </a:p>
          </p:txBody>
        </p:sp>
        <p:sp>
          <p:nvSpPr>
            <p:cNvPr id="44066" name="Text Box 7"/>
            <p:cNvSpPr txBox="1">
              <a:spLocks noChangeArrowheads="1"/>
            </p:cNvSpPr>
            <p:nvPr/>
          </p:nvSpPr>
          <p:spPr bwMode="auto">
            <a:xfrm>
              <a:off x="2774" y="1632"/>
              <a:ext cx="210" cy="324"/>
            </a:xfrm>
            <a:prstGeom prst="rect">
              <a:avLst/>
            </a:prstGeom>
            <a:noFill/>
            <a:ln w="12700">
              <a:noFill/>
              <a:miter lim="800000"/>
              <a:headEnd/>
              <a:tailEnd/>
            </a:ln>
          </p:spPr>
          <p:txBody>
            <a:bodyPr wrap="none">
              <a:spAutoFit/>
            </a:bodyPr>
            <a:lstStyle/>
            <a:p>
              <a:pPr algn="ctr">
                <a:spcBef>
                  <a:spcPct val="20000"/>
                </a:spcBef>
              </a:pPr>
              <a:r>
                <a:rPr lang="de-DE" sz="2400">
                  <a:latin typeface="Frutiger 55 Roman"/>
                </a:rPr>
                <a:t>*</a:t>
              </a:r>
            </a:p>
          </p:txBody>
        </p:sp>
        <p:sp>
          <p:nvSpPr>
            <p:cNvPr id="44067" name="Text Box 7"/>
            <p:cNvSpPr txBox="1">
              <a:spLocks noChangeArrowheads="1"/>
            </p:cNvSpPr>
            <p:nvPr/>
          </p:nvSpPr>
          <p:spPr bwMode="auto">
            <a:xfrm>
              <a:off x="1862" y="1248"/>
              <a:ext cx="210" cy="324"/>
            </a:xfrm>
            <a:prstGeom prst="rect">
              <a:avLst/>
            </a:prstGeom>
            <a:noFill/>
            <a:ln w="12700">
              <a:noFill/>
              <a:miter lim="800000"/>
              <a:headEnd/>
              <a:tailEnd/>
            </a:ln>
          </p:spPr>
          <p:txBody>
            <a:bodyPr wrap="none">
              <a:spAutoFit/>
            </a:bodyPr>
            <a:lstStyle/>
            <a:p>
              <a:pPr algn="ctr">
                <a:spcBef>
                  <a:spcPct val="20000"/>
                </a:spcBef>
              </a:pPr>
              <a:r>
                <a:rPr lang="de-DE" sz="2400">
                  <a:latin typeface="Frutiger 55 Roman"/>
                </a:rPr>
                <a:t>*</a:t>
              </a:r>
            </a:p>
          </p:txBody>
        </p:sp>
        <p:sp>
          <p:nvSpPr>
            <p:cNvPr id="44068" name="Text Box 7"/>
            <p:cNvSpPr txBox="1">
              <a:spLocks noChangeArrowheads="1"/>
            </p:cNvSpPr>
            <p:nvPr/>
          </p:nvSpPr>
          <p:spPr bwMode="auto">
            <a:xfrm>
              <a:off x="4598" y="1728"/>
              <a:ext cx="210" cy="324"/>
            </a:xfrm>
            <a:prstGeom prst="rect">
              <a:avLst/>
            </a:prstGeom>
            <a:noFill/>
            <a:ln w="12700">
              <a:noFill/>
              <a:miter lim="800000"/>
              <a:headEnd/>
              <a:tailEnd/>
            </a:ln>
          </p:spPr>
          <p:txBody>
            <a:bodyPr wrap="none">
              <a:spAutoFit/>
            </a:bodyPr>
            <a:lstStyle/>
            <a:p>
              <a:pPr algn="ctr">
                <a:spcBef>
                  <a:spcPct val="20000"/>
                </a:spcBef>
              </a:pPr>
              <a:r>
                <a:rPr lang="de-DE" sz="2400">
                  <a:latin typeface="Frutiger 55 Roman"/>
                </a:rPr>
                <a:t>*</a:t>
              </a:r>
            </a:p>
          </p:txBody>
        </p:sp>
        <p:sp>
          <p:nvSpPr>
            <p:cNvPr id="44069" name="Rectangle 37"/>
            <p:cNvSpPr>
              <a:spLocks noChangeArrowheads="1"/>
            </p:cNvSpPr>
            <p:nvPr/>
          </p:nvSpPr>
          <p:spPr bwMode="auto">
            <a:xfrm>
              <a:off x="3552" y="816"/>
              <a:ext cx="1763" cy="216"/>
            </a:xfrm>
            <a:prstGeom prst="rect">
              <a:avLst/>
            </a:prstGeom>
            <a:noFill/>
            <a:ln w="9525">
              <a:noFill/>
              <a:miter lim="800000"/>
              <a:headEnd/>
              <a:tailEnd/>
            </a:ln>
          </p:spPr>
          <p:txBody>
            <a:bodyPr wrap="none">
              <a:spAutoFit/>
            </a:bodyPr>
            <a:lstStyle/>
            <a:p>
              <a:r>
                <a:rPr lang="en-US" sz="1400" b="1" dirty="0" err="1" smtClean="0">
                  <a:latin typeface="Frutiger 55 Roman"/>
                </a:rPr>
                <a:t>Valore</a:t>
              </a:r>
              <a:r>
                <a:rPr lang="en-US" sz="1400" b="1" dirty="0" smtClean="0">
                  <a:latin typeface="Frutiger 55 Roman"/>
                </a:rPr>
                <a:t> </a:t>
              </a:r>
              <a:r>
                <a:rPr lang="en-US" sz="1400" b="1" dirty="0" err="1" smtClean="0">
                  <a:latin typeface="Frutiger 55 Roman"/>
                </a:rPr>
                <a:t>normale</a:t>
              </a:r>
              <a:r>
                <a:rPr lang="en-US" sz="1400" b="1" dirty="0" smtClean="0">
                  <a:latin typeface="Frutiger 55 Roman"/>
                </a:rPr>
                <a:t>  &lt;220 </a:t>
              </a:r>
              <a:r>
                <a:rPr lang="en-US" sz="1400" b="1" dirty="0">
                  <a:latin typeface="Frutiger 55 Roman"/>
                </a:rPr>
                <a:t>mg/</a:t>
              </a:r>
              <a:r>
                <a:rPr lang="en-US" sz="1400" b="1" dirty="0" err="1">
                  <a:latin typeface="Frutiger 55 Roman"/>
                </a:rPr>
                <a:t>dL</a:t>
              </a:r>
              <a:endParaRPr lang="en-GB" sz="1400" b="1" dirty="0">
                <a:latin typeface="Frutiger 55 Roman"/>
              </a:endParaRPr>
            </a:p>
          </p:txBody>
        </p:sp>
        <p:sp>
          <p:nvSpPr>
            <p:cNvPr id="44070" name="Text Box 38"/>
            <p:cNvSpPr txBox="1">
              <a:spLocks noChangeArrowheads="1"/>
            </p:cNvSpPr>
            <p:nvPr/>
          </p:nvSpPr>
          <p:spPr bwMode="auto">
            <a:xfrm rot="-5400000">
              <a:off x="-1193" y="1826"/>
              <a:ext cx="2787" cy="212"/>
            </a:xfrm>
            <a:prstGeom prst="rect">
              <a:avLst/>
            </a:prstGeom>
            <a:noFill/>
            <a:ln w="9525">
              <a:noFill/>
              <a:miter lim="800000"/>
              <a:headEnd/>
              <a:tailEnd/>
            </a:ln>
          </p:spPr>
          <p:txBody>
            <a:bodyPr wrap="none">
              <a:spAutoFit/>
            </a:bodyPr>
            <a:lstStyle/>
            <a:p>
              <a:r>
                <a:rPr lang="en-US" sz="1400" b="1">
                  <a:latin typeface="Frutiger 55 Roman"/>
                </a:rPr>
                <a:t>Concentrazione di colesterolo totale (mg/dL)</a:t>
              </a:r>
              <a:endParaRPr lang="en-GB" sz="1400" b="1">
                <a:latin typeface="Frutiger 55 Roman"/>
              </a:endParaRPr>
            </a:p>
          </p:txBody>
        </p:sp>
        <p:sp>
          <p:nvSpPr>
            <p:cNvPr id="1453095" name="Rectangle 39"/>
            <p:cNvSpPr>
              <a:spLocks noChangeArrowheads="1"/>
            </p:cNvSpPr>
            <p:nvPr/>
          </p:nvSpPr>
          <p:spPr bwMode="auto">
            <a:xfrm>
              <a:off x="4044" y="3475"/>
              <a:ext cx="1731" cy="303"/>
            </a:xfrm>
            <a:prstGeom prst="rect">
              <a:avLst/>
            </a:prstGeom>
            <a:noFill/>
            <a:ln w="9525">
              <a:noFill/>
              <a:miter lim="800000"/>
              <a:headEnd/>
              <a:tailEnd/>
            </a:ln>
            <a:effectLst/>
          </p:spPr>
          <p:txBody>
            <a:bodyPr wrap="none">
              <a:spAutoFit/>
            </a:bodyPr>
            <a:lstStyle/>
            <a:p>
              <a:pPr algn="r" fontAlgn="auto">
                <a:spcBef>
                  <a:spcPts val="0"/>
                </a:spcBef>
                <a:spcAft>
                  <a:spcPts val="0"/>
                </a:spcAft>
                <a:defRPr/>
              </a:pPr>
              <a:r>
                <a:rPr lang="en-US" sz="1100" dirty="0">
                  <a:effectLst>
                    <a:outerShdw blurRad="38100" dist="38100" dir="2700000" algn="tl">
                      <a:srgbClr val="C0C0C0"/>
                    </a:outerShdw>
                  </a:effectLst>
                  <a:latin typeface="Frutiger 55 Roman"/>
                </a:rPr>
                <a:t>* </a:t>
              </a:r>
              <a:r>
                <a:rPr lang="en-US" sz="1100" b="1" dirty="0">
                  <a:latin typeface="Frutiger 55 Roman"/>
                </a:rPr>
                <a:t>n=28</a:t>
              </a:r>
            </a:p>
            <a:p>
              <a:pPr algn="r" fontAlgn="auto">
                <a:spcBef>
                  <a:spcPts val="0"/>
                </a:spcBef>
                <a:spcAft>
                  <a:spcPts val="0"/>
                </a:spcAft>
                <a:defRPr/>
              </a:pPr>
              <a:r>
                <a:rPr lang="en-US" sz="1100" b="1" dirty="0">
                  <a:latin typeface="Frutiger 55 Roman"/>
                </a:rPr>
                <a:t>    </a:t>
              </a:r>
              <a:r>
                <a:rPr lang="en-US" sz="1100" b="1" dirty="0" err="1">
                  <a:latin typeface="Frutiger 55 Roman"/>
                </a:rPr>
                <a:t>Età</a:t>
              </a:r>
              <a:r>
                <a:rPr lang="en-US" sz="1100" b="1" dirty="0">
                  <a:latin typeface="Frutiger 55 Roman"/>
                </a:rPr>
                <a:t> media: 64 </a:t>
              </a:r>
              <a:r>
                <a:rPr lang="en-US" sz="1100" b="1" dirty="0" err="1">
                  <a:latin typeface="Frutiger 55 Roman"/>
                </a:rPr>
                <a:t>anni</a:t>
              </a:r>
              <a:r>
                <a:rPr lang="en-US" sz="1100" b="1" dirty="0">
                  <a:latin typeface="Frutiger 55 Roman"/>
                </a:rPr>
                <a:t>, range: 54–76</a:t>
              </a:r>
              <a:endParaRPr lang="en-GB" sz="1100" b="1" dirty="0">
                <a:latin typeface="Frutiger 55 Roman"/>
              </a:endParaRPr>
            </a:p>
          </p:txBody>
        </p:sp>
      </p:grpSp>
      <p:sp>
        <p:nvSpPr>
          <p:cNvPr id="44036" name="Rectangle 3"/>
          <p:cNvSpPr>
            <a:spLocks noChangeArrowheads="1"/>
          </p:cNvSpPr>
          <p:nvPr/>
        </p:nvSpPr>
        <p:spPr bwMode="auto">
          <a:xfrm>
            <a:off x="93663" y="6375400"/>
            <a:ext cx="2933700" cy="261938"/>
          </a:xfrm>
          <a:prstGeom prst="rect">
            <a:avLst/>
          </a:prstGeom>
          <a:noFill/>
          <a:ln w="9525" algn="ctr">
            <a:noFill/>
            <a:miter lim="800000"/>
            <a:headEnd/>
            <a:tailEnd/>
          </a:ln>
        </p:spPr>
        <p:txBody>
          <a:bodyPr wrap="none">
            <a:spAutoFit/>
          </a:bodyPr>
          <a:lstStyle/>
          <a:p>
            <a:pPr>
              <a:buClr>
                <a:srgbClr val="CC0000"/>
              </a:buClr>
              <a:buFont typeface="Wingdings" pitchFamily="2" charset="2"/>
              <a:buNone/>
            </a:pPr>
            <a:r>
              <a:rPr lang="de-DE" sz="1100">
                <a:latin typeface="Frutiger 55 Roman"/>
              </a:rPr>
              <a:t>Saad F </a:t>
            </a:r>
            <a:r>
              <a:rPr lang="de-DE" sz="1100" i="1">
                <a:latin typeface="Frutiger 55 Roman"/>
              </a:rPr>
              <a:t>et al. Arch Androl</a:t>
            </a:r>
            <a:r>
              <a:rPr lang="de-DE" sz="1100">
                <a:latin typeface="Frutiger 55 Roman"/>
              </a:rPr>
              <a:t> 2007;53:353–357.</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59" name="Group 4"/>
          <p:cNvGrpSpPr>
            <a:grpSpLocks/>
          </p:cNvGrpSpPr>
          <p:nvPr/>
        </p:nvGrpSpPr>
        <p:grpSpPr bwMode="auto">
          <a:xfrm>
            <a:off x="649843" y="1498929"/>
            <a:ext cx="8477250" cy="4949825"/>
            <a:chOff x="85" y="618"/>
            <a:chExt cx="5746" cy="3432"/>
          </a:xfrm>
        </p:grpSpPr>
        <p:sp>
          <p:nvSpPr>
            <p:cNvPr id="57349" name="Rectangle 5"/>
            <p:cNvSpPr>
              <a:spLocks noChangeArrowheads="1"/>
            </p:cNvSpPr>
            <p:nvPr/>
          </p:nvSpPr>
          <p:spPr bwMode="auto">
            <a:xfrm>
              <a:off x="756" y="1698"/>
              <a:ext cx="675" cy="1508"/>
            </a:xfrm>
            <a:prstGeom prst="rect">
              <a:avLst/>
            </a:prstGeom>
            <a:solidFill>
              <a:schemeClr val="bg1">
                <a:lumMod val="50000"/>
              </a:schemeClr>
            </a:solidFill>
            <a:ln w="9525">
              <a:solidFill>
                <a:schemeClr val="bg1">
                  <a:lumMod val="50000"/>
                </a:schemeClr>
              </a:solidFill>
              <a:miter lim="800000"/>
              <a:headEnd/>
              <a:tailEnd/>
            </a:ln>
          </p:spPr>
          <p:txBody>
            <a:bodyPr/>
            <a:lstStyle/>
            <a:p>
              <a:pPr>
                <a:defRPr/>
              </a:pPr>
              <a:endParaRPr lang="en-GB">
                <a:solidFill>
                  <a:srgbClr val="0070C0"/>
                </a:solidFill>
                <a:latin typeface="Frutiger 55 Roman"/>
              </a:endParaRPr>
            </a:p>
          </p:txBody>
        </p:sp>
        <p:sp>
          <p:nvSpPr>
            <p:cNvPr id="45062" name="Rectangle 6"/>
            <p:cNvSpPr>
              <a:spLocks noChangeArrowheads="1"/>
            </p:cNvSpPr>
            <p:nvPr/>
          </p:nvSpPr>
          <p:spPr bwMode="auto">
            <a:xfrm>
              <a:off x="1641" y="2146"/>
              <a:ext cx="675" cy="1060"/>
            </a:xfrm>
            <a:prstGeom prst="rect">
              <a:avLst/>
            </a:prstGeom>
            <a:solidFill>
              <a:srgbClr val="00B0F0"/>
            </a:solidFill>
            <a:ln w="9525">
              <a:noFill/>
              <a:miter lim="800000"/>
              <a:headEnd/>
              <a:tailEnd/>
            </a:ln>
          </p:spPr>
          <p:txBody>
            <a:bodyPr/>
            <a:lstStyle/>
            <a:p>
              <a:endParaRPr lang="en-GB">
                <a:solidFill>
                  <a:srgbClr val="0070C0"/>
                </a:solidFill>
                <a:latin typeface="Frutiger 55 Roman"/>
              </a:endParaRPr>
            </a:p>
          </p:txBody>
        </p:sp>
        <p:sp>
          <p:nvSpPr>
            <p:cNvPr id="45063" name="Rectangle 7"/>
            <p:cNvSpPr>
              <a:spLocks noChangeArrowheads="1"/>
            </p:cNvSpPr>
            <p:nvPr/>
          </p:nvSpPr>
          <p:spPr bwMode="auto">
            <a:xfrm>
              <a:off x="2526" y="2662"/>
              <a:ext cx="675" cy="544"/>
            </a:xfrm>
            <a:prstGeom prst="rect">
              <a:avLst/>
            </a:prstGeom>
            <a:solidFill>
              <a:srgbClr val="00B0F0"/>
            </a:solidFill>
            <a:ln w="9525">
              <a:noFill/>
              <a:miter lim="800000"/>
              <a:headEnd/>
              <a:tailEnd/>
            </a:ln>
          </p:spPr>
          <p:txBody>
            <a:bodyPr/>
            <a:lstStyle/>
            <a:p>
              <a:endParaRPr lang="en-GB">
                <a:solidFill>
                  <a:srgbClr val="0070C0"/>
                </a:solidFill>
                <a:latin typeface="Frutiger 55 Roman"/>
              </a:endParaRPr>
            </a:p>
          </p:txBody>
        </p:sp>
        <p:sp>
          <p:nvSpPr>
            <p:cNvPr id="45064" name="Rectangle 8"/>
            <p:cNvSpPr>
              <a:spLocks noChangeArrowheads="1"/>
            </p:cNvSpPr>
            <p:nvPr/>
          </p:nvSpPr>
          <p:spPr bwMode="auto">
            <a:xfrm>
              <a:off x="3405" y="2406"/>
              <a:ext cx="675" cy="800"/>
            </a:xfrm>
            <a:prstGeom prst="rect">
              <a:avLst/>
            </a:prstGeom>
            <a:solidFill>
              <a:srgbClr val="00B0F0"/>
            </a:solidFill>
            <a:ln w="9525">
              <a:noFill/>
              <a:miter lim="800000"/>
              <a:headEnd/>
              <a:tailEnd/>
            </a:ln>
          </p:spPr>
          <p:txBody>
            <a:bodyPr/>
            <a:lstStyle/>
            <a:p>
              <a:endParaRPr lang="en-GB">
                <a:solidFill>
                  <a:srgbClr val="0070C0"/>
                </a:solidFill>
                <a:latin typeface="Frutiger 55 Roman"/>
              </a:endParaRPr>
            </a:p>
          </p:txBody>
        </p:sp>
        <p:sp>
          <p:nvSpPr>
            <p:cNvPr id="45065" name="Rectangle 9"/>
            <p:cNvSpPr>
              <a:spLocks noChangeArrowheads="1"/>
            </p:cNvSpPr>
            <p:nvPr/>
          </p:nvSpPr>
          <p:spPr bwMode="auto">
            <a:xfrm>
              <a:off x="4290" y="2594"/>
              <a:ext cx="675" cy="612"/>
            </a:xfrm>
            <a:prstGeom prst="rect">
              <a:avLst/>
            </a:prstGeom>
            <a:solidFill>
              <a:srgbClr val="00B0F0"/>
            </a:solidFill>
            <a:ln w="9525">
              <a:noFill/>
              <a:miter lim="800000"/>
              <a:headEnd/>
              <a:tailEnd/>
            </a:ln>
          </p:spPr>
          <p:txBody>
            <a:bodyPr/>
            <a:lstStyle/>
            <a:p>
              <a:endParaRPr lang="en-GB">
                <a:solidFill>
                  <a:srgbClr val="0070C0"/>
                </a:solidFill>
                <a:latin typeface="Frutiger 55 Roman"/>
              </a:endParaRPr>
            </a:p>
          </p:txBody>
        </p:sp>
        <p:sp>
          <p:nvSpPr>
            <p:cNvPr id="45066" name="Line 10"/>
            <p:cNvSpPr>
              <a:spLocks noChangeShapeType="1"/>
            </p:cNvSpPr>
            <p:nvPr/>
          </p:nvSpPr>
          <p:spPr bwMode="auto">
            <a:xfrm>
              <a:off x="654" y="848"/>
              <a:ext cx="1" cy="2358"/>
            </a:xfrm>
            <a:prstGeom prst="line">
              <a:avLst/>
            </a:prstGeom>
            <a:noFill/>
            <a:ln w="9525">
              <a:solidFill>
                <a:srgbClr val="0070C0"/>
              </a:solidFill>
              <a:round/>
              <a:headEnd/>
              <a:tailEnd/>
            </a:ln>
          </p:spPr>
          <p:txBody>
            <a:bodyPr/>
            <a:lstStyle/>
            <a:p>
              <a:endParaRPr lang="it-IT"/>
            </a:p>
          </p:txBody>
        </p:sp>
        <p:sp>
          <p:nvSpPr>
            <p:cNvPr id="45067" name="Line 11"/>
            <p:cNvSpPr>
              <a:spLocks noChangeShapeType="1"/>
            </p:cNvSpPr>
            <p:nvPr/>
          </p:nvSpPr>
          <p:spPr bwMode="auto">
            <a:xfrm>
              <a:off x="620" y="3206"/>
              <a:ext cx="34" cy="1"/>
            </a:xfrm>
            <a:prstGeom prst="line">
              <a:avLst/>
            </a:prstGeom>
            <a:noFill/>
            <a:ln w="9525">
              <a:solidFill>
                <a:srgbClr val="000000"/>
              </a:solidFill>
              <a:round/>
              <a:headEnd/>
              <a:tailEnd/>
            </a:ln>
          </p:spPr>
          <p:txBody>
            <a:bodyPr/>
            <a:lstStyle/>
            <a:p>
              <a:endParaRPr lang="it-IT"/>
            </a:p>
          </p:txBody>
        </p:sp>
        <p:sp>
          <p:nvSpPr>
            <p:cNvPr id="45068" name="Line 12"/>
            <p:cNvSpPr>
              <a:spLocks noChangeShapeType="1"/>
            </p:cNvSpPr>
            <p:nvPr/>
          </p:nvSpPr>
          <p:spPr bwMode="auto">
            <a:xfrm>
              <a:off x="620" y="2735"/>
              <a:ext cx="34" cy="1"/>
            </a:xfrm>
            <a:prstGeom prst="line">
              <a:avLst/>
            </a:prstGeom>
            <a:noFill/>
            <a:ln w="9525">
              <a:solidFill>
                <a:srgbClr val="0070C0"/>
              </a:solidFill>
              <a:round/>
              <a:headEnd/>
              <a:tailEnd/>
            </a:ln>
          </p:spPr>
          <p:txBody>
            <a:bodyPr/>
            <a:lstStyle/>
            <a:p>
              <a:endParaRPr lang="it-IT"/>
            </a:p>
          </p:txBody>
        </p:sp>
        <p:sp>
          <p:nvSpPr>
            <p:cNvPr id="45069" name="Line 13"/>
            <p:cNvSpPr>
              <a:spLocks noChangeShapeType="1"/>
            </p:cNvSpPr>
            <p:nvPr/>
          </p:nvSpPr>
          <p:spPr bwMode="auto">
            <a:xfrm>
              <a:off x="620" y="2265"/>
              <a:ext cx="34" cy="1"/>
            </a:xfrm>
            <a:prstGeom prst="line">
              <a:avLst/>
            </a:prstGeom>
            <a:noFill/>
            <a:ln w="9525">
              <a:solidFill>
                <a:srgbClr val="0070C0"/>
              </a:solidFill>
              <a:round/>
              <a:headEnd/>
              <a:tailEnd/>
            </a:ln>
          </p:spPr>
          <p:txBody>
            <a:bodyPr/>
            <a:lstStyle/>
            <a:p>
              <a:endParaRPr lang="it-IT"/>
            </a:p>
          </p:txBody>
        </p:sp>
        <p:sp>
          <p:nvSpPr>
            <p:cNvPr id="45070" name="Line 14"/>
            <p:cNvSpPr>
              <a:spLocks noChangeShapeType="1"/>
            </p:cNvSpPr>
            <p:nvPr/>
          </p:nvSpPr>
          <p:spPr bwMode="auto">
            <a:xfrm>
              <a:off x="620" y="1789"/>
              <a:ext cx="34" cy="1"/>
            </a:xfrm>
            <a:prstGeom prst="line">
              <a:avLst/>
            </a:prstGeom>
            <a:noFill/>
            <a:ln w="9525">
              <a:solidFill>
                <a:srgbClr val="0070C0"/>
              </a:solidFill>
              <a:round/>
              <a:headEnd/>
              <a:tailEnd/>
            </a:ln>
          </p:spPr>
          <p:txBody>
            <a:bodyPr/>
            <a:lstStyle/>
            <a:p>
              <a:endParaRPr lang="it-IT"/>
            </a:p>
          </p:txBody>
        </p:sp>
        <p:sp>
          <p:nvSpPr>
            <p:cNvPr id="45071" name="Line 15"/>
            <p:cNvSpPr>
              <a:spLocks noChangeShapeType="1"/>
            </p:cNvSpPr>
            <p:nvPr/>
          </p:nvSpPr>
          <p:spPr bwMode="auto">
            <a:xfrm>
              <a:off x="620" y="1318"/>
              <a:ext cx="34" cy="1"/>
            </a:xfrm>
            <a:prstGeom prst="line">
              <a:avLst/>
            </a:prstGeom>
            <a:noFill/>
            <a:ln w="9525">
              <a:solidFill>
                <a:srgbClr val="0070C0"/>
              </a:solidFill>
              <a:round/>
              <a:headEnd/>
              <a:tailEnd/>
            </a:ln>
          </p:spPr>
          <p:txBody>
            <a:bodyPr/>
            <a:lstStyle/>
            <a:p>
              <a:endParaRPr lang="it-IT"/>
            </a:p>
          </p:txBody>
        </p:sp>
        <p:sp>
          <p:nvSpPr>
            <p:cNvPr id="45072" name="Line 16"/>
            <p:cNvSpPr>
              <a:spLocks noChangeShapeType="1"/>
            </p:cNvSpPr>
            <p:nvPr/>
          </p:nvSpPr>
          <p:spPr bwMode="auto">
            <a:xfrm>
              <a:off x="620" y="848"/>
              <a:ext cx="34" cy="1"/>
            </a:xfrm>
            <a:prstGeom prst="line">
              <a:avLst/>
            </a:prstGeom>
            <a:noFill/>
            <a:ln w="9525">
              <a:solidFill>
                <a:srgbClr val="0070C0"/>
              </a:solidFill>
              <a:round/>
              <a:headEnd/>
              <a:tailEnd/>
            </a:ln>
          </p:spPr>
          <p:txBody>
            <a:bodyPr/>
            <a:lstStyle/>
            <a:p>
              <a:endParaRPr lang="it-IT"/>
            </a:p>
          </p:txBody>
        </p:sp>
        <p:sp>
          <p:nvSpPr>
            <p:cNvPr id="45073" name="Line 17"/>
            <p:cNvSpPr>
              <a:spLocks noChangeShapeType="1"/>
            </p:cNvSpPr>
            <p:nvPr/>
          </p:nvSpPr>
          <p:spPr bwMode="auto">
            <a:xfrm>
              <a:off x="654" y="3206"/>
              <a:ext cx="4419" cy="1"/>
            </a:xfrm>
            <a:prstGeom prst="line">
              <a:avLst/>
            </a:prstGeom>
            <a:noFill/>
            <a:ln w="9525">
              <a:solidFill>
                <a:srgbClr val="0070C0"/>
              </a:solidFill>
              <a:round/>
              <a:headEnd/>
              <a:tailEnd/>
            </a:ln>
          </p:spPr>
          <p:txBody>
            <a:bodyPr/>
            <a:lstStyle/>
            <a:p>
              <a:endParaRPr lang="it-IT"/>
            </a:p>
          </p:txBody>
        </p:sp>
        <p:sp>
          <p:nvSpPr>
            <p:cNvPr id="45074" name="Line 18"/>
            <p:cNvSpPr>
              <a:spLocks noChangeShapeType="1"/>
            </p:cNvSpPr>
            <p:nvPr/>
          </p:nvSpPr>
          <p:spPr bwMode="auto">
            <a:xfrm flipV="1">
              <a:off x="654" y="3206"/>
              <a:ext cx="1" cy="34"/>
            </a:xfrm>
            <a:prstGeom prst="line">
              <a:avLst/>
            </a:prstGeom>
            <a:noFill/>
            <a:ln w="9525">
              <a:solidFill>
                <a:srgbClr val="0070C0"/>
              </a:solidFill>
              <a:round/>
              <a:headEnd/>
              <a:tailEnd/>
            </a:ln>
          </p:spPr>
          <p:txBody>
            <a:bodyPr/>
            <a:lstStyle/>
            <a:p>
              <a:endParaRPr lang="it-IT"/>
            </a:p>
          </p:txBody>
        </p:sp>
        <p:sp>
          <p:nvSpPr>
            <p:cNvPr id="45075" name="Line 19"/>
            <p:cNvSpPr>
              <a:spLocks noChangeShapeType="1"/>
            </p:cNvSpPr>
            <p:nvPr/>
          </p:nvSpPr>
          <p:spPr bwMode="auto">
            <a:xfrm flipV="1">
              <a:off x="1539" y="3206"/>
              <a:ext cx="1" cy="34"/>
            </a:xfrm>
            <a:prstGeom prst="line">
              <a:avLst/>
            </a:prstGeom>
            <a:noFill/>
            <a:ln w="9525">
              <a:solidFill>
                <a:srgbClr val="0070C0"/>
              </a:solidFill>
              <a:round/>
              <a:headEnd/>
              <a:tailEnd/>
            </a:ln>
          </p:spPr>
          <p:txBody>
            <a:bodyPr/>
            <a:lstStyle/>
            <a:p>
              <a:endParaRPr lang="it-IT"/>
            </a:p>
          </p:txBody>
        </p:sp>
        <p:sp>
          <p:nvSpPr>
            <p:cNvPr id="45076" name="Line 20"/>
            <p:cNvSpPr>
              <a:spLocks noChangeShapeType="1"/>
            </p:cNvSpPr>
            <p:nvPr/>
          </p:nvSpPr>
          <p:spPr bwMode="auto">
            <a:xfrm flipV="1">
              <a:off x="2424" y="3206"/>
              <a:ext cx="1" cy="34"/>
            </a:xfrm>
            <a:prstGeom prst="line">
              <a:avLst/>
            </a:prstGeom>
            <a:noFill/>
            <a:ln w="9525">
              <a:solidFill>
                <a:srgbClr val="0070C0"/>
              </a:solidFill>
              <a:round/>
              <a:headEnd/>
              <a:tailEnd/>
            </a:ln>
          </p:spPr>
          <p:txBody>
            <a:bodyPr/>
            <a:lstStyle/>
            <a:p>
              <a:endParaRPr lang="it-IT"/>
            </a:p>
          </p:txBody>
        </p:sp>
        <p:sp>
          <p:nvSpPr>
            <p:cNvPr id="45077" name="Line 21"/>
            <p:cNvSpPr>
              <a:spLocks noChangeShapeType="1"/>
            </p:cNvSpPr>
            <p:nvPr/>
          </p:nvSpPr>
          <p:spPr bwMode="auto">
            <a:xfrm flipV="1">
              <a:off x="3303" y="3206"/>
              <a:ext cx="1" cy="34"/>
            </a:xfrm>
            <a:prstGeom prst="line">
              <a:avLst/>
            </a:prstGeom>
            <a:noFill/>
            <a:ln w="9525">
              <a:solidFill>
                <a:srgbClr val="0070C0"/>
              </a:solidFill>
              <a:round/>
              <a:headEnd/>
              <a:tailEnd/>
            </a:ln>
          </p:spPr>
          <p:txBody>
            <a:bodyPr/>
            <a:lstStyle/>
            <a:p>
              <a:endParaRPr lang="it-IT"/>
            </a:p>
          </p:txBody>
        </p:sp>
        <p:sp>
          <p:nvSpPr>
            <p:cNvPr id="45078" name="Line 22"/>
            <p:cNvSpPr>
              <a:spLocks noChangeShapeType="1"/>
            </p:cNvSpPr>
            <p:nvPr/>
          </p:nvSpPr>
          <p:spPr bwMode="auto">
            <a:xfrm flipV="1">
              <a:off x="4188" y="3206"/>
              <a:ext cx="1" cy="34"/>
            </a:xfrm>
            <a:prstGeom prst="line">
              <a:avLst/>
            </a:prstGeom>
            <a:noFill/>
            <a:ln w="9525">
              <a:solidFill>
                <a:srgbClr val="0070C0"/>
              </a:solidFill>
              <a:round/>
              <a:headEnd/>
              <a:tailEnd/>
            </a:ln>
          </p:spPr>
          <p:txBody>
            <a:bodyPr/>
            <a:lstStyle/>
            <a:p>
              <a:endParaRPr lang="it-IT"/>
            </a:p>
          </p:txBody>
        </p:sp>
        <p:sp>
          <p:nvSpPr>
            <p:cNvPr id="45079" name="Line 23"/>
            <p:cNvSpPr>
              <a:spLocks noChangeShapeType="1"/>
            </p:cNvSpPr>
            <p:nvPr/>
          </p:nvSpPr>
          <p:spPr bwMode="auto">
            <a:xfrm flipV="1">
              <a:off x="5073" y="3206"/>
              <a:ext cx="1" cy="34"/>
            </a:xfrm>
            <a:prstGeom prst="line">
              <a:avLst/>
            </a:prstGeom>
            <a:noFill/>
            <a:ln w="9525">
              <a:solidFill>
                <a:srgbClr val="0070C0"/>
              </a:solidFill>
              <a:round/>
              <a:headEnd/>
              <a:tailEnd/>
            </a:ln>
          </p:spPr>
          <p:txBody>
            <a:bodyPr/>
            <a:lstStyle/>
            <a:p>
              <a:endParaRPr lang="it-IT"/>
            </a:p>
          </p:txBody>
        </p:sp>
        <p:sp>
          <p:nvSpPr>
            <p:cNvPr id="45080" name="Rectangle 24"/>
            <p:cNvSpPr>
              <a:spLocks noChangeArrowheads="1"/>
            </p:cNvSpPr>
            <p:nvPr/>
          </p:nvSpPr>
          <p:spPr bwMode="auto">
            <a:xfrm>
              <a:off x="381" y="3138"/>
              <a:ext cx="202" cy="149"/>
            </a:xfrm>
            <a:prstGeom prst="rect">
              <a:avLst/>
            </a:prstGeom>
            <a:noFill/>
            <a:ln w="9525">
              <a:noFill/>
              <a:miter lim="800000"/>
              <a:headEnd/>
              <a:tailEnd/>
            </a:ln>
          </p:spPr>
          <p:txBody>
            <a:bodyPr wrap="none" lIns="0" tIns="0" rIns="0" bIns="0">
              <a:spAutoFit/>
            </a:bodyPr>
            <a:lstStyle/>
            <a:p>
              <a:r>
                <a:rPr lang="en-GB" sz="1400" b="1">
                  <a:latin typeface="Frutiger 55 Roman"/>
                </a:rPr>
                <a:t>100</a:t>
              </a:r>
              <a:endParaRPr lang="en-GB">
                <a:latin typeface="Frutiger 55 Roman"/>
              </a:endParaRPr>
            </a:p>
          </p:txBody>
        </p:sp>
        <p:sp>
          <p:nvSpPr>
            <p:cNvPr id="45081" name="Rectangle 25"/>
            <p:cNvSpPr>
              <a:spLocks noChangeArrowheads="1"/>
            </p:cNvSpPr>
            <p:nvPr/>
          </p:nvSpPr>
          <p:spPr bwMode="auto">
            <a:xfrm>
              <a:off x="381" y="2667"/>
              <a:ext cx="202" cy="149"/>
            </a:xfrm>
            <a:prstGeom prst="rect">
              <a:avLst/>
            </a:prstGeom>
            <a:noFill/>
            <a:ln w="9525">
              <a:noFill/>
              <a:miter lim="800000"/>
              <a:headEnd/>
              <a:tailEnd/>
            </a:ln>
          </p:spPr>
          <p:txBody>
            <a:bodyPr wrap="none" lIns="0" tIns="0" rIns="0" bIns="0">
              <a:spAutoFit/>
            </a:bodyPr>
            <a:lstStyle/>
            <a:p>
              <a:r>
                <a:rPr lang="en-GB" sz="1400" b="1">
                  <a:latin typeface="Frutiger 55 Roman"/>
                </a:rPr>
                <a:t>120</a:t>
              </a:r>
              <a:endParaRPr lang="en-GB">
                <a:latin typeface="Frutiger 55 Roman"/>
              </a:endParaRPr>
            </a:p>
          </p:txBody>
        </p:sp>
        <p:sp>
          <p:nvSpPr>
            <p:cNvPr id="45082" name="Rectangle 26"/>
            <p:cNvSpPr>
              <a:spLocks noChangeArrowheads="1"/>
            </p:cNvSpPr>
            <p:nvPr/>
          </p:nvSpPr>
          <p:spPr bwMode="auto">
            <a:xfrm>
              <a:off x="381" y="2197"/>
              <a:ext cx="202" cy="149"/>
            </a:xfrm>
            <a:prstGeom prst="rect">
              <a:avLst/>
            </a:prstGeom>
            <a:noFill/>
            <a:ln w="9525">
              <a:noFill/>
              <a:miter lim="800000"/>
              <a:headEnd/>
              <a:tailEnd/>
            </a:ln>
          </p:spPr>
          <p:txBody>
            <a:bodyPr wrap="none" lIns="0" tIns="0" rIns="0" bIns="0">
              <a:spAutoFit/>
            </a:bodyPr>
            <a:lstStyle/>
            <a:p>
              <a:r>
                <a:rPr lang="en-GB" sz="1400" b="1">
                  <a:latin typeface="Frutiger 55 Roman"/>
                </a:rPr>
                <a:t>140</a:t>
              </a:r>
              <a:endParaRPr lang="en-GB">
                <a:latin typeface="Frutiger 55 Roman"/>
              </a:endParaRPr>
            </a:p>
          </p:txBody>
        </p:sp>
        <p:sp>
          <p:nvSpPr>
            <p:cNvPr id="45083" name="Rectangle 27"/>
            <p:cNvSpPr>
              <a:spLocks noChangeArrowheads="1"/>
            </p:cNvSpPr>
            <p:nvPr/>
          </p:nvSpPr>
          <p:spPr bwMode="auto">
            <a:xfrm>
              <a:off x="381" y="1721"/>
              <a:ext cx="202" cy="149"/>
            </a:xfrm>
            <a:prstGeom prst="rect">
              <a:avLst/>
            </a:prstGeom>
            <a:noFill/>
            <a:ln w="9525">
              <a:noFill/>
              <a:miter lim="800000"/>
              <a:headEnd/>
              <a:tailEnd/>
            </a:ln>
          </p:spPr>
          <p:txBody>
            <a:bodyPr wrap="none" lIns="0" tIns="0" rIns="0" bIns="0">
              <a:spAutoFit/>
            </a:bodyPr>
            <a:lstStyle/>
            <a:p>
              <a:r>
                <a:rPr lang="en-GB" sz="1400" b="1">
                  <a:latin typeface="Frutiger 55 Roman"/>
                </a:rPr>
                <a:t>160</a:t>
              </a:r>
              <a:endParaRPr lang="en-GB">
                <a:latin typeface="Frutiger 55 Roman"/>
              </a:endParaRPr>
            </a:p>
          </p:txBody>
        </p:sp>
        <p:sp>
          <p:nvSpPr>
            <p:cNvPr id="45084" name="Rectangle 28"/>
            <p:cNvSpPr>
              <a:spLocks noChangeArrowheads="1"/>
            </p:cNvSpPr>
            <p:nvPr/>
          </p:nvSpPr>
          <p:spPr bwMode="auto">
            <a:xfrm>
              <a:off x="381" y="1250"/>
              <a:ext cx="202" cy="149"/>
            </a:xfrm>
            <a:prstGeom prst="rect">
              <a:avLst/>
            </a:prstGeom>
            <a:noFill/>
            <a:ln w="9525">
              <a:noFill/>
              <a:miter lim="800000"/>
              <a:headEnd/>
              <a:tailEnd/>
            </a:ln>
          </p:spPr>
          <p:txBody>
            <a:bodyPr wrap="none" lIns="0" tIns="0" rIns="0" bIns="0">
              <a:spAutoFit/>
            </a:bodyPr>
            <a:lstStyle/>
            <a:p>
              <a:r>
                <a:rPr lang="en-GB" sz="1400" b="1">
                  <a:latin typeface="Frutiger 55 Roman"/>
                </a:rPr>
                <a:t>180</a:t>
              </a:r>
              <a:endParaRPr lang="en-GB">
                <a:latin typeface="Frutiger 55 Roman"/>
              </a:endParaRPr>
            </a:p>
          </p:txBody>
        </p:sp>
        <p:sp>
          <p:nvSpPr>
            <p:cNvPr id="45085" name="Rectangle 29"/>
            <p:cNvSpPr>
              <a:spLocks noChangeArrowheads="1"/>
            </p:cNvSpPr>
            <p:nvPr/>
          </p:nvSpPr>
          <p:spPr bwMode="auto">
            <a:xfrm>
              <a:off x="381" y="780"/>
              <a:ext cx="202" cy="149"/>
            </a:xfrm>
            <a:prstGeom prst="rect">
              <a:avLst/>
            </a:prstGeom>
            <a:noFill/>
            <a:ln w="9525">
              <a:noFill/>
              <a:miter lim="800000"/>
              <a:headEnd/>
              <a:tailEnd/>
            </a:ln>
          </p:spPr>
          <p:txBody>
            <a:bodyPr wrap="none" lIns="0" tIns="0" rIns="0" bIns="0">
              <a:spAutoFit/>
            </a:bodyPr>
            <a:lstStyle/>
            <a:p>
              <a:r>
                <a:rPr lang="en-GB" sz="1400" b="1">
                  <a:latin typeface="Frutiger 55 Roman"/>
                </a:rPr>
                <a:t>200</a:t>
              </a:r>
              <a:endParaRPr lang="en-GB">
                <a:latin typeface="Frutiger 55 Roman"/>
              </a:endParaRPr>
            </a:p>
          </p:txBody>
        </p:sp>
        <p:sp>
          <p:nvSpPr>
            <p:cNvPr id="45086" name="Rectangle 30"/>
            <p:cNvSpPr>
              <a:spLocks noChangeArrowheads="1"/>
            </p:cNvSpPr>
            <p:nvPr/>
          </p:nvSpPr>
          <p:spPr bwMode="auto">
            <a:xfrm>
              <a:off x="875" y="3308"/>
              <a:ext cx="499" cy="149"/>
            </a:xfrm>
            <a:prstGeom prst="rect">
              <a:avLst/>
            </a:prstGeom>
            <a:noFill/>
            <a:ln w="9525">
              <a:noFill/>
              <a:miter lim="800000"/>
              <a:headEnd/>
              <a:tailEnd/>
            </a:ln>
          </p:spPr>
          <p:txBody>
            <a:bodyPr wrap="none" lIns="0" tIns="0" rIns="0" bIns="0">
              <a:spAutoFit/>
            </a:bodyPr>
            <a:lstStyle/>
            <a:p>
              <a:r>
                <a:rPr lang="en-GB" sz="1400" b="1">
                  <a:latin typeface="Frutiger 55 Roman"/>
                </a:rPr>
                <a:t>Baseline</a:t>
              </a:r>
              <a:endParaRPr lang="en-GB">
                <a:latin typeface="Frutiger 55 Roman"/>
              </a:endParaRPr>
            </a:p>
          </p:txBody>
        </p:sp>
        <p:sp>
          <p:nvSpPr>
            <p:cNvPr id="45087" name="Rectangle 31"/>
            <p:cNvSpPr>
              <a:spLocks noChangeArrowheads="1"/>
            </p:cNvSpPr>
            <p:nvPr/>
          </p:nvSpPr>
          <p:spPr bwMode="auto">
            <a:xfrm>
              <a:off x="1731" y="3308"/>
              <a:ext cx="378" cy="149"/>
            </a:xfrm>
            <a:prstGeom prst="rect">
              <a:avLst/>
            </a:prstGeom>
            <a:noFill/>
            <a:ln w="9525">
              <a:noFill/>
              <a:miter lim="800000"/>
              <a:headEnd/>
              <a:tailEnd/>
            </a:ln>
          </p:spPr>
          <p:txBody>
            <a:bodyPr wrap="none" lIns="0" tIns="0" rIns="0" bIns="0">
              <a:spAutoFit/>
            </a:bodyPr>
            <a:lstStyle/>
            <a:p>
              <a:r>
                <a:rPr lang="en-GB" sz="1400" b="1">
                  <a:latin typeface="Frutiger 55 Roman"/>
                </a:rPr>
                <a:t>3 masi</a:t>
              </a:r>
              <a:endParaRPr lang="en-GB">
                <a:latin typeface="Frutiger 55 Roman"/>
              </a:endParaRPr>
            </a:p>
          </p:txBody>
        </p:sp>
        <p:sp>
          <p:nvSpPr>
            <p:cNvPr id="45088" name="Rectangle 32"/>
            <p:cNvSpPr>
              <a:spLocks noChangeArrowheads="1"/>
            </p:cNvSpPr>
            <p:nvPr/>
          </p:nvSpPr>
          <p:spPr bwMode="auto">
            <a:xfrm>
              <a:off x="2616" y="3308"/>
              <a:ext cx="378" cy="149"/>
            </a:xfrm>
            <a:prstGeom prst="rect">
              <a:avLst/>
            </a:prstGeom>
            <a:noFill/>
            <a:ln w="9525">
              <a:noFill/>
              <a:miter lim="800000"/>
              <a:headEnd/>
              <a:tailEnd/>
            </a:ln>
          </p:spPr>
          <p:txBody>
            <a:bodyPr wrap="none" lIns="0" tIns="0" rIns="0" bIns="0">
              <a:spAutoFit/>
            </a:bodyPr>
            <a:lstStyle/>
            <a:p>
              <a:r>
                <a:rPr lang="en-GB" sz="1400" b="1">
                  <a:latin typeface="Frutiger 55 Roman"/>
                </a:rPr>
                <a:t>6 mesi</a:t>
              </a:r>
              <a:endParaRPr lang="en-GB">
                <a:latin typeface="Frutiger 55 Roman"/>
              </a:endParaRPr>
            </a:p>
          </p:txBody>
        </p:sp>
        <p:sp>
          <p:nvSpPr>
            <p:cNvPr id="45089" name="Rectangle 33"/>
            <p:cNvSpPr>
              <a:spLocks noChangeArrowheads="1"/>
            </p:cNvSpPr>
            <p:nvPr/>
          </p:nvSpPr>
          <p:spPr bwMode="auto">
            <a:xfrm>
              <a:off x="3496" y="3308"/>
              <a:ext cx="378" cy="149"/>
            </a:xfrm>
            <a:prstGeom prst="rect">
              <a:avLst/>
            </a:prstGeom>
            <a:noFill/>
            <a:ln w="9525">
              <a:noFill/>
              <a:miter lim="800000"/>
              <a:headEnd/>
              <a:tailEnd/>
            </a:ln>
          </p:spPr>
          <p:txBody>
            <a:bodyPr wrap="none" lIns="0" tIns="0" rIns="0" bIns="0">
              <a:spAutoFit/>
            </a:bodyPr>
            <a:lstStyle/>
            <a:p>
              <a:r>
                <a:rPr lang="en-GB" sz="1400" b="1">
                  <a:latin typeface="Frutiger 55 Roman"/>
                </a:rPr>
                <a:t>9 mesi</a:t>
              </a:r>
              <a:endParaRPr lang="en-GB">
                <a:latin typeface="Frutiger 55 Roman"/>
              </a:endParaRPr>
            </a:p>
          </p:txBody>
        </p:sp>
        <p:sp>
          <p:nvSpPr>
            <p:cNvPr id="45090" name="Rectangle 34"/>
            <p:cNvSpPr>
              <a:spLocks noChangeArrowheads="1"/>
            </p:cNvSpPr>
            <p:nvPr/>
          </p:nvSpPr>
          <p:spPr bwMode="auto">
            <a:xfrm>
              <a:off x="4352" y="3308"/>
              <a:ext cx="445" cy="149"/>
            </a:xfrm>
            <a:prstGeom prst="rect">
              <a:avLst/>
            </a:prstGeom>
            <a:noFill/>
            <a:ln w="9525">
              <a:noFill/>
              <a:miter lim="800000"/>
              <a:headEnd/>
              <a:tailEnd/>
            </a:ln>
          </p:spPr>
          <p:txBody>
            <a:bodyPr wrap="none" lIns="0" tIns="0" rIns="0" bIns="0">
              <a:spAutoFit/>
            </a:bodyPr>
            <a:lstStyle/>
            <a:p>
              <a:r>
                <a:rPr lang="en-GB" sz="1400" b="1">
                  <a:latin typeface="Frutiger 55 Roman"/>
                </a:rPr>
                <a:t>12 mesi</a:t>
              </a:r>
              <a:endParaRPr lang="en-GB">
                <a:latin typeface="Frutiger 55 Roman"/>
              </a:endParaRPr>
            </a:p>
          </p:txBody>
        </p:sp>
        <p:sp>
          <p:nvSpPr>
            <p:cNvPr id="45091" name="Text Box 4"/>
            <p:cNvSpPr txBox="1">
              <a:spLocks noChangeArrowheads="1"/>
            </p:cNvSpPr>
            <p:nvPr/>
          </p:nvSpPr>
          <p:spPr bwMode="auto">
            <a:xfrm>
              <a:off x="3971" y="3837"/>
              <a:ext cx="1860" cy="213"/>
            </a:xfrm>
            <a:prstGeom prst="rect">
              <a:avLst/>
            </a:prstGeom>
            <a:noFill/>
            <a:ln w="12700">
              <a:noFill/>
              <a:miter lim="800000"/>
              <a:headEnd/>
              <a:tailEnd/>
            </a:ln>
          </p:spPr>
          <p:txBody>
            <a:bodyPr wrap="none">
              <a:spAutoFit/>
            </a:bodyPr>
            <a:lstStyle/>
            <a:p>
              <a:pPr algn="r">
                <a:spcBef>
                  <a:spcPct val="20000"/>
                </a:spcBef>
              </a:pPr>
              <a:r>
                <a:rPr lang="de-DE" sz="1400" b="1">
                  <a:latin typeface="Frutiger 55 Roman"/>
                </a:rPr>
                <a:t>* p&lt;0.05 vs. valore precedente</a:t>
              </a:r>
            </a:p>
          </p:txBody>
        </p:sp>
        <p:sp>
          <p:nvSpPr>
            <p:cNvPr id="45092" name="Text Box 6"/>
            <p:cNvSpPr txBox="1">
              <a:spLocks noChangeArrowheads="1"/>
            </p:cNvSpPr>
            <p:nvPr/>
          </p:nvSpPr>
          <p:spPr bwMode="auto">
            <a:xfrm>
              <a:off x="4553" y="2352"/>
              <a:ext cx="207" cy="320"/>
            </a:xfrm>
            <a:prstGeom prst="rect">
              <a:avLst/>
            </a:prstGeom>
            <a:noFill/>
            <a:ln w="12700">
              <a:noFill/>
              <a:miter lim="800000"/>
              <a:headEnd/>
              <a:tailEnd/>
            </a:ln>
          </p:spPr>
          <p:txBody>
            <a:bodyPr wrap="none">
              <a:spAutoFit/>
            </a:bodyPr>
            <a:lstStyle/>
            <a:p>
              <a:pPr algn="ctr">
                <a:spcBef>
                  <a:spcPct val="20000"/>
                </a:spcBef>
              </a:pPr>
              <a:r>
                <a:rPr lang="de-DE" sz="2400">
                  <a:solidFill>
                    <a:srgbClr val="0070C0"/>
                  </a:solidFill>
                  <a:latin typeface="Frutiger 55 Roman"/>
                </a:rPr>
                <a:t>*</a:t>
              </a:r>
            </a:p>
          </p:txBody>
        </p:sp>
        <p:sp>
          <p:nvSpPr>
            <p:cNvPr id="45093" name="Text Box 6"/>
            <p:cNvSpPr txBox="1">
              <a:spLocks noChangeArrowheads="1"/>
            </p:cNvSpPr>
            <p:nvPr/>
          </p:nvSpPr>
          <p:spPr bwMode="auto">
            <a:xfrm>
              <a:off x="1865" y="1842"/>
              <a:ext cx="207" cy="320"/>
            </a:xfrm>
            <a:prstGeom prst="rect">
              <a:avLst/>
            </a:prstGeom>
            <a:noFill/>
            <a:ln w="12700">
              <a:noFill/>
              <a:miter lim="800000"/>
              <a:headEnd/>
              <a:tailEnd/>
            </a:ln>
          </p:spPr>
          <p:txBody>
            <a:bodyPr wrap="none">
              <a:spAutoFit/>
            </a:bodyPr>
            <a:lstStyle/>
            <a:p>
              <a:pPr algn="ctr">
                <a:spcBef>
                  <a:spcPct val="20000"/>
                </a:spcBef>
              </a:pPr>
              <a:r>
                <a:rPr lang="de-DE" sz="2400">
                  <a:solidFill>
                    <a:srgbClr val="0070C0"/>
                  </a:solidFill>
                  <a:latin typeface="Frutiger 55 Roman"/>
                </a:rPr>
                <a:t>*</a:t>
              </a:r>
            </a:p>
          </p:txBody>
        </p:sp>
        <p:sp>
          <p:nvSpPr>
            <p:cNvPr id="45094" name="Rectangle 38"/>
            <p:cNvSpPr>
              <a:spLocks noChangeArrowheads="1"/>
            </p:cNvSpPr>
            <p:nvPr/>
          </p:nvSpPr>
          <p:spPr bwMode="auto">
            <a:xfrm>
              <a:off x="3792" y="960"/>
              <a:ext cx="1700" cy="213"/>
            </a:xfrm>
            <a:prstGeom prst="rect">
              <a:avLst/>
            </a:prstGeom>
            <a:noFill/>
            <a:ln w="9525">
              <a:noFill/>
              <a:miter lim="800000"/>
              <a:headEnd/>
              <a:tailEnd/>
            </a:ln>
          </p:spPr>
          <p:txBody>
            <a:bodyPr wrap="none">
              <a:spAutoFit/>
            </a:bodyPr>
            <a:lstStyle/>
            <a:p>
              <a:r>
                <a:rPr lang="en-US" sz="1400" b="1">
                  <a:latin typeface="Frutiger 55 Roman"/>
                </a:rPr>
                <a:t>Valore normale &lt;150 mg/dL</a:t>
              </a:r>
              <a:endParaRPr lang="en-GB" sz="1400" b="1">
                <a:latin typeface="Frutiger 55 Roman"/>
              </a:endParaRPr>
            </a:p>
          </p:txBody>
        </p:sp>
        <p:sp>
          <p:nvSpPr>
            <p:cNvPr id="45095" name="Text Box 39"/>
            <p:cNvSpPr txBox="1">
              <a:spLocks noChangeArrowheads="1"/>
            </p:cNvSpPr>
            <p:nvPr/>
          </p:nvSpPr>
          <p:spPr bwMode="auto">
            <a:xfrm rot="-5400000">
              <a:off x="-1161" y="1864"/>
              <a:ext cx="2722" cy="229"/>
            </a:xfrm>
            <a:prstGeom prst="rect">
              <a:avLst/>
            </a:prstGeom>
            <a:noFill/>
            <a:ln w="9525">
              <a:noFill/>
              <a:miter lim="800000"/>
              <a:headEnd/>
              <a:tailEnd/>
            </a:ln>
          </p:spPr>
          <p:txBody>
            <a:bodyPr wrap="none">
              <a:spAutoFit/>
            </a:bodyPr>
            <a:lstStyle/>
            <a:p>
              <a:r>
                <a:rPr lang="en-US" sz="1600" b="1">
                  <a:latin typeface="Frutiger 55 Roman"/>
                </a:rPr>
                <a:t>Concentrazione di colesterolo (mg/dL)</a:t>
              </a:r>
              <a:endParaRPr lang="en-GB" sz="1600" b="1">
                <a:latin typeface="Frutiger 55 Roman"/>
              </a:endParaRPr>
            </a:p>
          </p:txBody>
        </p:sp>
        <p:sp>
          <p:nvSpPr>
            <p:cNvPr id="1454120" name="Rectangle 40"/>
            <p:cNvSpPr>
              <a:spLocks noChangeArrowheads="1"/>
            </p:cNvSpPr>
            <p:nvPr/>
          </p:nvSpPr>
          <p:spPr bwMode="auto">
            <a:xfrm>
              <a:off x="4022" y="3567"/>
              <a:ext cx="1809" cy="299"/>
            </a:xfrm>
            <a:prstGeom prst="rect">
              <a:avLst/>
            </a:prstGeom>
            <a:noFill/>
            <a:ln w="9525">
              <a:noFill/>
              <a:miter lim="800000"/>
              <a:headEnd/>
              <a:tailEnd/>
            </a:ln>
            <a:effectLst/>
          </p:spPr>
          <p:txBody>
            <a:bodyPr wrap="none">
              <a:spAutoFit/>
            </a:bodyPr>
            <a:lstStyle/>
            <a:p>
              <a:pPr algn="r" fontAlgn="auto">
                <a:spcBef>
                  <a:spcPts val="0"/>
                </a:spcBef>
                <a:spcAft>
                  <a:spcPts val="0"/>
                </a:spcAft>
                <a:defRPr/>
              </a:pPr>
              <a:r>
                <a:rPr lang="en-US" sz="1100" dirty="0">
                  <a:effectLst>
                    <a:outerShdw blurRad="38100" dist="38100" dir="2700000" algn="tl">
                      <a:srgbClr val="C0C0C0"/>
                    </a:outerShdw>
                  </a:effectLst>
                  <a:latin typeface="Frutiger 55 Roman"/>
                </a:rPr>
                <a:t> * </a:t>
              </a:r>
              <a:r>
                <a:rPr lang="en-US" sz="1100" b="1" dirty="0">
                  <a:latin typeface="Frutiger 55 Roman"/>
                </a:rPr>
                <a:t>n=28 </a:t>
              </a:r>
            </a:p>
            <a:p>
              <a:pPr algn="r" fontAlgn="auto">
                <a:spcBef>
                  <a:spcPts val="0"/>
                </a:spcBef>
                <a:spcAft>
                  <a:spcPts val="0"/>
                </a:spcAft>
                <a:defRPr/>
              </a:pPr>
              <a:r>
                <a:rPr lang="en-US" sz="1100" b="1" dirty="0">
                  <a:latin typeface="Frutiger 55 Roman"/>
                </a:rPr>
                <a:t>      </a:t>
              </a:r>
              <a:r>
                <a:rPr lang="en-US" sz="1100" b="1" dirty="0" err="1">
                  <a:latin typeface="Frutiger 55 Roman"/>
                </a:rPr>
                <a:t>Età</a:t>
              </a:r>
              <a:r>
                <a:rPr lang="en-US" sz="1100" b="1" dirty="0">
                  <a:latin typeface="Frutiger 55 Roman"/>
                </a:rPr>
                <a:t> media: 64 </a:t>
              </a:r>
              <a:r>
                <a:rPr lang="en-US" sz="1100" b="1" dirty="0" err="1">
                  <a:latin typeface="Frutiger 55 Roman"/>
                </a:rPr>
                <a:t>yanni</a:t>
              </a:r>
              <a:r>
                <a:rPr lang="en-US" sz="1100" b="1" dirty="0">
                  <a:latin typeface="Frutiger 55 Roman"/>
                </a:rPr>
                <a:t>, range: 54–76</a:t>
              </a:r>
              <a:endParaRPr lang="en-GB" sz="1100" b="1" dirty="0">
                <a:latin typeface="Frutiger 55 Roman"/>
              </a:endParaRPr>
            </a:p>
          </p:txBody>
        </p:sp>
      </p:grpSp>
      <p:sp>
        <p:nvSpPr>
          <p:cNvPr id="45060" name="Rectangle 3"/>
          <p:cNvSpPr>
            <a:spLocks noChangeArrowheads="1"/>
          </p:cNvSpPr>
          <p:nvPr/>
        </p:nvSpPr>
        <p:spPr bwMode="auto">
          <a:xfrm>
            <a:off x="93663" y="6375400"/>
            <a:ext cx="3011487" cy="261938"/>
          </a:xfrm>
          <a:prstGeom prst="rect">
            <a:avLst/>
          </a:prstGeom>
          <a:noFill/>
          <a:ln w="9525" algn="ctr">
            <a:noFill/>
            <a:miter lim="800000"/>
            <a:headEnd/>
            <a:tailEnd/>
          </a:ln>
        </p:spPr>
        <p:txBody>
          <a:bodyPr wrap="none">
            <a:spAutoFit/>
          </a:bodyPr>
          <a:lstStyle/>
          <a:p>
            <a:pPr>
              <a:buClr>
                <a:srgbClr val="CC0000"/>
              </a:buClr>
              <a:buFont typeface="Wingdings" pitchFamily="2" charset="2"/>
              <a:buNone/>
            </a:pPr>
            <a:r>
              <a:rPr lang="de-DE" sz="1100">
                <a:latin typeface="Frutiger 55 Roman"/>
              </a:rPr>
              <a:t>Saad F </a:t>
            </a:r>
            <a:r>
              <a:rPr lang="de-DE" sz="1100" i="1">
                <a:latin typeface="Frutiger 55 Roman"/>
              </a:rPr>
              <a:t>et al. Arch Androl </a:t>
            </a:r>
            <a:r>
              <a:rPr lang="de-DE" sz="1100">
                <a:latin typeface="Frutiger 55 Roman"/>
              </a:rPr>
              <a:t>2007;53:353–357.</a:t>
            </a:r>
          </a:p>
        </p:txBody>
      </p:sp>
      <p:sp>
        <p:nvSpPr>
          <p:cNvPr id="41" name="Title 41"/>
          <p:cNvSpPr txBox="1">
            <a:spLocks/>
          </p:cNvSpPr>
          <p:nvPr/>
        </p:nvSpPr>
        <p:spPr bwMode="auto">
          <a:xfrm>
            <a:off x="364490" y="876232"/>
            <a:ext cx="8195537" cy="892175"/>
          </a:xfrm>
          <a:prstGeom prst="rect">
            <a:avLst/>
          </a:prstGeom>
          <a:noFill/>
          <a:ln w="9525">
            <a:noFill/>
            <a:miter lim="800000"/>
            <a:headEnd/>
            <a:tailEnd/>
          </a:ln>
        </p:spPr>
        <p:txBody>
          <a:bodyPr vert="horz" wrap="square" lIns="91440" tIns="0" rIns="91440" bIns="45720" numCol="1" anchor="t" anchorCtr="0" compatLnSpc="1">
            <a:prstTxWarp prst="textNoShape">
              <a:avLst/>
            </a:prstTxWarp>
          </a:bodyPr>
          <a:lstStyle>
            <a:lvl1pPr algn="l" defTabSz="457200" rtl="0" eaLnBrk="0" fontAlgn="base" hangingPunct="0">
              <a:spcBef>
                <a:spcPct val="0"/>
              </a:spcBef>
              <a:spcAft>
                <a:spcPct val="0"/>
              </a:spcAft>
              <a:defRPr sz="2800" b="1" kern="1200">
                <a:solidFill>
                  <a:schemeClr val="tx1"/>
                </a:solidFill>
                <a:latin typeface="Frutiger 55 Roman"/>
                <a:ea typeface="Frutiger 55 Roman"/>
                <a:cs typeface="Frutiger 55 Roman"/>
              </a:defRPr>
            </a:lvl1pPr>
            <a:lvl2pPr algn="l" defTabSz="457200" rtl="0" eaLnBrk="0" fontAlgn="base" hangingPunct="0">
              <a:spcBef>
                <a:spcPct val="0"/>
              </a:spcBef>
              <a:spcAft>
                <a:spcPct val="0"/>
              </a:spcAft>
              <a:defRPr sz="2800" b="1">
                <a:solidFill>
                  <a:schemeClr val="tx1"/>
                </a:solidFill>
                <a:latin typeface="Frutiger 55 Roman"/>
                <a:ea typeface="Frutiger 55 Roman"/>
                <a:cs typeface="Frutiger 55 Roman"/>
              </a:defRPr>
            </a:lvl2pPr>
            <a:lvl3pPr algn="l" defTabSz="457200" rtl="0" eaLnBrk="0" fontAlgn="base" hangingPunct="0">
              <a:spcBef>
                <a:spcPct val="0"/>
              </a:spcBef>
              <a:spcAft>
                <a:spcPct val="0"/>
              </a:spcAft>
              <a:defRPr sz="2800" b="1">
                <a:solidFill>
                  <a:schemeClr val="tx1"/>
                </a:solidFill>
                <a:latin typeface="Frutiger 55 Roman"/>
                <a:ea typeface="Frutiger 55 Roman"/>
                <a:cs typeface="Frutiger 55 Roman"/>
              </a:defRPr>
            </a:lvl3pPr>
            <a:lvl4pPr algn="l" defTabSz="457200" rtl="0" eaLnBrk="0" fontAlgn="base" hangingPunct="0">
              <a:spcBef>
                <a:spcPct val="0"/>
              </a:spcBef>
              <a:spcAft>
                <a:spcPct val="0"/>
              </a:spcAft>
              <a:defRPr sz="2800" b="1">
                <a:solidFill>
                  <a:schemeClr val="tx1"/>
                </a:solidFill>
                <a:latin typeface="Frutiger 55 Roman"/>
                <a:ea typeface="Frutiger 55 Roman"/>
                <a:cs typeface="Frutiger 55 Roman"/>
              </a:defRPr>
            </a:lvl4pPr>
            <a:lvl5pPr algn="l" defTabSz="457200" rtl="0" eaLnBrk="0" fontAlgn="base" hangingPunct="0">
              <a:spcBef>
                <a:spcPct val="0"/>
              </a:spcBef>
              <a:spcAft>
                <a:spcPct val="0"/>
              </a:spcAft>
              <a:defRPr sz="2800" b="1">
                <a:solidFill>
                  <a:schemeClr val="tx1"/>
                </a:solidFill>
                <a:latin typeface="Frutiger 55 Roman"/>
                <a:ea typeface="Frutiger 55 Roman"/>
                <a:cs typeface="Frutiger 55 Roman"/>
              </a:defRPr>
            </a:lvl5pPr>
            <a:lvl6pPr marL="815975" algn="l" defTabSz="457200" rtl="0" fontAlgn="base">
              <a:spcBef>
                <a:spcPct val="0"/>
              </a:spcBef>
              <a:spcAft>
                <a:spcPct val="0"/>
              </a:spcAft>
              <a:defRPr sz="3000">
                <a:solidFill>
                  <a:schemeClr val="tx1"/>
                </a:solidFill>
                <a:latin typeface="Frutiger 55 Roman"/>
                <a:ea typeface="Frutiger 55 Roman"/>
                <a:cs typeface="Frutiger 55 Roman"/>
              </a:defRPr>
            </a:lvl6pPr>
            <a:lvl7pPr marL="1273175" algn="l" defTabSz="457200" rtl="0" fontAlgn="base">
              <a:spcBef>
                <a:spcPct val="0"/>
              </a:spcBef>
              <a:spcAft>
                <a:spcPct val="0"/>
              </a:spcAft>
              <a:defRPr sz="3000">
                <a:solidFill>
                  <a:schemeClr val="tx1"/>
                </a:solidFill>
                <a:latin typeface="Frutiger 55 Roman"/>
                <a:ea typeface="Frutiger 55 Roman"/>
                <a:cs typeface="Frutiger 55 Roman"/>
              </a:defRPr>
            </a:lvl7pPr>
            <a:lvl8pPr marL="1730375" algn="l" defTabSz="457200" rtl="0" fontAlgn="base">
              <a:spcBef>
                <a:spcPct val="0"/>
              </a:spcBef>
              <a:spcAft>
                <a:spcPct val="0"/>
              </a:spcAft>
              <a:defRPr sz="3000">
                <a:solidFill>
                  <a:schemeClr val="tx1"/>
                </a:solidFill>
                <a:latin typeface="Frutiger 55 Roman"/>
                <a:ea typeface="Frutiger 55 Roman"/>
                <a:cs typeface="Frutiger 55 Roman"/>
              </a:defRPr>
            </a:lvl8pPr>
            <a:lvl9pPr marL="2187575" algn="l" defTabSz="457200" rtl="0" fontAlgn="base">
              <a:spcBef>
                <a:spcPct val="0"/>
              </a:spcBef>
              <a:spcAft>
                <a:spcPct val="0"/>
              </a:spcAft>
              <a:defRPr sz="3000">
                <a:solidFill>
                  <a:schemeClr val="tx1"/>
                </a:solidFill>
                <a:latin typeface="Frutiger 55 Roman"/>
                <a:ea typeface="Frutiger 55 Roman"/>
                <a:cs typeface="Frutiger 55 Roman"/>
              </a:defRPr>
            </a:lvl9pPr>
          </a:lstStyle>
          <a:p>
            <a:r>
              <a:rPr lang="it-IT" sz="2400" dirty="0" smtClean="0"/>
              <a:t>Effetto del trattamento con </a:t>
            </a:r>
            <a:r>
              <a:rPr lang="en-US" sz="2400" dirty="0" err="1" smtClean="0"/>
              <a:t>Nebid</a:t>
            </a:r>
            <a:r>
              <a:rPr lang="en-GB" sz="2400" baseline="30000" dirty="0" smtClean="0">
                <a:cs typeface="Times New Roman" pitchFamily="18" charset="0"/>
              </a:rPr>
              <a:t>® </a:t>
            </a:r>
            <a:r>
              <a:rPr lang="it-IT" sz="2400" dirty="0" smtClean="0"/>
              <a:t>su colesterolo LDL in soggetti </a:t>
            </a:r>
            <a:r>
              <a:rPr lang="it-IT" sz="2400" dirty="0" err="1" smtClean="0"/>
              <a:t>ipogonadici</a:t>
            </a:r>
            <a:r>
              <a:rPr lang="it-IT" sz="2400" dirty="0" smtClean="0"/>
              <a:t> con DE</a:t>
            </a:r>
            <a:endParaRPr lang="en-GB" sz="2400"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47"/>
          <p:cNvSpPr>
            <a:spLocks noGrp="1"/>
          </p:cNvSpPr>
          <p:nvPr>
            <p:ph type="title"/>
          </p:nvPr>
        </p:nvSpPr>
        <p:spPr>
          <a:xfrm>
            <a:off x="357242" y="837292"/>
            <a:ext cx="8736012" cy="892175"/>
          </a:xfrm>
        </p:spPr>
        <p:txBody>
          <a:bodyPr/>
          <a:lstStyle/>
          <a:p>
            <a:r>
              <a:rPr lang="it-IT" sz="2400" dirty="0"/>
              <a:t>Effetto del trattamento con </a:t>
            </a:r>
            <a:r>
              <a:rPr lang="en-US" sz="2400" dirty="0" err="1"/>
              <a:t>Nebid</a:t>
            </a:r>
            <a:r>
              <a:rPr lang="en-GB" sz="2400" baseline="30000" dirty="0">
                <a:cs typeface="Times New Roman" pitchFamily="18" charset="0"/>
              </a:rPr>
              <a:t>® </a:t>
            </a:r>
            <a:r>
              <a:rPr lang="en-GB" sz="2400" baseline="30000" dirty="0" smtClean="0">
                <a:cs typeface="Times New Roman" pitchFamily="18" charset="0"/>
              </a:rPr>
              <a:t> </a:t>
            </a:r>
            <a:r>
              <a:rPr lang="it-IT" sz="2400" dirty="0" smtClean="0"/>
              <a:t>sui Trigliceridi                   in soggetti </a:t>
            </a:r>
            <a:r>
              <a:rPr lang="it-IT" sz="2400" dirty="0" err="1" smtClean="0"/>
              <a:t>ipogonadici</a:t>
            </a:r>
            <a:r>
              <a:rPr lang="it-IT" sz="2400" dirty="0" smtClean="0"/>
              <a:t> con DE</a:t>
            </a:r>
            <a:br>
              <a:rPr lang="it-IT" sz="2400" dirty="0" smtClean="0"/>
            </a:br>
            <a:endParaRPr lang="en-GB" sz="2400" dirty="0" smtClean="0"/>
          </a:p>
        </p:txBody>
      </p:sp>
      <p:grpSp>
        <p:nvGrpSpPr>
          <p:cNvPr id="46083" name="Group 4"/>
          <p:cNvGrpSpPr>
            <a:grpSpLocks/>
          </p:cNvGrpSpPr>
          <p:nvPr/>
        </p:nvGrpSpPr>
        <p:grpSpPr bwMode="auto">
          <a:xfrm>
            <a:off x="701675" y="1396106"/>
            <a:ext cx="8442325" cy="5043488"/>
            <a:chOff x="131" y="441"/>
            <a:chExt cx="5939" cy="3709"/>
          </a:xfrm>
        </p:grpSpPr>
        <p:sp>
          <p:nvSpPr>
            <p:cNvPr id="58373" name="Rectangle 5"/>
            <p:cNvSpPr>
              <a:spLocks noChangeArrowheads="1"/>
            </p:cNvSpPr>
            <p:nvPr/>
          </p:nvSpPr>
          <p:spPr bwMode="auto">
            <a:xfrm>
              <a:off x="812" y="942"/>
              <a:ext cx="689" cy="2267"/>
            </a:xfrm>
            <a:prstGeom prst="rect">
              <a:avLst/>
            </a:prstGeom>
            <a:solidFill>
              <a:schemeClr val="bg1">
                <a:lumMod val="50000"/>
              </a:schemeClr>
            </a:solidFill>
            <a:ln w="9525">
              <a:solidFill>
                <a:schemeClr val="bg1">
                  <a:lumMod val="50000"/>
                </a:schemeClr>
              </a:solidFill>
              <a:miter lim="800000"/>
              <a:headEnd/>
              <a:tailEnd/>
            </a:ln>
          </p:spPr>
          <p:txBody>
            <a:bodyPr/>
            <a:lstStyle/>
            <a:p>
              <a:pPr>
                <a:defRPr/>
              </a:pPr>
              <a:endParaRPr lang="en-GB">
                <a:latin typeface="Frutiger 55 Roman"/>
              </a:endParaRPr>
            </a:p>
          </p:txBody>
        </p:sp>
        <p:sp>
          <p:nvSpPr>
            <p:cNvPr id="46086" name="Rectangle 6"/>
            <p:cNvSpPr>
              <a:spLocks noChangeArrowheads="1"/>
            </p:cNvSpPr>
            <p:nvPr/>
          </p:nvSpPr>
          <p:spPr bwMode="auto">
            <a:xfrm>
              <a:off x="1715" y="2416"/>
              <a:ext cx="688" cy="793"/>
            </a:xfrm>
            <a:prstGeom prst="rect">
              <a:avLst/>
            </a:prstGeom>
            <a:solidFill>
              <a:srgbClr val="00B0F0"/>
            </a:solidFill>
            <a:ln w="9525">
              <a:solidFill>
                <a:srgbClr val="00B0F0"/>
              </a:solidFill>
              <a:miter lim="800000"/>
              <a:headEnd/>
              <a:tailEnd/>
            </a:ln>
          </p:spPr>
          <p:txBody>
            <a:bodyPr/>
            <a:lstStyle/>
            <a:p>
              <a:endParaRPr lang="en-GB">
                <a:latin typeface="Frutiger 55 Roman"/>
              </a:endParaRPr>
            </a:p>
          </p:txBody>
        </p:sp>
        <p:sp>
          <p:nvSpPr>
            <p:cNvPr id="46087" name="Rectangle 7"/>
            <p:cNvSpPr>
              <a:spLocks noChangeArrowheads="1"/>
            </p:cNvSpPr>
            <p:nvPr/>
          </p:nvSpPr>
          <p:spPr bwMode="auto">
            <a:xfrm>
              <a:off x="2617" y="3157"/>
              <a:ext cx="689" cy="52"/>
            </a:xfrm>
            <a:prstGeom prst="rect">
              <a:avLst/>
            </a:prstGeom>
            <a:solidFill>
              <a:srgbClr val="00B0F0"/>
            </a:solidFill>
            <a:ln w="9525">
              <a:noFill/>
              <a:miter lim="800000"/>
              <a:headEnd/>
              <a:tailEnd/>
            </a:ln>
          </p:spPr>
          <p:txBody>
            <a:bodyPr/>
            <a:lstStyle/>
            <a:p>
              <a:endParaRPr lang="en-GB">
                <a:latin typeface="Frutiger 55 Roman"/>
              </a:endParaRPr>
            </a:p>
          </p:txBody>
        </p:sp>
        <p:sp>
          <p:nvSpPr>
            <p:cNvPr id="46088" name="Rectangle 8"/>
            <p:cNvSpPr>
              <a:spLocks noChangeArrowheads="1"/>
            </p:cNvSpPr>
            <p:nvPr/>
          </p:nvSpPr>
          <p:spPr bwMode="auto">
            <a:xfrm>
              <a:off x="3514" y="2948"/>
              <a:ext cx="689" cy="261"/>
            </a:xfrm>
            <a:prstGeom prst="rect">
              <a:avLst/>
            </a:prstGeom>
            <a:solidFill>
              <a:srgbClr val="00B0F0"/>
            </a:solidFill>
            <a:ln w="9525">
              <a:solidFill>
                <a:srgbClr val="00B0F0"/>
              </a:solidFill>
              <a:miter lim="800000"/>
              <a:headEnd/>
              <a:tailEnd/>
            </a:ln>
          </p:spPr>
          <p:txBody>
            <a:bodyPr/>
            <a:lstStyle/>
            <a:p>
              <a:endParaRPr lang="en-GB">
                <a:latin typeface="Frutiger 55 Roman"/>
              </a:endParaRPr>
            </a:p>
          </p:txBody>
        </p:sp>
        <p:sp>
          <p:nvSpPr>
            <p:cNvPr id="46089" name="Rectangle 9"/>
            <p:cNvSpPr>
              <a:spLocks noChangeArrowheads="1"/>
            </p:cNvSpPr>
            <p:nvPr/>
          </p:nvSpPr>
          <p:spPr bwMode="auto">
            <a:xfrm>
              <a:off x="4417" y="2763"/>
              <a:ext cx="688" cy="446"/>
            </a:xfrm>
            <a:prstGeom prst="rect">
              <a:avLst/>
            </a:prstGeom>
            <a:solidFill>
              <a:srgbClr val="00B0F0"/>
            </a:solidFill>
            <a:ln w="9525">
              <a:solidFill>
                <a:srgbClr val="00B0F0"/>
              </a:solidFill>
              <a:miter lim="800000"/>
              <a:headEnd/>
              <a:tailEnd/>
            </a:ln>
          </p:spPr>
          <p:txBody>
            <a:bodyPr/>
            <a:lstStyle/>
            <a:p>
              <a:endParaRPr lang="en-GB">
                <a:latin typeface="Frutiger 55 Roman"/>
              </a:endParaRPr>
            </a:p>
          </p:txBody>
        </p:sp>
        <p:sp>
          <p:nvSpPr>
            <p:cNvPr id="46090" name="Line 10"/>
            <p:cNvSpPr>
              <a:spLocks noChangeShapeType="1"/>
            </p:cNvSpPr>
            <p:nvPr/>
          </p:nvSpPr>
          <p:spPr bwMode="auto">
            <a:xfrm>
              <a:off x="708" y="803"/>
              <a:ext cx="1" cy="2406"/>
            </a:xfrm>
            <a:prstGeom prst="line">
              <a:avLst/>
            </a:prstGeom>
            <a:noFill/>
            <a:ln w="9525">
              <a:solidFill>
                <a:srgbClr val="0070C0"/>
              </a:solidFill>
              <a:round/>
              <a:headEnd/>
              <a:tailEnd/>
            </a:ln>
          </p:spPr>
          <p:txBody>
            <a:bodyPr/>
            <a:lstStyle/>
            <a:p>
              <a:endParaRPr lang="it-IT"/>
            </a:p>
          </p:txBody>
        </p:sp>
        <p:sp>
          <p:nvSpPr>
            <p:cNvPr id="46091" name="Line 11"/>
            <p:cNvSpPr>
              <a:spLocks noChangeShapeType="1"/>
            </p:cNvSpPr>
            <p:nvPr/>
          </p:nvSpPr>
          <p:spPr bwMode="auto">
            <a:xfrm>
              <a:off x="673" y="3209"/>
              <a:ext cx="35" cy="1"/>
            </a:xfrm>
            <a:prstGeom prst="line">
              <a:avLst/>
            </a:prstGeom>
            <a:noFill/>
            <a:ln w="9525">
              <a:solidFill>
                <a:srgbClr val="0070C0"/>
              </a:solidFill>
              <a:round/>
              <a:headEnd/>
              <a:tailEnd/>
            </a:ln>
          </p:spPr>
          <p:txBody>
            <a:bodyPr/>
            <a:lstStyle/>
            <a:p>
              <a:endParaRPr lang="it-IT"/>
            </a:p>
          </p:txBody>
        </p:sp>
        <p:sp>
          <p:nvSpPr>
            <p:cNvPr id="46092" name="Line 12"/>
            <p:cNvSpPr>
              <a:spLocks noChangeShapeType="1"/>
            </p:cNvSpPr>
            <p:nvPr/>
          </p:nvSpPr>
          <p:spPr bwMode="auto">
            <a:xfrm>
              <a:off x="673" y="2867"/>
              <a:ext cx="35" cy="1"/>
            </a:xfrm>
            <a:prstGeom prst="line">
              <a:avLst/>
            </a:prstGeom>
            <a:noFill/>
            <a:ln w="9525">
              <a:solidFill>
                <a:srgbClr val="0070C0"/>
              </a:solidFill>
              <a:round/>
              <a:headEnd/>
              <a:tailEnd/>
            </a:ln>
          </p:spPr>
          <p:txBody>
            <a:bodyPr/>
            <a:lstStyle/>
            <a:p>
              <a:endParaRPr lang="it-IT"/>
            </a:p>
          </p:txBody>
        </p:sp>
        <p:sp>
          <p:nvSpPr>
            <p:cNvPr id="46093" name="Line 13"/>
            <p:cNvSpPr>
              <a:spLocks noChangeShapeType="1"/>
            </p:cNvSpPr>
            <p:nvPr/>
          </p:nvSpPr>
          <p:spPr bwMode="auto">
            <a:xfrm>
              <a:off x="673" y="2521"/>
              <a:ext cx="35" cy="1"/>
            </a:xfrm>
            <a:prstGeom prst="line">
              <a:avLst/>
            </a:prstGeom>
            <a:noFill/>
            <a:ln w="9525">
              <a:solidFill>
                <a:srgbClr val="0070C0"/>
              </a:solidFill>
              <a:round/>
              <a:headEnd/>
              <a:tailEnd/>
            </a:ln>
          </p:spPr>
          <p:txBody>
            <a:bodyPr/>
            <a:lstStyle/>
            <a:p>
              <a:endParaRPr lang="it-IT"/>
            </a:p>
          </p:txBody>
        </p:sp>
        <p:sp>
          <p:nvSpPr>
            <p:cNvPr id="46094" name="Line 14"/>
            <p:cNvSpPr>
              <a:spLocks noChangeShapeType="1"/>
            </p:cNvSpPr>
            <p:nvPr/>
          </p:nvSpPr>
          <p:spPr bwMode="auto">
            <a:xfrm>
              <a:off x="673" y="2179"/>
              <a:ext cx="35" cy="1"/>
            </a:xfrm>
            <a:prstGeom prst="line">
              <a:avLst/>
            </a:prstGeom>
            <a:noFill/>
            <a:ln w="9525">
              <a:solidFill>
                <a:srgbClr val="0070C0"/>
              </a:solidFill>
              <a:round/>
              <a:headEnd/>
              <a:tailEnd/>
            </a:ln>
          </p:spPr>
          <p:txBody>
            <a:bodyPr/>
            <a:lstStyle/>
            <a:p>
              <a:endParaRPr lang="it-IT"/>
            </a:p>
          </p:txBody>
        </p:sp>
        <p:sp>
          <p:nvSpPr>
            <p:cNvPr id="46095" name="Line 15"/>
            <p:cNvSpPr>
              <a:spLocks noChangeShapeType="1"/>
            </p:cNvSpPr>
            <p:nvPr/>
          </p:nvSpPr>
          <p:spPr bwMode="auto">
            <a:xfrm>
              <a:off x="673" y="1832"/>
              <a:ext cx="35" cy="1"/>
            </a:xfrm>
            <a:prstGeom prst="line">
              <a:avLst/>
            </a:prstGeom>
            <a:noFill/>
            <a:ln w="9525">
              <a:solidFill>
                <a:srgbClr val="0070C0"/>
              </a:solidFill>
              <a:round/>
              <a:headEnd/>
              <a:tailEnd/>
            </a:ln>
          </p:spPr>
          <p:txBody>
            <a:bodyPr/>
            <a:lstStyle/>
            <a:p>
              <a:endParaRPr lang="it-IT"/>
            </a:p>
          </p:txBody>
        </p:sp>
        <p:sp>
          <p:nvSpPr>
            <p:cNvPr id="46096" name="Line 16"/>
            <p:cNvSpPr>
              <a:spLocks noChangeShapeType="1"/>
            </p:cNvSpPr>
            <p:nvPr/>
          </p:nvSpPr>
          <p:spPr bwMode="auto">
            <a:xfrm>
              <a:off x="673" y="1491"/>
              <a:ext cx="35" cy="1"/>
            </a:xfrm>
            <a:prstGeom prst="line">
              <a:avLst/>
            </a:prstGeom>
            <a:noFill/>
            <a:ln w="9525">
              <a:solidFill>
                <a:srgbClr val="0070C0"/>
              </a:solidFill>
              <a:round/>
              <a:headEnd/>
              <a:tailEnd/>
            </a:ln>
          </p:spPr>
          <p:txBody>
            <a:bodyPr/>
            <a:lstStyle/>
            <a:p>
              <a:endParaRPr lang="it-IT"/>
            </a:p>
          </p:txBody>
        </p:sp>
        <p:sp>
          <p:nvSpPr>
            <p:cNvPr id="46097" name="Line 17"/>
            <p:cNvSpPr>
              <a:spLocks noChangeShapeType="1"/>
            </p:cNvSpPr>
            <p:nvPr/>
          </p:nvSpPr>
          <p:spPr bwMode="auto">
            <a:xfrm>
              <a:off x="673" y="1144"/>
              <a:ext cx="35" cy="1"/>
            </a:xfrm>
            <a:prstGeom prst="line">
              <a:avLst/>
            </a:prstGeom>
            <a:noFill/>
            <a:ln w="9525">
              <a:solidFill>
                <a:srgbClr val="0070C0"/>
              </a:solidFill>
              <a:round/>
              <a:headEnd/>
              <a:tailEnd/>
            </a:ln>
          </p:spPr>
          <p:txBody>
            <a:bodyPr/>
            <a:lstStyle/>
            <a:p>
              <a:endParaRPr lang="it-IT"/>
            </a:p>
          </p:txBody>
        </p:sp>
        <p:sp>
          <p:nvSpPr>
            <p:cNvPr id="46098" name="Line 18"/>
            <p:cNvSpPr>
              <a:spLocks noChangeShapeType="1"/>
            </p:cNvSpPr>
            <p:nvPr/>
          </p:nvSpPr>
          <p:spPr bwMode="auto">
            <a:xfrm>
              <a:off x="673" y="803"/>
              <a:ext cx="35" cy="1"/>
            </a:xfrm>
            <a:prstGeom prst="line">
              <a:avLst/>
            </a:prstGeom>
            <a:noFill/>
            <a:ln w="9525">
              <a:solidFill>
                <a:srgbClr val="0070C0"/>
              </a:solidFill>
              <a:round/>
              <a:headEnd/>
              <a:tailEnd/>
            </a:ln>
          </p:spPr>
          <p:txBody>
            <a:bodyPr/>
            <a:lstStyle/>
            <a:p>
              <a:endParaRPr lang="it-IT"/>
            </a:p>
          </p:txBody>
        </p:sp>
        <p:sp>
          <p:nvSpPr>
            <p:cNvPr id="46099" name="Line 19"/>
            <p:cNvSpPr>
              <a:spLocks noChangeShapeType="1"/>
            </p:cNvSpPr>
            <p:nvPr/>
          </p:nvSpPr>
          <p:spPr bwMode="auto">
            <a:xfrm>
              <a:off x="708" y="3209"/>
              <a:ext cx="4507" cy="1"/>
            </a:xfrm>
            <a:prstGeom prst="line">
              <a:avLst/>
            </a:prstGeom>
            <a:noFill/>
            <a:ln w="9525">
              <a:solidFill>
                <a:srgbClr val="0070C0"/>
              </a:solidFill>
              <a:round/>
              <a:headEnd/>
              <a:tailEnd/>
            </a:ln>
          </p:spPr>
          <p:txBody>
            <a:bodyPr/>
            <a:lstStyle/>
            <a:p>
              <a:endParaRPr lang="it-IT"/>
            </a:p>
          </p:txBody>
        </p:sp>
        <p:sp>
          <p:nvSpPr>
            <p:cNvPr id="46100" name="Line 20"/>
            <p:cNvSpPr>
              <a:spLocks noChangeShapeType="1"/>
            </p:cNvSpPr>
            <p:nvPr/>
          </p:nvSpPr>
          <p:spPr bwMode="auto">
            <a:xfrm flipV="1">
              <a:off x="708" y="3209"/>
              <a:ext cx="1" cy="34"/>
            </a:xfrm>
            <a:prstGeom prst="line">
              <a:avLst/>
            </a:prstGeom>
            <a:noFill/>
            <a:ln w="9525">
              <a:solidFill>
                <a:srgbClr val="0070C0"/>
              </a:solidFill>
              <a:round/>
              <a:headEnd/>
              <a:tailEnd/>
            </a:ln>
          </p:spPr>
          <p:txBody>
            <a:bodyPr/>
            <a:lstStyle/>
            <a:p>
              <a:endParaRPr lang="it-IT"/>
            </a:p>
          </p:txBody>
        </p:sp>
        <p:sp>
          <p:nvSpPr>
            <p:cNvPr id="46101" name="Line 21"/>
            <p:cNvSpPr>
              <a:spLocks noChangeShapeType="1"/>
            </p:cNvSpPr>
            <p:nvPr/>
          </p:nvSpPr>
          <p:spPr bwMode="auto">
            <a:xfrm flipV="1">
              <a:off x="1611" y="3209"/>
              <a:ext cx="1" cy="34"/>
            </a:xfrm>
            <a:prstGeom prst="line">
              <a:avLst/>
            </a:prstGeom>
            <a:noFill/>
            <a:ln w="9525">
              <a:solidFill>
                <a:srgbClr val="0070C0"/>
              </a:solidFill>
              <a:round/>
              <a:headEnd/>
              <a:tailEnd/>
            </a:ln>
          </p:spPr>
          <p:txBody>
            <a:bodyPr/>
            <a:lstStyle/>
            <a:p>
              <a:endParaRPr lang="it-IT"/>
            </a:p>
          </p:txBody>
        </p:sp>
        <p:sp>
          <p:nvSpPr>
            <p:cNvPr id="46102" name="Line 22"/>
            <p:cNvSpPr>
              <a:spLocks noChangeShapeType="1"/>
            </p:cNvSpPr>
            <p:nvPr/>
          </p:nvSpPr>
          <p:spPr bwMode="auto">
            <a:xfrm flipV="1">
              <a:off x="2513" y="3209"/>
              <a:ext cx="1" cy="34"/>
            </a:xfrm>
            <a:prstGeom prst="line">
              <a:avLst/>
            </a:prstGeom>
            <a:noFill/>
            <a:ln w="9525">
              <a:solidFill>
                <a:srgbClr val="0070C0"/>
              </a:solidFill>
              <a:round/>
              <a:headEnd/>
              <a:tailEnd/>
            </a:ln>
          </p:spPr>
          <p:txBody>
            <a:bodyPr/>
            <a:lstStyle/>
            <a:p>
              <a:endParaRPr lang="it-IT"/>
            </a:p>
          </p:txBody>
        </p:sp>
        <p:sp>
          <p:nvSpPr>
            <p:cNvPr id="46103" name="Line 23"/>
            <p:cNvSpPr>
              <a:spLocks noChangeShapeType="1"/>
            </p:cNvSpPr>
            <p:nvPr/>
          </p:nvSpPr>
          <p:spPr bwMode="auto">
            <a:xfrm flipV="1">
              <a:off x="3410" y="3209"/>
              <a:ext cx="1" cy="34"/>
            </a:xfrm>
            <a:prstGeom prst="line">
              <a:avLst/>
            </a:prstGeom>
            <a:noFill/>
            <a:ln w="9525">
              <a:solidFill>
                <a:srgbClr val="0070C0"/>
              </a:solidFill>
              <a:round/>
              <a:headEnd/>
              <a:tailEnd/>
            </a:ln>
          </p:spPr>
          <p:txBody>
            <a:bodyPr/>
            <a:lstStyle/>
            <a:p>
              <a:endParaRPr lang="it-IT"/>
            </a:p>
          </p:txBody>
        </p:sp>
        <p:sp>
          <p:nvSpPr>
            <p:cNvPr id="46104" name="Line 24"/>
            <p:cNvSpPr>
              <a:spLocks noChangeShapeType="1"/>
            </p:cNvSpPr>
            <p:nvPr/>
          </p:nvSpPr>
          <p:spPr bwMode="auto">
            <a:xfrm flipV="1">
              <a:off x="4312" y="3209"/>
              <a:ext cx="1" cy="34"/>
            </a:xfrm>
            <a:prstGeom prst="line">
              <a:avLst/>
            </a:prstGeom>
            <a:noFill/>
            <a:ln w="9525">
              <a:solidFill>
                <a:srgbClr val="0070C0"/>
              </a:solidFill>
              <a:round/>
              <a:headEnd/>
              <a:tailEnd/>
            </a:ln>
          </p:spPr>
          <p:txBody>
            <a:bodyPr/>
            <a:lstStyle/>
            <a:p>
              <a:endParaRPr lang="it-IT"/>
            </a:p>
          </p:txBody>
        </p:sp>
        <p:sp>
          <p:nvSpPr>
            <p:cNvPr id="46105" name="Line 25"/>
            <p:cNvSpPr>
              <a:spLocks noChangeShapeType="1"/>
            </p:cNvSpPr>
            <p:nvPr/>
          </p:nvSpPr>
          <p:spPr bwMode="auto">
            <a:xfrm flipV="1">
              <a:off x="5215" y="3209"/>
              <a:ext cx="1" cy="34"/>
            </a:xfrm>
            <a:prstGeom prst="line">
              <a:avLst/>
            </a:prstGeom>
            <a:noFill/>
            <a:ln w="9525">
              <a:solidFill>
                <a:srgbClr val="000000"/>
              </a:solidFill>
              <a:round/>
              <a:headEnd/>
              <a:tailEnd/>
            </a:ln>
          </p:spPr>
          <p:txBody>
            <a:bodyPr/>
            <a:lstStyle/>
            <a:p>
              <a:endParaRPr lang="it-IT"/>
            </a:p>
          </p:txBody>
        </p:sp>
        <p:sp>
          <p:nvSpPr>
            <p:cNvPr id="46106" name="Rectangle 26"/>
            <p:cNvSpPr>
              <a:spLocks noChangeArrowheads="1"/>
            </p:cNvSpPr>
            <p:nvPr/>
          </p:nvSpPr>
          <p:spPr bwMode="auto">
            <a:xfrm>
              <a:off x="430" y="3139"/>
              <a:ext cx="227" cy="170"/>
            </a:xfrm>
            <a:prstGeom prst="rect">
              <a:avLst/>
            </a:prstGeom>
            <a:noFill/>
            <a:ln w="9525">
              <a:noFill/>
              <a:miter lim="800000"/>
              <a:headEnd/>
              <a:tailEnd/>
            </a:ln>
          </p:spPr>
          <p:txBody>
            <a:bodyPr wrap="none" lIns="0" tIns="0" rIns="0" bIns="0">
              <a:spAutoFit/>
            </a:bodyPr>
            <a:lstStyle/>
            <a:p>
              <a:r>
                <a:rPr lang="en-GB" sz="1500" b="1">
                  <a:latin typeface="Frutiger 55 Roman"/>
                </a:rPr>
                <a:t>180</a:t>
              </a:r>
              <a:endParaRPr lang="en-GB">
                <a:latin typeface="Frutiger 55 Roman"/>
              </a:endParaRPr>
            </a:p>
          </p:txBody>
        </p:sp>
        <p:sp>
          <p:nvSpPr>
            <p:cNvPr id="46107" name="Rectangle 27"/>
            <p:cNvSpPr>
              <a:spLocks noChangeArrowheads="1"/>
            </p:cNvSpPr>
            <p:nvPr/>
          </p:nvSpPr>
          <p:spPr bwMode="auto">
            <a:xfrm>
              <a:off x="430" y="2798"/>
              <a:ext cx="227" cy="170"/>
            </a:xfrm>
            <a:prstGeom prst="rect">
              <a:avLst/>
            </a:prstGeom>
            <a:noFill/>
            <a:ln w="9525">
              <a:noFill/>
              <a:miter lim="800000"/>
              <a:headEnd/>
              <a:tailEnd/>
            </a:ln>
          </p:spPr>
          <p:txBody>
            <a:bodyPr wrap="none" lIns="0" tIns="0" rIns="0" bIns="0">
              <a:spAutoFit/>
            </a:bodyPr>
            <a:lstStyle/>
            <a:p>
              <a:r>
                <a:rPr lang="en-GB" sz="1500" b="1">
                  <a:latin typeface="Frutiger 55 Roman"/>
                </a:rPr>
                <a:t>200</a:t>
              </a:r>
              <a:endParaRPr lang="en-GB">
                <a:latin typeface="Frutiger 55 Roman"/>
              </a:endParaRPr>
            </a:p>
          </p:txBody>
        </p:sp>
        <p:sp>
          <p:nvSpPr>
            <p:cNvPr id="46108" name="Rectangle 28"/>
            <p:cNvSpPr>
              <a:spLocks noChangeArrowheads="1"/>
            </p:cNvSpPr>
            <p:nvPr/>
          </p:nvSpPr>
          <p:spPr bwMode="auto">
            <a:xfrm>
              <a:off x="430" y="2451"/>
              <a:ext cx="227" cy="170"/>
            </a:xfrm>
            <a:prstGeom prst="rect">
              <a:avLst/>
            </a:prstGeom>
            <a:noFill/>
            <a:ln w="9525">
              <a:noFill/>
              <a:miter lim="800000"/>
              <a:headEnd/>
              <a:tailEnd/>
            </a:ln>
          </p:spPr>
          <p:txBody>
            <a:bodyPr wrap="none" lIns="0" tIns="0" rIns="0" bIns="0">
              <a:spAutoFit/>
            </a:bodyPr>
            <a:lstStyle/>
            <a:p>
              <a:r>
                <a:rPr lang="en-GB" sz="1500" b="1">
                  <a:latin typeface="Frutiger 55 Roman"/>
                </a:rPr>
                <a:t>220</a:t>
              </a:r>
              <a:endParaRPr lang="en-GB">
                <a:latin typeface="Frutiger 55 Roman"/>
              </a:endParaRPr>
            </a:p>
          </p:txBody>
        </p:sp>
        <p:sp>
          <p:nvSpPr>
            <p:cNvPr id="46109" name="Rectangle 29"/>
            <p:cNvSpPr>
              <a:spLocks noChangeArrowheads="1"/>
            </p:cNvSpPr>
            <p:nvPr/>
          </p:nvSpPr>
          <p:spPr bwMode="auto">
            <a:xfrm>
              <a:off x="430" y="2110"/>
              <a:ext cx="227" cy="170"/>
            </a:xfrm>
            <a:prstGeom prst="rect">
              <a:avLst/>
            </a:prstGeom>
            <a:noFill/>
            <a:ln w="9525">
              <a:noFill/>
              <a:miter lim="800000"/>
              <a:headEnd/>
              <a:tailEnd/>
            </a:ln>
          </p:spPr>
          <p:txBody>
            <a:bodyPr wrap="none" lIns="0" tIns="0" rIns="0" bIns="0">
              <a:spAutoFit/>
            </a:bodyPr>
            <a:lstStyle/>
            <a:p>
              <a:r>
                <a:rPr lang="en-GB" sz="1500" b="1">
                  <a:latin typeface="Frutiger 55 Roman"/>
                </a:rPr>
                <a:t>240</a:t>
              </a:r>
              <a:endParaRPr lang="en-GB">
                <a:latin typeface="Frutiger 55 Roman"/>
              </a:endParaRPr>
            </a:p>
          </p:txBody>
        </p:sp>
        <p:sp>
          <p:nvSpPr>
            <p:cNvPr id="46110" name="Rectangle 30"/>
            <p:cNvSpPr>
              <a:spLocks noChangeArrowheads="1"/>
            </p:cNvSpPr>
            <p:nvPr/>
          </p:nvSpPr>
          <p:spPr bwMode="auto">
            <a:xfrm>
              <a:off x="430" y="1763"/>
              <a:ext cx="227" cy="170"/>
            </a:xfrm>
            <a:prstGeom prst="rect">
              <a:avLst/>
            </a:prstGeom>
            <a:noFill/>
            <a:ln w="9525">
              <a:noFill/>
              <a:miter lim="800000"/>
              <a:headEnd/>
              <a:tailEnd/>
            </a:ln>
          </p:spPr>
          <p:txBody>
            <a:bodyPr wrap="none" lIns="0" tIns="0" rIns="0" bIns="0">
              <a:spAutoFit/>
            </a:bodyPr>
            <a:lstStyle/>
            <a:p>
              <a:r>
                <a:rPr lang="en-GB" sz="1500" b="1">
                  <a:latin typeface="Frutiger 55 Roman"/>
                </a:rPr>
                <a:t>260</a:t>
              </a:r>
              <a:endParaRPr lang="en-GB">
                <a:latin typeface="Frutiger 55 Roman"/>
              </a:endParaRPr>
            </a:p>
          </p:txBody>
        </p:sp>
        <p:sp>
          <p:nvSpPr>
            <p:cNvPr id="46111" name="Rectangle 31"/>
            <p:cNvSpPr>
              <a:spLocks noChangeArrowheads="1"/>
            </p:cNvSpPr>
            <p:nvPr/>
          </p:nvSpPr>
          <p:spPr bwMode="auto">
            <a:xfrm>
              <a:off x="430" y="1422"/>
              <a:ext cx="227" cy="170"/>
            </a:xfrm>
            <a:prstGeom prst="rect">
              <a:avLst/>
            </a:prstGeom>
            <a:noFill/>
            <a:ln w="9525">
              <a:noFill/>
              <a:miter lim="800000"/>
              <a:headEnd/>
              <a:tailEnd/>
            </a:ln>
          </p:spPr>
          <p:txBody>
            <a:bodyPr wrap="none" lIns="0" tIns="0" rIns="0" bIns="0">
              <a:spAutoFit/>
            </a:bodyPr>
            <a:lstStyle/>
            <a:p>
              <a:r>
                <a:rPr lang="en-GB" sz="1500" b="1">
                  <a:latin typeface="Frutiger 55 Roman"/>
                </a:rPr>
                <a:t>280</a:t>
              </a:r>
              <a:endParaRPr lang="en-GB">
                <a:latin typeface="Frutiger 55 Roman"/>
              </a:endParaRPr>
            </a:p>
          </p:txBody>
        </p:sp>
        <p:sp>
          <p:nvSpPr>
            <p:cNvPr id="46112" name="Rectangle 32"/>
            <p:cNvSpPr>
              <a:spLocks noChangeArrowheads="1"/>
            </p:cNvSpPr>
            <p:nvPr/>
          </p:nvSpPr>
          <p:spPr bwMode="auto">
            <a:xfrm>
              <a:off x="430" y="1075"/>
              <a:ext cx="227" cy="170"/>
            </a:xfrm>
            <a:prstGeom prst="rect">
              <a:avLst/>
            </a:prstGeom>
            <a:noFill/>
            <a:ln w="9525">
              <a:noFill/>
              <a:miter lim="800000"/>
              <a:headEnd/>
              <a:tailEnd/>
            </a:ln>
          </p:spPr>
          <p:txBody>
            <a:bodyPr wrap="none" lIns="0" tIns="0" rIns="0" bIns="0">
              <a:spAutoFit/>
            </a:bodyPr>
            <a:lstStyle/>
            <a:p>
              <a:r>
                <a:rPr lang="en-GB" sz="1500" b="1">
                  <a:latin typeface="Frutiger 55 Roman"/>
                </a:rPr>
                <a:t>300</a:t>
              </a:r>
              <a:endParaRPr lang="en-GB">
                <a:latin typeface="Frutiger 55 Roman"/>
              </a:endParaRPr>
            </a:p>
          </p:txBody>
        </p:sp>
        <p:sp>
          <p:nvSpPr>
            <p:cNvPr id="46113" name="Rectangle 33"/>
            <p:cNvSpPr>
              <a:spLocks noChangeArrowheads="1"/>
            </p:cNvSpPr>
            <p:nvPr/>
          </p:nvSpPr>
          <p:spPr bwMode="auto">
            <a:xfrm>
              <a:off x="430" y="734"/>
              <a:ext cx="227" cy="170"/>
            </a:xfrm>
            <a:prstGeom prst="rect">
              <a:avLst/>
            </a:prstGeom>
            <a:noFill/>
            <a:ln w="9525">
              <a:noFill/>
              <a:miter lim="800000"/>
              <a:headEnd/>
              <a:tailEnd/>
            </a:ln>
          </p:spPr>
          <p:txBody>
            <a:bodyPr wrap="none" lIns="0" tIns="0" rIns="0" bIns="0">
              <a:spAutoFit/>
            </a:bodyPr>
            <a:lstStyle/>
            <a:p>
              <a:r>
                <a:rPr lang="en-GB" sz="1500" b="1">
                  <a:latin typeface="Frutiger 55 Roman"/>
                </a:rPr>
                <a:t>320</a:t>
              </a:r>
              <a:endParaRPr lang="en-GB">
                <a:latin typeface="Frutiger 55 Roman"/>
              </a:endParaRPr>
            </a:p>
          </p:txBody>
        </p:sp>
        <p:sp>
          <p:nvSpPr>
            <p:cNvPr id="46114" name="Rectangle 34"/>
            <p:cNvSpPr>
              <a:spLocks noChangeArrowheads="1"/>
            </p:cNvSpPr>
            <p:nvPr/>
          </p:nvSpPr>
          <p:spPr bwMode="auto">
            <a:xfrm>
              <a:off x="934" y="3313"/>
              <a:ext cx="557" cy="170"/>
            </a:xfrm>
            <a:prstGeom prst="rect">
              <a:avLst/>
            </a:prstGeom>
            <a:noFill/>
            <a:ln w="9525">
              <a:noFill/>
              <a:miter lim="800000"/>
              <a:headEnd/>
              <a:tailEnd/>
            </a:ln>
          </p:spPr>
          <p:txBody>
            <a:bodyPr wrap="none" lIns="0" tIns="0" rIns="0" bIns="0">
              <a:spAutoFit/>
            </a:bodyPr>
            <a:lstStyle/>
            <a:p>
              <a:r>
                <a:rPr lang="en-GB" sz="1500" b="1">
                  <a:latin typeface="Frutiger 55 Roman"/>
                </a:rPr>
                <a:t>Baseline</a:t>
              </a:r>
              <a:endParaRPr lang="en-GB">
                <a:latin typeface="Frutiger 55 Roman"/>
              </a:endParaRPr>
            </a:p>
          </p:txBody>
        </p:sp>
        <p:sp>
          <p:nvSpPr>
            <p:cNvPr id="46115" name="Rectangle 35"/>
            <p:cNvSpPr>
              <a:spLocks noChangeArrowheads="1"/>
            </p:cNvSpPr>
            <p:nvPr/>
          </p:nvSpPr>
          <p:spPr bwMode="auto">
            <a:xfrm>
              <a:off x="1807" y="3313"/>
              <a:ext cx="422" cy="170"/>
            </a:xfrm>
            <a:prstGeom prst="rect">
              <a:avLst/>
            </a:prstGeom>
            <a:noFill/>
            <a:ln w="9525">
              <a:noFill/>
              <a:miter lim="800000"/>
              <a:headEnd/>
              <a:tailEnd/>
            </a:ln>
          </p:spPr>
          <p:txBody>
            <a:bodyPr wrap="none" lIns="0" tIns="0" rIns="0" bIns="0">
              <a:spAutoFit/>
            </a:bodyPr>
            <a:lstStyle/>
            <a:p>
              <a:r>
                <a:rPr lang="en-GB" sz="1500" b="1">
                  <a:latin typeface="Frutiger 55 Roman"/>
                </a:rPr>
                <a:t>3 mesi</a:t>
              </a:r>
              <a:endParaRPr lang="en-GB">
                <a:latin typeface="Frutiger 55 Roman"/>
              </a:endParaRPr>
            </a:p>
          </p:txBody>
        </p:sp>
        <p:sp>
          <p:nvSpPr>
            <p:cNvPr id="46116" name="Rectangle 36"/>
            <p:cNvSpPr>
              <a:spLocks noChangeArrowheads="1"/>
            </p:cNvSpPr>
            <p:nvPr/>
          </p:nvSpPr>
          <p:spPr bwMode="auto">
            <a:xfrm>
              <a:off x="2710" y="3313"/>
              <a:ext cx="422" cy="170"/>
            </a:xfrm>
            <a:prstGeom prst="rect">
              <a:avLst/>
            </a:prstGeom>
            <a:noFill/>
            <a:ln w="9525">
              <a:noFill/>
              <a:miter lim="800000"/>
              <a:headEnd/>
              <a:tailEnd/>
            </a:ln>
          </p:spPr>
          <p:txBody>
            <a:bodyPr wrap="none" lIns="0" tIns="0" rIns="0" bIns="0">
              <a:spAutoFit/>
            </a:bodyPr>
            <a:lstStyle/>
            <a:p>
              <a:r>
                <a:rPr lang="en-GB" sz="1500" b="1">
                  <a:latin typeface="Frutiger 55 Roman"/>
                </a:rPr>
                <a:t>6 mesi</a:t>
              </a:r>
              <a:endParaRPr lang="en-GB">
                <a:latin typeface="Frutiger 55 Roman"/>
              </a:endParaRPr>
            </a:p>
          </p:txBody>
        </p:sp>
        <p:sp>
          <p:nvSpPr>
            <p:cNvPr id="46117" name="Rectangle 37"/>
            <p:cNvSpPr>
              <a:spLocks noChangeArrowheads="1"/>
            </p:cNvSpPr>
            <p:nvPr/>
          </p:nvSpPr>
          <p:spPr bwMode="auto">
            <a:xfrm>
              <a:off x="3607" y="3313"/>
              <a:ext cx="422" cy="170"/>
            </a:xfrm>
            <a:prstGeom prst="rect">
              <a:avLst/>
            </a:prstGeom>
            <a:noFill/>
            <a:ln w="9525">
              <a:noFill/>
              <a:miter lim="800000"/>
              <a:headEnd/>
              <a:tailEnd/>
            </a:ln>
          </p:spPr>
          <p:txBody>
            <a:bodyPr wrap="none" lIns="0" tIns="0" rIns="0" bIns="0">
              <a:spAutoFit/>
            </a:bodyPr>
            <a:lstStyle/>
            <a:p>
              <a:r>
                <a:rPr lang="en-GB" sz="1500" b="1">
                  <a:latin typeface="Frutiger 55 Roman"/>
                </a:rPr>
                <a:t>9 mesi</a:t>
              </a:r>
              <a:endParaRPr lang="en-GB">
                <a:latin typeface="Frutiger 55 Roman"/>
              </a:endParaRPr>
            </a:p>
          </p:txBody>
        </p:sp>
        <p:sp>
          <p:nvSpPr>
            <p:cNvPr id="46118" name="Rectangle 38"/>
            <p:cNvSpPr>
              <a:spLocks noChangeArrowheads="1"/>
            </p:cNvSpPr>
            <p:nvPr/>
          </p:nvSpPr>
          <p:spPr bwMode="auto">
            <a:xfrm>
              <a:off x="4480" y="3313"/>
              <a:ext cx="497" cy="170"/>
            </a:xfrm>
            <a:prstGeom prst="rect">
              <a:avLst/>
            </a:prstGeom>
            <a:noFill/>
            <a:ln w="9525">
              <a:noFill/>
              <a:miter lim="800000"/>
              <a:headEnd/>
              <a:tailEnd/>
            </a:ln>
          </p:spPr>
          <p:txBody>
            <a:bodyPr wrap="none" lIns="0" tIns="0" rIns="0" bIns="0">
              <a:spAutoFit/>
            </a:bodyPr>
            <a:lstStyle/>
            <a:p>
              <a:r>
                <a:rPr lang="en-GB" sz="1500" b="1">
                  <a:latin typeface="Frutiger 55 Roman"/>
                </a:rPr>
                <a:t>12 mesi</a:t>
              </a:r>
              <a:endParaRPr lang="en-GB">
                <a:latin typeface="Frutiger 55 Roman"/>
              </a:endParaRPr>
            </a:p>
          </p:txBody>
        </p:sp>
        <p:sp>
          <p:nvSpPr>
            <p:cNvPr id="46119" name="Text Box 4"/>
            <p:cNvSpPr txBox="1">
              <a:spLocks noChangeArrowheads="1"/>
            </p:cNvSpPr>
            <p:nvPr/>
          </p:nvSpPr>
          <p:spPr bwMode="auto">
            <a:xfrm>
              <a:off x="4139" y="3924"/>
              <a:ext cx="1931" cy="226"/>
            </a:xfrm>
            <a:prstGeom prst="rect">
              <a:avLst/>
            </a:prstGeom>
            <a:noFill/>
            <a:ln w="12700">
              <a:noFill/>
              <a:miter lim="800000"/>
              <a:headEnd/>
              <a:tailEnd/>
            </a:ln>
          </p:spPr>
          <p:txBody>
            <a:bodyPr wrap="none">
              <a:spAutoFit/>
            </a:bodyPr>
            <a:lstStyle/>
            <a:p>
              <a:pPr algn="r">
                <a:spcBef>
                  <a:spcPct val="20000"/>
                </a:spcBef>
              </a:pPr>
              <a:r>
                <a:rPr lang="de-DE" sz="1400" b="1">
                  <a:latin typeface="Frutiger 55 Roman"/>
                </a:rPr>
                <a:t>* p&lt;0.05 vs. valore precedente</a:t>
              </a:r>
            </a:p>
          </p:txBody>
        </p:sp>
        <p:sp>
          <p:nvSpPr>
            <p:cNvPr id="46120" name="Text Box 5"/>
            <p:cNvSpPr txBox="1">
              <a:spLocks noChangeArrowheads="1"/>
            </p:cNvSpPr>
            <p:nvPr/>
          </p:nvSpPr>
          <p:spPr bwMode="auto">
            <a:xfrm>
              <a:off x="1956" y="2208"/>
              <a:ext cx="215" cy="340"/>
            </a:xfrm>
            <a:prstGeom prst="rect">
              <a:avLst/>
            </a:prstGeom>
            <a:noFill/>
            <a:ln w="12700">
              <a:noFill/>
              <a:miter lim="800000"/>
              <a:headEnd/>
              <a:tailEnd/>
            </a:ln>
          </p:spPr>
          <p:txBody>
            <a:bodyPr wrap="none">
              <a:spAutoFit/>
            </a:bodyPr>
            <a:lstStyle/>
            <a:p>
              <a:pPr algn="ctr">
                <a:spcBef>
                  <a:spcPct val="20000"/>
                </a:spcBef>
              </a:pPr>
              <a:r>
                <a:rPr lang="de-DE" sz="2400">
                  <a:latin typeface="Frutiger 55 Roman"/>
                </a:rPr>
                <a:t>*</a:t>
              </a:r>
            </a:p>
          </p:txBody>
        </p:sp>
        <p:sp>
          <p:nvSpPr>
            <p:cNvPr id="46121" name="Text Box 6"/>
            <p:cNvSpPr txBox="1">
              <a:spLocks noChangeArrowheads="1"/>
            </p:cNvSpPr>
            <p:nvPr/>
          </p:nvSpPr>
          <p:spPr bwMode="auto">
            <a:xfrm>
              <a:off x="3732" y="2688"/>
              <a:ext cx="215" cy="340"/>
            </a:xfrm>
            <a:prstGeom prst="rect">
              <a:avLst/>
            </a:prstGeom>
            <a:noFill/>
            <a:ln w="12700">
              <a:noFill/>
              <a:miter lim="800000"/>
              <a:headEnd/>
              <a:tailEnd/>
            </a:ln>
          </p:spPr>
          <p:txBody>
            <a:bodyPr wrap="none">
              <a:spAutoFit/>
            </a:bodyPr>
            <a:lstStyle/>
            <a:p>
              <a:pPr algn="ctr">
                <a:spcBef>
                  <a:spcPct val="20000"/>
                </a:spcBef>
              </a:pPr>
              <a:r>
                <a:rPr lang="de-DE" sz="2400">
                  <a:latin typeface="Frutiger 55 Roman"/>
                </a:rPr>
                <a:t>*</a:t>
              </a:r>
            </a:p>
          </p:txBody>
        </p:sp>
        <p:sp>
          <p:nvSpPr>
            <p:cNvPr id="46122" name="Rectangle 42"/>
            <p:cNvSpPr>
              <a:spLocks noChangeArrowheads="1"/>
            </p:cNvSpPr>
            <p:nvPr/>
          </p:nvSpPr>
          <p:spPr bwMode="auto">
            <a:xfrm>
              <a:off x="3888" y="1104"/>
              <a:ext cx="1765" cy="226"/>
            </a:xfrm>
            <a:prstGeom prst="rect">
              <a:avLst/>
            </a:prstGeom>
            <a:noFill/>
            <a:ln w="9525">
              <a:noFill/>
              <a:miter lim="800000"/>
              <a:headEnd/>
              <a:tailEnd/>
            </a:ln>
          </p:spPr>
          <p:txBody>
            <a:bodyPr wrap="none">
              <a:spAutoFit/>
            </a:bodyPr>
            <a:lstStyle/>
            <a:p>
              <a:r>
                <a:rPr lang="en-US" sz="1400" b="1">
                  <a:latin typeface="Frutiger 55 Roman"/>
                </a:rPr>
                <a:t>Valore normale &lt;180 mg/dL</a:t>
              </a:r>
              <a:endParaRPr lang="en-GB" sz="1400" b="1">
                <a:latin typeface="Frutiger 55 Roman"/>
              </a:endParaRPr>
            </a:p>
          </p:txBody>
        </p:sp>
        <p:sp>
          <p:nvSpPr>
            <p:cNvPr id="46123" name="Text Box 7"/>
            <p:cNvSpPr txBox="1">
              <a:spLocks noChangeArrowheads="1"/>
            </p:cNvSpPr>
            <p:nvPr/>
          </p:nvSpPr>
          <p:spPr bwMode="auto">
            <a:xfrm>
              <a:off x="2868" y="2976"/>
              <a:ext cx="215" cy="340"/>
            </a:xfrm>
            <a:prstGeom prst="rect">
              <a:avLst/>
            </a:prstGeom>
            <a:noFill/>
            <a:ln w="12700">
              <a:noFill/>
              <a:miter lim="800000"/>
              <a:headEnd/>
              <a:tailEnd/>
            </a:ln>
          </p:spPr>
          <p:txBody>
            <a:bodyPr wrap="none">
              <a:spAutoFit/>
            </a:bodyPr>
            <a:lstStyle/>
            <a:p>
              <a:pPr algn="ctr">
                <a:spcBef>
                  <a:spcPct val="20000"/>
                </a:spcBef>
              </a:pPr>
              <a:r>
                <a:rPr lang="de-DE" sz="2400">
                  <a:latin typeface="Frutiger 55 Roman"/>
                </a:rPr>
                <a:t>*</a:t>
              </a:r>
            </a:p>
          </p:txBody>
        </p:sp>
        <p:sp>
          <p:nvSpPr>
            <p:cNvPr id="1455148" name="Rectangle 44"/>
            <p:cNvSpPr>
              <a:spLocks noChangeArrowheads="1"/>
            </p:cNvSpPr>
            <p:nvPr/>
          </p:nvSpPr>
          <p:spPr bwMode="auto">
            <a:xfrm>
              <a:off x="4247" y="3591"/>
              <a:ext cx="1823" cy="319"/>
            </a:xfrm>
            <a:prstGeom prst="rect">
              <a:avLst/>
            </a:prstGeom>
            <a:noFill/>
            <a:ln w="9525">
              <a:noFill/>
              <a:miter lim="800000"/>
              <a:headEnd/>
              <a:tailEnd/>
            </a:ln>
            <a:effectLst/>
          </p:spPr>
          <p:txBody>
            <a:bodyPr wrap="none">
              <a:spAutoFit/>
            </a:bodyPr>
            <a:lstStyle/>
            <a:p>
              <a:pPr algn="r" fontAlgn="auto">
                <a:spcBef>
                  <a:spcPts val="0"/>
                </a:spcBef>
                <a:spcAft>
                  <a:spcPts val="0"/>
                </a:spcAft>
                <a:defRPr/>
              </a:pPr>
              <a:r>
                <a:rPr lang="en-US" sz="1100" dirty="0">
                  <a:effectLst>
                    <a:outerShdw blurRad="38100" dist="38100" dir="2700000" algn="tl">
                      <a:srgbClr val="C0C0C0"/>
                    </a:outerShdw>
                  </a:effectLst>
                  <a:latin typeface="Frutiger 55 Roman"/>
                </a:rPr>
                <a:t> * </a:t>
              </a:r>
              <a:r>
                <a:rPr lang="en-US" sz="1100" b="1" dirty="0">
                  <a:latin typeface="Frutiger 55 Roman"/>
                </a:rPr>
                <a:t>n=28 </a:t>
              </a:r>
            </a:p>
            <a:p>
              <a:pPr algn="r" fontAlgn="auto">
                <a:spcBef>
                  <a:spcPts val="0"/>
                </a:spcBef>
                <a:spcAft>
                  <a:spcPts val="0"/>
                </a:spcAft>
                <a:defRPr/>
              </a:pPr>
              <a:r>
                <a:rPr lang="en-US" sz="1100" b="1" dirty="0">
                  <a:latin typeface="Frutiger 55 Roman"/>
                </a:rPr>
                <a:t>      </a:t>
              </a:r>
              <a:r>
                <a:rPr lang="en-US" sz="1100" b="1" dirty="0" err="1">
                  <a:latin typeface="Frutiger 55 Roman"/>
                </a:rPr>
                <a:t>Età</a:t>
              </a:r>
              <a:r>
                <a:rPr lang="en-US" sz="1100" b="1" dirty="0">
                  <a:latin typeface="Frutiger 55 Roman"/>
                </a:rPr>
                <a:t> media: 64 </a:t>
              </a:r>
              <a:r>
                <a:rPr lang="en-US" sz="1100" b="1" dirty="0" err="1">
                  <a:latin typeface="Frutiger 55 Roman"/>
                </a:rPr>
                <a:t>anni</a:t>
              </a:r>
              <a:r>
                <a:rPr lang="en-US" sz="1100" b="1" dirty="0">
                  <a:latin typeface="Frutiger 55 Roman"/>
                </a:rPr>
                <a:t>, range: 54–76</a:t>
              </a:r>
              <a:endParaRPr lang="en-GB" sz="1100" b="1" dirty="0">
                <a:latin typeface="Frutiger 55 Roman"/>
              </a:endParaRPr>
            </a:p>
          </p:txBody>
        </p:sp>
        <p:sp>
          <p:nvSpPr>
            <p:cNvPr id="46125" name="Text Box 45"/>
            <p:cNvSpPr txBox="1">
              <a:spLocks noChangeArrowheads="1"/>
            </p:cNvSpPr>
            <p:nvPr/>
          </p:nvSpPr>
          <p:spPr bwMode="auto">
            <a:xfrm rot="-5400000">
              <a:off x="-1240" y="1812"/>
              <a:ext cx="2979" cy="238"/>
            </a:xfrm>
            <a:prstGeom prst="rect">
              <a:avLst/>
            </a:prstGeom>
            <a:noFill/>
            <a:ln w="9525">
              <a:noFill/>
              <a:miter lim="800000"/>
              <a:headEnd/>
              <a:tailEnd/>
            </a:ln>
          </p:spPr>
          <p:txBody>
            <a:bodyPr wrap="none">
              <a:spAutoFit/>
            </a:bodyPr>
            <a:lstStyle/>
            <a:p>
              <a:r>
                <a:rPr lang="en-US" sz="1600" b="1">
                  <a:latin typeface="Frutiger 55 Roman"/>
                </a:rPr>
                <a:t>Concentrazione di colesterolo (mg/dL)</a:t>
              </a:r>
              <a:endParaRPr lang="en-GB" sz="1600" b="1">
                <a:latin typeface="Frutiger 55 Roman"/>
              </a:endParaRPr>
            </a:p>
          </p:txBody>
        </p:sp>
      </p:grpSp>
      <p:sp>
        <p:nvSpPr>
          <p:cNvPr id="46084" name="Rectangle 3"/>
          <p:cNvSpPr>
            <a:spLocks noChangeArrowheads="1"/>
          </p:cNvSpPr>
          <p:nvPr/>
        </p:nvSpPr>
        <p:spPr bwMode="auto">
          <a:xfrm>
            <a:off x="93663" y="6375400"/>
            <a:ext cx="2971800" cy="261938"/>
          </a:xfrm>
          <a:prstGeom prst="rect">
            <a:avLst/>
          </a:prstGeom>
          <a:noFill/>
          <a:ln w="9525" algn="ctr">
            <a:noFill/>
            <a:miter lim="800000"/>
            <a:headEnd/>
            <a:tailEnd/>
          </a:ln>
        </p:spPr>
        <p:txBody>
          <a:bodyPr wrap="none">
            <a:spAutoFit/>
          </a:bodyPr>
          <a:lstStyle/>
          <a:p>
            <a:pPr>
              <a:buClr>
                <a:srgbClr val="CC0000"/>
              </a:buClr>
              <a:buFont typeface="Wingdings" pitchFamily="2" charset="2"/>
              <a:buNone/>
            </a:pPr>
            <a:r>
              <a:rPr lang="de-DE" sz="1100">
                <a:latin typeface="Frutiger 55 Roman"/>
              </a:rPr>
              <a:t>Saad F </a:t>
            </a:r>
            <a:r>
              <a:rPr lang="de-DE" sz="1100" i="1">
                <a:latin typeface="Frutiger 55 Roman"/>
              </a:rPr>
              <a:t>et al. Arch Androl</a:t>
            </a:r>
            <a:r>
              <a:rPr lang="de-DE" sz="1100">
                <a:latin typeface="Frutiger 55 Roman"/>
              </a:rPr>
              <a:t> 2007;53:353–357.</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509"/>
          <p:cNvSpPr>
            <a:spLocks noGrp="1"/>
          </p:cNvSpPr>
          <p:nvPr>
            <p:ph type="title"/>
          </p:nvPr>
        </p:nvSpPr>
        <p:spPr>
          <a:xfrm>
            <a:off x="370403" y="882367"/>
            <a:ext cx="8545512" cy="892175"/>
          </a:xfrm>
        </p:spPr>
        <p:txBody>
          <a:bodyPr/>
          <a:lstStyle/>
          <a:p>
            <a:r>
              <a:rPr lang="it-IT" sz="2400" dirty="0"/>
              <a:t>Effetto del trattamento con </a:t>
            </a:r>
            <a:r>
              <a:rPr lang="en-US" sz="2400" dirty="0" err="1"/>
              <a:t>Nebid</a:t>
            </a:r>
            <a:r>
              <a:rPr lang="en-GB" sz="2400" baseline="30000" dirty="0">
                <a:cs typeface="Times New Roman" pitchFamily="18" charset="0"/>
              </a:rPr>
              <a:t>® </a:t>
            </a:r>
            <a:r>
              <a:rPr lang="it-IT" sz="2400" dirty="0" smtClean="0"/>
              <a:t>su Colesterolo HDL in soggetti </a:t>
            </a:r>
            <a:r>
              <a:rPr lang="it-IT" sz="2400" dirty="0" err="1" smtClean="0"/>
              <a:t>ipogonadici</a:t>
            </a:r>
            <a:r>
              <a:rPr lang="it-IT" sz="2400" dirty="0" smtClean="0"/>
              <a:t> con DE</a:t>
            </a:r>
            <a:endParaRPr lang="en-GB" dirty="0" smtClean="0"/>
          </a:p>
        </p:txBody>
      </p:sp>
      <p:sp>
        <p:nvSpPr>
          <p:cNvPr id="1441796" name="Rectangle 4"/>
          <p:cNvSpPr>
            <a:spLocks noChangeArrowheads="1"/>
          </p:cNvSpPr>
          <p:nvPr/>
        </p:nvSpPr>
        <p:spPr bwMode="auto">
          <a:xfrm>
            <a:off x="6669088" y="5675313"/>
            <a:ext cx="2474912" cy="430212"/>
          </a:xfrm>
          <a:prstGeom prst="rect">
            <a:avLst/>
          </a:prstGeom>
          <a:noFill/>
          <a:ln w="9525">
            <a:noFill/>
            <a:miter lim="800000"/>
            <a:headEnd/>
            <a:tailEnd/>
          </a:ln>
          <a:effectLst/>
        </p:spPr>
        <p:txBody>
          <a:bodyPr wrap="none">
            <a:spAutoFit/>
          </a:bodyPr>
          <a:lstStyle/>
          <a:p>
            <a:pPr algn="r" fontAlgn="auto">
              <a:spcBef>
                <a:spcPts val="0"/>
              </a:spcBef>
              <a:spcAft>
                <a:spcPts val="0"/>
              </a:spcAft>
              <a:defRPr/>
            </a:pPr>
            <a:r>
              <a:rPr lang="en-US" sz="1100" dirty="0">
                <a:solidFill>
                  <a:srgbClr val="0094D8"/>
                </a:solidFill>
                <a:effectLst>
                  <a:outerShdw blurRad="38100" dist="38100" dir="2700000" algn="tl">
                    <a:srgbClr val="C0C0C0"/>
                  </a:outerShdw>
                </a:effectLst>
                <a:latin typeface="Frutiger 55 Roman"/>
              </a:rPr>
              <a:t>*</a:t>
            </a:r>
            <a:r>
              <a:rPr lang="en-US" sz="1100" b="1" dirty="0">
                <a:solidFill>
                  <a:srgbClr val="0094D8"/>
                </a:solidFill>
                <a:latin typeface="Frutiger 55 Roman"/>
              </a:rPr>
              <a:t> n=28 </a:t>
            </a:r>
          </a:p>
          <a:p>
            <a:pPr algn="r" fontAlgn="auto">
              <a:spcBef>
                <a:spcPts val="0"/>
              </a:spcBef>
              <a:spcAft>
                <a:spcPts val="0"/>
              </a:spcAft>
              <a:defRPr/>
            </a:pPr>
            <a:r>
              <a:rPr lang="en-US" sz="1100" b="1" dirty="0">
                <a:solidFill>
                  <a:srgbClr val="0094D8"/>
                </a:solidFill>
                <a:latin typeface="Frutiger 55 Roman"/>
              </a:rPr>
              <a:t>   </a:t>
            </a:r>
            <a:r>
              <a:rPr lang="en-US" sz="1100" b="1" dirty="0" err="1">
                <a:solidFill>
                  <a:srgbClr val="0094D8"/>
                </a:solidFill>
                <a:latin typeface="Frutiger 55 Roman"/>
              </a:rPr>
              <a:t>Età</a:t>
            </a:r>
            <a:r>
              <a:rPr lang="en-US" sz="1100" b="1" dirty="0">
                <a:solidFill>
                  <a:srgbClr val="0094D8"/>
                </a:solidFill>
                <a:latin typeface="Frutiger 55 Roman"/>
              </a:rPr>
              <a:t> media: 64 </a:t>
            </a:r>
            <a:r>
              <a:rPr lang="en-US" sz="1100" b="1" dirty="0" err="1">
                <a:solidFill>
                  <a:srgbClr val="0094D8"/>
                </a:solidFill>
                <a:latin typeface="Frutiger 55 Roman"/>
              </a:rPr>
              <a:t>anni</a:t>
            </a:r>
            <a:r>
              <a:rPr lang="en-US" sz="1100" b="1" dirty="0">
                <a:solidFill>
                  <a:srgbClr val="0094D8"/>
                </a:solidFill>
                <a:latin typeface="Frutiger 55 Roman"/>
              </a:rPr>
              <a:t>, range: 54–76</a:t>
            </a:r>
            <a:endParaRPr lang="en-GB" sz="1100" b="1" dirty="0">
              <a:solidFill>
                <a:srgbClr val="0094D8"/>
              </a:solidFill>
              <a:latin typeface="Frutiger 55 Roman"/>
            </a:endParaRPr>
          </a:p>
        </p:txBody>
      </p:sp>
      <p:grpSp>
        <p:nvGrpSpPr>
          <p:cNvPr id="47108" name="Group 508"/>
          <p:cNvGrpSpPr>
            <a:grpSpLocks/>
          </p:cNvGrpSpPr>
          <p:nvPr/>
        </p:nvGrpSpPr>
        <p:grpSpPr bwMode="auto">
          <a:xfrm>
            <a:off x="354013" y="1511300"/>
            <a:ext cx="8789987" cy="4933950"/>
            <a:chOff x="284" y="743"/>
            <a:chExt cx="5647" cy="3233"/>
          </a:xfrm>
        </p:grpSpPr>
        <p:grpSp>
          <p:nvGrpSpPr>
            <p:cNvPr id="47115" name="Group 6"/>
            <p:cNvGrpSpPr>
              <a:grpSpLocks/>
            </p:cNvGrpSpPr>
            <p:nvPr/>
          </p:nvGrpSpPr>
          <p:grpSpPr bwMode="auto">
            <a:xfrm>
              <a:off x="994" y="1795"/>
              <a:ext cx="688" cy="1403"/>
              <a:chOff x="1090" y="1848"/>
              <a:chExt cx="688" cy="1403"/>
            </a:xfrm>
          </p:grpSpPr>
          <p:sp>
            <p:nvSpPr>
              <p:cNvPr id="47525" name="Rectangle 7"/>
              <p:cNvSpPr>
                <a:spLocks noChangeArrowheads="1"/>
              </p:cNvSpPr>
              <p:nvPr/>
            </p:nvSpPr>
            <p:spPr bwMode="auto">
              <a:xfrm>
                <a:off x="1090"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26" name="Rectangle 8"/>
              <p:cNvSpPr>
                <a:spLocks noChangeArrowheads="1"/>
              </p:cNvSpPr>
              <p:nvPr/>
            </p:nvSpPr>
            <p:spPr bwMode="auto">
              <a:xfrm>
                <a:off x="1096" y="1848"/>
                <a:ext cx="11"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27" name="Rectangle 9"/>
              <p:cNvSpPr>
                <a:spLocks noChangeArrowheads="1"/>
              </p:cNvSpPr>
              <p:nvPr/>
            </p:nvSpPr>
            <p:spPr bwMode="auto">
              <a:xfrm>
                <a:off x="1107"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28" name="Rectangle 10"/>
              <p:cNvSpPr>
                <a:spLocks noChangeArrowheads="1"/>
              </p:cNvSpPr>
              <p:nvPr/>
            </p:nvSpPr>
            <p:spPr bwMode="auto">
              <a:xfrm>
                <a:off x="1113"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29" name="Rectangle 11"/>
              <p:cNvSpPr>
                <a:spLocks noChangeArrowheads="1"/>
              </p:cNvSpPr>
              <p:nvPr/>
            </p:nvSpPr>
            <p:spPr bwMode="auto">
              <a:xfrm>
                <a:off x="1119" y="1848"/>
                <a:ext cx="11"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30" name="Rectangle 12"/>
              <p:cNvSpPr>
                <a:spLocks noChangeArrowheads="1"/>
              </p:cNvSpPr>
              <p:nvPr/>
            </p:nvSpPr>
            <p:spPr bwMode="auto">
              <a:xfrm>
                <a:off x="1130"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31" name="Rectangle 13"/>
              <p:cNvSpPr>
                <a:spLocks noChangeArrowheads="1"/>
              </p:cNvSpPr>
              <p:nvPr/>
            </p:nvSpPr>
            <p:spPr bwMode="auto">
              <a:xfrm>
                <a:off x="1136"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32" name="Rectangle 14"/>
              <p:cNvSpPr>
                <a:spLocks noChangeArrowheads="1"/>
              </p:cNvSpPr>
              <p:nvPr/>
            </p:nvSpPr>
            <p:spPr bwMode="auto">
              <a:xfrm>
                <a:off x="1142"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33" name="Rectangle 15"/>
              <p:cNvSpPr>
                <a:spLocks noChangeArrowheads="1"/>
              </p:cNvSpPr>
              <p:nvPr/>
            </p:nvSpPr>
            <p:spPr bwMode="auto">
              <a:xfrm>
                <a:off x="1148" y="1848"/>
                <a:ext cx="11"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34" name="Rectangle 16"/>
              <p:cNvSpPr>
                <a:spLocks noChangeArrowheads="1"/>
              </p:cNvSpPr>
              <p:nvPr/>
            </p:nvSpPr>
            <p:spPr bwMode="auto">
              <a:xfrm>
                <a:off x="1159"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35" name="Rectangle 17"/>
              <p:cNvSpPr>
                <a:spLocks noChangeArrowheads="1"/>
              </p:cNvSpPr>
              <p:nvPr/>
            </p:nvSpPr>
            <p:spPr bwMode="auto">
              <a:xfrm>
                <a:off x="1165" y="1848"/>
                <a:ext cx="5"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36" name="Rectangle 18"/>
              <p:cNvSpPr>
                <a:spLocks noChangeArrowheads="1"/>
              </p:cNvSpPr>
              <p:nvPr/>
            </p:nvSpPr>
            <p:spPr bwMode="auto">
              <a:xfrm>
                <a:off x="1170" y="1848"/>
                <a:ext cx="12"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37" name="Rectangle 19"/>
              <p:cNvSpPr>
                <a:spLocks noChangeArrowheads="1"/>
              </p:cNvSpPr>
              <p:nvPr/>
            </p:nvSpPr>
            <p:spPr bwMode="auto">
              <a:xfrm>
                <a:off x="1182"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38" name="Rectangle 20"/>
              <p:cNvSpPr>
                <a:spLocks noChangeArrowheads="1"/>
              </p:cNvSpPr>
              <p:nvPr/>
            </p:nvSpPr>
            <p:spPr bwMode="auto">
              <a:xfrm>
                <a:off x="1188" y="1848"/>
                <a:ext cx="5"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39" name="Rectangle 21"/>
              <p:cNvSpPr>
                <a:spLocks noChangeArrowheads="1"/>
              </p:cNvSpPr>
              <p:nvPr/>
            </p:nvSpPr>
            <p:spPr bwMode="auto">
              <a:xfrm>
                <a:off x="1193" y="1848"/>
                <a:ext cx="12"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40" name="Rectangle 22"/>
              <p:cNvSpPr>
                <a:spLocks noChangeArrowheads="1"/>
              </p:cNvSpPr>
              <p:nvPr/>
            </p:nvSpPr>
            <p:spPr bwMode="auto">
              <a:xfrm>
                <a:off x="1205"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41" name="Rectangle 23"/>
              <p:cNvSpPr>
                <a:spLocks noChangeArrowheads="1"/>
              </p:cNvSpPr>
              <p:nvPr/>
            </p:nvSpPr>
            <p:spPr bwMode="auto">
              <a:xfrm>
                <a:off x="1211" y="1848"/>
                <a:ext cx="5"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42" name="Rectangle 24"/>
              <p:cNvSpPr>
                <a:spLocks noChangeArrowheads="1"/>
              </p:cNvSpPr>
              <p:nvPr/>
            </p:nvSpPr>
            <p:spPr bwMode="auto">
              <a:xfrm>
                <a:off x="1216"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43" name="Rectangle 25"/>
              <p:cNvSpPr>
                <a:spLocks noChangeArrowheads="1"/>
              </p:cNvSpPr>
              <p:nvPr/>
            </p:nvSpPr>
            <p:spPr bwMode="auto">
              <a:xfrm>
                <a:off x="1222" y="1848"/>
                <a:ext cx="11"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44" name="Rectangle 26"/>
              <p:cNvSpPr>
                <a:spLocks noChangeArrowheads="1"/>
              </p:cNvSpPr>
              <p:nvPr/>
            </p:nvSpPr>
            <p:spPr bwMode="auto">
              <a:xfrm>
                <a:off x="1233"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45" name="Rectangle 27"/>
              <p:cNvSpPr>
                <a:spLocks noChangeArrowheads="1"/>
              </p:cNvSpPr>
              <p:nvPr/>
            </p:nvSpPr>
            <p:spPr bwMode="auto">
              <a:xfrm>
                <a:off x="1239"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46" name="Rectangle 28"/>
              <p:cNvSpPr>
                <a:spLocks noChangeArrowheads="1"/>
              </p:cNvSpPr>
              <p:nvPr/>
            </p:nvSpPr>
            <p:spPr bwMode="auto">
              <a:xfrm>
                <a:off x="1245" y="1848"/>
                <a:ext cx="11"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47" name="Rectangle 29"/>
              <p:cNvSpPr>
                <a:spLocks noChangeArrowheads="1"/>
              </p:cNvSpPr>
              <p:nvPr/>
            </p:nvSpPr>
            <p:spPr bwMode="auto">
              <a:xfrm>
                <a:off x="1256"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48" name="Rectangle 30"/>
              <p:cNvSpPr>
                <a:spLocks noChangeArrowheads="1"/>
              </p:cNvSpPr>
              <p:nvPr/>
            </p:nvSpPr>
            <p:spPr bwMode="auto">
              <a:xfrm>
                <a:off x="1262"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49" name="Rectangle 31"/>
              <p:cNvSpPr>
                <a:spLocks noChangeArrowheads="1"/>
              </p:cNvSpPr>
              <p:nvPr/>
            </p:nvSpPr>
            <p:spPr bwMode="auto">
              <a:xfrm>
                <a:off x="1268" y="1848"/>
                <a:ext cx="11"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50" name="Rectangle 32"/>
              <p:cNvSpPr>
                <a:spLocks noChangeArrowheads="1"/>
              </p:cNvSpPr>
              <p:nvPr/>
            </p:nvSpPr>
            <p:spPr bwMode="auto">
              <a:xfrm>
                <a:off x="1279"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51" name="Rectangle 33"/>
              <p:cNvSpPr>
                <a:spLocks noChangeArrowheads="1"/>
              </p:cNvSpPr>
              <p:nvPr/>
            </p:nvSpPr>
            <p:spPr bwMode="auto">
              <a:xfrm>
                <a:off x="1285"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52" name="Rectangle 34"/>
              <p:cNvSpPr>
                <a:spLocks noChangeArrowheads="1"/>
              </p:cNvSpPr>
              <p:nvPr/>
            </p:nvSpPr>
            <p:spPr bwMode="auto">
              <a:xfrm>
                <a:off x="1291" y="1848"/>
                <a:ext cx="11"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53" name="Rectangle 35"/>
              <p:cNvSpPr>
                <a:spLocks noChangeArrowheads="1"/>
              </p:cNvSpPr>
              <p:nvPr/>
            </p:nvSpPr>
            <p:spPr bwMode="auto">
              <a:xfrm>
                <a:off x="1302"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54" name="Rectangle 36"/>
              <p:cNvSpPr>
                <a:spLocks noChangeArrowheads="1"/>
              </p:cNvSpPr>
              <p:nvPr/>
            </p:nvSpPr>
            <p:spPr bwMode="auto">
              <a:xfrm>
                <a:off x="1308"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55" name="Rectangle 37"/>
              <p:cNvSpPr>
                <a:spLocks noChangeArrowheads="1"/>
              </p:cNvSpPr>
              <p:nvPr/>
            </p:nvSpPr>
            <p:spPr bwMode="auto">
              <a:xfrm>
                <a:off x="1314" y="1848"/>
                <a:ext cx="5"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56" name="Rectangle 38"/>
              <p:cNvSpPr>
                <a:spLocks noChangeArrowheads="1"/>
              </p:cNvSpPr>
              <p:nvPr/>
            </p:nvSpPr>
            <p:spPr bwMode="auto">
              <a:xfrm>
                <a:off x="1319" y="1848"/>
                <a:ext cx="12"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57" name="Rectangle 39"/>
              <p:cNvSpPr>
                <a:spLocks noChangeArrowheads="1"/>
              </p:cNvSpPr>
              <p:nvPr/>
            </p:nvSpPr>
            <p:spPr bwMode="auto">
              <a:xfrm>
                <a:off x="1331"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58" name="Rectangle 40"/>
              <p:cNvSpPr>
                <a:spLocks noChangeArrowheads="1"/>
              </p:cNvSpPr>
              <p:nvPr/>
            </p:nvSpPr>
            <p:spPr bwMode="auto">
              <a:xfrm>
                <a:off x="1337" y="1848"/>
                <a:ext cx="5"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59" name="Rectangle 41"/>
              <p:cNvSpPr>
                <a:spLocks noChangeArrowheads="1"/>
              </p:cNvSpPr>
              <p:nvPr/>
            </p:nvSpPr>
            <p:spPr bwMode="auto">
              <a:xfrm>
                <a:off x="1342" y="1848"/>
                <a:ext cx="12"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60" name="Rectangle 42"/>
              <p:cNvSpPr>
                <a:spLocks noChangeArrowheads="1"/>
              </p:cNvSpPr>
              <p:nvPr/>
            </p:nvSpPr>
            <p:spPr bwMode="auto">
              <a:xfrm>
                <a:off x="1354" y="1848"/>
                <a:ext cx="5"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61" name="Rectangle 43"/>
              <p:cNvSpPr>
                <a:spLocks noChangeArrowheads="1"/>
              </p:cNvSpPr>
              <p:nvPr/>
            </p:nvSpPr>
            <p:spPr bwMode="auto">
              <a:xfrm>
                <a:off x="1359"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62" name="Rectangle 44"/>
              <p:cNvSpPr>
                <a:spLocks noChangeArrowheads="1"/>
              </p:cNvSpPr>
              <p:nvPr/>
            </p:nvSpPr>
            <p:spPr bwMode="auto">
              <a:xfrm>
                <a:off x="1365" y="1848"/>
                <a:ext cx="12"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63" name="Rectangle 45"/>
              <p:cNvSpPr>
                <a:spLocks noChangeArrowheads="1"/>
              </p:cNvSpPr>
              <p:nvPr/>
            </p:nvSpPr>
            <p:spPr bwMode="auto">
              <a:xfrm>
                <a:off x="1377" y="1848"/>
                <a:ext cx="5"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64" name="Rectangle 46"/>
              <p:cNvSpPr>
                <a:spLocks noChangeArrowheads="1"/>
              </p:cNvSpPr>
              <p:nvPr/>
            </p:nvSpPr>
            <p:spPr bwMode="auto">
              <a:xfrm>
                <a:off x="1382"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65" name="Rectangle 47"/>
              <p:cNvSpPr>
                <a:spLocks noChangeArrowheads="1"/>
              </p:cNvSpPr>
              <p:nvPr/>
            </p:nvSpPr>
            <p:spPr bwMode="auto">
              <a:xfrm>
                <a:off x="1388"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66" name="Rectangle 48"/>
              <p:cNvSpPr>
                <a:spLocks noChangeArrowheads="1"/>
              </p:cNvSpPr>
              <p:nvPr/>
            </p:nvSpPr>
            <p:spPr bwMode="auto">
              <a:xfrm>
                <a:off x="1394" y="1848"/>
                <a:ext cx="11"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67" name="Rectangle 49"/>
              <p:cNvSpPr>
                <a:spLocks noChangeArrowheads="1"/>
              </p:cNvSpPr>
              <p:nvPr/>
            </p:nvSpPr>
            <p:spPr bwMode="auto">
              <a:xfrm>
                <a:off x="1405"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68" name="Rectangle 50"/>
              <p:cNvSpPr>
                <a:spLocks noChangeArrowheads="1"/>
              </p:cNvSpPr>
              <p:nvPr/>
            </p:nvSpPr>
            <p:spPr bwMode="auto">
              <a:xfrm>
                <a:off x="1411"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69" name="Rectangle 51"/>
              <p:cNvSpPr>
                <a:spLocks noChangeArrowheads="1"/>
              </p:cNvSpPr>
              <p:nvPr/>
            </p:nvSpPr>
            <p:spPr bwMode="auto">
              <a:xfrm>
                <a:off x="1417" y="1848"/>
                <a:ext cx="11"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70" name="Rectangle 52"/>
              <p:cNvSpPr>
                <a:spLocks noChangeArrowheads="1"/>
              </p:cNvSpPr>
              <p:nvPr/>
            </p:nvSpPr>
            <p:spPr bwMode="auto">
              <a:xfrm>
                <a:off x="1428"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71" name="Rectangle 53"/>
              <p:cNvSpPr>
                <a:spLocks noChangeArrowheads="1"/>
              </p:cNvSpPr>
              <p:nvPr/>
            </p:nvSpPr>
            <p:spPr bwMode="auto">
              <a:xfrm>
                <a:off x="1434"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72" name="Rectangle 54"/>
              <p:cNvSpPr>
                <a:spLocks noChangeArrowheads="1"/>
              </p:cNvSpPr>
              <p:nvPr/>
            </p:nvSpPr>
            <p:spPr bwMode="auto">
              <a:xfrm>
                <a:off x="1440" y="1848"/>
                <a:ext cx="11"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73" name="Rectangle 55"/>
              <p:cNvSpPr>
                <a:spLocks noChangeArrowheads="1"/>
              </p:cNvSpPr>
              <p:nvPr/>
            </p:nvSpPr>
            <p:spPr bwMode="auto">
              <a:xfrm>
                <a:off x="1451"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74" name="Rectangle 56"/>
              <p:cNvSpPr>
                <a:spLocks noChangeArrowheads="1"/>
              </p:cNvSpPr>
              <p:nvPr/>
            </p:nvSpPr>
            <p:spPr bwMode="auto">
              <a:xfrm>
                <a:off x="1457"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75" name="Rectangle 57"/>
              <p:cNvSpPr>
                <a:spLocks noChangeArrowheads="1"/>
              </p:cNvSpPr>
              <p:nvPr/>
            </p:nvSpPr>
            <p:spPr bwMode="auto">
              <a:xfrm>
                <a:off x="1463" y="1848"/>
                <a:ext cx="11"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76" name="Rectangle 58"/>
              <p:cNvSpPr>
                <a:spLocks noChangeArrowheads="1"/>
              </p:cNvSpPr>
              <p:nvPr/>
            </p:nvSpPr>
            <p:spPr bwMode="auto">
              <a:xfrm>
                <a:off x="1474"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77" name="Rectangle 59"/>
              <p:cNvSpPr>
                <a:spLocks noChangeArrowheads="1"/>
              </p:cNvSpPr>
              <p:nvPr/>
            </p:nvSpPr>
            <p:spPr bwMode="auto">
              <a:xfrm>
                <a:off x="1480"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78" name="Rectangle 60"/>
              <p:cNvSpPr>
                <a:spLocks noChangeArrowheads="1"/>
              </p:cNvSpPr>
              <p:nvPr/>
            </p:nvSpPr>
            <p:spPr bwMode="auto">
              <a:xfrm>
                <a:off x="1486" y="1848"/>
                <a:ext cx="5"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79" name="Rectangle 61"/>
              <p:cNvSpPr>
                <a:spLocks noChangeArrowheads="1"/>
              </p:cNvSpPr>
              <p:nvPr/>
            </p:nvSpPr>
            <p:spPr bwMode="auto">
              <a:xfrm>
                <a:off x="1491" y="1848"/>
                <a:ext cx="12"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80" name="Rectangle 62"/>
              <p:cNvSpPr>
                <a:spLocks noChangeArrowheads="1"/>
              </p:cNvSpPr>
              <p:nvPr/>
            </p:nvSpPr>
            <p:spPr bwMode="auto">
              <a:xfrm>
                <a:off x="1503" y="1848"/>
                <a:ext cx="5"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81" name="Rectangle 63"/>
              <p:cNvSpPr>
                <a:spLocks noChangeArrowheads="1"/>
              </p:cNvSpPr>
              <p:nvPr/>
            </p:nvSpPr>
            <p:spPr bwMode="auto">
              <a:xfrm>
                <a:off x="1508"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82" name="Rectangle 64"/>
              <p:cNvSpPr>
                <a:spLocks noChangeArrowheads="1"/>
              </p:cNvSpPr>
              <p:nvPr/>
            </p:nvSpPr>
            <p:spPr bwMode="auto">
              <a:xfrm>
                <a:off x="1514" y="1848"/>
                <a:ext cx="12"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83" name="Rectangle 65"/>
              <p:cNvSpPr>
                <a:spLocks noChangeArrowheads="1"/>
              </p:cNvSpPr>
              <p:nvPr/>
            </p:nvSpPr>
            <p:spPr bwMode="auto">
              <a:xfrm>
                <a:off x="1526" y="1848"/>
                <a:ext cx="5"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84" name="Rectangle 66"/>
              <p:cNvSpPr>
                <a:spLocks noChangeArrowheads="1"/>
              </p:cNvSpPr>
              <p:nvPr/>
            </p:nvSpPr>
            <p:spPr bwMode="auto">
              <a:xfrm>
                <a:off x="1531"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85" name="Rectangle 67"/>
              <p:cNvSpPr>
                <a:spLocks noChangeArrowheads="1"/>
              </p:cNvSpPr>
              <p:nvPr/>
            </p:nvSpPr>
            <p:spPr bwMode="auto">
              <a:xfrm>
                <a:off x="1537" y="1848"/>
                <a:ext cx="12"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86" name="Rectangle 68"/>
              <p:cNvSpPr>
                <a:spLocks noChangeArrowheads="1"/>
              </p:cNvSpPr>
              <p:nvPr/>
            </p:nvSpPr>
            <p:spPr bwMode="auto">
              <a:xfrm>
                <a:off x="1549" y="1848"/>
                <a:ext cx="5"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87" name="Rectangle 69"/>
              <p:cNvSpPr>
                <a:spLocks noChangeArrowheads="1"/>
              </p:cNvSpPr>
              <p:nvPr/>
            </p:nvSpPr>
            <p:spPr bwMode="auto">
              <a:xfrm>
                <a:off x="1554"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88" name="Rectangle 70"/>
              <p:cNvSpPr>
                <a:spLocks noChangeArrowheads="1"/>
              </p:cNvSpPr>
              <p:nvPr/>
            </p:nvSpPr>
            <p:spPr bwMode="auto">
              <a:xfrm>
                <a:off x="1560"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89" name="Rectangle 71"/>
              <p:cNvSpPr>
                <a:spLocks noChangeArrowheads="1"/>
              </p:cNvSpPr>
              <p:nvPr/>
            </p:nvSpPr>
            <p:spPr bwMode="auto">
              <a:xfrm>
                <a:off x="1566" y="1848"/>
                <a:ext cx="11"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90" name="Rectangle 72"/>
              <p:cNvSpPr>
                <a:spLocks noChangeArrowheads="1"/>
              </p:cNvSpPr>
              <p:nvPr/>
            </p:nvSpPr>
            <p:spPr bwMode="auto">
              <a:xfrm>
                <a:off x="1577"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91" name="Rectangle 73"/>
              <p:cNvSpPr>
                <a:spLocks noChangeArrowheads="1"/>
              </p:cNvSpPr>
              <p:nvPr/>
            </p:nvSpPr>
            <p:spPr bwMode="auto">
              <a:xfrm>
                <a:off x="1583"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92" name="Rectangle 74"/>
              <p:cNvSpPr>
                <a:spLocks noChangeArrowheads="1"/>
              </p:cNvSpPr>
              <p:nvPr/>
            </p:nvSpPr>
            <p:spPr bwMode="auto">
              <a:xfrm>
                <a:off x="1589" y="1848"/>
                <a:ext cx="11"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93" name="Rectangle 75"/>
              <p:cNvSpPr>
                <a:spLocks noChangeArrowheads="1"/>
              </p:cNvSpPr>
              <p:nvPr/>
            </p:nvSpPr>
            <p:spPr bwMode="auto">
              <a:xfrm>
                <a:off x="1600"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94" name="Rectangle 76"/>
              <p:cNvSpPr>
                <a:spLocks noChangeArrowheads="1"/>
              </p:cNvSpPr>
              <p:nvPr/>
            </p:nvSpPr>
            <p:spPr bwMode="auto">
              <a:xfrm>
                <a:off x="1606"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95" name="Rectangle 77"/>
              <p:cNvSpPr>
                <a:spLocks noChangeArrowheads="1"/>
              </p:cNvSpPr>
              <p:nvPr/>
            </p:nvSpPr>
            <p:spPr bwMode="auto">
              <a:xfrm>
                <a:off x="1612" y="1848"/>
                <a:ext cx="11"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96" name="Rectangle 78"/>
              <p:cNvSpPr>
                <a:spLocks noChangeArrowheads="1"/>
              </p:cNvSpPr>
              <p:nvPr/>
            </p:nvSpPr>
            <p:spPr bwMode="auto">
              <a:xfrm>
                <a:off x="1623"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97" name="Rectangle 79"/>
              <p:cNvSpPr>
                <a:spLocks noChangeArrowheads="1"/>
              </p:cNvSpPr>
              <p:nvPr/>
            </p:nvSpPr>
            <p:spPr bwMode="auto">
              <a:xfrm>
                <a:off x="1629" y="1848"/>
                <a:ext cx="5"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98" name="Rectangle 80"/>
              <p:cNvSpPr>
                <a:spLocks noChangeArrowheads="1"/>
              </p:cNvSpPr>
              <p:nvPr/>
            </p:nvSpPr>
            <p:spPr bwMode="auto">
              <a:xfrm>
                <a:off x="1634" y="1848"/>
                <a:ext cx="12"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99" name="Rectangle 81"/>
              <p:cNvSpPr>
                <a:spLocks noChangeArrowheads="1"/>
              </p:cNvSpPr>
              <p:nvPr/>
            </p:nvSpPr>
            <p:spPr bwMode="auto">
              <a:xfrm>
                <a:off x="1646"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600" name="Rectangle 82"/>
              <p:cNvSpPr>
                <a:spLocks noChangeArrowheads="1"/>
              </p:cNvSpPr>
              <p:nvPr/>
            </p:nvSpPr>
            <p:spPr bwMode="auto">
              <a:xfrm>
                <a:off x="1652" y="1848"/>
                <a:ext cx="5"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601" name="Rectangle 83"/>
              <p:cNvSpPr>
                <a:spLocks noChangeArrowheads="1"/>
              </p:cNvSpPr>
              <p:nvPr/>
            </p:nvSpPr>
            <p:spPr bwMode="auto">
              <a:xfrm>
                <a:off x="1657"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602" name="Rectangle 84"/>
              <p:cNvSpPr>
                <a:spLocks noChangeArrowheads="1"/>
              </p:cNvSpPr>
              <p:nvPr/>
            </p:nvSpPr>
            <p:spPr bwMode="auto">
              <a:xfrm>
                <a:off x="1663" y="1848"/>
                <a:ext cx="12"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603" name="Rectangle 85"/>
              <p:cNvSpPr>
                <a:spLocks noChangeArrowheads="1"/>
              </p:cNvSpPr>
              <p:nvPr/>
            </p:nvSpPr>
            <p:spPr bwMode="auto">
              <a:xfrm>
                <a:off x="1675" y="1848"/>
                <a:ext cx="5"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604" name="Rectangle 86"/>
              <p:cNvSpPr>
                <a:spLocks noChangeArrowheads="1"/>
              </p:cNvSpPr>
              <p:nvPr/>
            </p:nvSpPr>
            <p:spPr bwMode="auto">
              <a:xfrm>
                <a:off x="1680"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605" name="Rectangle 87"/>
              <p:cNvSpPr>
                <a:spLocks noChangeArrowheads="1"/>
              </p:cNvSpPr>
              <p:nvPr/>
            </p:nvSpPr>
            <p:spPr bwMode="auto">
              <a:xfrm>
                <a:off x="1686" y="1848"/>
                <a:ext cx="12"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606" name="Rectangle 88"/>
              <p:cNvSpPr>
                <a:spLocks noChangeArrowheads="1"/>
              </p:cNvSpPr>
              <p:nvPr/>
            </p:nvSpPr>
            <p:spPr bwMode="auto">
              <a:xfrm>
                <a:off x="1698" y="1848"/>
                <a:ext cx="5"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607" name="Rectangle 89"/>
              <p:cNvSpPr>
                <a:spLocks noChangeArrowheads="1"/>
              </p:cNvSpPr>
              <p:nvPr/>
            </p:nvSpPr>
            <p:spPr bwMode="auto">
              <a:xfrm>
                <a:off x="1703"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608" name="Rectangle 90"/>
              <p:cNvSpPr>
                <a:spLocks noChangeArrowheads="1"/>
              </p:cNvSpPr>
              <p:nvPr/>
            </p:nvSpPr>
            <p:spPr bwMode="auto">
              <a:xfrm>
                <a:off x="1709" y="1848"/>
                <a:ext cx="11"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609" name="Rectangle 91"/>
              <p:cNvSpPr>
                <a:spLocks noChangeArrowheads="1"/>
              </p:cNvSpPr>
              <p:nvPr/>
            </p:nvSpPr>
            <p:spPr bwMode="auto">
              <a:xfrm>
                <a:off x="1720"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610" name="Rectangle 92"/>
              <p:cNvSpPr>
                <a:spLocks noChangeArrowheads="1"/>
              </p:cNvSpPr>
              <p:nvPr/>
            </p:nvSpPr>
            <p:spPr bwMode="auto">
              <a:xfrm>
                <a:off x="1726"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611" name="Rectangle 93"/>
              <p:cNvSpPr>
                <a:spLocks noChangeArrowheads="1"/>
              </p:cNvSpPr>
              <p:nvPr/>
            </p:nvSpPr>
            <p:spPr bwMode="auto">
              <a:xfrm>
                <a:off x="1732"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612" name="Rectangle 94"/>
              <p:cNvSpPr>
                <a:spLocks noChangeArrowheads="1"/>
              </p:cNvSpPr>
              <p:nvPr/>
            </p:nvSpPr>
            <p:spPr bwMode="auto">
              <a:xfrm>
                <a:off x="1738" y="1848"/>
                <a:ext cx="11"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613" name="Rectangle 95"/>
              <p:cNvSpPr>
                <a:spLocks noChangeArrowheads="1"/>
              </p:cNvSpPr>
              <p:nvPr/>
            </p:nvSpPr>
            <p:spPr bwMode="auto">
              <a:xfrm>
                <a:off x="1749"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614" name="Rectangle 96"/>
              <p:cNvSpPr>
                <a:spLocks noChangeArrowheads="1"/>
              </p:cNvSpPr>
              <p:nvPr/>
            </p:nvSpPr>
            <p:spPr bwMode="auto">
              <a:xfrm>
                <a:off x="1755"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615" name="Rectangle 97"/>
              <p:cNvSpPr>
                <a:spLocks noChangeArrowheads="1"/>
              </p:cNvSpPr>
              <p:nvPr/>
            </p:nvSpPr>
            <p:spPr bwMode="auto">
              <a:xfrm>
                <a:off x="1761" y="1848"/>
                <a:ext cx="11"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616" name="Rectangle 98"/>
              <p:cNvSpPr>
                <a:spLocks noChangeArrowheads="1"/>
              </p:cNvSpPr>
              <p:nvPr/>
            </p:nvSpPr>
            <p:spPr bwMode="auto">
              <a:xfrm>
                <a:off x="1772" y="1848"/>
                <a:ext cx="6" cy="140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grpSp>
        <p:sp>
          <p:nvSpPr>
            <p:cNvPr id="47116" name="Rectangle 99"/>
            <p:cNvSpPr>
              <a:spLocks noChangeArrowheads="1"/>
            </p:cNvSpPr>
            <p:nvPr/>
          </p:nvSpPr>
          <p:spPr bwMode="auto">
            <a:xfrm>
              <a:off x="994" y="1795"/>
              <a:ext cx="688" cy="1403"/>
            </a:xfrm>
            <a:prstGeom prst="rect">
              <a:avLst/>
            </a:prstGeom>
            <a:noFill/>
            <a:ln w="9525">
              <a:noFill/>
              <a:miter lim="800000"/>
              <a:headEnd/>
              <a:tailEnd/>
            </a:ln>
          </p:spPr>
          <p:txBody>
            <a:bodyPr/>
            <a:lstStyle/>
            <a:p>
              <a:endParaRPr lang="en-GB">
                <a:solidFill>
                  <a:srgbClr val="0094D8"/>
                </a:solidFill>
                <a:latin typeface="Frutiger 55 Roman"/>
              </a:endParaRPr>
            </a:p>
          </p:txBody>
        </p:sp>
        <p:grpSp>
          <p:nvGrpSpPr>
            <p:cNvPr id="47117" name="Group 100"/>
            <p:cNvGrpSpPr>
              <a:grpSpLocks/>
            </p:cNvGrpSpPr>
            <p:nvPr/>
          </p:nvGrpSpPr>
          <p:grpSpPr bwMode="auto">
            <a:xfrm>
              <a:off x="1888" y="1663"/>
              <a:ext cx="687" cy="1535"/>
              <a:chOff x="1984" y="1716"/>
              <a:chExt cx="687" cy="1535"/>
            </a:xfrm>
          </p:grpSpPr>
          <p:sp>
            <p:nvSpPr>
              <p:cNvPr id="47433" name="Rectangle 101"/>
              <p:cNvSpPr>
                <a:spLocks noChangeArrowheads="1"/>
              </p:cNvSpPr>
              <p:nvPr/>
            </p:nvSpPr>
            <p:spPr bwMode="auto">
              <a:xfrm>
                <a:off x="1984"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34" name="Rectangle 102"/>
              <p:cNvSpPr>
                <a:spLocks noChangeArrowheads="1"/>
              </p:cNvSpPr>
              <p:nvPr/>
            </p:nvSpPr>
            <p:spPr bwMode="auto">
              <a:xfrm>
                <a:off x="1990" y="1716"/>
                <a:ext cx="11"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35" name="Rectangle 103"/>
              <p:cNvSpPr>
                <a:spLocks noChangeArrowheads="1"/>
              </p:cNvSpPr>
              <p:nvPr/>
            </p:nvSpPr>
            <p:spPr bwMode="auto">
              <a:xfrm>
                <a:off x="2001"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36" name="Rectangle 104"/>
              <p:cNvSpPr>
                <a:spLocks noChangeArrowheads="1"/>
              </p:cNvSpPr>
              <p:nvPr/>
            </p:nvSpPr>
            <p:spPr bwMode="auto">
              <a:xfrm>
                <a:off x="2007"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37" name="Rectangle 105"/>
              <p:cNvSpPr>
                <a:spLocks noChangeArrowheads="1"/>
              </p:cNvSpPr>
              <p:nvPr/>
            </p:nvSpPr>
            <p:spPr bwMode="auto">
              <a:xfrm>
                <a:off x="2013" y="1716"/>
                <a:ext cx="11"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38" name="Rectangle 106"/>
              <p:cNvSpPr>
                <a:spLocks noChangeArrowheads="1"/>
              </p:cNvSpPr>
              <p:nvPr/>
            </p:nvSpPr>
            <p:spPr bwMode="auto">
              <a:xfrm>
                <a:off x="2024"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39" name="Rectangle 107"/>
              <p:cNvSpPr>
                <a:spLocks noChangeArrowheads="1"/>
              </p:cNvSpPr>
              <p:nvPr/>
            </p:nvSpPr>
            <p:spPr bwMode="auto">
              <a:xfrm>
                <a:off x="2030"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40" name="Rectangle 108"/>
              <p:cNvSpPr>
                <a:spLocks noChangeArrowheads="1"/>
              </p:cNvSpPr>
              <p:nvPr/>
            </p:nvSpPr>
            <p:spPr bwMode="auto">
              <a:xfrm>
                <a:off x="2036" y="1716"/>
                <a:ext cx="5"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41" name="Rectangle 109"/>
              <p:cNvSpPr>
                <a:spLocks noChangeArrowheads="1"/>
              </p:cNvSpPr>
              <p:nvPr/>
            </p:nvSpPr>
            <p:spPr bwMode="auto">
              <a:xfrm>
                <a:off x="2041" y="1716"/>
                <a:ext cx="12"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42" name="Rectangle 110"/>
              <p:cNvSpPr>
                <a:spLocks noChangeArrowheads="1"/>
              </p:cNvSpPr>
              <p:nvPr/>
            </p:nvSpPr>
            <p:spPr bwMode="auto">
              <a:xfrm>
                <a:off x="2053" y="1716"/>
                <a:ext cx="5"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43" name="Rectangle 111"/>
              <p:cNvSpPr>
                <a:spLocks noChangeArrowheads="1"/>
              </p:cNvSpPr>
              <p:nvPr/>
            </p:nvSpPr>
            <p:spPr bwMode="auto">
              <a:xfrm>
                <a:off x="2058"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44" name="Rectangle 112"/>
              <p:cNvSpPr>
                <a:spLocks noChangeArrowheads="1"/>
              </p:cNvSpPr>
              <p:nvPr/>
            </p:nvSpPr>
            <p:spPr bwMode="auto">
              <a:xfrm>
                <a:off x="2064" y="1716"/>
                <a:ext cx="12"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45" name="Rectangle 113"/>
              <p:cNvSpPr>
                <a:spLocks noChangeArrowheads="1"/>
              </p:cNvSpPr>
              <p:nvPr/>
            </p:nvSpPr>
            <p:spPr bwMode="auto">
              <a:xfrm>
                <a:off x="2076" y="1716"/>
                <a:ext cx="5"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46" name="Rectangle 114"/>
              <p:cNvSpPr>
                <a:spLocks noChangeArrowheads="1"/>
              </p:cNvSpPr>
              <p:nvPr/>
            </p:nvSpPr>
            <p:spPr bwMode="auto">
              <a:xfrm>
                <a:off x="2081"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47" name="Rectangle 115"/>
              <p:cNvSpPr>
                <a:spLocks noChangeArrowheads="1"/>
              </p:cNvSpPr>
              <p:nvPr/>
            </p:nvSpPr>
            <p:spPr bwMode="auto">
              <a:xfrm>
                <a:off x="2087" y="1716"/>
                <a:ext cx="12"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48" name="Rectangle 116"/>
              <p:cNvSpPr>
                <a:spLocks noChangeArrowheads="1"/>
              </p:cNvSpPr>
              <p:nvPr/>
            </p:nvSpPr>
            <p:spPr bwMode="auto">
              <a:xfrm>
                <a:off x="2099" y="1716"/>
                <a:ext cx="5"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49" name="Rectangle 117"/>
              <p:cNvSpPr>
                <a:spLocks noChangeArrowheads="1"/>
              </p:cNvSpPr>
              <p:nvPr/>
            </p:nvSpPr>
            <p:spPr bwMode="auto">
              <a:xfrm>
                <a:off x="2104"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50" name="Rectangle 118"/>
              <p:cNvSpPr>
                <a:spLocks noChangeArrowheads="1"/>
              </p:cNvSpPr>
              <p:nvPr/>
            </p:nvSpPr>
            <p:spPr bwMode="auto">
              <a:xfrm>
                <a:off x="2110"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51" name="Rectangle 119"/>
              <p:cNvSpPr>
                <a:spLocks noChangeArrowheads="1"/>
              </p:cNvSpPr>
              <p:nvPr/>
            </p:nvSpPr>
            <p:spPr bwMode="auto">
              <a:xfrm>
                <a:off x="2116" y="1716"/>
                <a:ext cx="11"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52" name="Rectangle 120"/>
              <p:cNvSpPr>
                <a:spLocks noChangeArrowheads="1"/>
              </p:cNvSpPr>
              <p:nvPr/>
            </p:nvSpPr>
            <p:spPr bwMode="auto">
              <a:xfrm>
                <a:off x="2127"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53" name="Rectangle 121"/>
              <p:cNvSpPr>
                <a:spLocks noChangeArrowheads="1"/>
              </p:cNvSpPr>
              <p:nvPr/>
            </p:nvSpPr>
            <p:spPr bwMode="auto">
              <a:xfrm>
                <a:off x="2133"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54" name="Rectangle 122"/>
              <p:cNvSpPr>
                <a:spLocks noChangeArrowheads="1"/>
              </p:cNvSpPr>
              <p:nvPr/>
            </p:nvSpPr>
            <p:spPr bwMode="auto">
              <a:xfrm>
                <a:off x="2139" y="1716"/>
                <a:ext cx="11"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55" name="Rectangle 123"/>
              <p:cNvSpPr>
                <a:spLocks noChangeArrowheads="1"/>
              </p:cNvSpPr>
              <p:nvPr/>
            </p:nvSpPr>
            <p:spPr bwMode="auto">
              <a:xfrm>
                <a:off x="2150"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56" name="Rectangle 124"/>
              <p:cNvSpPr>
                <a:spLocks noChangeArrowheads="1"/>
              </p:cNvSpPr>
              <p:nvPr/>
            </p:nvSpPr>
            <p:spPr bwMode="auto">
              <a:xfrm>
                <a:off x="2156"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57" name="Rectangle 125"/>
              <p:cNvSpPr>
                <a:spLocks noChangeArrowheads="1"/>
              </p:cNvSpPr>
              <p:nvPr/>
            </p:nvSpPr>
            <p:spPr bwMode="auto">
              <a:xfrm>
                <a:off x="2162" y="1716"/>
                <a:ext cx="11"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58" name="Rectangle 126"/>
              <p:cNvSpPr>
                <a:spLocks noChangeArrowheads="1"/>
              </p:cNvSpPr>
              <p:nvPr/>
            </p:nvSpPr>
            <p:spPr bwMode="auto">
              <a:xfrm>
                <a:off x="2173"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59" name="Rectangle 127"/>
              <p:cNvSpPr>
                <a:spLocks noChangeArrowheads="1"/>
              </p:cNvSpPr>
              <p:nvPr/>
            </p:nvSpPr>
            <p:spPr bwMode="auto">
              <a:xfrm>
                <a:off x="2179" y="1716"/>
                <a:ext cx="5"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60" name="Rectangle 128"/>
              <p:cNvSpPr>
                <a:spLocks noChangeArrowheads="1"/>
              </p:cNvSpPr>
              <p:nvPr/>
            </p:nvSpPr>
            <p:spPr bwMode="auto">
              <a:xfrm>
                <a:off x="2184" y="1716"/>
                <a:ext cx="12"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61" name="Rectangle 129"/>
              <p:cNvSpPr>
                <a:spLocks noChangeArrowheads="1"/>
              </p:cNvSpPr>
              <p:nvPr/>
            </p:nvSpPr>
            <p:spPr bwMode="auto">
              <a:xfrm>
                <a:off x="2196"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62" name="Rectangle 130"/>
              <p:cNvSpPr>
                <a:spLocks noChangeArrowheads="1"/>
              </p:cNvSpPr>
              <p:nvPr/>
            </p:nvSpPr>
            <p:spPr bwMode="auto">
              <a:xfrm>
                <a:off x="2202" y="1716"/>
                <a:ext cx="5"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63" name="Rectangle 131"/>
              <p:cNvSpPr>
                <a:spLocks noChangeArrowheads="1"/>
              </p:cNvSpPr>
              <p:nvPr/>
            </p:nvSpPr>
            <p:spPr bwMode="auto">
              <a:xfrm>
                <a:off x="2207"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64" name="Rectangle 132"/>
              <p:cNvSpPr>
                <a:spLocks noChangeArrowheads="1"/>
              </p:cNvSpPr>
              <p:nvPr/>
            </p:nvSpPr>
            <p:spPr bwMode="auto">
              <a:xfrm>
                <a:off x="2213" y="1716"/>
                <a:ext cx="12"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65" name="Rectangle 133"/>
              <p:cNvSpPr>
                <a:spLocks noChangeArrowheads="1"/>
              </p:cNvSpPr>
              <p:nvPr/>
            </p:nvSpPr>
            <p:spPr bwMode="auto">
              <a:xfrm>
                <a:off x="2225" y="1716"/>
                <a:ext cx="5"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66" name="Rectangle 134"/>
              <p:cNvSpPr>
                <a:spLocks noChangeArrowheads="1"/>
              </p:cNvSpPr>
              <p:nvPr/>
            </p:nvSpPr>
            <p:spPr bwMode="auto">
              <a:xfrm>
                <a:off x="2230"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67" name="Rectangle 135"/>
              <p:cNvSpPr>
                <a:spLocks noChangeArrowheads="1"/>
              </p:cNvSpPr>
              <p:nvPr/>
            </p:nvSpPr>
            <p:spPr bwMode="auto">
              <a:xfrm>
                <a:off x="2236" y="1716"/>
                <a:ext cx="12"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68" name="Rectangle 136"/>
              <p:cNvSpPr>
                <a:spLocks noChangeArrowheads="1"/>
              </p:cNvSpPr>
              <p:nvPr/>
            </p:nvSpPr>
            <p:spPr bwMode="auto">
              <a:xfrm>
                <a:off x="2248" y="1716"/>
                <a:ext cx="5"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69" name="Rectangle 137"/>
              <p:cNvSpPr>
                <a:spLocks noChangeArrowheads="1"/>
              </p:cNvSpPr>
              <p:nvPr/>
            </p:nvSpPr>
            <p:spPr bwMode="auto">
              <a:xfrm>
                <a:off x="2253"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70" name="Rectangle 138"/>
              <p:cNvSpPr>
                <a:spLocks noChangeArrowheads="1"/>
              </p:cNvSpPr>
              <p:nvPr/>
            </p:nvSpPr>
            <p:spPr bwMode="auto">
              <a:xfrm>
                <a:off x="2259" y="1716"/>
                <a:ext cx="11"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71" name="Rectangle 139"/>
              <p:cNvSpPr>
                <a:spLocks noChangeArrowheads="1"/>
              </p:cNvSpPr>
              <p:nvPr/>
            </p:nvSpPr>
            <p:spPr bwMode="auto">
              <a:xfrm>
                <a:off x="2270"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72" name="Rectangle 140"/>
              <p:cNvSpPr>
                <a:spLocks noChangeArrowheads="1"/>
              </p:cNvSpPr>
              <p:nvPr/>
            </p:nvSpPr>
            <p:spPr bwMode="auto">
              <a:xfrm>
                <a:off x="2276"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73" name="Rectangle 141"/>
              <p:cNvSpPr>
                <a:spLocks noChangeArrowheads="1"/>
              </p:cNvSpPr>
              <p:nvPr/>
            </p:nvSpPr>
            <p:spPr bwMode="auto">
              <a:xfrm>
                <a:off x="2282"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74" name="Rectangle 142"/>
              <p:cNvSpPr>
                <a:spLocks noChangeArrowheads="1"/>
              </p:cNvSpPr>
              <p:nvPr/>
            </p:nvSpPr>
            <p:spPr bwMode="auto">
              <a:xfrm>
                <a:off x="2288" y="1716"/>
                <a:ext cx="11"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75" name="Rectangle 143"/>
              <p:cNvSpPr>
                <a:spLocks noChangeArrowheads="1"/>
              </p:cNvSpPr>
              <p:nvPr/>
            </p:nvSpPr>
            <p:spPr bwMode="auto">
              <a:xfrm>
                <a:off x="2299"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76" name="Rectangle 144"/>
              <p:cNvSpPr>
                <a:spLocks noChangeArrowheads="1"/>
              </p:cNvSpPr>
              <p:nvPr/>
            </p:nvSpPr>
            <p:spPr bwMode="auto">
              <a:xfrm>
                <a:off x="2305"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77" name="Rectangle 145"/>
              <p:cNvSpPr>
                <a:spLocks noChangeArrowheads="1"/>
              </p:cNvSpPr>
              <p:nvPr/>
            </p:nvSpPr>
            <p:spPr bwMode="auto">
              <a:xfrm>
                <a:off x="2311" y="1716"/>
                <a:ext cx="11"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78" name="Rectangle 146"/>
              <p:cNvSpPr>
                <a:spLocks noChangeArrowheads="1"/>
              </p:cNvSpPr>
              <p:nvPr/>
            </p:nvSpPr>
            <p:spPr bwMode="auto">
              <a:xfrm>
                <a:off x="2322"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79" name="Rectangle 147"/>
              <p:cNvSpPr>
                <a:spLocks noChangeArrowheads="1"/>
              </p:cNvSpPr>
              <p:nvPr/>
            </p:nvSpPr>
            <p:spPr bwMode="auto">
              <a:xfrm>
                <a:off x="2328" y="1716"/>
                <a:ext cx="5"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80" name="Rectangle 148"/>
              <p:cNvSpPr>
                <a:spLocks noChangeArrowheads="1"/>
              </p:cNvSpPr>
              <p:nvPr/>
            </p:nvSpPr>
            <p:spPr bwMode="auto">
              <a:xfrm>
                <a:off x="2333" y="1716"/>
                <a:ext cx="12"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81" name="Rectangle 149"/>
              <p:cNvSpPr>
                <a:spLocks noChangeArrowheads="1"/>
              </p:cNvSpPr>
              <p:nvPr/>
            </p:nvSpPr>
            <p:spPr bwMode="auto">
              <a:xfrm>
                <a:off x="2345"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82" name="Rectangle 150"/>
              <p:cNvSpPr>
                <a:spLocks noChangeArrowheads="1"/>
              </p:cNvSpPr>
              <p:nvPr/>
            </p:nvSpPr>
            <p:spPr bwMode="auto">
              <a:xfrm>
                <a:off x="2351" y="1716"/>
                <a:ext cx="5"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83" name="Rectangle 151"/>
              <p:cNvSpPr>
                <a:spLocks noChangeArrowheads="1"/>
              </p:cNvSpPr>
              <p:nvPr/>
            </p:nvSpPr>
            <p:spPr bwMode="auto">
              <a:xfrm>
                <a:off x="2356" y="1716"/>
                <a:ext cx="12"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84" name="Rectangle 152"/>
              <p:cNvSpPr>
                <a:spLocks noChangeArrowheads="1"/>
              </p:cNvSpPr>
              <p:nvPr/>
            </p:nvSpPr>
            <p:spPr bwMode="auto">
              <a:xfrm>
                <a:off x="2368"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85" name="Rectangle 153"/>
              <p:cNvSpPr>
                <a:spLocks noChangeArrowheads="1"/>
              </p:cNvSpPr>
              <p:nvPr/>
            </p:nvSpPr>
            <p:spPr bwMode="auto">
              <a:xfrm>
                <a:off x="2374" y="1716"/>
                <a:ext cx="5"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86" name="Rectangle 154"/>
              <p:cNvSpPr>
                <a:spLocks noChangeArrowheads="1"/>
              </p:cNvSpPr>
              <p:nvPr/>
            </p:nvSpPr>
            <p:spPr bwMode="auto">
              <a:xfrm>
                <a:off x="2379"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87" name="Rectangle 155"/>
              <p:cNvSpPr>
                <a:spLocks noChangeArrowheads="1"/>
              </p:cNvSpPr>
              <p:nvPr/>
            </p:nvSpPr>
            <p:spPr bwMode="auto">
              <a:xfrm>
                <a:off x="2385" y="1716"/>
                <a:ext cx="11"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88" name="Rectangle 156"/>
              <p:cNvSpPr>
                <a:spLocks noChangeArrowheads="1"/>
              </p:cNvSpPr>
              <p:nvPr/>
            </p:nvSpPr>
            <p:spPr bwMode="auto">
              <a:xfrm>
                <a:off x="2396"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89" name="Rectangle 157"/>
              <p:cNvSpPr>
                <a:spLocks noChangeArrowheads="1"/>
              </p:cNvSpPr>
              <p:nvPr/>
            </p:nvSpPr>
            <p:spPr bwMode="auto">
              <a:xfrm>
                <a:off x="2402"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90" name="Rectangle 158"/>
              <p:cNvSpPr>
                <a:spLocks noChangeArrowheads="1"/>
              </p:cNvSpPr>
              <p:nvPr/>
            </p:nvSpPr>
            <p:spPr bwMode="auto">
              <a:xfrm>
                <a:off x="2408" y="1716"/>
                <a:ext cx="11"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91" name="Rectangle 159"/>
              <p:cNvSpPr>
                <a:spLocks noChangeArrowheads="1"/>
              </p:cNvSpPr>
              <p:nvPr/>
            </p:nvSpPr>
            <p:spPr bwMode="auto">
              <a:xfrm>
                <a:off x="2419"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92" name="Rectangle 160"/>
              <p:cNvSpPr>
                <a:spLocks noChangeArrowheads="1"/>
              </p:cNvSpPr>
              <p:nvPr/>
            </p:nvSpPr>
            <p:spPr bwMode="auto">
              <a:xfrm>
                <a:off x="2425"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93" name="Rectangle 161"/>
              <p:cNvSpPr>
                <a:spLocks noChangeArrowheads="1"/>
              </p:cNvSpPr>
              <p:nvPr/>
            </p:nvSpPr>
            <p:spPr bwMode="auto">
              <a:xfrm>
                <a:off x="2431" y="1716"/>
                <a:ext cx="11"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94" name="Rectangle 162"/>
              <p:cNvSpPr>
                <a:spLocks noChangeArrowheads="1"/>
              </p:cNvSpPr>
              <p:nvPr/>
            </p:nvSpPr>
            <p:spPr bwMode="auto">
              <a:xfrm>
                <a:off x="2442"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95" name="Rectangle 163"/>
              <p:cNvSpPr>
                <a:spLocks noChangeArrowheads="1"/>
              </p:cNvSpPr>
              <p:nvPr/>
            </p:nvSpPr>
            <p:spPr bwMode="auto">
              <a:xfrm>
                <a:off x="2448"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96" name="Rectangle 164"/>
              <p:cNvSpPr>
                <a:spLocks noChangeArrowheads="1"/>
              </p:cNvSpPr>
              <p:nvPr/>
            </p:nvSpPr>
            <p:spPr bwMode="auto">
              <a:xfrm>
                <a:off x="2454" y="1716"/>
                <a:ext cx="5"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97" name="Rectangle 165"/>
              <p:cNvSpPr>
                <a:spLocks noChangeArrowheads="1"/>
              </p:cNvSpPr>
              <p:nvPr/>
            </p:nvSpPr>
            <p:spPr bwMode="auto">
              <a:xfrm>
                <a:off x="2459" y="1716"/>
                <a:ext cx="12"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98" name="Rectangle 166"/>
              <p:cNvSpPr>
                <a:spLocks noChangeArrowheads="1"/>
              </p:cNvSpPr>
              <p:nvPr/>
            </p:nvSpPr>
            <p:spPr bwMode="auto">
              <a:xfrm>
                <a:off x="2471"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99" name="Rectangle 167"/>
              <p:cNvSpPr>
                <a:spLocks noChangeArrowheads="1"/>
              </p:cNvSpPr>
              <p:nvPr/>
            </p:nvSpPr>
            <p:spPr bwMode="auto">
              <a:xfrm>
                <a:off x="2477" y="1716"/>
                <a:ext cx="5"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00" name="Rectangle 168"/>
              <p:cNvSpPr>
                <a:spLocks noChangeArrowheads="1"/>
              </p:cNvSpPr>
              <p:nvPr/>
            </p:nvSpPr>
            <p:spPr bwMode="auto">
              <a:xfrm>
                <a:off x="2482" y="1716"/>
                <a:ext cx="12"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01" name="Rectangle 169"/>
              <p:cNvSpPr>
                <a:spLocks noChangeArrowheads="1"/>
              </p:cNvSpPr>
              <p:nvPr/>
            </p:nvSpPr>
            <p:spPr bwMode="auto">
              <a:xfrm>
                <a:off x="2494"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02" name="Rectangle 170"/>
              <p:cNvSpPr>
                <a:spLocks noChangeArrowheads="1"/>
              </p:cNvSpPr>
              <p:nvPr/>
            </p:nvSpPr>
            <p:spPr bwMode="auto">
              <a:xfrm>
                <a:off x="2500" y="1716"/>
                <a:ext cx="5"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03" name="Rectangle 171"/>
              <p:cNvSpPr>
                <a:spLocks noChangeArrowheads="1"/>
              </p:cNvSpPr>
              <p:nvPr/>
            </p:nvSpPr>
            <p:spPr bwMode="auto">
              <a:xfrm>
                <a:off x="2505" y="1716"/>
                <a:ext cx="12"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04" name="Rectangle 172"/>
              <p:cNvSpPr>
                <a:spLocks noChangeArrowheads="1"/>
              </p:cNvSpPr>
              <p:nvPr/>
            </p:nvSpPr>
            <p:spPr bwMode="auto">
              <a:xfrm>
                <a:off x="2517"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05" name="Rectangle 173"/>
              <p:cNvSpPr>
                <a:spLocks noChangeArrowheads="1"/>
              </p:cNvSpPr>
              <p:nvPr/>
            </p:nvSpPr>
            <p:spPr bwMode="auto">
              <a:xfrm>
                <a:off x="2523" y="1716"/>
                <a:ext cx="5"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06" name="Rectangle 174"/>
              <p:cNvSpPr>
                <a:spLocks noChangeArrowheads="1"/>
              </p:cNvSpPr>
              <p:nvPr/>
            </p:nvSpPr>
            <p:spPr bwMode="auto">
              <a:xfrm>
                <a:off x="2528" y="1716"/>
                <a:ext cx="12"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07" name="Rectangle 175"/>
              <p:cNvSpPr>
                <a:spLocks noChangeArrowheads="1"/>
              </p:cNvSpPr>
              <p:nvPr/>
            </p:nvSpPr>
            <p:spPr bwMode="auto">
              <a:xfrm>
                <a:off x="2540" y="1716"/>
                <a:ext cx="5"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08" name="Rectangle 176"/>
              <p:cNvSpPr>
                <a:spLocks noChangeArrowheads="1"/>
              </p:cNvSpPr>
              <p:nvPr/>
            </p:nvSpPr>
            <p:spPr bwMode="auto">
              <a:xfrm>
                <a:off x="2545"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09" name="Rectangle 177"/>
              <p:cNvSpPr>
                <a:spLocks noChangeArrowheads="1"/>
              </p:cNvSpPr>
              <p:nvPr/>
            </p:nvSpPr>
            <p:spPr bwMode="auto">
              <a:xfrm>
                <a:off x="2551"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10" name="Rectangle 178"/>
              <p:cNvSpPr>
                <a:spLocks noChangeArrowheads="1"/>
              </p:cNvSpPr>
              <p:nvPr/>
            </p:nvSpPr>
            <p:spPr bwMode="auto">
              <a:xfrm>
                <a:off x="2557" y="1716"/>
                <a:ext cx="11"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11" name="Rectangle 179"/>
              <p:cNvSpPr>
                <a:spLocks noChangeArrowheads="1"/>
              </p:cNvSpPr>
              <p:nvPr/>
            </p:nvSpPr>
            <p:spPr bwMode="auto">
              <a:xfrm>
                <a:off x="2568"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12" name="Rectangle 180"/>
              <p:cNvSpPr>
                <a:spLocks noChangeArrowheads="1"/>
              </p:cNvSpPr>
              <p:nvPr/>
            </p:nvSpPr>
            <p:spPr bwMode="auto">
              <a:xfrm>
                <a:off x="2574"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13" name="Rectangle 181"/>
              <p:cNvSpPr>
                <a:spLocks noChangeArrowheads="1"/>
              </p:cNvSpPr>
              <p:nvPr/>
            </p:nvSpPr>
            <p:spPr bwMode="auto">
              <a:xfrm>
                <a:off x="2580" y="1716"/>
                <a:ext cx="11"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14" name="Rectangle 182"/>
              <p:cNvSpPr>
                <a:spLocks noChangeArrowheads="1"/>
              </p:cNvSpPr>
              <p:nvPr/>
            </p:nvSpPr>
            <p:spPr bwMode="auto">
              <a:xfrm>
                <a:off x="2591"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15" name="Rectangle 183"/>
              <p:cNvSpPr>
                <a:spLocks noChangeArrowheads="1"/>
              </p:cNvSpPr>
              <p:nvPr/>
            </p:nvSpPr>
            <p:spPr bwMode="auto">
              <a:xfrm>
                <a:off x="2597"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16" name="Rectangle 184"/>
              <p:cNvSpPr>
                <a:spLocks noChangeArrowheads="1"/>
              </p:cNvSpPr>
              <p:nvPr/>
            </p:nvSpPr>
            <p:spPr bwMode="auto">
              <a:xfrm>
                <a:off x="2603" y="1716"/>
                <a:ext cx="11"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17" name="Rectangle 185"/>
              <p:cNvSpPr>
                <a:spLocks noChangeArrowheads="1"/>
              </p:cNvSpPr>
              <p:nvPr/>
            </p:nvSpPr>
            <p:spPr bwMode="auto">
              <a:xfrm>
                <a:off x="2614"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18" name="Rectangle 186"/>
              <p:cNvSpPr>
                <a:spLocks noChangeArrowheads="1"/>
              </p:cNvSpPr>
              <p:nvPr/>
            </p:nvSpPr>
            <p:spPr bwMode="auto">
              <a:xfrm>
                <a:off x="2620"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19" name="Rectangle 187"/>
              <p:cNvSpPr>
                <a:spLocks noChangeArrowheads="1"/>
              </p:cNvSpPr>
              <p:nvPr/>
            </p:nvSpPr>
            <p:spPr bwMode="auto">
              <a:xfrm>
                <a:off x="2626" y="1716"/>
                <a:ext cx="5"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20" name="Rectangle 188"/>
              <p:cNvSpPr>
                <a:spLocks noChangeArrowheads="1"/>
              </p:cNvSpPr>
              <p:nvPr/>
            </p:nvSpPr>
            <p:spPr bwMode="auto">
              <a:xfrm>
                <a:off x="2631" y="1716"/>
                <a:ext cx="12"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21" name="Rectangle 189"/>
              <p:cNvSpPr>
                <a:spLocks noChangeArrowheads="1"/>
              </p:cNvSpPr>
              <p:nvPr/>
            </p:nvSpPr>
            <p:spPr bwMode="auto">
              <a:xfrm>
                <a:off x="2643" y="1716"/>
                <a:ext cx="6"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22" name="Rectangle 190"/>
              <p:cNvSpPr>
                <a:spLocks noChangeArrowheads="1"/>
              </p:cNvSpPr>
              <p:nvPr/>
            </p:nvSpPr>
            <p:spPr bwMode="auto">
              <a:xfrm>
                <a:off x="2649" y="1716"/>
                <a:ext cx="5"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23" name="Rectangle 191"/>
              <p:cNvSpPr>
                <a:spLocks noChangeArrowheads="1"/>
              </p:cNvSpPr>
              <p:nvPr/>
            </p:nvSpPr>
            <p:spPr bwMode="auto">
              <a:xfrm>
                <a:off x="2654" y="1716"/>
                <a:ext cx="12"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524" name="Rectangle 192"/>
              <p:cNvSpPr>
                <a:spLocks noChangeArrowheads="1"/>
              </p:cNvSpPr>
              <p:nvPr/>
            </p:nvSpPr>
            <p:spPr bwMode="auto">
              <a:xfrm>
                <a:off x="2666" y="1716"/>
                <a:ext cx="5" cy="1535"/>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grpSp>
        <p:sp>
          <p:nvSpPr>
            <p:cNvPr id="47118" name="Rectangle 193"/>
            <p:cNvSpPr>
              <a:spLocks noChangeArrowheads="1"/>
            </p:cNvSpPr>
            <p:nvPr/>
          </p:nvSpPr>
          <p:spPr bwMode="auto">
            <a:xfrm>
              <a:off x="1888" y="1663"/>
              <a:ext cx="687" cy="1535"/>
            </a:xfrm>
            <a:prstGeom prst="rect">
              <a:avLst/>
            </a:prstGeom>
            <a:noFill/>
            <a:ln w="9525">
              <a:noFill/>
              <a:miter lim="800000"/>
              <a:headEnd/>
              <a:tailEnd/>
            </a:ln>
          </p:spPr>
          <p:txBody>
            <a:bodyPr/>
            <a:lstStyle/>
            <a:p>
              <a:endParaRPr lang="en-GB">
                <a:solidFill>
                  <a:srgbClr val="0094D8"/>
                </a:solidFill>
                <a:latin typeface="Frutiger 55 Roman"/>
              </a:endParaRPr>
            </a:p>
          </p:txBody>
        </p:sp>
        <p:grpSp>
          <p:nvGrpSpPr>
            <p:cNvPr id="47119" name="Group 194"/>
            <p:cNvGrpSpPr>
              <a:grpSpLocks/>
            </p:cNvGrpSpPr>
            <p:nvPr/>
          </p:nvGrpSpPr>
          <p:grpSpPr bwMode="auto">
            <a:xfrm>
              <a:off x="2782" y="1319"/>
              <a:ext cx="687" cy="1879"/>
              <a:chOff x="2878" y="1372"/>
              <a:chExt cx="687" cy="1879"/>
            </a:xfrm>
          </p:grpSpPr>
          <p:sp>
            <p:nvSpPr>
              <p:cNvPr id="47341" name="Rectangle 195"/>
              <p:cNvSpPr>
                <a:spLocks noChangeArrowheads="1"/>
              </p:cNvSpPr>
              <p:nvPr/>
            </p:nvSpPr>
            <p:spPr bwMode="auto">
              <a:xfrm>
                <a:off x="2878" y="1372"/>
                <a:ext cx="5"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42" name="Rectangle 196"/>
              <p:cNvSpPr>
                <a:spLocks noChangeArrowheads="1"/>
              </p:cNvSpPr>
              <p:nvPr/>
            </p:nvSpPr>
            <p:spPr bwMode="auto">
              <a:xfrm>
                <a:off x="2883" y="1372"/>
                <a:ext cx="12"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43" name="Rectangle 197"/>
              <p:cNvSpPr>
                <a:spLocks noChangeArrowheads="1"/>
              </p:cNvSpPr>
              <p:nvPr/>
            </p:nvSpPr>
            <p:spPr bwMode="auto">
              <a:xfrm>
                <a:off x="2895"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44" name="Rectangle 198"/>
              <p:cNvSpPr>
                <a:spLocks noChangeArrowheads="1"/>
              </p:cNvSpPr>
              <p:nvPr/>
            </p:nvSpPr>
            <p:spPr bwMode="auto">
              <a:xfrm>
                <a:off x="2901" y="1372"/>
                <a:ext cx="5"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45" name="Rectangle 199"/>
              <p:cNvSpPr>
                <a:spLocks noChangeArrowheads="1"/>
              </p:cNvSpPr>
              <p:nvPr/>
            </p:nvSpPr>
            <p:spPr bwMode="auto">
              <a:xfrm>
                <a:off x="2906" y="1372"/>
                <a:ext cx="12"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46" name="Rectangle 200"/>
              <p:cNvSpPr>
                <a:spLocks noChangeArrowheads="1"/>
              </p:cNvSpPr>
              <p:nvPr/>
            </p:nvSpPr>
            <p:spPr bwMode="auto">
              <a:xfrm>
                <a:off x="2918"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47" name="Rectangle 201"/>
              <p:cNvSpPr>
                <a:spLocks noChangeArrowheads="1"/>
              </p:cNvSpPr>
              <p:nvPr/>
            </p:nvSpPr>
            <p:spPr bwMode="auto">
              <a:xfrm>
                <a:off x="2924" y="1372"/>
                <a:ext cx="5"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48" name="Rectangle 202"/>
              <p:cNvSpPr>
                <a:spLocks noChangeArrowheads="1"/>
              </p:cNvSpPr>
              <p:nvPr/>
            </p:nvSpPr>
            <p:spPr bwMode="auto">
              <a:xfrm>
                <a:off x="2929"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49" name="Rectangle 203"/>
              <p:cNvSpPr>
                <a:spLocks noChangeArrowheads="1"/>
              </p:cNvSpPr>
              <p:nvPr/>
            </p:nvSpPr>
            <p:spPr bwMode="auto">
              <a:xfrm>
                <a:off x="2935" y="1372"/>
                <a:ext cx="11"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50" name="Rectangle 204"/>
              <p:cNvSpPr>
                <a:spLocks noChangeArrowheads="1"/>
              </p:cNvSpPr>
              <p:nvPr/>
            </p:nvSpPr>
            <p:spPr bwMode="auto">
              <a:xfrm>
                <a:off x="2946"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51" name="Rectangle 205"/>
              <p:cNvSpPr>
                <a:spLocks noChangeArrowheads="1"/>
              </p:cNvSpPr>
              <p:nvPr/>
            </p:nvSpPr>
            <p:spPr bwMode="auto">
              <a:xfrm>
                <a:off x="2952"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52" name="Rectangle 206"/>
              <p:cNvSpPr>
                <a:spLocks noChangeArrowheads="1"/>
              </p:cNvSpPr>
              <p:nvPr/>
            </p:nvSpPr>
            <p:spPr bwMode="auto">
              <a:xfrm>
                <a:off x="2958" y="1372"/>
                <a:ext cx="11"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53" name="Rectangle 207"/>
              <p:cNvSpPr>
                <a:spLocks noChangeArrowheads="1"/>
              </p:cNvSpPr>
              <p:nvPr/>
            </p:nvSpPr>
            <p:spPr bwMode="auto">
              <a:xfrm>
                <a:off x="2969"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54" name="Rectangle 208"/>
              <p:cNvSpPr>
                <a:spLocks noChangeArrowheads="1"/>
              </p:cNvSpPr>
              <p:nvPr/>
            </p:nvSpPr>
            <p:spPr bwMode="auto">
              <a:xfrm>
                <a:off x="2975"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55" name="Rectangle 209"/>
              <p:cNvSpPr>
                <a:spLocks noChangeArrowheads="1"/>
              </p:cNvSpPr>
              <p:nvPr/>
            </p:nvSpPr>
            <p:spPr bwMode="auto">
              <a:xfrm>
                <a:off x="2981" y="1372"/>
                <a:ext cx="11"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56" name="Rectangle 210"/>
              <p:cNvSpPr>
                <a:spLocks noChangeArrowheads="1"/>
              </p:cNvSpPr>
              <p:nvPr/>
            </p:nvSpPr>
            <p:spPr bwMode="auto">
              <a:xfrm>
                <a:off x="2992"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57" name="Rectangle 211"/>
              <p:cNvSpPr>
                <a:spLocks noChangeArrowheads="1"/>
              </p:cNvSpPr>
              <p:nvPr/>
            </p:nvSpPr>
            <p:spPr bwMode="auto">
              <a:xfrm>
                <a:off x="2998"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58" name="Rectangle 212"/>
              <p:cNvSpPr>
                <a:spLocks noChangeArrowheads="1"/>
              </p:cNvSpPr>
              <p:nvPr/>
            </p:nvSpPr>
            <p:spPr bwMode="auto">
              <a:xfrm>
                <a:off x="3004" y="1372"/>
                <a:ext cx="5"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59" name="Rectangle 213"/>
              <p:cNvSpPr>
                <a:spLocks noChangeArrowheads="1"/>
              </p:cNvSpPr>
              <p:nvPr/>
            </p:nvSpPr>
            <p:spPr bwMode="auto">
              <a:xfrm>
                <a:off x="3009" y="1372"/>
                <a:ext cx="12"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60" name="Rectangle 214"/>
              <p:cNvSpPr>
                <a:spLocks noChangeArrowheads="1"/>
              </p:cNvSpPr>
              <p:nvPr/>
            </p:nvSpPr>
            <p:spPr bwMode="auto">
              <a:xfrm>
                <a:off x="3021"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61" name="Rectangle 215"/>
              <p:cNvSpPr>
                <a:spLocks noChangeArrowheads="1"/>
              </p:cNvSpPr>
              <p:nvPr/>
            </p:nvSpPr>
            <p:spPr bwMode="auto">
              <a:xfrm>
                <a:off x="3027" y="1372"/>
                <a:ext cx="5"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62" name="Rectangle 216"/>
              <p:cNvSpPr>
                <a:spLocks noChangeArrowheads="1"/>
              </p:cNvSpPr>
              <p:nvPr/>
            </p:nvSpPr>
            <p:spPr bwMode="auto">
              <a:xfrm>
                <a:off x="3032" y="1372"/>
                <a:ext cx="12"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63" name="Rectangle 217"/>
              <p:cNvSpPr>
                <a:spLocks noChangeArrowheads="1"/>
              </p:cNvSpPr>
              <p:nvPr/>
            </p:nvSpPr>
            <p:spPr bwMode="auto">
              <a:xfrm>
                <a:off x="3044"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64" name="Rectangle 218"/>
              <p:cNvSpPr>
                <a:spLocks noChangeArrowheads="1"/>
              </p:cNvSpPr>
              <p:nvPr/>
            </p:nvSpPr>
            <p:spPr bwMode="auto">
              <a:xfrm>
                <a:off x="3050" y="1372"/>
                <a:ext cx="5"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65" name="Rectangle 219"/>
              <p:cNvSpPr>
                <a:spLocks noChangeArrowheads="1"/>
              </p:cNvSpPr>
              <p:nvPr/>
            </p:nvSpPr>
            <p:spPr bwMode="auto">
              <a:xfrm>
                <a:off x="3055" y="1372"/>
                <a:ext cx="12"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66" name="Rectangle 220"/>
              <p:cNvSpPr>
                <a:spLocks noChangeArrowheads="1"/>
              </p:cNvSpPr>
              <p:nvPr/>
            </p:nvSpPr>
            <p:spPr bwMode="auto">
              <a:xfrm>
                <a:off x="3067" y="1372"/>
                <a:ext cx="5"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67" name="Rectangle 221"/>
              <p:cNvSpPr>
                <a:spLocks noChangeArrowheads="1"/>
              </p:cNvSpPr>
              <p:nvPr/>
            </p:nvSpPr>
            <p:spPr bwMode="auto">
              <a:xfrm>
                <a:off x="3072"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68" name="Rectangle 222"/>
              <p:cNvSpPr>
                <a:spLocks noChangeArrowheads="1"/>
              </p:cNvSpPr>
              <p:nvPr/>
            </p:nvSpPr>
            <p:spPr bwMode="auto">
              <a:xfrm>
                <a:off x="3078" y="1372"/>
                <a:ext cx="12"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69" name="Rectangle 223"/>
              <p:cNvSpPr>
                <a:spLocks noChangeArrowheads="1"/>
              </p:cNvSpPr>
              <p:nvPr/>
            </p:nvSpPr>
            <p:spPr bwMode="auto">
              <a:xfrm>
                <a:off x="3090" y="1372"/>
                <a:ext cx="5"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70" name="Rectangle 224"/>
              <p:cNvSpPr>
                <a:spLocks noChangeArrowheads="1"/>
              </p:cNvSpPr>
              <p:nvPr/>
            </p:nvSpPr>
            <p:spPr bwMode="auto">
              <a:xfrm>
                <a:off x="3095"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71" name="Rectangle 225"/>
              <p:cNvSpPr>
                <a:spLocks noChangeArrowheads="1"/>
              </p:cNvSpPr>
              <p:nvPr/>
            </p:nvSpPr>
            <p:spPr bwMode="auto">
              <a:xfrm>
                <a:off x="3101"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72" name="Rectangle 226"/>
              <p:cNvSpPr>
                <a:spLocks noChangeArrowheads="1"/>
              </p:cNvSpPr>
              <p:nvPr/>
            </p:nvSpPr>
            <p:spPr bwMode="auto">
              <a:xfrm>
                <a:off x="3107" y="1372"/>
                <a:ext cx="11"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73" name="Rectangle 227"/>
              <p:cNvSpPr>
                <a:spLocks noChangeArrowheads="1"/>
              </p:cNvSpPr>
              <p:nvPr/>
            </p:nvSpPr>
            <p:spPr bwMode="auto">
              <a:xfrm>
                <a:off x="3118"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74" name="Rectangle 228"/>
              <p:cNvSpPr>
                <a:spLocks noChangeArrowheads="1"/>
              </p:cNvSpPr>
              <p:nvPr/>
            </p:nvSpPr>
            <p:spPr bwMode="auto">
              <a:xfrm>
                <a:off x="3124"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75" name="Rectangle 229"/>
              <p:cNvSpPr>
                <a:spLocks noChangeArrowheads="1"/>
              </p:cNvSpPr>
              <p:nvPr/>
            </p:nvSpPr>
            <p:spPr bwMode="auto">
              <a:xfrm>
                <a:off x="3130" y="1372"/>
                <a:ext cx="11"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76" name="Rectangle 230"/>
              <p:cNvSpPr>
                <a:spLocks noChangeArrowheads="1"/>
              </p:cNvSpPr>
              <p:nvPr/>
            </p:nvSpPr>
            <p:spPr bwMode="auto">
              <a:xfrm>
                <a:off x="3141"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77" name="Rectangle 231"/>
              <p:cNvSpPr>
                <a:spLocks noChangeArrowheads="1"/>
              </p:cNvSpPr>
              <p:nvPr/>
            </p:nvSpPr>
            <p:spPr bwMode="auto">
              <a:xfrm>
                <a:off x="3147"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78" name="Rectangle 232"/>
              <p:cNvSpPr>
                <a:spLocks noChangeArrowheads="1"/>
              </p:cNvSpPr>
              <p:nvPr/>
            </p:nvSpPr>
            <p:spPr bwMode="auto">
              <a:xfrm>
                <a:off x="3153" y="1372"/>
                <a:ext cx="11"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79" name="Rectangle 233"/>
              <p:cNvSpPr>
                <a:spLocks noChangeArrowheads="1"/>
              </p:cNvSpPr>
              <p:nvPr/>
            </p:nvSpPr>
            <p:spPr bwMode="auto">
              <a:xfrm>
                <a:off x="3164"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80" name="Rectangle 234"/>
              <p:cNvSpPr>
                <a:spLocks noChangeArrowheads="1"/>
              </p:cNvSpPr>
              <p:nvPr/>
            </p:nvSpPr>
            <p:spPr bwMode="auto">
              <a:xfrm>
                <a:off x="3170"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81" name="Rectangle 235"/>
              <p:cNvSpPr>
                <a:spLocks noChangeArrowheads="1"/>
              </p:cNvSpPr>
              <p:nvPr/>
            </p:nvSpPr>
            <p:spPr bwMode="auto">
              <a:xfrm>
                <a:off x="3176" y="1372"/>
                <a:ext cx="5"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82" name="Rectangle 236"/>
              <p:cNvSpPr>
                <a:spLocks noChangeArrowheads="1"/>
              </p:cNvSpPr>
              <p:nvPr/>
            </p:nvSpPr>
            <p:spPr bwMode="auto">
              <a:xfrm>
                <a:off x="3181" y="1372"/>
                <a:ext cx="12"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83" name="Rectangle 237"/>
              <p:cNvSpPr>
                <a:spLocks noChangeArrowheads="1"/>
              </p:cNvSpPr>
              <p:nvPr/>
            </p:nvSpPr>
            <p:spPr bwMode="auto">
              <a:xfrm>
                <a:off x="3193"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84" name="Rectangle 238"/>
              <p:cNvSpPr>
                <a:spLocks noChangeArrowheads="1"/>
              </p:cNvSpPr>
              <p:nvPr/>
            </p:nvSpPr>
            <p:spPr bwMode="auto">
              <a:xfrm>
                <a:off x="3199" y="1372"/>
                <a:ext cx="5"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85" name="Rectangle 239"/>
              <p:cNvSpPr>
                <a:spLocks noChangeArrowheads="1"/>
              </p:cNvSpPr>
              <p:nvPr/>
            </p:nvSpPr>
            <p:spPr bwMode="auto">
              <a:xfrm>
                <a:off x="3204" y="1372"/>
                <a:ext cx="12"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86" name="Rectangle 240"/>
              <p:cNvSpPr>
                <a:spLocks noChangeArrowheads="1"/>
              </p:cNvSpPr>
              <p:nvPr/>
            </p:nvSpPr>
            <p:spPr bwMode="auto">
              <a:xfrm>
                <a:off x="3216" y="1372"/>
                <a:ext cx="5"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87" name="Rectangle 241"/>
              <p:cNvSpPr>
                <a:spLocks noChangeArrowheads="1"/>
              </p:cNvSpPr>
              <p:nvPr/>
            </p:nvSpPr>
            <p:spPr bwMode="auto">
              <a:xfrm>
                <a:off x="3221"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88" name="Rectangle 242"/>
              <p:cNvSpPr>
                <a:spLocks noChangeArrowheads="1"/>
              </p:cNvSpPr>
              <p:nvPr/>
            </p:nvSpPr>
            <p:spPr bwMode="auto">
              <a:xfrm>
                <a:off x="3227" y="1372"/>
                <a:ext cx="12"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89" name="Rectangle 243"/>
              <p:cNvSpPr>
                <a:spLocks noChangeArrowheads="1"/>
              </p:cNvSpPr>
              <p:nvPr/>
            </p:nvSpPr>
            <p:spPr bwMode="auto">
              <a:xfrm>
                <a:off x="3239" y="1372"/>
                <a:ext cx="5"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90" name="Rectangle 244"/>
              <p:cNvSpPr>
                <a:spLocks noChangeArrowheads="1"/>
              </p:cNvSpPr>
              <p:nvPr/>
            </p:nvSpPr>
            <p:spPr bwMode="auto">
              <a:xfrm>
                <a:off x="3244"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91" name="Rectangle 245"/>
              <p:cNvSpPr>
                <a:spLocks noChangeArrowheads="1"/>
              </p:cNvSpPr>
              <p:nvPr/>
            </p:nvSpPr>
            <p:spPr bwMode="auto">
              <a:xfrm>
                <a:off x="3250" y="1372"/>
                <a:ext cx="12"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92" name="Rectangle 246"/>
              <p:cNvSpPr>
                <a:spLocks noChangeArrowheads="1"/>
              </p:cNvSpPr>
              <p:nvPr/>
            </p:nvSpPr>
            <p:spPr bwMode="auto">
              <a:xfrm>
                <a:off x="3262" y="1372"/>
                <a:ext cx="5"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93" name="Rectangle 247"/>
              <p:cNvSpPr>
                <a:spLocks noChangeArrowheads="1"/>
              </p:cNvSpPr>
              <p:nvPr/>
            </p:nvSpPr>
            <p:spPr bwMode="auto">
              <a:xfrm>
                <a:off x="3267"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94" name="Rectangle 248"/>
              <p:cNvSpPr>
                <a:spLocks noChangeArrowheads="1"/>
              </p:cNvSpPr>
              <p:nvPr/>
            </p:nvSpPr>
            <p:spPr bwMode="auto">
              <a:xfrm>
                <a:off x="3273"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95" name="Rectangle 249"/>
              <p:cNvSpPr>
                <a:spLocks noChangeArrowheads="1"/>
              </p:cNvSpPr>
              <p:nvPr/>
            </p:nvSpPr>
            <p:spPr bwMode="auto">
              <a:xfrm>
                <a:off x="3279" y="1372"/>
                <a:ext cx="11"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96" name="Rectangle 250"/>
              <p:cNvSpPr>
                <a:spLocks noChangeArrowheads="1"/>
              </p:cNvSpPr>
              <p:nvPr/>
            </p:nvSpPr>
            <p:spPr bwMode="auto">
              <a:xfrm>
                <a:off x="3290"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97" name="Rectangle 251"/>
              <p:cNvSpPr>
                <a:spLocks noChangeArrowheads="1"/>
              </p:cNvSpPr>
              <p:nvPr/>
            </p:nvSpPr>
            <p:spPr bwMode="auto">
              <a:xfrm>
                <a:off x="3296"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98" name="Rectangle 252"/>
              <p:cNvSpPr>
                <a:spLocks noChangeArrowheads="1"/>
              </p:cNvSpPr>
              <p:nvPr/>
            </p:nvSpPr>
            <p:spPr bwMode="auto">
              <a:xfrm>
                <a:off x="3302" y="1372"/>
                <a:ext cx="11"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99" name="Rectangle 253"/>
              <p:cNvSpPr>
                <a:spLocks noChangeArrowheads="1"/>
              </p:cNvSpPr>
              <p:nvPr/>
            </p:nvSpPr>
            <p:spPr bwMode="auto">
              <a:xfrm>
                <a:off x="3313"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00" name="Rectangle 254"/>
              <p:cNvSpPr>
                <a:spLocks noChangeArrowheads="1"/>
              </p:cNvSpPr>
              <p:nvPr/>
            </p:nvSpPr>
            <p:spPr bwMode="auto">
              <a:xfrm>
                <a:off x="3319"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01" name="Rectangle 255"/>
              <p:cNvSpPr>
                <a:spLocks noChangeArrowheads="1"/>
              </p:cNvSpPr>
              <p:nvPr/>
            </p:nvSpPr>
            <p:spPr bwMode="auto">
              <a:xfrm>
                <a:off x="3325" y="1372"/>
                <a:ext cx="11"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02" name="Rectangle 256"/>
              <p:cNvSpPr>
                <a:spLocks noChangeArrowheads="1"/>
              </p:cNvSpPr>
              <p:nvPr/>
            </p:nvSpPr>
            <p:spPr bwMode="auto">
              <a:xfrm>
                <a:off x="3336"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03" name="Rectangle 257"/>
              <p:cNvSpPr>
                <a:spLocks noChangeArrowheads="1"/>
              </p:cNvSpPr>
              <p:nvPr/>
            </p:nvSpPr>
            <p:spPr bwMode="auto">
              <a:xfrm>
                <a:off x="3342" y="1372"/>
                <a:ext cx="5"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04" name="Rectangle 258"/>
              <p:cNvSpPr>
                <a:spLocks noChangeArrowheads="1"/>
              </p:cNvSpPr>
              <p:nvPr/>
            </p:nvSpPr>
            <p:spPr bwMode="auto">
              <a:xfrm>
                <a:off x="3347"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05" name="Rectangle 259"/>
              <p:cNvSpPr>
                <a:spLocks noChangeArrowheads="1"/>
              </p:cNvSpPr>
              <p:nvPr/>
            </p:nvSpPr>
            <p:spPr bwMode="auto">
              <a:xfrm>
                <a:off x="3353" y="1372"/>
                <a:ext cx="12"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06" name="Rectangle 260"/>
              <p:cNvSpPr>
                <a:spLocks noChangeArrowheads="1"/>
              </p:cNvSpPr>
              <p:nvPr/>
            </p:nvSpPr>
            <p:spPr bwMode="auto">
              <a:xfrm>
                <a:off x="3365" y="1372"/>
                <a:ext cx="5"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07" name="Rectangle 261"/>
              <p:cNvSpPr>
                <a:spLocks noChangeArrowheads="1"/>
              </p:cNvSpPr>
              <p:nvPr/>
            </p:nvSpPr>
            <p:spPr bwMode="auto">
              <a:xfrm>
                <a:off x="3370"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08" name="Rectangle 262"/>
              <p:cNvSpPr>
                <a:spLocks noChangeArrowheads="1"/>
              </p:cNvSpPr>
              <p:nvPr/>
            </p:nvSpPr>
            <p:spPr bwMode="auto">
              <a:xfrm>
                <a:off x="3376" y="1372"/>
                <a:ext cx="12"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09" name="Rectangle 263"/>
              <p:cNvSpPr>
                <a:spLocks noChangeArrowheads="1"/>
              </p:cNvSpPr>
              <p:nvPr/>
            </p:nvSpPr>
            <p:spPr bwMode="auto">
              <a:xfrm>
                <a:off x="3388" y="1372"/>
                <a:ext cx="5"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10" name="Rectangle 264"/>
              <p:cNvSpPr>
                <a:spLocks noChangeArrowheads="1"/>
              </p:cNvSpPr>
              <p:nvPr/>
            </p:nvSpPr>
            <p:spPr bwMode="auto">
              <a:xfrm>
                <a:off x="3393"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11" name="Rectangle 265"/>
              <p:cNvSpPr>
                <a:spLocks noChangeArrowheads="1"/>
              </p:cNvSpPr>
              <p:nvPr/>
            </p:nvSpPr>
            <p:spPr bwMode="auto">
              <a:xfrm>
                <a:off x="3399" y="1372"/>
                <a:ext cx="12"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12" name="Rectangle 266"/>
              <p:cNvSpPr>
                <a:spLocks noChangeArrowheads="1"/>
              </p:cNvSpPr>
              <p:nvPr/>
            </p:nvSpPr>
            <p:spPr bwMode="auto">
              <a:xfrm>
                <a:off x="3411" y="1372"/>
                <a:ext cx="5"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13" name="Rectangle 267"/>
              <p:cNvSpPr>
                <a:spLocks noChangeArrowheads="1"/>
              </p:cNvSpPr>
              <p:nvPr/>
            </p:nvSpPr>
            <p:spPr bwMode="auto">
              <a:xfrm>
                <a:off x="3416"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14" name="Rectangle 268"/>
              <p:cNvSpPr>
                <a:spLocks noChangeArrowheads="1"/>
              </p:cNvSpPr>
              <p:nvPr/>
            </p:nvSpPr>
            <p:spPr bwMode="auto">
              <a:xfrm>
                <a:off x="3422" y="1372"/>
                <a:ext cx="11"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15" name="Rectangle 269"/>
              <p:cNvSpPr>
                <a:spLocks noChangeArrowheads="1"/>
              </p:cNvSpPr>
              <p:nvPr/>
            </p:nvSpPr>
            <p:spPr bwMode="auto">
              <a:xfrm>
                <a:off x="3433"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16" name="Rectangle 270"/>
              <p:cNvSpPr>
                <a:spLocks noChangeArrowheads="1"/>
              </p:cNvSpPr>
              <p:nvPr/>
            </p:nvSpPr>
            <p:spPr bwMode="auto">
              <a:xfrm>
                <a:off x="3439"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17" name="Rectangle 271"/>
              <p:cNvSpPr>
                <a:spLocks noChangeArrowheads="1"/>
              </p:cNvSpPr>
              <p:nvPr/>
            </p:nvSpPr>
            <p:spPr bwMode="auto">
              <a:xfrm>
                <a:off x="3445"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18" name="Rectangle 272"/>
              <p:cNvSpPr>
                <a:spLocks noChangeArrowheads="1"/>
              </p:cNvSpPr>
              <p:nvPr/>
            </p:nvSpPr>
            <p:spPr bwMode="auto">
              <a:xfrm>
                <a:off x="3451" y="1372"/>
                <a:ext cx="11"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19" name="Rectangle 273"/>
              <p:cNvSpPr>
                <a:spLocks noChangeArrowheads="1"/>
              </p:cNvSpPr>
              <p:nvPr/>
            </p:nvSpPr>
            <p:spPr bwMode="auto">
              <a:xfrm>
                <a:off x="3462"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20" name="Rectangle 274"/>
              <p:cNvSpPr>
                <a:spLocks noChangeArrowheads="1"/>
              </p:cNvSpPr>
              <p:nvPr/>
            </p:nvSpPr>
            <p:spPr bwMode="auto">
              <a:xfrm>
                <a:off x="3468"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21" name="Rectangle 275"/>
              <p:cNvSpPr>
                <a:spLocks noChangeArrowheads="1"/>
              </p:cNvSpPr>
              <p:nvPr/>
            </p:nvSpPr>
            <p:spPr bwMode="auto">
              <a:xfrm>
                <a:off x="3474" y="1372"/>
                <a:ext cx="11"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22" name="Rectangle 276"/>
              <p:cNvSpPr>
                <a:spLocks noChangeArrowheads="1"/>
              </p:cNvSpPr>
              <p:nvPr/>
            </p:nvSpPr>
            <p:spPr bwMode="auto">
              <a:xfrm>
                <a:off x="3485"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23" name="Rectangle 277"/>
              <p:cNvSpPr>
                <a:spLocks noChangeArrowheads="1"/>
              </p:cNvSpPr>
              <p:nvPr/>
            </p:nvSpPr>
            <p:spPr bwMode="auto">
              <a:xfrm>
                <a:off x="3491" y="1372"/>
                <a:ext cx="5"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24" name="Rectangle 278"/>
              <p:cNvSpPr>
                <a:spLocks noChangeArrowheads="1"/>
              </p:cNvSpPr>
              <p:nvPr/>
            </p:nvSpPr>
            <p:spPr bwMode="auto">
              <a:xfrm>
                <a:off x="3496" y="1372"/>
                <a:ext cx="12"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25" name="Rectangle 279"/>
              <p:cNvSpPr>
                <a:spLocks noChangeArrowheads="1"/>
              </p:cNvSpPr>
              <p:nvPr/>
            </p:nvSpPr>
            <p:spPr bwMode="auto">
              <a:xfrm>
                <a:off x="3508"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26" name="Rectangle 280"/>
              <p:cNvSpPr>
                <a:spLocks noChangeArrowheads="1"/>
              </p:cNvSpPr>
              <p:nvPr/>
            </p:nvSpPr>
            <p:spPr bwMode="auto">
              <a:xfrm>
                <a:off x="3514" y="1372"/>
                <a:ext cx="5"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27" name="Rectangle 281"/>
              <p:cNvSpPr>
                <a:spLocks noChangeArrowheads="1"/>
              </p:cNvSpPr>
              <p:nvPr/>
            </p:nvSpPr>
            <p:spPr bwMode="auto">
              <a:xfrm>
                <a:off x="3519"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28" name="Rectangle 282"/>
              <p:cNvSpPr>
                <a:spLocks noChangeArrowheads="1"/>
              </p:cNvSpPr>
              <p:nvPr/>
            </p:nvSpPr>
            <p:spPr bwMode="auto">
              <a:xfrm>
                <a:off x="3525" y="1372"/>
                <a:ext cx="12"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29" name="Rectangle 283"/>
              <p:cNvSpPr>
                <a:spLocks noChangeArrowheads="1"/>
              </p:cNvSpPr>
              <p:nvPr/>
            </p:nvSpPr>
            <p:spPr bwMode="auto">
              <a:xfrm>
                <a:off x="3537" y="1372"/>
                <a:ext cx="5"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30" name="Rectangle 284"/>
              <p:cNvSpPr>
                <a:spLocks noChangeArrowheads="1"/>
              </p:cNvSpPr>
              <p:nvPr/>
            </p:nvSpPr>
            <p:spPr bwMode="auto">
              <a:xfrm>
                <a:off x="3542"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31" name="Rectangle 285"/>
              <p:cNvSpPr>
                <a:spLocks noChangeArrowheads="1"/>
              </p:cNvSpPr>
              <p:nvPr/>
            </p:nvSpPr>
            <p:spPr bwMode="auto">
              <a:xfrm>
                <a:off x="3548" y="1372"/>
                <a:ext cx="11"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432" name="Rectangle 286"/>
              <p:cNvSpPr>
                <a:spLocks noChangeArrowheads="1"/>
              </p:cNvSpPr>
              <p:nvPr/>
            </p:nvSpPr>
            <p:spPr bwMode="auto">
              <a:xfrm>
                <a:off x="3559" y="1372"/>
                <a:ext cx="6" cy="187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grpSp>
        <p:sp>
          <p:nvSpPr>
            <p:cNvPr id="47120" name="Rectangle 287"/>
            <p:cNvSpPr>
              <a:spLocks noChangeArrowheads="1"/>
            </p:cNvSpPr>
            <p:nvPr/>
          </p:nvSpPr>
          <p:spPr bwMode="auto">
            <a:xfrm>
              <a:off x="2782" y="1319"/>
              <a:ext cx="687" cy="1879"/>
            </a:xfrm>
            <a:prstGeom prst="rect">
              <a:avLst/>
            </a:prstGeom>
            <a:noFill/>
            <a:ln w="9525">
              <a:noFill/>
              <a:miter lim="800000"/>
              <a:headEnd/>
              <a:tailEnd/>
            </a:ln>
          </p:spPr>
          <p:txBody>
            <a:bodyPr/>
            <a:lstStyle/>
            <a:p>
              <a:endParaRPr lang="en-GB">
                <a:solidFill>
                  <a:srgbClr val="0094D8"/>
                </a:solidFill>
                <a:latin typeface="Frutiger 55 Roman"/>
              </a:endParaRPr>
            </a:p>
          </p:txBody>
        </p:sp>
        <p:grpSp>
          <p:nvGrpSpPr>
            <p:cNvPr id="47121" name="Group 288"/>
            <p:cNvGrpSpPr>
              <a:grpSpLocks/>
            </p:cNvGrpSpPr>
            <p:nvPr/>
          </p:nvGrpSpPr>
          <p:grpSpPr bwMode="auto">
            <a:xfrm>
              <a:off x="3675" y="1445"/>
              <a:ext cx="688" cy="1753"/>
              <a:chOff x="3771" y="1498"/>
              <a:chExt cx="688" cy="1753"/>
            </a:xfrm>
          </p:grpSpPr>
          <p:sp>
            <p:nvSpPr>
              <p:cNvPr id="47249" name="Rectangle 289"/>
              <p:cNvSpPr>
                <a:spLocks noChangeArrowheads="1"/>
              </p:cNvSpPr>
              <p:nvPr/>
            </p:nvSpPr>
            <p:spPr bwMode="auto">
              <a:xfrm>
                <a:off x="3771"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50" name="Rectangle 290"/>
              <p:cNvSpPr>
                <a:spLocks noChangeArrowheads="1"/>
              </p:cNvSpPr>
              <p:nvPr/>
            </p:nvSpPr>
            <p:spPr bwMode="auto">
              <a:xfrm>
                <a:off x="3777" y="1498"/>
                <a:ext cx="12"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51" name="Rectangle 291"/>
              <p:cNvSpPr>
                <a:spLocks noChangeArrowheads="1"/>
              </p:cNvSpPr>
              <p:nvPr/>
            </p:nvSpPr>
            <p:spPr bwMode="auto">
              <a:xfrm>
                <a:off x="3789" y="1498"/>
                <a:ext cx="5"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52" name="Rectangle 292"/>
              <p:cNvSpPr>
                <a:spLocks noChangeArrowheads="1"/>
              </p:cNvSpPr>
              <p:nvPr/>
            </p:nvSpPr>
            <p:spPr bwMode="auto">
              <a:xfrm>
                <a:off x="3794"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53" name="Rectangle 293"/>
              <p:cNvSpPr>
                <a:spLocks noChangeArrowheads="1"/>
              </p:cNvSpPr>
              <p:nvPr/>
            </p:nvSpPr>
            <p:spPr bwMode="auto">
              <a:xfrm>
                <a:off x="3800" y="1498"/>
                <a:ext cx="12"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54" name="Rectangle 294"/>
              <p:cNvSpPr>
                <a:spLocks noChangeArrowheads="1"/>
              </p:cNvSpPr>
              <p:nvPr/>
            </p:nvSpPr>
            <p:spPr bwMode="auto">
              <a:xfrm>
                <a:off x="3812" y="1498"/>
                <a:ext cx="5"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55" name="Rectangle 295"/>
              <p:cNvSpPr>
                <a:spLocks noChangeArrowheads="1"/>
              </p:cNvSpPr>
              <p:nvPr/>
            </p:nvSpPr>
            <p:spPr bwMode="auto">
              <a:xfrm>
                <a:off x="3817"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56" name="Rectangle 296"/>
              <p:cNvSpPr>
                <a:spLocks noChangeArrowheads="1"/>
              </p:cNvSpPr>
              <p:nvPr/>
            </p:nvSpPr>
            <p:spPr bwMode="auto">
              <a:xfrm>
                <a:off x="3823"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57" name="Rectangle 297"/>
              <p:cNvSpPr>
                <a:spLocks noChangeArrowheads="1"/>
              </p:cNvSpPr>
              <p:nvPr/>
            </p:nvSpPr>
            <p:spPr bwMode="auto">
              <a:xfrm>
                <a:off x="3829" y="1498"/>
                <a:ext cx="11"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58" name="Rectangle 298"/>
              <p:cNvSpPr>
                <a:spLocks noChangeArrowheads="1"/>
              </p:cNvSpPr>
              <p:nvPr/>
            </p:nvSpPr>
            <p:spPr bwMode="auto">
              <a:xfrm>
                <a:off x="3840"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59" name="Rectangle 299"/>
              <p:cNvSpPr>
                <a:spLocks noChangeArrowheads="1"/>
              </p:cNvSpPr>
              <p:nvPr/>
            </p:nvSpPr>
            <p:spPr bwMode="auto">
              <a:xfrm>
                <a:off x="3846"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60" name="Rectangle 300"/>
              <p:cNvSpPr>
                <a:spLocks noChangeArrowheads="1"/>
              </p:cNvSpPr>
              <p:nvPr/>
            </p:nvSpPr>
            <p:spPr bwMode="auto">
              <a:xfrm>
                <a:off x="3852" y="1498"/>
                <a:ext cx="11"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61" name="Rectangle 301"/>
              <p:cNvSpPr>
                <a:spLocks noChangeArrowheads="1"/>
              </p:cNvSpPr>
              <p:nvPr/>
            </p:nvSpPr>
            <p:spPr bwMode="auto">
              <a:xfrm>
                <a:off x="3863"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62" name="Rectangle 302"/>
              <p:cNvSpPr>
                <a:spLocks noChangeArrowheads="1"/>
              </p:cNvSpPr>
              <p:nvPr/>
            </p:nvSpPr>
            <p:spPr bwMode="auto">
              <a:xfrm>
                <a:off x="3869"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63" name="Rectangle 303"/>
              <p:cNvSpPr>
                <a:spLocks noChangeArrowheads="1"/>
              </p:cNvSpPr>
              <p:nvPr/>
            </p:nvSpPr>
            <p:spPr bwMode="auto">
              <a:xfrm>
                <a:off x="3875" y="1498"/>
                <a:ext cx="11"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64" name="Rectangle 304"/>
              <p:cNvSpPr>
                <a:spLocks noChangeArrowheads="1"/>
              </p:cNvSpPr>
              <p:nvPr/>
            </p:nvSpPr>
            <p:spPr bwMode="auto">
              <a:xfrm>
                <a:off x="3886"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65" name="Rectangle 305"/>
              <p:cNvSpPr>
                <a:spLocks noChangeArrowheads="1"/>
              </p:cNvSpPr>
              <p:nvPr/>
            </p:nvSpPr>
            <p:spPr bwMode="auto">
              <a:xfrm>
                <a:off x="3892" y="1498"/>
                <a:ext cx="5"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66" name="Rectangle 306"/>
              <p:cNvSpPr>
                <a:spLocks noChangeArrowheads="1"/>
              </p:cNvSpPr>
              <p:nvPr/>
            </p:nvSpPr>
            <p:spPr bwMode="auto">
              <a:xfrm>
                <a:off x="3897"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67" name="Rectangle 307"/>
              <p:cNvSpPr>
                <a:spLocks noChangeArrowheads="1"/>
              </p:cNvSpPr>
              <p:nvPr/>
            </p:nvSpPr>
            <p:spPr bwMode="auto">
              <a:xfrm>
                <a:off x="3903" y="1498"/>
                <a:ext cx="12"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68" name="Rectangle 308"/>
              <p:cNvSpPr>
                <a:spLocks noChangeArrowheads="1"/>
              </p:cNvSpPr>
              <p:nvPr/>
            </p:nvSpPr>
            <p:spPr bwMode="auto">
              <a:xfrm>
                <a:off x="3915" y="1498"/>
                <a:ext cx="5"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69" name="Rectangle 309"/>
              <p:cNvSpPr>
                <a:spLocks noChangeArrowheads="1"/>
              </p:cNvSpPr>
              <p:nvPr/>
            </p:nvSpPr>
            <p:spPr bwMode="auto">
              <a:xfrm>
                <a:off x="3920"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70" name="Rectangle 310"/>
              <p:cNvSpPr>
                <a:spLocks noChangeArrowheads="1"/>
              </p:cNvSpPr>
              <p:nvPr/>
            </p:nvSpPr>
            <p:spPr bwMode="auto">
              <a:xfrm>
                <a:off x="3926" y="1498"/>
                <a:ext cx="12"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71" name="Rectangle 311"/>
              <p:cNvSpPr>
                <a:spLocks noChangeArrowheads="1"/>
              </p:cNvSpPr>
              <p:nvPr/>
            </p:nvSpPr>
            <p:spPr bwMode="auto">
              <a:xfrm>
                <a:off x="3938" y="1498"/>
                <a:ext cx="5"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72" name="Rectangle 312"/>
              <p:cNvSpPr>
                <a:spLocks noChangeArrowheads="1"/>
              </p:cNvSpPr>
              <p:nvPr/>
            </p:nvSpPr>
            <p:spPr bwMode="auto">
              <a:xfrm>
                <a:off x="3943"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73" name="Rectangle 313"/>
              <p:cNvSpPr>
                <a:spLocks noChangeArrowheads="1"/>
              </p:cNvSpPr>
              <p:nvPr/>
            </p:nvSpPr>
            <p:spPr bwMode="auto">
              <a:xfrm>
                <a:off x="3949" y="1498"/>
                <a:ext cx="12"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74" name="Rectangle 314"/>
              <p:cNvSpPr>
                <a:spLocks noChangeArrowheads="1"/>
              </p:cNvSpPr>
              <p:nvPr/>
            </p:nvSpPr>
            <p:spPr bwMode="auto">
              <a:xfrm>
                <a:off x="3961" y="1498"/>
                <a:ext cx="5"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75" name="Rectangle 315"/>
              <p:cNvSpPr>
                <a:spLocks noChangeArrowheads="1"/>
              </p:cNvSpPr>
              <p:nvPr/>
            </p:nvSpPr>
            <p:spPr bwMode="auto">
              <a:xfrm>
                <a:off x="3966"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76" name="Rectangle 316"/>
              <p:cNvSpPr>
                <a:spLocks noChangeArrowheads="1"/>
              </p:cNvSpPr>
              <p:nvPr/>
            </p:nvSpPr>
            <p:spPr bwMode="auto">
              <a:xfrm>
                <a:off x="3972" y="1498"/>
                <a:ext cx="11"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77" name="Rectangle 317"/>
              <p:cNvSpPr>
                <a:spLocks noChangeArrowheads="1"/>
              </p:cNvSpPr>
              <p:nvPr/>
            </p:nvSpPr>
            <p:spPr bwMode="auto">
              <a:xfrm>
                <a:off x="3983"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78" name="Rectangle 318"/>
              <p:cNvSpPr>
                <a:spLocks noChangeArrowheads="1"/>
              </p:cNvSpPr>
              <p:nvPr/>
            </p:nvSpPr>
            <p:spPr bwMode="auto">
              <a:xfrm>
                <a:off x="3989"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79" name="Rectangle 319"/>
              <p:cNvSpPr>
                <a:spLocks noChangeArrowheads="1"/>
              </p:cNvSpPr>
              <p:nvPr/>
            </p:nvSpPr>
            <p:spPr bwMode="auto">
              <a:xfrm>
                <a:off x="3995"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80" name="Rectangle 320"/>
              <p:cNvSpPr>
                <a:spLocks noChangeArrowheads="1"/>
              </p:cNvSpPr>
              <p:nvPr/>
            </p:nvSpPr>
            <p:spPr bwMode="auto">
              <a:xfrm>
                <a:off x="4001" y="1498"/>
                <a:ext cx="11"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81" name="Rectangle 321"/>
              <p:cNvSpPr>
                <a:spLocks noChangeArrowheads="1"/>
              </p:cNvSpPr>
              <p:nvPr/>
            </p:nvSpPr>
            <p:spPr bwMode="auto">
              <a:xfrm>
                <a:off x="4012"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82" name="Rectangle 322"/>
              <p:cNvSpPr>
                <a:spLocks noChangeArrowheads="1"/>
              </p:cNvSpPr>
              <p:nvPr/>
            </p:nvSpPr>
            <p:spPr bwMode="auto">
              <a:xfrm>
                <a:off x="4018"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83" name="Rectangle 323"/>
              <p:cNvSpPr>
                <a:spLocks noChangeArrowheads="1"/>
              </p:cNvSpPr>
              <p:nvPr/>
            </p:nvSpPr>
            <p:spPr bwMode="auto">
              <a:xfrm>
                <a:off x="4024" y="1498"/>
                <a:ext cx="11"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84" name="Rectangle 324"/>
              <p:cNvSpPr>
                <a:spLocks noChangeArrowheads="1"/>
              </p:cNvSpPr>
              <p:nvPr/>
            </p:nvSpPr>
            <p:spPr bwMode="auto">
              <a:xfrm>
                <a:off x="4035"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85" name="Rectangle 325"/>
              <p:cNvSpPr>
                <a:spLocks noChangeArrowheads="1"/>
              </p:cNvSpPr>
              <p:nvPr/>
            </p:nvSpPr>
            <p:spPr bwMode="auto">
              <a:xfrm>
                <a:off x="4041" y="1498"/>
                <a:ext cx="5"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86" name="Rectangle 326"/>
              <p:cNvSpPr>
                <a:spLocks noChangeArrowheads="1"/>
              </p:cNvSpPr>
              <p:nvPr/>
            </p:nvSpPr>
            <p:spPr bwMode="auto">
              <a:xfrm>
                <a:off x="4046" y="1498"/>
                <a:ext cx="12"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87" name="Rectangle 327"/>
              <p:cNvSpPr>
                <a:spLocks noChangeArrowheads="1"/>
              </p:cNvSpPr>
              <p:nvPr/>
            </p:nvSpPr>
            <p:spPr bwMode="auto">
              <a:xfrm>
                <a:off x="4058"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88" name="Rectangle 328"/>
              <p:cNvSpPr>
                <a:spLocks noChangeArrowheads="1"/>
              </p:cNvSpPr>
              <p:nvPr/>
            </p:nvSpPr>
            <p:spPr bwMode="auto">
              <a:xfrm>
                <a:off x="4064" y="1498"/>
                <a:ext cx="5"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89" name="Rectangle 329"/>
              <p:cNvSpPr>
                <a:spLocks noChangeArrowheads="1"/>
              </p:cNvSpPr>
              <p:nvPr/>
            </p:nvSpPr>
            <p:spPr bwMode="auto">
              <a:xfrm>
                <a:off x="4069"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90" name="Rectangle 330"/>
              <p:cNvSpPr>
                <a:spLocks noChangeArrowheads="1"/>
              </p:cNvSpPr>
              <p:nvPr/>
            </p:nvSpPr>
            <p:spPr bwMode="auto">
              <a:xfrm>
                <a:off x="4075" y="1498"/>
                <a:ext cx="12"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91" name="Rectangle 331"/>
              <p:cNvSpPr>
                <a:spLocks noChangeArrowheads="1"/>
              </p:cNvSpPr>
              <p:nvPr/>
            </p:nvSpPr>
            <p:spPr bwMode="auto">
              <a:xfrm>
                <a:off x="4087" y="1498"/>
                <a:ext cx="5"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92" name="Rectangle 332"/>
              <p:cNvSpPr>
                <a:spLocks noChangeArrowheads="1"/>
              </p:cNvSpPr>
              <p:nvPr/>
            </p:nvSpPr>
            <p:spPr bwMode="auto">
              <a:xfrm>
                <a:off x="4092"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93" name="Rectangle 333"/>
              <p:cNvSpPr>
                <a:spLocks noChangeArrowheads="1"/>
              </p:cNvSpPr>
              <p:nvPr/>
            </p:nvSpPr>
            <p:spPr bwMode="auto">
              <a:xfrm>
                <a:off x="4098" y="1498"/>
                <a:ext cx="11"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94" name="Rectangle 334"/>
              <p:cNvSpPr>
                <a:spLocks noChangeArrowheads="1"/>
              </p:cNvSpPr>
              <p:nvPr/>
            </p:nvSpPr>
            <p:spPr bwMode="auto">
              <a:xfrm>
                <a:off x="4109"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95" name="Rectangle 335"/>
              <p:cNvSpPr>
                <a:spLocks noChangeArrowheads="1"/>
              </p:cNvSpPr>
              <p:nvPr/>
            </p:nvSpPr>
            <p:spPr bwMode="auto">
              <a:xfrm>
                <a:off x="4115"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96" name="Rectangle 336"/>
              <p:cNvSpPr>
                <a:spLocks noChangeArrowheads="1"/>
              </p:cNvSpPr>
              <p:nvPr/>
            </p:nvSpPr>
            <p:spPr bwMode="auto">
              <a:xfrm>
                <a:off x="4121" y="1498"/>
                <a:ext cx="11"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97" name="Rectangle 337"/>
              <p:cNvSpPr>
                <a:spLocks noChangeArrowheads="1"/>
              </p:cNvSpPr>
              <p:nvPr/>
            </p:nvSpPr>
            <p:spPr bwMode="auto">
              <a:xfrm>
                <a:off x="4132"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98" name="Rectangle 338"/>
              <p:cNvSpPr>
                <a:spLocks noChangeArrowheads="1"/>
              </p:cNvSpPr>
              <p:nvPr/>
            </p:nvSpPr>
            <p:spPr bwMode="auto">
              <a:xfrm>
                <a:off x="4138"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99" name="Rectangle 339"/>
              <p:cNvSpPr>
                <a:spLocks noChangeArrowheads="1"/>
              </p:cNvSpPr>
              <p:nvPr/>
            </p:nvSpPr>
            <p:spPr bwMode="auto">
              <a:xfrm>
                <a:off x="4144" y="1498"/>
                <a:ext cx="11"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00" name="Rectangle 340"/>
              <p:cNvSpPr>
                <a:spLocks noChangeArrowheads="1"/>
              </p:cNvSpPr>
              <p:nvPr/>
            </p:nvSpPr>
            <p:spPr bwMode="auto">
              <a:xfrm>
                <a:off x="4155"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01" name="Rectangle 341"/>
              <p:cNvSpPr>
                <a:spLocks noChangeArrowheads="1"/>
              </p:cNvSpPr>
              <p:nvPr/>
            </p:nvSpPr>
            <p:spPr bwMode="auto">
              <a:xfrm>
                <a:off x="4161"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02" name="Rectangle 342"/>
              <p:cNvSpPr>
                <a:spLocks noChangeArrowheads="1"/>
              </p:cNvSpPr>
              <p:nvPr/>
            </p:nvSpPr>
            <p:spPr bwMode="auto">
              <a:xfrm>
                <a:off x="4167" y="1498"/>
                <a:ext cx="5"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03" name="Rectangle 343"/>
              <p:cNvSpPr>
                <a:spLocks noChangeArrowheads="1"/>
              </p:cNvSpPr>
              <p:nvPr/>
            </p:nvSpPr>
            <p:spPr bwMode="auto">
              <a:xfrm>
                <a:off x="4172" y="1498"/>
                <a:ext cx="12"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04" name="Rectangle 344"/>
              <p:cNvSpPr>
                <a:spLocks noChangeArrowheads="1"/>
              </p:cNvSpPr>
              <p:nvPr/>
            </p:nvSpPr>
            <p:spPr bwMode="auto">
              <a:xfrm>
                <a:off x="4184"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05" name="Rectangle 345"/>
              <p:cNvSpPr>
                <a:spLocks noChangeArrowheads="1"/>
              </p:cNvSpPr>
              <p:nvPr/>
            </p:nvSpPr>
            <p:spPr bwMode="auto">
              <a:xfrm>
                <a:off x="4190" y="1498"/>
                <a:ext cx="5"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06" name="Rectangle 346"/>
              <p:cNvSpPr>
                <a:spLocks noChangeArrowheads="1"/>
              </p:cNvSpPr>
              <p:nvPr/>
            </p:nvSpPr>
            <p:spPr bwMode="auto">
              <a:xfrm>
                <a:off x="4195" y="1498"/>
                <a:ext cx="12"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07" name="Rectangle 347"/>
              <p:cNvSpPr>
                <a:spLocks noChangeArrowheads="1"/>
              </p:cNvSpPr>
              <p:nvPr/>
            </p:nvSpPr>
            <p:spPr bwMode="auto">
              <a:xfrm>
                <a:off x="4207"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08" name="Rectangle 348"/>
              <p:cNvSpPr>
                <a:spLocks noChangeArrowheads="1"/>
              </p:cNvSpPr>
              <p:nvPr/>
            </p:nvSpPr>
            <p:spPr bwMode="auto">
              <a:xfrm>
                <a:off x="4213" y="1498"/>
                <a:ext cx="5"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09" name="Rectangle 349"/>
              <p:cNvSpPr>
                <a:spLocks noChangeArrowheads="1"/>
              </p:cNvSpPr>
              <p:nvPr/>
            </p:nvSpPr>
            <p:spPr bwMode="auto">
              <a:xfrm>
                <a:off x="4218" y="1498"/>
                <a:ext cx="12"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10" name="Rectangle 350"/>
              <p:cNvSpPr>
                <a:spLocks noChangeArrowheads="1"/>
              </p:cNvSpPr>
              <p:nvPr/>
            </p:nvSpPr>
            <p:spPr bwMode="auto">
              <a:xfrm>
                <a:off x="4230"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11" name="Rectangle 351"/>
              <p:cNvSpPr>
                <a:spLocks noChangeArrowheads="1"/>
              </p:cNvSpPr>
              <p:nvPr/>
            </p:nvSpPr>
            <p:spPr bwMode="auto">
              <a:xfrm>
                <a:off x="4236" y="1498"/>
                <a:ext cx="5"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12" name="Rectangle 352"/>
              <p:cNvSpPr>
                <a:spLocks noChangeArrowheads="1"/>
              </p:cNvSpPr>
              <p:nvPr/>
            </p:nvSpPr>
            <p:spPr bwMode="auto">
              <a:xfrm>
                <a:off x="4241"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13" name="Rectangle 353"/>
              <p:cNvSpPr>
                <a:spLocks noChangeArrowheads="1"/>
              </p:cNvSpPr>
              <p:nvPr/>
            </p:nvSpPr>
            <p:spPr bwMode="auto">
              <a:xfrm>
                <a:off x="4247" y="1498"/>
                <a:ext cx="11"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14" name="Rectangle 354"/>
              <p:cNvSpPr>
                <a:spLocks noChangeArrowheads="1"/>
              </p:cNvSpPr>
              <p:nvPr/>
            </p:nvSpPr>
            <p:spPr bwMode="auto">
              <a:xfrm>
                <a:off x="4258"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15" name="Rectangle 355"/>
              <p:cNvSpPr>
                <a:spLocks noChangeArrowheads="1"/>
              </p:cNvSpPr>
              <p:nvPr/>
            </p:nvSpPr>
            <p:spPr bwMode="auto">
              <a:xfrm>
                <a:off x="4264"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16" name="Rectangle 356"/>
              <p:cNvSpPr>
                <a:spLocks noChangeArrowheads="1"/>
              </p:cNvSpPr>
              <p:nvPr/>
            </p:nvSpPr>
            <p:spPr bwMode="auto">
              <a:xfrm>
                <a:off x="4270" y="1498"/>
                <a:ext cx="11"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17" name="Rectangle 357"/>
              <p:cNvSpPr>
                <a:spLocks noChangeArrowheads="1"/>
              </p:cNvSpPr>
              <p:nvPr/>
            </p:nvSpPr>
            <p:spPr bwMode="auto">
              <a:xfrm>
                <a:off x="4281"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18" name="Rectangle 358"/>
              <p:cNvSpPr>
                <a:spLocks noChangeArrowheads="1"/>
              </p:cNvSpPr>
              <p:nvPr/>
            </p:nvSpPr>
            <p:spPr bwMode="auto">
              <a:xfrm>
                <a:off x="4287"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19" name="Rectangle 359"/>
              <p:cNvSpPr>
                <a:spLocks noChangeArrowheads="1"/>
              </p:cNvSpPr>
              <p:nvPr/>
            </p:nvSpPr>
            <p:spPr bwMode="auto">
              <a:xfrm>
                <a:off x="4293" y="1498"/>
                <a:ext cx="11"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20" name="Rectangle 360"/>
              <p:cNvSpPr>
                <a:spLocks noChangeArrowheads="1"/>
              </p:cNvSpPr>
              <p:nvPr/>
            </p:nvSpPr>
            <p:spPr bwMode="auto">
              <a:xfrm>
                <a:off x="4304"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21" name="Rectangle 361"/>
              <p:cNvSpPr>
                <a:spLocks noChangeArrowheads="1"/>
              </p:cNvSpPr>
              <p:nvPr/>
            </p:nvSpPr>
            <p:spPr bwMode="auto">
              <a:xfrm>
                <a:off x="4310"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22" name="Rectangle 362"/>
              <p:cNvSpPr>
                <a:spLocks noChangeArrowheads="1"/>
              </p:cNvSpPr>
              <p:nvPr/>
            </p:nvSpPr>
            <p:spPr bwMode="auto">
              <a:xfrm>
                <a:off x="4316" y="1498"/>
                <a:ext cx="11"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23" name="Rectangle 363"/>
              <p:cNvSpPr>
                <a:spLocks noChangeArrowheads="1"/>
              </p:cNvSpPr>
              <p:nvPr/>
            </p:nvSpPr>
            <p:spPr bwMode="auto">
              <a:xfrm>
                <a:off x="4327"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24" name="Rectangle 364"/>
              <p:cNvSpPr>
                <a:spLocks noChangeArrowheads="1"/>
              </p:cNvSpPr>
              <p:nvPr/>
            </p:nvSpPr>
            <p:spPr bwMode="auto">
              <a:xfrm>
                <a:off x="4333"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25" name="Rectangle 365"/>
              <p:cNvSpPr>
                <a:spLocks noChangeArrowheads="1"/>
              </p:cNvSpPr>
              <p:nvPr/>
            </p:nvSpPr>
            <p:spPr bwMode="auto">
              <a:xfrm>
                <a:off x="4339" y="1498"/>
                <a:ext cx="5"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26" name="Rectangle 366"/>
              <p:cNvSpPr>
                <a:spLocks noChangeArrowheads="1"/>
              </p:cNvSpPr>
              <p:nvPr/>
            </p:nvSpPr>
            <p:spPr bwMode="auto">
              <a:xfrm>
                <a:off x="4344" y="1498"/>
                <a:ext cx="12"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27" name="Rectangle 367"/>
              <p:cNvSpPr>
                <a:spLocks noChangeArrowheads="1"/>
              </p:cNvSpPr>
              <p:nvPr/>
            </p:nvSpPr>
            <p:spPr bwMode="auto">
              <a:xfrm>
                <a:off x="4356"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28" name="Rectangle 368"/>
              <p:cNvSpPr>
                <a:spLocks noChangeArrowheads="1"/>
              </p:cNvSpPr>
              <p:nvPr/>
            </p:nvSpPr>
            <p:spPr bwMode="auto">
              <a:xfrm>
                <a:off x="4362" y="1498"/>
                <a:ext cx="5"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29" name="Rectangle 369"/>
              <p:cNvSpPr>
                <a:spLocks noChangeArrowheads="1"/>
              </p:cNvSpPr>
              <p:nvPr/>
            </p:nvSpPr>
            <p:spPr bwMode="auto">
              <a:xfrm>
                <a:off x="4367" y="1498"/>
                <a:ext cx="12"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30" name="Rectangle 370"/>
              <p:cNvSpPr>
                <a:spLocks noChangeArrowheads="1"/>
              </p:cNvSpPr>
              <p:nvPr/>
            </p:nvSpPr>
            <p:spPr bwMode="auto">
              <a:xfrm>
                <a:off x="4379" y="1498"/>
                <a:ext cx="5"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31" name="Rectangle 371"/>
              <p:cNvSpPr>
                <a:spLocks noChangeArrowheads="1"/>
              </p:cNvSpPr>
              <p:nvPr/>
            </p:nvSpPr>
            <p:spPr bwMode="auto">
              <a:xfrm>
                <a:off x="4384"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32" name="Rectangle 372"/>
              <p:cNvSpPr>
                <a:spLocks noChangeArrowheads="1"/>
              </p:cNvSpPr>
              <p:nvPr/>
            </p:nvSpPr>
            <p:spPr bwMode="auto">
              <a:xfrm>
                <a:off x="4390" y="1498"/>
                <a:ext cx="12"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33" name="Rectangle 373"/>
              <p:cNvSpPr>
                <a:spLocks noChangeArrowheads="1"/>
              </p:cNvSpPr>
              <p:nvPr/>
            </p:nvSpPr>
            <p:spPr bwMode="auto">
              <a:xfrm>
                <a:off x="4402" y="1498"/>
                <a:ext cx="5"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34" name="Rectangle 374"/>
              <p:cNvSpPr>
                <a:spLocks noChangeArrowheads="1"/>
              </p:cNvSpPr>
              <p:nvPr/>
            </p:nvSpPr>
            <p:spPr bwMode="auto">
              <a:xfrm>
                <a:off x="4407"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35" name="Rectangle 375"/>
              <p:cNvSpPr>
                <a:spLocks noChangeArrowheads="1"/>
              </p:cNvSpPr>
              <p:nvPr/>
            </p:nvSpPr>
            <p:spPr bwMode="auto">
              <a:xfrm>
                <a:off x="4413"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36" name="Rectangle 376"/>
              <p:cNvSpPr>
                <a:spLocks noChangeArrowheads="1"/>
              </p:cNvSpPr>
              <p:nvPr/>
            </p:nvSpPr>
            <p:spPr bwMode="auto">
              <a:xfrm>
                <a:off x="4419" y="1498"/>
                <a:ext cx="11"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37" name="Rectangle 377"/>
              <p:cNvSpPr>
                <a:spLocks noChangeArrowheads="1"/>
              </p:cNvSpPr>
              <p:nvPr/>
            </p:nvSpPr>
            <p:spPr bwMode="auto">
              <a:xfrm>
                <a:off x="4430"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38" name="Rectangle 378"/>
              <p:cNvSpPr>
                <a:spLocks noChangeArrowheads="1"/>
              </p:cNvSpPr>
              <p:nvPr/>
            </p:nvSpPr>
            <p:spPr bwMode="auto">
              <a:xfrm>
                <a:off x="4436"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39" name="Rectangle 379"/>
              <p:cNvSpPr>
                <a:spLocks noChangeArrowheads="1"/>
              </p:cNvSpPr>
              <p:nvPr/>
            </p:nvSpPr>
            <p:spPr bwMode="auto">
              <a:xfrm>
                <a:off x="4442" y="1498"/>
                <a:ext cx="11"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340" name="Rectangle 380"/>
              <p:cNvSpPr>
                <a:spLocks noChangeArrowheads="1"/>
              </p:cNvSpPr>
              <p:nvPr/>
            </p:nvSpPr>
            <p:spPr bwMode="auto">
              <a:xfrm>
                <a:off x="4453" y="1498"/>
                <a:ext cx="6" cy="1753"/>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grpSp>
        <p:sp>
          <p:nvSpPr>
            <p:cNvPr id="47122" name="Rectangle 381"/>
            <p:cNvSpPr>
              <a:spLocks noChangeArrowheads="1"/>
            </p:cNvSpPr>
            <p:nvPr/>
          </p:nvSpPr>
          <p:spPr bwMode="auto">
            <a:xfrm>
              <a:off x="3675" y="1445"/>
              <a:ext cx="688" cy="1753"/>
            </a:xfrm>
            <a:prstGeom prst="rect">
              <a:avLst/>
            </a:prstGeom>
            <a:noFill/>
            <a:ln w="9525">
              <a:noFill/>
              <a:miter lim="800000"/>
              <a:headEnd/>
              <a:tailEnd/>
            </a:ln>
          </p:spPr>
          <p:txBody>
            <a:bodyPr/>
            <a:lstStyle/>
            <a:p>
              <a:endParaRPr lang="en-GB">
                <a:solidFill>
                  <a:srgbClr val="0094D8"/>
                </a:solidFill>
                <a:latin typeface="Frutiger 55 Roman"/>
              </a:endParaRPr>
            </a:p>
          </p:txBody>
        </p:sp>
        <p:grpSp>
          <p:nvGrpSpPr>
            <p:cNvPr id="47123" name="Group 382"/>
            <p:cNvGrpSpPr>
              <a:grpSpLocks/>
            </p:cNvGrpSpPr>
            <p:nvPr/>
          </p:nvGrpSpPr>
          <p:grpSpPr bwMode="auto">
            <a:xfrm>
              <a:off x="4569" y="1279"/>
              <a:ext cx="688" cy="1919"/>
              <a:chOff x="4665" y="1332"/>
              <a:chExt cx="688" cy="1919"/>
            </a:xfrm>
          </p:grpSpPr>
          <p:sp>
            <p:nvSpPr>
              <p:cNvPr id="47157" name="Rectangle 383"/>
              <p:cNvSpPr>
                <a:spLocks noChangeArrowheads="1"/>
              </p:cNvSpPr>
              <p:nvPr/>
            </p:nvSpPr>
            <p:spPr bwMode="auto">
              <a:xfrm>
                <a:off x="4665"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58" name="Rectangle 384"/>
              <p:cNvSpPr>
                <a:spLocks noChangeArrowheads="1"/>
              </p:cNvSpPr>
              <p:nvPr/>
            </p:nvSpPr>
            <p:spPr bwMode="auto">
              <a:xfrm>
                <a:off x="4671" y="1332"/>
                <a:ext cx="11"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59" name="Rectangle 385"/>
              <p:cNvSpPr>
                <a:spLocks noChangeArrowheads="1"/>
              </p:cNvSpPr>
              <p:nvPr/>
            </p:nvSpPr>
            <p:spPr bwMode="auto">
              <a:xfrm>
                <a:off x="4682"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60" name="Rectangle 386"/>
              <p:cNvSpPr>
                <a:spLocks noChangeArrowheads="1"/>
              </p:cNvSpPr>
              <p:nvPr/>
            </p:nvSpPr>
            <p:spPr bwMode="auto">
              <a:xfrm>
                <a:off x="4688"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61" name="Rectangle 387"/>
              <p:cNvSpPr>
                <a:spLocks noChangeArrowheads="1"/>
              </p:cNvSpPr>
              <p:nvPr/>
            </p:nvSpPr>
            <p:spPr bwMode="auto">
              <a:xfrm>
                <a:off x="4694" y="1332"/>
                <a:ext cx="11"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62" name="Rectangle 388"/>
              <p:cNvSpPr>
                <a:spLocks noChangeArrowheads="1"/>
              </p:cNvSpPr>
              <p:nvPr/>
            </p:nvSpPr>
            <p:spPr bwMode="auto">
              <a:xfrm>
                <a:off x="4705"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63" name="Rectangle 389"/>
              <p:cNvSpPr>
                <a:spLocks noChangeArrowheads="1"/>
              </p:cNvSpPr>
              <p:nvPr/>
            </p:nvSpPr>
            <p:spPr bwMode="auto">
              <a:xfrm>
                <a:off x="4711"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64" name="Rectangle 390"/>
              <p:cNvSpPr>
                <a:spLocks noChangeArrowheads="1"/>
              </p:cNvSpPr>
              <p:nvPr/>
            </p:nvSpPr>
            <p:spPr bwMode="auto">
              <a:xfrm>
                <a:off x="4717" y="1332"/>
                <a:ext cx="5"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65" name="Rectangle 391"/>
              <p:cNvSpPr>
                <a:spLocks noChangeArrowheads="1"/>
              </p:cNvSpPr>
              <p:nvPr/>
            </p:nvSpPr>
            <p:spPr bwMode="auto">
              <a:xfrm>
                <a:off x="4722" y="1332"/>
                <a:ext cx="12"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66" name="Rectangle 392"/>
              <p:cNvSpPr>
                <a:spLocks noChangeArrowheads="1"/>
              </p:cNvSpPr>
              <p:nvPr/>
            </p:nvSpPr>
            <p:spPr bwMode="auto">
              <a:xfrm>
                <a:off x="4734"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67" name="Rectangle 393"/>
              <p:cNvSpPr>
                <a:spLocks noChangeArrowheads="1"/>
              </p:cNvSpPr>
              <p:nvPr/>
            </p:nvSpPr>
            <p:spPr bwMode="auto">
              <a:xfrm>
                <a:off x="4740" y="1332"/>
                <a:ext cx="5"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68" name="Rectangle 394"/>
              <p:cNvSpPr>
                <a:spLocks noChangeArrowheads="1"/>
              </p:cNvSpPr>
              <p:nvPr/>
            </p:nvSpPr>
            <p:spPr bwMode="auto">
              <a:xfrm>
                <a:off x="4745" y="1332"/>
                <a:ext cx="12"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69" name="Rectangle 395"/>
              <p:cNvSpPr>
                <a:spLocks noChangeArrowheads="1"/>
              </p:cNvSpPr>
              <p:nvPr/>
            </p:nvSpPr>
            <p:spPr bwMode="auto">
              <a:xfrm>
                <a:off x="4757"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70" name="Rectangle 396"/>
              <p:cNvSpPr>
                <a:spLocks noChangeArrowheads="1"/>
              </p:cNvSpPr>
              <p:nvPr/>
            </p:nvSpPr>
            <p:spPr bwMode="auto">
              <a:xfrm>
                <a:off x="4763" y="1332"/>
                <a:ext cx="5"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71" name="Rectangle 397"/>
              <p:cNvSpPr>
                <a:spLocks noChangeArrowheads="1"/>
              </p:cNvSpPr>
              <p:nvPr/>
            </p:nvSpPr>
            <p:spPr bwMode="auto">
              <a:xfrm>
                <a:off x="4768" y="1332"/>
                <a:ext cx="12"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72" name="Rectangle 398"/>
              <p:cNvSpPr>
                <a:spLocks noChangeArrowheads="1"/>
              </p:cNvSpPr>
              <p:nvPr/>
            </p:nvSpPr>
            <p:spPr bwMode="auto">
              <a:xfrm>
                <a:off x="4780" y="1332"/>
                <a:ext cx="5"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73" name="Rectangle 399"/>
              <p:cNvSpPr>
                <a:spLocks noChangeArrowheads="1"/>
              </p:cNvSpPr>
              <p:nvPr/>
            </p:nvSpPr>
            <p:spPr bwMode="auto">
              <a:xfrm>
                <a:off x="4785"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74" name="Rectangle 400"/>
              <p:cNvSpPr>
                <a:spLocks noChangeArrowheads="1"/>
              </p:cNvSpPr>
              <p:nvPr/>
            </p:nvSpPr>
            <p:spPr bwMode="auto">
              <a:xfrm>
                <a:off x="4791"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75" name="Rectangle 401"/>
              <p:cNvSpPr>
                <a:spLocks noChangeArrowheads="1"/>
              </p:cNvSpPr>
              <p:nvPr/>
            </p:nvSpPr>
            <p:spPr bwMode="auto">
              <a:xfrm>
                <a:off x="4797" y="1332"/>
                <a:ext cx="11"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76" name="Rectangle 402"/>
              <p:cNvSpPr>
                <a:spLocks noChangeArrowheads="1"/>
              </p:cNvSpPr>
              <p:nvPr/>
            </p:nvSpPr>
            <p:spPr bwMode="auto">
              <a:xfrm>
                <a:off x="4808"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77" name="Rectangle 403"/>
              <p:cNvSpPr>
                <a:spLocks noChangeArrowheads="1"/>
              </p:cNvSpPr>
              <p:nvPr/>
            </p:nvSpPr>
            <p:spPr bwMode="auto">
              <a:xfrm>
                <a:off x="4814"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78" name="Rectangle 404"/>
              <p:cNvSpPr>
                <a:spLocks noChangeArrowheads="1"/>
              </p:cNvSpPr>
              <p:nvPr/>
            </p:nvSpPr>
            <p:spPr bwMode="auto">
              <a:xfrm>
                <a:off x="4820" y="1332"/>
                <a:ext cx="11"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79" name="Rectangle 405"/>
              <p:cNvSpPr>
                <a:spLocks noChangeArrowheads="1"/>
              </p:cNvSpPr>
              <p:nvPr/>
            </p:nvSpPr>
            <p:spPr bwMode="auto">
              <a:xfrm>
                <a:off x="4831"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80" name="Rectangle 406"/>
              <p:cNvSpPr>
                <a:spLocks noChangeArrowheads="1"/>
              </p:cNvSpPr>
              <p:nvPr/>
            </p:nvSpPr>
            <p:spPr bwMode="auto">
              <a:xfrm>
                <a:off x="4837"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81" name="Rectangle 407"/>
              <p:cNvSpPr>
                <a:spLocks noChangeArrowheads="1"/>
              </p:cNvSpPr>
              <p:nvPr/>
            </p:nvSpPr>
            <p:spPr bwMode="auto">
              <a:xfrm>
                <a:off x="4843" y="1332"/>
                <a:ext cx="11"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82" name="Rectangle 408"/>
              <p:cNvSpPr>
                <a:spLocks noChangeArrowheads="1"/>
              </p:cNvSpPr>
              <p:nvPr/>
            </p:nvSpPr>
            <p:spPr bwMode="auto">
              <a:xfrm>
                <a:off x="4854"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83" name="Rectangle 409"/>
              <p:cNvSpPr>
                <a:spLocks noChangeArrowheads="1"/>
              </p:cNvSpPr>
              <p:nvPr/>
            </p:nvSpPr>
            <p:spPr bwMode="auto">
              <a:xfrm>
                <a:off x="4860"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84" name="Rectangle 410"/>
              <p:cNvSpPr>
                <a:spLocks noChangeArrowheads="1"/>
              </p:cNvSpPr>
              <p:nvPr/>
            </p:nvSpPr>
            <p:spPr bwMode="auto">
              <a:xfrm>
                <a:off x="4866" y="1332"/>
                <a:ext cx="11"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85" name="Rectangle 411"/>
              <p:cNvSpPr>
                <a:spLocks noChangeArrowheads="1"/>
              </p:cNvSpPr>
              <p:nvPr/>
            </p:nvSpPr>
            <p:spPr bwMode="auto">
              <a:xfrm>
                <a:off x="4877"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86" name="Rectangle 412"/>
              <p:cNvSpPr>
                <a:spLocks noChangeArrowheads="1"/>
              </p:cNvSpPr>
              <p:nvPr/>
            </p:nvSpPr>
            <p:spPr bwMode="auto">
              <a:xfrm>
                <a:off x="4883"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87" name="Rectangle 413"/>
              <p:cNvSpPr>
                <a:spLocks noChangeArrowheads="1"/>
              </p:cNvSpPr>
              <p:nvPr/>
            </p:nvSpPr>
            <p:spPr bwMode="auto">
              <a:xfrm>
                <a:off x="4889" y="1332"/>
                <a:ext cx="5"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88" name="Rectangle 414"/>
              <p:cNvSpPr>
                <a:spLocks noChangeArrowheads="1"/>
              </p:cNvSpPr>
              <p:nvPr/>
            </p:nvSpPr>
            <p:spPr bwMode="auto">
              <a:xfrm>
                <a:off x="4894" y="1332"/>
                <a:ext cx="12"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89" name="Rectangle 415"/>
              <p:cNvSpPr>
                <a:spLocks noChangeArrowheads="1"/>
              </p:cNvSpPr>
              <p:nvPr/>
            </p:nvSpPr>
            <p:spPr bwMode="auto">
              <a:xfrm>
                <a:off x="4906"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90" name="Rectangle 416"/>
              <p:cNvSpPr>
                <a:spLocks noChangeArrowheads="1"/>
              </p:cNvSpPr>
              <p:nvPr/>
            </p:nvSpPr>
            <p:spPr bwMode="auto">
              <a:xfrm>
                <a:off x="4912" y="1332"/>
                <a:ext cx="5"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91" name="Rectangle 417"/>
              <p:cNvSpPr>
                <a:spLocks noChangeArrowheads="1"/>
              </p:cNvSpPr>
              <p:nvPr/>
            </p:nvSpPr>
            <p:spPr bwMode="auto">
              <a:xfrm>
                <a:off x="4917" y="1332"/>
                <a:ext cx="12"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92" name="Rectangle 418"/>
              <p:cNvSpPr>
                <a:spLocks noChangeArrowheads="1"/>
              </p:cNvSpPr>
              <p:nvPr/>
            </p:nvSpPr>
            <p:spPr bwMode="auto">
              <a:xfrm>
                <a:off x="4929" y="1332"/>
                <a:ext cx="5"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93" name="Rectangle 419"/>
              <p:cNvSpPr>
                <a:spLocks noChangeArrowheads="1"/>
              </p:cNvSpPr>
              <p:nvPr/>
            </p:nvSpPr>
            <p:spPr bwMode="auto">
              <a:xfrm>
                <a:off x="4934"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94" name="Rectangle 420"/>
              <p:cNvSpPr>
                <a:spLocks noChangeArrowheads="1"/>
              </p:cNvSpPr>
              <p:nvPr/>
            </p:nvSpPr>
            <p:spPr bwMode="auto">
              <a:xfrm>
                <a:off x="4940" y="1332"/>
                <a:ext cx="12"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95" name="Rectangle 421"/>
              <p:cNvSpPr>
                <a:spLocks noChangeArrowheads="1"/>
              </p:cNvSpPr>
              <p:nvPr/>
            </p:nvSpPr>
            <p:spPr bwMode="auto">
              <a:xfrm>
                <a:off x="4952" y="1332"/>
                <a:ext cx="5"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96" name="Rectangle 422"/>
              <p:cNvSpPr>
                <a:spLocks noChangeArrowheads="1"/>
              </p:cNvSpPr>
              <p:nvPr/>
            </p:nvSpPr>
            <p:spPr bwMode="auto">
              <a:xfrm>
                <a:off x="4957"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97" name="Rectangle 423"/>
              <p:cNvSpPr>
                <a:spLocks noChangeArrowheads="1"/>
              </p:cNvSpPr>
              <p:nvPr/>
            </p:nvSpPr>
            <p:spPr bwMode="auto">
              <a:xfrm>
                <a:off x="4963"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98" name="Rectangle 424"/>
              <p:cNvSpPr>
                <a:spLocks noChangeArrowheads="1"/>
              </p:cNvSpPr>
              <p:nvPr/>
            </p:nvSpPr>
            <p:spPr bwMode="auto">
              <a:xfrm>
                <a:off x="4969" y="1332"/>
                <a:ext cx="11"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199" name="Rectangle 425"/>
              <p:cNvSpPr>
                <a:spLocks noChangeArrowheads="1"/>
              </p:cNvSpPr>
              <p:nvPr/>
            </p:nvSpPr>
            <p:spPr bwMode="auto">
              <a:xfrm>
                <a:off x="4980"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00" name="Rectangle 426"/>
              <p:cNvSpPr>
                <a:spLocks noChangeArrowheads="1"/>
              </p:cNvSpPr>
              <p:nvPr/>
            </p:nvSpPr>
            <p:spPr bwMode="auto">
              <a:xfrm>
                <a:off x="4986"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01" name="Rectangle 427"/>
              <p:cNvSpPr>
                <a:spLocks noChangeArrowheads="1"/>
              </p:cNvSpPr>
              <p:nvPr/>
            </p:nvSpPr>
            <p:spPr bwMode="auto">
              <a:xfrm>
                <a:off x="4992" y="1332"/>
                <a:ext cx="11"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02" name="Rectangle 428"/>
              <p:cNvSpPr>
                <a:spLocks noChangeArrowheads="1"/>
              </p:cNvSpPr>
              <p:nvPr/>
            </p:nvSpPr>
            <p:spPr bwMode="auto">
              <a:xfrm>
                <a:off x="5003"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03" name="Rectangle 429"/>
              <p:cNvSpPr>
                <a:spLocks noChangeArrowheads="1"/>
              </p:cNvSpPr>
              <p:nvPr/>
            </p:nvSpPr>
            <p:spPr bwMode="auto">
              <a:xfrm>
                <a:off x="5009"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04" name="Rectangle 430"/>
              <p:cNvSpPr>
                <a:spLocks noChangeArrowheads="1"/>
              </p:cNvSpPr>
              <p:nvPr/>
            </p:nvSpPr>
            <p:spPr bwMode="auto">
              <a:xfrm>
                <a:off x="5015" y="1332"/>
                <a:ext cx="11"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05" name="Rectangle 431"/>
              <p:cNvSpPr>
                <a:spLocks noChangeArrowheads="1"/>
              </p:cNvSpPr>
              <p:nvPr/>
            </p:nvSpPr>
            <p:spPr bwMode="auto">
              <a:xfrm>
                <a:off x="5026"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06" name="Rectangle 432"/>
              <p:cNvSpPr>
                <a:spLocks noChangeArrowheads="1"/>
              </p:cNvSpPr>
              <p:nvPr/>
            </p:nvSpPr>
            <p:spPr bwMode="auto">
              <a:xfrm>
                <a:off x="5032"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07" name="Rectangle 433"/>
              <p:cNvSpPr>
                <a:spLocks noChangeArrowheads="1"/>
              </p:cNvSpPr>
              <p:nvPr/>
            </p:nvSpPr>
            <p:spPr bwMode="auto">
              <a:xfrm>
                <a:off x="5038" y="1332"/>
                <a:ext cx="11"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08" name="Rectangle 434"/>
              <p:cNvSpPr>
                <a:spLocks noChangeArrowheads="1"/>
              </p:cNvSpPr>
              <p:nvPr/>
            </p:nvSpPr>
            <p:spPr bwMode="auto">
              <a:xfrm>
                <a:off x="5049"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09" name="Rectangle 435"/>
              <p:cNvSpPr>
                <a:spLocks noChangeArrowheads="1"/>
              </p:cNvSpPr>
              <p:nvPr/>
            </p:nvSpPr>
            <p:spPr bwMode="auto">
              <a:xfrm>
                <a:off x="5055" y="1332"/>
                <a:ext cx="5"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10" name="Rectangle 436"/>
              <p:cNvSpPr>
                <a:spLocks noChangeArrowheads="1"/>
              </p:cNvSpPr>
              <p:nvPr/>
            </p:nvSpPr>
            <p:spPr bwMode="auto">
              <a:xfrm>
                <a:off x="5060"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11" name="Rectangle 437"/>
              <p:cNvSpPr>
                <a:spLocks noChangeArrowheads="1"/>
              </p:cNvSpPr>
              <p:nvPr/>
            </p:nvSpPr>
            <p:spPr bwMode="auto">
              <a:xfrm>
                <a:off x="5066" y="1332"/>
                <a:ext cx="12"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12" name="Rectangle 438"/>
              <p:cNvSpPr>
                <a:spLocks noChangeArrowheads="1"/>
              </p:cNvSpPr>
              <p:nvPr/>
            </p:nvSpPr>
            <p:spPr bwMode="auto">
              <a:xfrm>
                <a:off x="5078" y="1332"/>
                <a:ext cx="5"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13" name="Rectangle 439"/>
              <p:cNvSpPr>
                <a:spLocks noChangeArrowheads="1"/>
              </p:cNvSpPr>
              <p:nvPr/>
            </p:nvSpPr>
            <p:spPr bwMode="auto">
              <a:xfrm>
                <a:off x="5083"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14" name="Rectangle 440"/>
              <p:cNvSpPr>
                <a:spLocks noChangeArrowheads="1"/>
              </p:cNvSpPr>
              <p:nvPr/>
            </p:nvSpPr>
            <p:spPr bwMode="auto">
              <a:xfrm>
                <a:off x="5089" y="1332"/>
                <a:ext cx="12"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15" name="Rectangle 441"/>
              <p:cNvSpPr>
                <a:spLocks noChangeArrowheads="1"/>
              </p:cNvSpPr>
              <p:nvPr/>
            </p:nvSpPr>
            <p:spPr bwMode="auto">
              <a:xfrm>
                <a:off x="5101" y="1332"/>
                <a:ext cx="5"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16" name="Rectangle 442"/>
              <p:cNvSpPr>
                <a:spLocks noChangeArrowheads="1"/>
              </p:cNvSpPr>
              <p:nvPr/>
            </p:nvSpPr>
            <p:spPr bwMode="auto">
              <a:xfrm>
                <a:off x="5106"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17" name="Rectangle 443"/>
              <p:cNvSpPr>
                <a:spLocks noChangeArrowheads="1"/>
              </p:cNvSpPr>
              <p:nvPr/>
            </p:nvSpPr>
            <p:spPr bwMode="auto">
              <a:xfrm>
                <a:off x="5112" y="1332"/>
                <a:ext cx="12"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18" name="Rectangle 444"/>
              <p:cNvSpPr>
                <a:spLocks noChangeArrowheads="1"/>
              </p:cNvSpPr>
              <p:nvPr/>
            </p:nvSpPr>
            <p:spPr bwMode="auto">
              <a:xfrm>
                <a:off x="5124" y="1332"/>
                <a:ext cx="5"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19" name="Rectangle 445"/>
              <p:cNvSpPr>
                <a:spLocks noChangeArrowheads="1"/>
              </p:cNvSpPr>
              <p:nvPr/>
            </p:nvSpPr>
            <p:spPr bwMode="auto">
              <a:xfrm>
                <a:off x="5129"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20" name="Rectangle 446"/>
              <p:cNvSpPr>
                <a:spLocks noChangeArrowheads="1"/>
              </p:cNvSpPr>
              <p:nvPr/>
            </p:nvSpPr>
            <p:spPr bwMode="auto">
              <a:xfrm>
                <a:off x="5135"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21" name="Rectangle 447"/>
              <p:cNvSpPr>
                <a:spLocks noChangeArrowheads="1"/>
              </p:cNvSpPr>
              <p:nvPr/>
            </p:nvSpPr>
            <p:spPr bwMode="auto">
              <a:xfrm>
                <a:off x="5141" y="1332"/>
                <a:ext cx="11"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22" name="Rectangle 448"/>
              <p:cNvSpPr>
                <a:spLocks noChangeArrowheads="1"/>
              </p:cNvSpPr>
              <p:nvPr/>
            </p:nvSpPr>
            <p:spPr bwMode="auto">
              <a:xfrm>
                <a:off x="5152"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23" name="Rectangle 449"/>
              <p:cNvSpPr>
                <a:spLocks noChangeArrowheads="1"/>
              </p:cNvSpPr>
              <p:nvPr/>
            </p:nvSpPr>
            <p:spPr bwMode="auto">
              <a:xfrm>
                <a:off x="5158"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24" name="Rectangle 450"/>
              <p:cNvSpPr>
                <a:spLocks noChangeArrowheads="1"/>
              </p:cNvSpPr>
              <p:nvPr/>
            </p:nvSpPr>
            <p:spPr bwMode="auto">
              <a:xfrm>
                <a:off x="5164" y="1332"/>
                <a:ext cx="11"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25" name="Rectangle 451"/>
              <p:cNvSpPr>
                <a:spLocks noChangeArrowheads="1"/>
              </p:cNvSpPr>
              <p:nvPr/>
            </p:nvSpPr>
            <p:spPr bwMode="auto">
              <a:xfrm>
                <a:off x="5175"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26" name="Rectangle 452"/>
              <p:cNvSpPr>
                <a:spLocks noChangeArrowheads="1"/>
              </p:cNvSpPr>
              <p:nvPr/>
            </p:nvSpPr>
            <p:spPr bwMode="auto">
              <a:xfrm>
                <a:off x="5181"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27" name="Rectangle 453"/>
              <p:cNvSpPr>
                <a:spLocks noChangeArrowheads="1"/>
              </p:cNvSpPr>
              <p:nvPr/>
            </p:nvSpPr>
            <p:spPr bwMode="auto">
              <a:xfrm>
                <a:off x="5187" y="1332"/>
                <a:ext cx="11"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28" name="Rectangle 454"/>
              <p:cNvSpPr>
                <a:spLocks noChangeArrowheads="1"/>
              </p:cNvSpPr>
              <p:nvPr/>
            </p:nvSpPr>
            <p:spPr bwMode="auto">
              <a:xfrm>
                <a:off x="5198"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29" name="Rectangle 455"/>
              <p:cNvSpPr>
                <a:spLocks noChangeArrowheads="1"/>
              </p:cNvSpPr>
              <p:nvPr/>
            </p:nvSpPr>
            <p:spPr bwMode="auto">
              <a:xfrm>
                <a:off x="5204" y="1332"/>
                <a:ext cx="5"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30" name="Rectangle 456"/>
              <p:cNvSpPr>
                <a:spLocks noChangeArrowheads="1"/>
              </p:cNvSpPr>
              <p:nvPr/>
            </p:nvSpPr>
            <p:spPr bwMode="auto">
              <a:xfrm>
                <a:off x="5209" y="1332"/>
                <a:ext cx="12"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31" name="Rectangle 457"/>
              <p:cNvSpPr>
                <a:spLocks noChangeArrowheads="1"/>
              </p:cNvSpPr>
              <p:nvPr/>
            </p:nvSpPr>
            <p:spPr bwMode="auto">
              <a:xfrm>
                <a:off x="5221"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32" name="Rectangle 458"/>
              <p:cNvSpPr>
                <a:spLocks noChangeArrowheads="1"/>
              </p:cNvSpPr>
              <p:nvPr/>
            </p:nvSpPr>
            <p:spPr bwMode="auto">
              <a:xfrm>
                <a:off x="5227" y="1332"/>
                <a:ext cx="5"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33" name="Rectangle 459"/>
              <p:cNvSpPr>
                <a:spLocks noChangeArrowheads="1"/>
              </p:cNvSpPr>
              <p:nvPr/>
            </p:nvSpPr>
            <p:spPr bwMode="auto">
              <a:xfrm>
                <a:off x="5232"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34" name="Rectangle 460"/>
              <p:cNvSpPr>
                <a:spLocks noChangeArrowheads="1"/>
              </p:cNvSpPr>
              <p:nvPr/>
            </p:nvSpPr>
            <p:spPr bwMode="auto">
              <a:xfrm>
                <a:off x="5238" y="1332"/>
                <a:ext cx="12"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35" name="Rectangle 461"/>
              <p:cNvSpPr>
                <a:spLocks noChangeArrowheads="1"/>
              </p:cNvSpPr>
              <p:nvPr/>
            </p:nvSpPr>
            <p:spPr bwMode="auto">
              <a:xfrm>
                <a:off x="5250" y="1332"/>
                <a:ext cx="5"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36" name="Rectangle 462"/>
              <p:cNvSpPr>
                <a:spLocks noChangeArrowheads="1"/>
              </p:cNvSpPr>
              <p:nvPr/>
            </p:nvSpPr>
            <p:spPr bwMode="auto">
              <a:xfrm>
                <a:off x="5255"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37" name="Rectangle 463"/>
              <p:cNvSpPr>
                <a:spLocks noChangeArrowheads="1"/>
              </p:cNvSpPr>
              <p:nvPr/>
            </p:nvSpPr>
            <p:spPr bwMode="auto">
              <a:xfrm>
                <a:off x="5261" y="1332"/>
                <a:ext cx="11"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38" name="Rectangle 464"/>
              <p:cNvSpPr>
                <a:spLocks noChangeArrowheads="1"/>
              </p:cNvSpPr>
              <p:nvPr/>
            </p:nvSpPr>
            <p:spPr bwMode="auto">
              <a:xfrm>
                <a:off x="5272"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39" name="Rectangle 465"/>
              <p:cNvSpPr>
                <a:spLocks noChangeArrowheads="1"/>
              </p:cNvSpPr>
              <p:nvPr/>
            </p:nvSpPr>
            <p:spPr bwMode="auto">
              <a:xfrm>
                <a:off x="5278"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40" name="Rectangle 466"/>
              <p:cNvSpPr>
                <a:spLocks noChangeArrowheads="1"/>
              </p:cNvSpPr>
              <p:nvPr/>
            </p:nvSpPr>
            <p:spPr bwMode="auto">
              <a:xfrm>
                <a:off x="5284" y="1332"/>
                <a:ext cx="11"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41" name="Rectangle 467"/>
              <p:cNvSpPr>
                <a:spLocks noChangeArrowheads="1"/>
              </p:cNvSpPr>
              <p:nvPr/>
            </p:nvSpPr>
            <p:spPr bwMode="auto">
              <a:xfrm>
                <a:off x="5295"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42" name="Rectangle 468"/>
              <p:cNvSpPr>
                <a:spLocks noChangeArrowheads="1"/>
              </p:cNvSpPr>
              <p:nvPr/>
            </p:nvSpPr>
            <p:spPr bwMode="auto">
              <a:xfrm>
                <a:off x="5301"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43" name="Rectangle 469"/>
              <p:cNvSpPr>
                <a:spLocks noChangeArrowheads="1"/>
              </p:cNvSpPr>
              <p:nvPr/>
            </p:nvSpPr>
            <p:spPr bwMode="auto">
              <a:xfrm>
                <a:off x="5307"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44" name="Rectangle 470"/>
              <p:cNvSpPr>
                <a:spLocks noChangeArrowheads="1"/>
              </p:cNvSpPr>
              <p:nvPr/>
            </p:nvSpPr>
            <p:spPr bwMode="auto">
              <a:xfrm>
                <a:off x="5313" y="1332"/>
                <a:ext cx="11"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45" name="Rectangle 471"/>
              <p:cNvSpPr>
                <a:spLocks noChangeArrowheads="1"/>
              </p:cNvSpPr>
              <p:nvPr/>
            </p:nvSpPr>
            <p:spPr bwMode="auto">
              <a:xfrm>
                <a:off x="5324"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46" name="Rectangle 472"/>
              <p:cNvSpPr>
                <a:spLocks noChangeArrowheads="1"/>
              </p:cNvSpPr>
              <p:nvPr/>
            </p:nvSpPr>
            <p:spPr bwMode="auto">
              <a:xfrm>
                <a:off x="5330" y="1332"/>
                <a:ext cx="5"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47" name="Rectangle 473"/>
              <p:cNvSpPr>
                <a:spLocks noChangeArrowheads="1"/>
              </p:cNvSpPr>
              <p:nvPr/>
            </p:nvSpPr>
            <p:spPr bwMode="auto">
              <a:xfrm>
                <a:off x="5335" y="1332"/>
                <a:ext cx="12"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sp>
            <p:nvSpPr>
              <p:cNvPr id="47248" name="Rectangle 474"/>
              <p:cNvSpPr>
                <a:spLocks noChangeArrowheads="1"/>
              </p:cNvSpPr>
              <p:nvPr/>
            </p:nvSpPr>
            <p:spPr bwMode="auto">
              <a:xfrm>
                <a:off x="5347" y="1332"/>
                <a:ext cx="6" cy="1919"/>
              </a:xfrm>
              <a:prstGeom prst="rect">
                <a:avLst/>
              </a:prstGeom>
              <a:solidFill>
                <a:srgbClr val="F9B700"/>
              </a:solidFill>
              <a:ln w="9525">
                <a:noFill/>
                <a:miter lim="800000"/>
                <a:headEnd/>
                <a:tailEnd/>
              </a:ln>
            </p:spPr>
            <p:txBody>
              <a:bodyPr/>
              <a:lstStyle/>
              <a:p>
                <a:endParaRPr lang="en-GB">
                  <a:solidFill>
                    <a:srgbClr val="0094D8"/>
                  </a:solidFill>
                  <a:latin typeface="Frutiger 55 Roman"/>
                </a:endParaRPr>
              </a:p>
            </p:txBody>
          </p:sp>
        </p:grpSp>
        <p:sp>
          <p:nvSpPr>
            <p:cNvPr id="47124" name="Rectangle 475"/>
            <p:cNvSpPr>
              <a:spLocks noChangeArrowheads="1"/>
            </p:cNvSpPr>
            <p:nvPr/>
          </p:nvSpPr>
          <p:spPr bwMode="auto">
            <a:xfrm>
              <a:off x="4569" y="1279"/>
              <a:ext cx="688" cy="1919"/>
            </a:xfrm>
            <a:prstGeom prst="rect">
              <a:avLst/>
            </a:prstGeom>
            <a:noFill/>
            <a:ln w="9525">
              <a:noFill/>
              <a:miter lim="800000"/>
              <a:headEnd/>
              <a:tailEnd/>
            </a:ln>
          </p:spPr>
          <p:txBody>
            <a:bodyPr/>
            <a:lstStyle/>
            <a:p>
              <a:endParaRPr lang="en-GB">
                <a:solidFill>
                  <a:srgbClr val="0094D8"/>
                </a:solidFill>
                <a:latin typeface="Frutiger 55 Roman"/>
              </a:endParaRPr>
            </a:p>
          </p:txBody>
        </p:sp>
        <p:sp>
          <p:nvSpPr>
            <p:cNvPr id="47125" name="Line 476"/>
            <p:cNvSpPr>
              <a:spLocks noChangeShapeType="1"/>
            </p:cNvSpPr>
            <p:nvPr/>
          </p:nvSpPr>
          <p:spPr bwMode="auto">
            <a:xfrm>
              <a:off x="891" y="896"/>
              <a:ext cx="1" cy="2302"/>
            </a:xfrm>
            <a:prstGeom prst="line">
              <a:avLst/>
            </a:prstGeom>
            <a:noFill/>
            <a:ln w="28575">
              <a:solidFill>
                <a:schemeClr val="tx1"/>
              </a:solidFill>
              <a:round/>
              <a:headEnd/>
              <a:tailEnd/>
            </a:ln>
          </p:spPr>
          <p:txBody>
            <a:bodyPr/>
            <a:lstStyle/>
            <a:p>
              <a:endParaRPr lang="it-IT"/>
            </a:p>
          </p:txBody>
        </p:sp>
        <p:sp>
          <p:nvSpPr>
            <p:cNvPr id="47126" name="Line 477"/>
            <p:cNvSpPr>
              <a:spLocks noChangeShapeType="1"/>
            </p:cNvSpPr>
            <p:nvPr/>
          </p:nvSpPr>
          <p:spPr bwMode="auto">
            <a:xfrm>
              <a:off x="845" y="3198"/>
              <a:ext cx="46" cy="1"/>
            </a:xfrm>
            <a:prstGeom prst="line">
              <a:avLst/>
            </a:prstGeom>
            <a:noFill/>
            <a:ln w="28575">
              <a:solidFill>
                <a:schemeClr val="tx1"/>
              </a:solidFill>
              <a:round/>
              <a:headEnd/>
              <a:tailEnd/>
            </a:ln>
          </p:spPr>
          <p:txBody>
            <a:bodyPr/>
            <a:lstStyle/>
            <a:p>
              <a:endParaRPr lang="it-IT"/>
            </a:p>
          </p:txBody>
        </p:sp>
        <p:sp>
          <p:nvSpPr>
            <p:cNvPr id="47127" name="Line 478"/>
            <p:cNvSpPr>
              <a:spLocks noChangeShapeType="1"/>
            </p:cNvSpPr>
            <p:nvPr/>
          </p:nvSpPr>
          <p:spPr bwMode="auto">
            <a:xfrm>
              <a:off x="845" y="2814"/>
              <a:ext cx="46" cy="1"/>
            </a:xfrm>
            <a:prstGeom prst="line">
              <a:avLst/>
            </a:prstGeom>
            <a:noFill/>
            <a:ln w="28575">
              <a:solidFill>
                <a:schemeClr val="tx1"/>
              </a:solidFill>
              <a:round/>
              <a:headEnd/>
              <a:tailEnd/>
            </a:ln>
          </p:spPr>
          <p:txBody>
            <a:bodyPr/>
            <a:lstStyle/>
            <a:p>
              <a:endParaRPr lang="it-IT"/>
            </a:p>
          </p:txBody>
        </p:sp>
        <p:sp>
          <p:nvSpPr>
            <p:cNvPr id="47128" name="Line 479"/>
            <p:cNvSpPr>
              <a:spLocks noChangeShapeType="1"/>
            </p:cNvSpPr>
            <p:nvPr/>
          </p:nvSpPr>
          <p:spPr bwMode="auto">
            <a:xfrm>
              <a:off x="845" y="2430"/>
              <a:ext cx="46" cy="1"/>
            </a:xfrm>
            <a:prstGeom prst="line">
              <a:avLst/>
            </a:prstGeom>
            <a:noFill/>
            <a:ln w="28575">
              <a:solidFill>
                <a:schemeClr val="tx1"/>
              </a:solidFill>
              <a:round/>
              <a:headEnd/>
              <a:tailEnd/>
            </a:ln>
          </p:spPr>
          <p:txBody>
            <a:bodyPr/>
            <a:lstStyle/>
            <a:p>
              <a:endParaRPr lang="it-IT"/>
            </a:p>
          </p:txBody>
        </p:sp>
        <p:sp>
          <p:nvSpPr>
            <p:cNvPr id="47129" name="Line 480"/>
            <p:cNvSpPr>
              <a:spLocks noChangeShapeType="1"/>
            </p:cNvSpPr>
            <p:nvPr/>
          </p:nvSpPr>
          <p:spPr bwMode="auto">
            <a:xfrm>
              <a:off x="845" y="2047"/>
              <a:ext cx="46" cy="1"/>
            </a:xfrm>
            <a:prstGeom prst="line">
              <a:avLst/>
            </a:prstGeom>
            <a:noFill/>
            <a:ln w="28575">
              <a:solidFill>
                <a:schemeClr val="tx1"/>
              </a:solidFill>
              <a:round/>
              <a:headEnd/>
              <a:tailEnd/>
            </a:ln>
          </p:spPr>
          <p:txBody>
            <a:bodyPr/>
            <a:lstStyle/>
            <a:p>
              <a:endParaRPr lang="it-IT"/>
            </a:p>
          </p:txBody>
        </p:sp>
        <p:sp>
          <p:nvSpPr>
            <p:cNvPr id="47130" name="Line 481"/>
            <p:cNvSpPr>
              <a:spLocks noChangeShapeType="1"/>
            </p:cNvSpPr>
            <p:nvPr/>
          </p:nvSpPr>
          <p:spPr bwMode="auto">
            <a:xfrm>
              <a:off x="845" y="1663"/>
              <a:ext cx="46" cy="1"/>
            </a:xfrm>
            <a:prstGeom prst="line">
              <a:avLst/>
            </a:prstGeom>
            <a:noFill/>
            <a:ln w="28575">
              <a:solidFill>
                <a:schemeClr val="tx1"/>
              </a:solidFill>
              <a:round/>
              <a:headEnd/>
              <a:tailEnd/>
            </a:ln>
          </p:spPr>
          <p:txBody>
            <a:bodyPr/>
            <a:lstStyle/>
            <a:p>
              <a:endParaRPr lang="it-IT"/>
            </a:p>
          </p:txBody>
        </p:sp>
        <p:sp>
          <p:nvSpPr>
            <p:cNvPr id="47131" name="Line 482"/>
            <p:cNvSpPr>
              <a:spLocks noChangeShapeType="1"/>
            </p:cNvSpPr>
            <p:nvPr/>
          </p:nvSpPr>
          <p:spPr bwMode="auto">
            <a:xfrm>
              <a:off x="845" y="1279"/>
              <a:ext cx="46" cy="1"/>
            </a:xfrm>
            <a:prstGeom prst="line">
              <a:avLst/>
            </a:prstGeom>
            <a:noFill/>
            <a:ln w="28575">
              <a:solidFill>
                <a:schemeClr val="tx1"/>
              </a:solidFill>
              <a:round/>
              <a:headEnd/>
              <a:tailEnd/>
            </a:ln>
          </p:spPr>
          <p:txBody>
            <a:bodyPr/>
            <a:lstStyle/>
            <a:p>
              <a:endParaRPr lang="it-IT"/>
            </a:p>
          </p:txBody>
        </p:sp>
        <p:sp>
          <p:nvSpPr>
            <p:cNvPr id="47132" name="Line 483"/>
            <p:cNvSpPr>
              <a:spLocks noChangeShapeType="1"/>
            </p:cNvSpPr>
            <p:nvPr/>
          </p:nvSpPr>
          <p:spPr bwMode="auto">
            <a:xfrm>
              <a:off x="845" y="896"/>
              <a:ext cx="46" cy="1"/>
            </a:xfrm>
            <a:prstGeom prst="line">
              <a:avLst/>
            </a:prstGeom>
            <a:noFill/>
            <a:ln w="28575">
              <a:solidFill>
                <a:schemeClr val="tx1"/>
              </a:solidFill>
              <a:round/>
              <a:headEnd/>
              <a:tailEnd/>
            </a:ln>
          </p:spPr>
          <p:txBody>
            <a:bodyPr/>
            <a:lstStyle/>
            <a:p>
              <a:endParaRPr lang="it-IT"/>
            </a:p>
          </p:txBody>
        </p:sp>
        <p:sp>
          <p:nvSpPr>
            <p:cNvPr id="47133" name="Line 484"/>
            <p:cNvSpPr>
              <a:spLocks noChangeShapeType="1"/>
            </p:cNvSpPr>
            <p:nvPr/>
          </p:nvSpPr>
          <p:spPr bwMode="auto">
            <a:xfrm>
              <a:off x="891" y="3198"/>
              <a:ext cx="4469" cy="1"/>
            </a:xfrm>
            <a:prstGeom prst="line">
              <a:avLst/>
            </a:prstGeom>
            <a:noFill/>
            <a:ln w="28575">
              <a:solidFill>
                <a:schemeClr val="tx1"/>
              </a:solidFill>
              <a:round/>
              <a:headEnd/>
              <a:tailEnd/>
            </a:ln>
          </p:spPr>
          <p:txBody>
            <a:bodyPr/>
            <a:lstStyle/>
            <a:p>
              <a:endParaRPr lang="it-IT"/>
            </a:p>
          </p:txBody>
        </p:sp>
        <p:sp>
          <p:nvSpPr>
            <p:cNvPr id="47134" name="Line 485"/>
            <p:cNvSpPr>
              <a:spLocks noChangeShapeType="1"/>
            </p:cNvSpPr>
            <p:nvPr/>
          </p:nvSpPr>
          <p:spPr bwMode="auto">
            <a:xfrm flipV="1">
              <a:off x="891" y="3198"/>
              <a:ext cx="1" cy="45"/>
            </a:xfrm>
            <a:prstGeom prst="line">
              <a:avLst/>
            </a:prstGeom>
            <a:noFill/>
            <a:ln w="28575">
              <a:solidFill>
                <a:schemeClr val="tx1"/>
              </a:solidFill>
              <a:round/>
              <a:headEnd/>
              <a:tailEnd/>
            </a:ln>
          </p:spPr>
          <p:txBody>
            <a:bodyPr/>
            <a:lstStyle/>
            <a:p>
              <a:endParaRPr lang="it-IT"/>
            </a:p>
          </p:txBody>
        </p:sp>
        <p:sp>
          <p:nvSpPr>
            <p:cNvPr id="47135" name="Line 486"/>
            <p:cNvSpPr>
              <a:spLocks noChangeShapeType="1"/>
            </p:cNvSpPr>
            <p:nvPr/>
          </p:nvSpPr>
          <p:spPr bwMode="auto">
            <a:xfrm flipV="1">
              <a:off x="1785" y="3198"/>
              <a:ext cx="1" cy="45"/>
            </a:xfrm>
            <a:prstGeom prst="line">
              <a:avLst/>
            </a:prstGeom>
            <a:noFill/>
            <a:ln w="28575">
              <a:solidFill>
                <a:schemeClr val="tx1"/>
              </a:solidFill>
              <a:round/>
              <a:headEnd/>
              <a:tailEnd/>
            </a:ln>
          </p:spPr>
          <p:txBody>
            <a:bodyPr/>
            <a:lstStyle/>
            <a:p>
              <a:endParaRPr lang="it-IT"/>
            </a:p>
          </p:txBody>
        </p:sp>
        <p:sp>
          <p:nvSpPr>
            <p:cNvPr id="47136" name="Line 487"/>
            <p:cNvSpPr>
              <a:spLocks noChangeShapeType="1"/>
            </p:cNvSpPr>
            <p:nvPr/>
          </p:nvSpPr>
          <p:spPr bwMode="auto">
            <a:xfrm flipV="1">
              <a:off x="2679" y="3198"/>
              <a:ext cx="1" cy="45"/>
            </a:xfrm>
            <a:prstGeom prst="line">
              <a:avLst/>
            </a:prstGeom>
            <a:noFill/>
            <a:ln w="28575">
              <a:solidFill>
                <a:schemeClr val="tx1"/>
              </a:solidFill>
              <a:round/>
              <a:headEnd/>
              <a:tailEnd/>
            </a:ln>
          </p:spPr>
          <p:txBody>
            <a:bodyPr/>
            <a:lstStyle/>
            <a:p>
              <a:endParaRPr lang="it-IT"/>
            </a:p>
          </p:txBody>
        </p:sp>
        <p:sp>
          <p:nvSpPr>
            <p:cNvPr id="47137" name="Line 488"/>
            <p:cNvSpPr>
              <a:spLocks noChangeShapeType="1"/>
            </p:cNvSpPr>
            <p:nvPr/>
          </p:nvSpPr>
          <p:spPr bwMode="auto">
            <a:xfrm flipV="1">
              <a:off x="3572" y="3198"/>
              <a:ext cx="1" cy="45"/>
            </a:xfrm>
            <a:prstGeom prst="line">
              <a:avLst/>
            </a:prstGeom>
            <a:noFill/>
            <a:ln w="28575">
              <a:solidFill>
                <a:schemeClr val="tx1"/>
              </a:solidFill>
              <a:round/>
              <a:headEnd/>
              <a:tailEnd/>
            </a:ln>
          </p:spPr>
          <p:txBody>
            <a:bodyPr/>
            <a:lstStyle/>
            <a:p>
              <a:endParaRPr lang="it-IT"/>
            </a:p>
          </p:txBody>
        </p:sp>
        <p:sp>
          <p:nvSpPr>
            <p:cNvPr id="47138" name="Line 489"/>
            <p:cNvSpPr>
              <a:spLocks noChangeShapeType="1"/>
            </p:cNvSpPr>
            <p:nvPr/>
          </p:nvSpPr>
          <p:spPr bwMode="auto">
            <a:xfrm flipV="1">
              <a:off x="4466" y="3198"/>
              <a:ext cx="1" cy="45"/>
            </a:xfrm>
            <a:prstGeom prst="line">
              <a:avLst/>
            </a:prstGeom>
            <a:noFill/>
            <a:ln w="28575">
              <a:solidFill>
                <a:schemeClr val="tx1"/>
              </a:solidFill>
              <a:round/>
              <a:headEnd/>
              <a:tailEnd/>
            </a:ln>
          </p:spPr>
          <p:txBody>
            <a:bodyPr/>
            <a:lstStyle/>
            <a:p>
              <a:endParaRPr lang="it-IT"/>
            </a:p>
          </p:txBody>
        </p:sp>
        <p:sp>
          <p:nvSpPr>
            <p:cNvPr id="47139" name="Line 490"/>
            <p:cNvSpPr>
              <a:spLocks noChangeShapeType="1"/>
            </p:cNvSpPr>
            <p:nvPr/>
          </p:nvSpPr>
          <p:spPr bwMode="auto">
            <a:xfrm flipV="1">
              <a:off x="5360" y="3198"/>
              <a:ext cx="1" cy="45"/>
            </a:xfrm>
            <a:prstGeom prst="line">
              <a:avLst/>
            </a:prstGeom>
            <a:noFill/>
            <a:ln w="28575">
              <a:solidFill>
                <a:schemeClr val="tx1"/>
              </a:solidFill>
              <a:round/>
              <a:headEnd/>
              <a:tailEnd/>
            </a:ln>
          </p:spPr>
          <p:txBody>
            <a:bodyPr/>
            <a:lstStyle/>
            <a:p>
              <a:endParaRPr lang="it-IT"/>
            </a:p>
          </p:txBody>
        </p:sp>
        <p:sp>
          <p:nvSpPr>
            <p:cNvPr id="1442283" name="Rectangle 491"/>
            <p:cNvSpPr>
              <a:spLocks noChangeArrowheads="1"/>
            </p:cNvSpPr>
            <p:nvPr/>
          </p:nvSpPr>
          <p:spPr bwMode="auto">
            <a:xfrm>
              <a:off x="702" y="3117"/>
              <a:ext cx="78" cy="174"/>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700" b="1">
                  <a:solidFill>
                    <a:srgbClr val="0094D8"/>
                  </a:solidFill>
                  <a:latin typeface="Frutiger 55 Roman"/>
                  <a:ea typeface="Batang" pitchFamily="18" charset="-127"/>
                </a:rPr>
                <a:t>0</a:t>
              </a:r>
              <a:endParaRPr lang="en-GB">
                <a:solidFill>
                  <a:srgbClr val="0094D8"/>
                </a:solidFill>
                <a:effectLst>
                  <a:outerShdw blurRad="38100" dist="38100" dir="2700000" algn="tl">
                    <a:srgbClr val="C0C0C0"/>
                  </a:outerShdw>
                </a:effectLst>
                <a:latin typeface="Frutiger 55 Roman"/>
                <a:ea typeface="Batang" pitchFamily="18" charset="-127"/>
              </a:endParaRPr>
            </a:p>
          </p:txBody>
        </p:sp>
        <p:sp>
          <p:nvSpPr>
            <p:cNvPr id="1442284" name="Rectangle 492"/>
            <p:cNvSpPr>
              <a:spLocks noChangeArrowheads="1"/>
            </p:cNvSpPr>
            <p:nvPr/>
          </p:nvSpPr>
          <p:spPr bwMode="auto">
            <a:xfrm>
              <a:off x="628" y="2734"/>
              <a:ext cx="157" cy="17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700" b="1">
                  <a:solidFill>
                    <a:srgbClr val="0094D8"/>
                  </a:solidFill>
                  <a:latin typeface="Frutiger 55 Roman"/>
                  <a:ea typeface="Batang" pitchFamily="18" charset="-127"/>
                </a:rPr>
                <a:t>10</a:t>
              </a:r>
              <a:endParaRPr lang="en-GB">
                <a:solidFill>
                  <a:srgbClr val="0094D8"/>
                </a:solidFill>
                <a:effectLst>
                  <a:outerShdw blurRad="38100" dist="38100" dir="2700000" algn="tl">
                    <a:srgbClr val="C0C0C0"/>
                  </a:outerShdw>
                </a:effectLst>
                <a:latin typeface="Frutiger 55 Roman"/>
                <a:ea typeface="Batang" pitchFamily="18" charset="-127"/>
              </a:endParaRPr>
            </a:p>
          </p:txBody>
        </p:sp>
        <p:sp>
          <p:nvSpPr>
            <p:cNvPr id="1442285" name="Rectangle 493"/>
            <p:cNvSpPr>
              <a:spLocks noChangeArrowheads="1"/>
            </p:cNvSpPr>
            <p:nvPr/>
          </p:nvSpPr>
          <p:spPr bwMode="auto">
            <a:xfrm>
              <a:off x="628" y="2350"/>
              <a:ext cx="157" cy="17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700" b="1">
                  <a:solidFill>
                    <a:srgbClr val="0094D8"/>
                  </a:solidFill>
                  <a:latin typeface="Frutiger 55 Roman"/>
                  <a:ea typeface="Batang" pitchFamily="18" charset="-127"/>
                </a:rPr>
                <a:t>20</a:t>
              </a:r>
              <a:endParaRPr lang="en-GB">
                <a:solidFill>
                  <a:srgbClr val="0094D8"/>
                </a:solidFill>
                <a:effectLst>
                  <a:outerShdw blurRad="38100" dist="38100" dir="2700000" algn="tl">
                    <a:srgbClr val="C0C0C0"/>
                  </a:outerShdw>
                </a:effectLst>
                <a:latin typeface="Frutiger 55 Roman"/>
                <a:ea typeface="Batang" pitchFamily="18" charset="-127"/>
              </a:endParaRPr>
            </a:p>
          </p:txBody>
        </p:sp>
        <p:sp>
          <p:nvSpPr>
            <p:cNvPr id="1442286" name="Rectangle 494"/>
            <p:cNvSpPr>
              <a:spLocks noChangeArrowheads="1"/>
            </p:cNvSpPr>
            <p:nvPr/>
          </p:nvSpPr>
          <p:spPr bwMode="auto">
            <a:xfrm>
              <a:off x="628" y="1966"/>
              <a:ext cx="157" cy="17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700" b="1">
                  <a:solidFill>
                    <a:srgbClr val="0094D8"/>
                  </a:solidFill>
                  <a:latin typeface="Frutiger 55 Roman"/>
                  <a:ea typeface="Batang" pitchFamily="18" charset="-127"/>
                </a:rPr>
                <a:t>30</a:t>
              </a:r>
              <a:endParaRPr lang="en-GB">
                <a:solidFill>
                  <a:srgbClr val="0094D8"/>
                </a:solidFill>
                <a:effectLst>
                  <a:outerShdw blurRad="38100" dist="38100" dir="2700000" algn="tl">
                    <a:srgbClr val="C0C0C0"/>
                  </a:outerShdw>
                </a:effectLst>
                <a:latin typeface="Frutiger 55 Roman"/>
                <a:ea typeface="Batang" pitchFamily="18" charset="-127"/>
              </a:endParaRPr>
            </a:p>
          </p:txBody>
        </p:sp>
        <p:sp>
          <p:nvSpPr>
            <p:cNvPr id="1442287" name="Rectangle 495"/>
            <p:cNvSpPr>
              <a:spLocks noChangeArrowheads="1"/>
            </p:cNvSpPr>
            <p:nvPr/>
          </p:nvSpPr>
          <p:spPr bwMode="auto">
            <a:xfrm>
              <a:off x="628" y="1583"/>
              <a:ext cx="157" cy="175"/>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700" b="1">
                  <a:solidFill>
                    <a:srgbClr val="0094D8"/>
                  </a:solidFill>
                  <a:latin typeface="Frutiger 55 Roman"/>
                  <a:ea typeface="Batang" pitchFamily="18" charset="-127"/>
                </a:rPr>
                <a:t>40</a:t>
              </a:r>
              <a:endParaRPr lang="en-GB">
                <a:solidFill>
                  <a:srgbClr val="0094D8"/>
                </a:solidFill>
                <a:effectLst>
                  <a:outerShdw blurRad="38100" dist="38100" dir="2700000" algn="tl">
                    <a:srgbClr val="C0C0C0"/>
                  </a:outerShdw>
                </a:effectLst>
                <a:latin typeface="Frutiger 55 Roman"/>
                <a:ea typeface="Batang" pitchFamily="18" charset="-127"/>
              </a:endParaRPr>
            </a:p>
          </p:txBody>
        </p:sp>
        <p:sp>
          <p:nvSpPr>
            <p:cNvPr id="1442288" name="Rectangle 496"/>
            <p:cNvSpPr>
              <a:spLocks noChangeArrowheads="1"/>
            </p:cNvSpPr>
            <p:nvPr/>
          </p:nvSpPr>
          <p:spPr bwMode="auto">
            <a:xfrm>
              <a:off x="628" y="1199"/>
              <a:ext cx="157" cy="176"/>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700" b="1">
                  <a:solidFill>
                    <a:srgbClr val="0094D8"/>
                  </a:solidFill>
                  <a:latin typeface="Frutiger 55 Roman"/>
                  <a:ea typeface="Batang" pitchFamily="18" charset="-127"/>
                </a:rPr>
                <a:t>50</a:t>
              </a:r>
              <a:endParaRPr lang="en-GB">
                <a:solidFill>
                  <a:srgbClr val="0094D8"/>
                </a:solidFill>
                <a:effectLst>
                  <a:outerShdw blurRad="38100" dist="38100" dir="2700000" algn="tl">
                    <a:srgbClr val="C0C0C0"/>
                  </a:outerShdw>
                </a:effectLst>
                <a:latin typeface="Frutiger 55 Roman"/>
                <a:ea typeface="Batang" pitchFamily="18" charset="-127"/>
              </a:endParaRPr>
            </a:p>
          </p:txBody>
        </p:sp>
        <p:sp>
          <p:nvSpPr>
            <p:cNvPr id="1442289" name="Rectangle 497"/>
            <p:cNvSpPr>
              <a:spLocks noChangeArrowheads="1"/>
            </p:cNvSpPr>
            <p:nvPr/>
          </p:nvSpPr>
          <p:spPr bwMode="auto">
            <a:xfrm>
              <a:off x="628" y="816"/>
              <a:ext cx="157" cy="173"/>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700" b="1">
                  <a:solidFill>
                    <a:srgbClr val="0094D8"/>
                  </a:solidFill>
                  <a:latin typeface="Frutiger 55 Roman"/>
                  <a:ea typeface="Batang" pitchFamily="18" charset="-127"/>
                </a:rPr>
                <a:t>60</a:t>
              </a:r>
              <a:endParaRPr lang="en-GB">
                <a:solidFill>
                  <a:srgbClr val="0094D8"/>
                </a:solidFill>
                <a:effectLst>
                  <a:outerShdw blurRad="38100" dist="38100" dir="2700000" algn="tl">
                    <a:srgbClr val="C0C0C0"/>
                  </a:outerShdw>
                </a:effectLst>
                <a:latin typeface="Frutiger 55 Roman"/>
                <a:ea typeface="Batang" pitchFamily="18" charset="-127"/>
              </a:endParaRPr>
            </a:p>
          </p:txBody>
        </p:sp>
        <p:sp>
          <p:nvSpPr>
            <p:cNvPr id="1442290" name="Rectangle 498"/>
            <p:cNvSpPr>
              <a:spLocks noChangeArrowheads="1"/>
            </p:cNvSpPr>
            <p:nvPr/>
          </p:nvSpPr>
          <p:spPr bwMode="auto">
            <a:xfrm>
              <a:off x="1056" y="3216"/>
              <a:ext cx="578" cy="176"/>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700" b="1" dirty="0">
                  <a:solidFill>
                    <a:srgbClr val="0094D8"/>
                  </a:solidFill>
                  <a:latin typeface="Frutiger 55 Roman"/>
                  <a:ea typeface="Batang" pitchFamily="18" charset="-127"/>
                </a:rPr>
                <a:t>Baseline</a:t>
              </a:r>
              <a:endParaRPr lang="en-GB" dirty="0">
                <a:solidFill>
                  <a:srgbClr val="0094D8"/>
                </a:solidFill>
                <a:effectLst>
                  <a:outerShdw blurRad="38100" dist="38100" dir="2700000" algn="tl">
                    <a:srgbClr val="C0C0C0"/>
                  </a:outerShdw>
                </a:effectLst>
                <a:latin typeface="Frutiger 55 Roman"/>
                <a:ea typeface="Batang" pitchFamily="18" charset="-127"/>
              </a:endParaRPr>
            </a:p>
          </p:txBody>
        </p:sp>
        <p:sp>
          <p:nvSpPr>
            <p:cNvPr id="1442291" name="Rectangle 499"/>
            <p:cNvSpPr>
              <a:spLocks noChangeArrowheads="1"/>
            </p:cNvSpPr>
            <p:nvPr/>
          </p:nvSpPr>
          <p:spPr bwMode="auto">
            <a:xfrm>
              <a:off x="1921" y="3216"/>
              <a:ext cx="440" cy="173"/>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700" b="1" dirty="0">
                  <a:solidFill>
                    <a:srgbClr val="0094D8"/>
                  </a:solidFill>
                  <a:latin typeface="Frutiger 55 Roman"/>
                  <a:ea typeface="Batang" pitchFamily="18" charset="-127"/>
                </a:rPr>
                <a:t>3 </a:t>
              </a:r>
              <a:r>
                <a:rPr lang="en-GB" sz="1700" b="1" dirty="0" err="1">
                  <a:solidFill>
                    <a:srgbClr val="0094D8"/>
                  </a:solidFill>
                  <a:latin typeface="Frutiger 55 Roman"/>
                  <a:ea typeface="Batang" pitchFamily="18" charset="-127"/>
                </a:rPr>
                <a:t>mesi</a:t>
              </a:r>
              <a:endParaRPr lang="en-GB" dirty="0">
                <a:solidFill>
                  <a:srgbClr val="0094D8"/>
                </a:solidFill>
                <a:effectLst>
                  <a:outerShdw blurRad="38100" dist="38100" dir="2700000" algn="tl">
                    <a:srgbClr val="C0C0C0"/>
                  </a:outerShdw>
                </a:effectLst>
                <a:latin typeface="Frutiger 55 Roman"/>
                <a:ea typeface="Batang" pitchFamily="18" charset="-127"/>
              </a:endParaRPr>
            </a:p>
          </p:txBody>
        </p:sp>
        <p:sp>
          <p:nvSpPr>
            <p:cNvPr id="1442292" name="Rectangle 500"/>
            <p:cNvSpPr>
              <a:spLocks noChangeArrowheads="1"/>
            </p:cNvSpPr>
            <p:nvPr/>
          </p:nvSpPr>
          <p:spPr bwMode="auto">
            <a:xfrm>
              <a:off x="2815" y="3216"/>
              <a:ext cx="438" cy="173"/>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700" b="1" dirty="0">
                  <a:solidFill>
                    <a:srgbClr val="0094D8"/>
                  </a:solidFill>
                  <a:latin typeface="Frutiger 55 Roman"/>
                  <a:ea typeface="Batang" pitchFamily="18" charset="-127"/>
                </a:rPr>
                <a:t>6 </a:t>
              </a:r>
              <a:r>
                <a:rPr lang="en-GB" sz="1700" b="1" dirty="0" err="1">
                  <a:solidFill>
                    <a:srgbClr val="0094D8"/>
                  </a:solidFill>
                  <a:latin typeface="Frutiger 55 Roman"/>
                  <a:ea typeface="Batang" pitchFamily="18" charset="-127"/>
                </a:rPr>
                <a:t>mesi</a:t>
              </a:r>
              <a:endParaRPr lang="en-GB" dirty="0">
                <a:solidFill>
                  <a:srgbClr val="0094D8"/>
                </a:solidFill>
                <a:effectLst>
                  <a:outerShdw blurRad="38100" dist="38100" dir="2700000" algn="tl">
                    <a:srgbClr val="C0C0C0"/>
                  </a:outerShdw>
                </a:effectLst>
                <a:latin typeface="Frutiger 55 Roman"/>
                <a:ea typeface="Batang" pitchFamily="18" charset="-127"/>
              </a:endParaRPr>
            </a:p>
          </p:txBody>
        </p:sp>
        <p:sp>
          <p:nvSpPr>
            <p:cNvPr id="1442293" name="Rectangle 501"/>
            <p:cNvSpPr>
              <a:spLocks noChangeArrowheads="1"/>
            </p:cNvSpPr>
            <p:nvPr/>
          </p:nvSpPr>
          <p:spPr bwMode="auto">
            <a:xfrm>
              <a:off x="3709" y="3216"/>
              <a:ext cx="440" cy="173"/>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700" b="1" dirty="0">
                  <a:solidFill>
                    <a:srgbClr val="0094D8"/>
                  </a:solidFill>
                  <a:latin typeface="Frutiger 55 Roman"/>
                  <a:ea typeface="Batang" pitchFamily="18" charset="-127"/>
                </a:rPr>
                <a:t>9 </a:t>
              </a:r>
              <a:r>
                <a:rPr lang="en-GB" sz="1700" b="1" dirty="0" err="1">
                  <a:solidFill>
                    <a:srgbClr val="0094D8"/>
                  </a:solidFill>
                  <a:latin typeface="Frutiger 55 Roman"/>
                  <a:ea typeface="Batang" pitchFamily="18" charset="-127"/>
                </a:rPr>
                <a:t>mesi</a:t>
              </a:r>
              <a:endParaRPr lang="en-GB" dirty="0">
                <a:solidFill>
                  <a:srgbClr val="0094D8"/>
                </a:solidFill>
                <a:effectLst>
                  <a:outerShdw blurRad="38100" dist="38100" dir="2700000" algn="tl">
                    <a:srgbClr val="C0C0C0"/>
                  </a:outerShdw>
                </a:effectLst>
                <a:latin typeface="Frutiger 55 Roman"/>
                <a:ea typeface="Batang" pitchFamily="18" charset="-127"/>
              </a:endParaRPr>
            </a:p>
          </p:txBody>
        </p:sp>
        <p:sp>
          <p:nvSpPr>
            <p:cNvPr id="1442294" name="Rectangle 502"/>
            <p:cNvSpPr>
              <a:spLocks noChangeArrowheads="1"/>
            </p:cNvSpPr>
            <p:nvPr/>
          </p:nvSpPr>
          <p:spPr bwMode="auto">
            <a:xfrm>
              <a:off x="4562" y="3216"/>
              <a:ext cx="516" cy="173"/>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700" b="1" dirty="0">
                  <a:solidFill>
                    <a:srgbClr val="0094D8"/>
                  </a:solidFill>
                  <a:latin typeface="Frutiger 55 Roman"/>
                  <a:ea typeface="Batang" pitchFamily="18" charset="-127"/>
                </a:rPr>
                <a:t>12 </a:t>
              </a:r>
              <a:r>
                <a:rPr lang="en-GB" sz="1700" b="1" dirty="0" err="1">
                  <a:solidFill>
                    <a:srgbClr val="0094D8"/>
                  </a:solidFill>
                  <a:latin typeface="Frutiger 55 Roman"/>
                  <a:ea typeface="Batang" pitchFamily="18" charset="-127"/>
                </a:rPr>
                <a:t>mesi</a:t>
              </a:r>
              <a:endParaRPr lang="en-GB" dirty="0">
                <a:solidFill>
                  <a:srgbClr val="0094D8"/>
                </a:solidFill>
                <a:effectLst>
                  <a:outerShdw blurRad="38100" dist="38100" dir="2700000" algn="tl">
                    <a:srgbClr val="C0C0C0"/>
                  </a:outerShdw>
                </a:effectLst>
                <a:latin typeface="Frutiger 55 Roman"/>
                <a:ea typeface="Batang" pitchFamily="18" charset="-127"/>
              </a:endParaRPr>
            </a:p>
          </p:txBody>
        </p:sp>
        <p:sp>
          <p:nvSpPr>
            <p:cNvPr id="47152" name="Text Box 5"/>
            <p:cNvSpPr txBox="1">
              <a:spLocks noChangeArrowheads="1"/>
            </p:cNvSpPr>
            <p:nvPr/>
          </p:nvSpPr>
          <p:spPr bwMode="auto">
            <a:xfrm>
              <a:off x="3022" y="1099"/>
              <a:ext cx="196" cy="302"/>
            </a:xfrm>
            <a:prstGeom prst="rect">
              <a:avLst/>
            </a:prstGeom>
            <a:noFill/>
            <a:ln w="12700">
              <a:noFill/>
              <a:miter lim="800000"/>
              <a:headEnd/>
              <a:tailEnd/>
            </a:ln>
          </p:spPr>
          <p:txBody>
            <a:bodyPr wrap="none">
              <a:spAutoFit/>
            </a:bodyPr>
            <a:lstStyle/>
            <a:p>
              <a:pPr algn="ctr">
                <a:spcBef>
                  <a:spcPct val="20000"/>
                </a:spcBef>
              </a:pPr>
              <a:r>
                <a:rPr lang="de-DE" sz="2400">
                  <a:solidFill>
                    <a:srgbClr val="0094D8"/>
                  </a:solidFill>
                  <a:latin typeface="Frutiger 55 Roman"/>
                </a:rPr>
                <a:t>*</a:t>
              </a:r>
            </a:p>
          </p:txBody>
        </p:sp>
        <p:sp>
          <p:nvSpPr>
            <p:cNvPr id="47153" name="Text Box 6"/>
            <p:cNvSpPr txBox="1">
              <a:spLocks noChangeArrowheads="1"/>
            </p:cNvSpPr>
            <p:nvPr/>
          </p:nvSpPr>
          <p:spPr bwMode="auto">
            <a:xfrm>
              <a:off x="4846" y="1051"/>
              <a:ext cx="196" cy="302"/>
            </a:xfrm>
            <a:prstGeom prst="rect">
              <a:avLst/>
            </a:prstGeom>
            <a:noFill/>
            <a:ln w="12700">
              <a:noFill/>
              <a:miter lim="800000"/>
              <a:headEnd/>
              <a:tailEnd/>
            </a:ln>
          </p:spPr>
          <p:txBody>
            <a:bodyPr wrap="none">
              <a:spAutoFit/>
            </a:bodyPr>
            <a:lstStyle/>
            <a:p>
              <a:pPr algn="ctr">
                <a:spcBef>
                  <a:spcPct val="20000"/>
                </a:spcBef>
              </a:pPr>
              <a:r>
                <a:rPr lang="de-DE" sz="2400">
                  <a:solidFill>
                    <a:srgbClr val="0094D8"/>
                  </a:solidFill>
                  <a:latin typeface="Frutiger 55 Roman"/>
                </a:rPr>
                <a:t>*</a:t>
              </a:r>
            </a:p>
          </p:txBody>
        </p:sp>
        <p:sp>
          <p:nvSpPr>
            <p:cNvPr id="47154" name="Text Box 7"/>
            <p:cNvSpPr txBox="1">
              <a:spLocks noChangeArrowheads="1"/>
            </p:cNvSpPr>
            <p:nvPr/>
          </p:nvSpPr>
          <p:spPr bwMode="auto">
            <a:xfrm>
              <a:off x="3886" y="1195"/>
              <a:ext cx="196" cy="302"/>
            </a:xfrm>
            <a:prstGeom prst="rect">
              <a:avLst/>
            </a:prstGeom>
            <a:noFill/>
            <a:ln w="12700">
              <a:noFill/>
              <a:miter lim="800000"/>
              <a:headEnd/>
              <a:tailEnd/>
            </a:ln>
          </p:spPr>
          <p:txBody>
            <a:bodyPr wrap="none">
              <a:spAutoFit/>
            </a:bodyPr>
            <a:lstStyle/>
            <a:p>
              <a:pPr algn="ctr">
                <a:spcBef>
                  <a:spcPct val="20000"/>
                </a:spcBef>
              </a:pPr>
              <a:r>
                <a:rPr lang="de-DE" sz="2400">
                  <a:solidFill>
                    <a:srgbClr val="0094D8"/>
                  </a:solidFill>
                  <a:latin typeface="Frutiger 55 Roman"/>
                </a:rPr>
                <a:t>*</a:t>
              </a:r>
            </a:p>
          </p:txBody>
        </p:sp>
        <p:sp>
          <p:nvSpPr>
            <p:cNvPr id="47155" name="Text Box 4"/>
            <p:cNvSpPr txBox="1">
              <a:spLocks noChangeArrowheads="1"/>
            </p:cNvSpPr>
            <p:nvPr/>
          </p:nvSpPr>
          <p:spPr bwMode="auto">
            <a:xfrm>
              <a:off x="4129" y="3774"/>
              <a:ext cx="1802" cy="202"/>
            </a:xfrm>
            <a:prstGeom prst="rect">
              <a:avLst/>
            </a:prstGeom>
            <a:noFill/>
            <a:ln w="12700">
              <a:noFill/>
              <a:miter lim="800000"/>
              <a:headEnd/>
              <a:tailEnd/>
            </a:ln>
          </p:spPr>
          <p:txBody>
            <a:bodyPr wrap="none">
              <a:spAutoFit/>
            </a:bodyPr>
            <a:lstStyle/>
            <a:p>
              <a:pPr algn="r">
                <a:spcBef>
                  <a:spcPct val="20000"/>
                </a:spcBef>
              </a:pPr>
              <a:r>
                <a:rPr lang="de-DE" sz="1400" b="1">
                  <a:solidFill>
                    <a:srgbClr val="0094D8"/>
                  </a:solidFill>
                  <a:latin typeface="Frutiger 55 Roman"/>
                </a:rPr>
                <a:t>*p&lt;0.05 vs. Valore precedente</a:t>
              </a:r>
            </a:p>
          </p:txBody>
        </p:sp>
        <p:sp>
          <p:nvSpPr>
            <p:cNvPr id="47156" name="Text Box 507"/>
            <p:cNvSpPr txBox="1">
              <a:spLocks noChangeArrowheads="1"/>
            </p:cNvSpPr>
            <p:nvPr/>
          </p:nvSpPr>
          <p:spPr bwMode="auto">
            <a:xfrm rot="-5400000">
              <a:off x="-934" y="1961"/>
              <a:ext cx="2654" cy="217"/>
            </a:xfrm>
            <a:prstGeom prst="rect">
              <a:avLst/>
            </a:prstGeom>
            <a:noFill/>
            <a:ln w="9525">
              <a:noFill/>
              <a:miter lim="800000"/>
              <a:headEnd/>
              <a:tailEnd/>
            </a:ln>
          </p:spPr>
          <p:txBody>
            <a:bodyPr wrap="none">
              <a:spAutoFit/>
            </a:bodyPr>
            <a:lstStyle/>
            <a:p>
              <a:r>
                <a:rPr lang="en-US" sz="1600" b="1">
                  <a:solidFill>
                    <a:srgbClr val="0094D8"/>
                  </a:solidFill>
                  <a:latin typeface="Frutiger 55 Roman"/>
                </a:rPr>
                <a:t>Concentrazione di colesterolo (mg/dL)</a:t>
              </a:r>
              <a:endParaRPr lang="en-GB" sz="1600" b="1">
                <a:solidFill>
                  <a:srgbClr val="0094D8"/>
                </a:solidFill>
                <a:latin typeface="Frutiger 55 Roman"/>
              </a:endParaRPr>
            </a:p>
          </p:txBody>
        </p:sp>
      </p:grpSp>
      <p:sp>
        <p:nvSpPr>
          <p:cNvPr id="47109" name="Rectangle 3"/>
          <p:cNvSpPr>
            <a:spLocks noChangeArrowheads="1"/>
          </p:cNvSpPr>
          <p:nvPr/>
        </p:nvSpPr>
        <p:spPr bwMode="auto">
          <a:xfrm>
            <a:off x="93663" y="6375400"/>
            <a:ext cx="2971800" cy="261938"/>
          </a:xfrm>
          <a:prstGeom prst="rect">
            <a:avLst/>
          </a:prstGeom>
          <a:noFill/>
          <a:ln w="9525" algn="ctr">
            <a:noFill/>
            <a:miter lim="800000"/>
            <a:headEnd/>
            <a:tailEnd/>
          </a:ln>
        </p:spPr>
        <p:txBody>
          <a:bodyPr wrap="none">
            <a:spAutoFit/>
          </a:bodyPr>
          <a:lstStyle/>
          <a:p>
            <a:pPr>
              <a:buClr>
                <a:srgbClr val="CC0000"/>
              </a:buClr>
              <a:buFont typeface="Wingdings" pitchFamily="2" charset="2"/>
              <a:buNone/>
            </a:pPr>
            <a:r>
              <a:rPr lang="de-DE" sz="1100">
                <a:solidFill>
                  <a:srgbClr val="0094D8"/>
                </a:solidFill>
                <a:latin typeface="Frutiger 55 Roman"/>
              </a:rPr>
              <a:t>Saad F </a:t>
            </a:r>
            <a:r>
              <a:rPr lang="de-DE" sz="1100" i="1">
                <a:solidFill>
                  <a:srgbClr val="0094D8"/>
                </a:solidFill>
                <a:latin typeface="Frutiger 55 Roman"/>
              </a:rPr>
              <a:t>et al. Arch Androl</a:t>
            </a:r>
            <a:r>
              <a:rPr lang="de-DE" sz="1100">
                <a:solidFill>
                  <a:srgbClr val="0094D8"/>
                </a:solidFill>
                <a:latin typeface="Frutiger 55 Roman"/>
              </a:rPr>
              <a:t> 2007;53:353–357.</a:t>
            </a:r>
          </a:p>
        </p:txBody>
      </p:sp>
      <p:sp>
        <p:nvSpPr>
          <p:cNvPr id="509" name="Rectangle 508"/>
          <p:cNvSpPr/>
          <p:nvPr/>
        </p:nvSpPr>
        <p:spPr>
          <a:xfrm>
            <a:off x="1460500" y="3098800"/>
            <a:ext cx="1068388" cy="2155825"/>
          </a:xfrm>
          <a:prstGeom prst="rect">
            <a:avLst/>
          </a:prstGeom>
          <a:solidFill>
            <a:schemeClr val="bg1">
              <a:lumMod val="50000"/>
            </a:schemeClr>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a:solidFill>
                <a:prstClr val="white"/>
              </a:solidFill>
              <a:latin typeface="Frutiger 55 Roman"/>
            </a:endParaRPr>
          </a:p>
        </p:txBody>
      </p:sp>
      <p:sp>
        <p:nvSpPr>
          <p:cNvPr id="510" name="Rectangle 509"/>
          <p:cNvSpPr/>
          <p:nvPr/>
        </p:nvSpPr>
        <p:spPr>
          <a:xfrm>
            <a:off x="2836863" y="2903538"/>
            <a:ext cx="1085850" cy="2351087"/>
          </a:xfrm>
          <a:prstGeom prst="rect">
            <a:avLst/>
          </a:prstGeom>
          <a:solidFill>
            <a:srgbClr val="00B0F0"/>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a:solidFill>
                <a:prstClr val="white"/>
              </a:solidFill>
              <a:latin typeface="Frutiger 55 Roman"/>
            </a:endParaRPr>
          </a:p>
        </p:txBody>
      </p:sp>
      <p:sp>
        <p:nvSpPr>
          <p:cNvPr id="511" name="Rectangle 510"/>
          <p:cNvSpPr/>
          <p:nvPr/>
        </p:nvSpPr>
        <p:spPr>
          <a:xfrm>
            <a:off x="4246563" y="2382838"/>
            <a:ext cx="1065212" cy="2862262"/>
          </a:xfrm>
          <a:prstGeom prst="rect">
            <a:avLst/>
          </a:prstGeom>
          <a:solidFill>
            <a:srgbClr val="00B0F0"/>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a:solidFill>
                <a:prstClr val="white"/>
              </a:solidFill>
              <a:latin typeface="Frutiger 55 Roman"/>
            </a:endParaRPr>
          </a:p>
        </p:txBody>
      </p:sp>
      <p:sp>
        <p:nvSpPr>
          <p:cNvPr id="512" name="Rectangle 511"/>
          <p:cNvSpPr/>
          <p:nvPr/>
        </p:nvSpPr>
        <p:spPr>
          <a:xfrm>
            <a:off x="5629275" y="2581275"/>
            <a:ext cx="1069975" cy="2673350"/>
          </a:xfrm>
          <a:prstGeom prst="rect">
            <a:avLst/>
          </a:prstGeom>
          <a:solidFill>
            <a:srgbClr val="00B0F0"/>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a:solidFill>
                <a:prstClr val="white"/>
              </a:solidFill>
              <a:latin typeface="Frutiger 55 Roman"/>
            </a:endParaRPr>
          </a:p>
        </p:txBody>
      </p:sp>
      <p:sp>
        <p:nvSpPr>
          <p:cNvPr id="513" name="Rectangle 512"/>
          <p:cNvSpPr/>
          <p:nvPr/>
        </p:nvSpPr>
        <p:spPr>
          <a:xfrm>
            <a:off x="7018338" y="2317750"/>
            <a:ext cx="1073150" cy="2922588"/>
          </a:xfrm>
          <a:prstGeom prst="rect">
            <a:avLst/>
          </a:prstGeom>
          <a:solidFill>
            <a:srgbClr val="00B0F0"/>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a:solidFill>
                <a:prstClr val="white"/>
              </a:solidFill>
              <a:latin typeface="Frutiger 55 Roman"/>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it-IT" cap="none" dirty="0" smtClean="0"/>
              <a:t>Rassegna delle diverse formulazioni</a:t>
            </a:r>
            <a:r>
              <a:rPr lang="it-IT" dirty="0" smtClean="0"/>
              <a:t/>
            </a:r>
            <a:br>
              <a:rPr lang="it-IT" dirty="0" smtClean="0"/>
            </a:br>
            <a:r>
              <a:rPr lang="en-GB" dirty="0" smtClean="0"/>
              <a:t/>
            </a:r>
            <a:br>
              <a:rPr lang="en-GB" dirty="0" smtClean="0"/>
            </a:br>
            <a:endParaRPr lang="en-GB"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5"/>
          <p:cNvSpPr>
            <a:spLocks noGrp="1" noChangeArrowheads="1"/>
          </p:cNvSpPr>
          <p:nvPr>
            <p:ph type="title"/>
          </p:nvPr>
        </p:nvSpPr>
        <p:spPr>
          <a:xfrm>
            <a:off x="598488" y="730250"/>
            <a:ext cx="7361237" cy="895350"/>
          </a:xfrm>
        </p:spPr>
        <p:txBody>
          <a:bodyPr/>
          <a:lstStyle/>
          <a:p>
            <a:r>
              <a:rPr lang="it-IT" dirty="0" smtClean="0"/>
              <a:t>Formulazione </a:t>
            </a:r>
            <a:r>
              <a:rPr lang="it-IT" i="1" dirty="0" smtClean="0"/>
              <a:t>ideale</a:t>
            </a:r>
            <a:r>
              <a:rPr lang="it-IT" dirty="0" smtClean="0"/>
              <a:t> di testosterone</a:t>
            </a:r>
          </a:p>
        </p:txBody>
      </p:sp>
      <p:sp>
        <p:nvSpPr>
          <p:cNvPr id="75779" name="Content Placeholder 5"/>
          <p:cNvSpPr>
            <a:spLocks noGrp="1"/>
          </p:cNvSpPr>
          <p:nvPr>
            <p:ph idx="1"/>
          </p:nvPr>
        </p:nvSpPr>
        <p:spPr>
          <a:xfrm>
            <a:off x="598488" y="1781175"/>
            <a:ext cx="8105775" cy="4344988"/>
          </a:xfrm>
        </p:spPr>
        <p:txBody>
          <a:bodyPr/>
          <a:lstStyle/>
          <a:p>
            <a:pPr>
              <a:defRPr/>
            </a:pPr>
            <a:r>
              <a:rPr lang="it-IT" sz="2800" dirty="0"/>
              <a:t>Raggiunge e mantiene un livello fisiologico di testosterone</a:t>
            </a:r>
          </a:p>
          <a:p>
            <a:pPr>
              <a:defRPr/>
            </a:pPr>
            <a:r>
              <a:rPr lang="it-IT" sz="2800" dirty="0"/>
              <a:t>Assicura un profilo di sicurezza favorevole</a:t>
            </a:r>
          </a:p>
          <a:p>
            <a:pPr>
              <a:defRPr/>
            </a:pPr>
            <a:r>
              <a:rPr lang="it-IT" sz="2800" dirty="0"/>
              <a:t>Posologia e schemi di somministrazione comodi</a:t>
            </a:r>
          </a:p>
          <a:p>
            <a:pPr>
              <a:defRPr/>
            </a:pPr>
            <a:r>
              <a:rPr lang="it-IT" sz="2800" i="1" dirty="0"/>
              <a:t>Costo ragionevole</a:t>
            </a:r>
            <a:r>
              <a:rPr lang="it-IT" sz="2800" dirty="0"/>
              <a:t> per il paziente</a:t>
            </a:r>
          </a:p>
        </p:txBody>
      </p:sp>
      <p:sp>
        <p:nvSpPr>
          <p:cNvPr id="49156" name="Rectangle 3"/>
          <p:cNvSpPr>
            <a:spLocks noChangeArrowheads="1"/>
          </p:cNvSpPr>
          <p:nvPr/>
        </p:nvSpPr>
        <p:spPr bwMode="auto">
          <a:xfrm>
            <a:off x="82550" y="6375400"/>
            <a:ext cx="4408488" cy="261938"/>
          </a:xfrm>
          <a:prstGeom prst="rect">
            <a:avLst/>
          </a:prstGeom>
          <a:noFill/>
          <a:ln w="9525" algn="ctr">
            <a:noFill/>
            <a:miter lim="800000"/>
            <a:headEnd/>
            <a:tailEnd/>
          </a:ln>
        </p:spPr>
        <p:txBody>
          <a:bodyPr wrap="none">
            <a:spAutoFit/>
          </a:bodyPr>
          <a:lstStyle/>
          <a:p>
            <a:pPr>
              <a:buClr>
                <a:srgbClr val="CC0000"/>
              </a:buClr>
              <a:buFont typeface="Wingdings" pitchFamily="2" charset="2"/>
              <a:buNone/>
            </a:pPr>
            <a:r>
              <a:rPr lang="nl-NL" sz="1100">
                <a:solidFill>
                  <a:srgbClr val="0094D8"/>
                </a:solidFill>
                <a:latin typeface="Frutiger 55 Roman"/>
              </a:rPr>
              <a:t>Edelstein D </a:t>
            </a:r>
            <a:r>
              <a:rPr lang="nl-NL" sz="1100" i="1">
                <a:solidFill>
                  <a:srgbClr val="0094D8"/>
                </a:solidFill>
                <a:latin typeface="Frutiger 55 Roman"/>
              </a:rPr>
              <a:t>et al. Expert Opin Emerg Drugs</a:t>
            </a:r>
            <a:r>
              <a:rPr lang="nl-NL" sz="1100">
                <a:solidFill>
                  <a:srgbClr val="0094D8"/>
                </a:solidFill>
                <a:latin typeface="Frutiger 55 Roman"/>
              </a:rPr>
              <a:t> 2006;11(4):685–707. </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5"/>
          <p:cNvSpPr>
            <a:spLocks noGrp="1" noChangeArrowheads="1"/>
          </p:cNvSpPr>
          <p:nvPr>
            <p:ph type="title"/>
          </p:nvPr>
        </p:nvSpPr>
        <p:spPr>
          <a:xfrm>
            <a:off x="598488" y="730250"/>
            <a:ext cx="7361237" cy="895350"/>
          </a:xfrm>
        </p:spPr>
        <p:txBody>
          <a:bodyPr/>
          <a:lstStyle/>
          <a:p>
            <a:r>
              <a:rPr lang="it-IT" smtClean="0"/>
              <a:t>Indicazioni terapeutiche e gruppo target</a:t>
            </a:r>
          </a:p>
        </p:txBody>
      </p:sp>
      <p:sp>
        <p:nvSpPr>
          <p:cNvPr id="6" name="Content Placeholder 5"/>
          <p:cNvSpPr>
            <a:spLocks noGrp="1"/>
          </p:cNvSpPr>
          <p:nvPr>
            <p:ph idx="1"/>
          </p:nvPr>
        </p:nvSpPr>
        <p:spPr>
          <a:xfrm>
            <a:off x="598488" y="1781175"/>
            <a:ext cx="8105775" cy="4344988"/>
          </a:xfrm>
        </p:spPr>
        <p:txBody>
          <a:bodyPr>
            <a:normAutofit lnSpcReduction="10000"/>
          </a:bodyPr>
          <a:lstStyle/>
          <a:p>
            <a:pPr algn="just">
              <a:defRPr/>
            </a:pPr>
            <a:r>
              <a:rPr lang="it-IT" dirty="0"/>
              <a:t>La terapia sostitutiva con testosterone  è indicata per l’ipogonadismo maschile, quando </a:t>
            </a:r>
            <a:r>
              <a:rPr lang="it-IT" dirty="0" smtClean="0"/>
              <a:t>il deficit di </a:t>
            </a:r>
            <a:r>
              <a:rPr lang="it-IT" dirty="0"/>
              <a:t>testosterone è </a:t>
            </a:r>
            <a:r>
              <a:rPr lang="it-IT" dirty="0" smtClean="0"/>
              <a:t>confermato </a:t>
            </a:r>
            <a:r>
              <a:rPr lang="it-IT" dirty="0"/>
              <a:t>da sintomi clinici e test biochimici</a:t>
            </a:r>
          </a:p>
          <a:p>
            <a:pPr algn="just">
              <a:defRPr/>
            </a:pPr>
            <a:r>
              <a:rPr lang="it-IT" dirty="0"/>
              <a:t>Uomini (in età compresa tra 20 e 39 anni) con ipogonadismo classico (congenito o correlato a malattia)</a:t>
            </a:r>
          </a:p>
          <a:p>
            <a:pPr algn="just">
              <a:buFont typeface="Arial" pitchFamily="34" charset="0"/>
              <a:buNone/>
              <a:defRPr/>
            </a:pPr>
            <a:r>
              <a:rPr lang="it-IT" sz="2000" dirty="0"/>
              <a:t>	-La maggior parte dei quali in corso di terapia</a:t>
            </a:r>
            <a:r>
              <a:rPr lang="it-IT" dirty="0"/>
              <a:t> </a:t>
            </a:r>
          </a:p>
          <a:p>
            <a:pPr algn="just">
              <a:defRPr/>
            </a:pPr>
            <a:r>
              <a:rPr lang="it-IT" dirty="0"/>
              <a:t>Uomini (di età compresa tra i 40 e i 74 anni) con ipogonadismo classico o correlato all’età</a:t>
            </a:r>
          </a:p>
          <a:p>
            <a:pPr algn="just">
              <a:buFont typeface="Arial" pitchFamily="34" charset="0"/>
              <a:buNone/>
              <a:defRPr/>
            </a:pPr>
            <a:r>
              <a:rPr lang="it-IT" dirty="0"/>
              <a:t>	</a:t>
            </a:r>
            <a:r>
              <a:rPr lang="it-IT" sz="2000" dirty="0"/>
              <a:t>-La maggior parte dei quali non in terapia</a:t>
            </a:r>
          </a:p>
          <a:p>
            <a:pPr algn="just">
              <a:defRPr/>
            </a:pPr>
            <a:endParaRPr lang="en-GB" dirty="0"/>
          </a:p>
          <a:p>
            <a:pPr algn="just">
              <a:defRPr/>
            </a:pPr>
            <a:endParaRPr lang="en-GB" dirty="0"/>
          </a:p>
        </p:txBody>
      </p:sp>
      <p:sp>
        <p:nvSpPr>
          <p:cNvPr id="50180" name="Rectangle 3"/>
          <p:cNvSpPr>
            <a:spLocks noChangeArrowheads="1"/>
          </p:cNvSpPr>
          <p:nvPr/>
        </p:nvSpPr>
        <p:spPr bwMode="auto">
          <a:xfrm>
            <a:off x="1066800" y="2819400"/>
            <a:ext cx="8382000" cy="3048000"/>
          </a:xfrm>
          <a:prstGeom prst="rect">
            <a:avLst/>
          </a:prstGeom>
          <a:noFill/>
          <a:ln w="9525">
            <a:noFill/>
            <a:miter lim="800000"/>
            <a:headEnd/>
            <a:tailEnd/>
          </a:ln>
        </p:spPr>
        <p:txBody>
          <a:bodyPr lIns="0" tIns="0"/>
          <a:lstStyle/>
          <a:p>
            <a:pPr marL="158750" indent="-158750" defTabSz="873125">
              <a:buClr>
                <a:srgbClr val="FFFFFF"/>
              </a:buClr>
              <a:buFontTx/>
              <a:buChar char="•"/>
            </a:pPr>
            <a:endParaRPr lang="it-IT" sz="1600" b="1">
              <a:solidFill>
                <a:srgbClr val="0066FF"/>
              </a:solidFill>
              <a:latin typeface="Calibri" pitchFamily="34" charset="0"/>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598488" y="730250"/>
            <a:ext cx="7361237" cy="895350"/>
          </a:xfrm>
        </p:spPr>
        <p:txBody>
          <a:bodyPr/>
          <a:lstStyle/>
          <a:p>
            <a:r>
              <a:rPr lang="it-IT" dirty="0" smtClean="0"/>
              <a:t>Opzioni per la terapia sostitutiva con testosterone (TRT)</a:t>
            </a:r>
          </a:p>
        </p:txBody>
      </p:sp>
      <p:sp>
        <p:nvSpPr>
          <p:cNvPr id="77827" name="Content Placeholder 2"/>
          <p:cNvSpPr>
            <a:spLocks noGrp="1"/>
          </p:cNvSpPr>
          <p:nvPr>
            <p:ph idx="1"/>
          </p:nvPr>
        </p:nvSpPr>
        <p:spPr>
          <a:xfrm>
            <a:off x="598488" y="1891862"/>
            <a:ext cx="8105775" cy="4344988"/>
          </a:xfrm>
        </p:spPr>
        <p:txBody>
          <a:bodyPr/>
          <a:lstStyle/>
          <a:p>
            <a:pPr>
              <a:defRPr/>
            </a:pPr>
            <a:r>
              <a:rPr lang="it-IT" dirty="0"/>
              <a:t>La TRT può essere somministrata per via orale,  per via transdermica (cerotto o gel), con iniezione intramuscolare  (</a:t>
            </a:r>
            <a:r>
              <a:rPr lang="it-IT" dirty="0" err="1"/>
              <a:t>depot</a:t>
            </a:r>
            <a:r>
              <a:rPr lang="it-IT" dirty="0"/>
              <a:t> o a lento rilascio) o </a:t>
            </a:r>
            <a:r>
              <a:rPr lang="it-IT" dirty="0" smtClean="0"/>
              <a:t>impianto </a:t>
            </a:r>
            <a:r>
              <a:rPr lang="it-IT" dirty="0" err="1" smtClean="0"/>
              <a:t>pellet</a:t>
            </a:r>
            <a:endParaRPr lang="it-IT" dirty="0" smtClean="0"/>
          </a:p>
          <a:p>
            <a:pPr>
              <a:buNone/>
              <a:defRPr/>
            </a:pPr>
            <a:endParaRPr lang="en-GB"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598488" y="730250"/>
            <a:ext cx="7361237" cy="892175"/>
          </a:xfrm>
        </p:spPr>
        <p:txBody>
          <a:bodyPr/>
          <a:lstStyle/>
          <a:p>
            <a:r>
              <a:rPr lang="it-IT" smtClean="0"/>
              <a:t>T undecanoato per via orale (1)</a:t>
            </a:r>
          </a:p>
        </p:txBody>
      </p:sp>
      <p:sp>
        <p:nvSpPr>
          <p:cNvPr id="52227" name="Content Placeholder 7"/>
          <p:cNvSpPr>
            <a:spLocks noGrp="1"/>
          </p:cNvSpPr>
          <p:nvPr>
            <p:ph sz="half" idx="2"/>
          </p:nvPr>
        </p:nvSpPr>
        <p:spPr bwMode="auto">
          <a:xfrm>
            <a:off x="598488" y="1616075"/>
            <a:ext cx="3898900" cy="3951288"/>
          </a:xfrm>
          <a:noFill/>
          <a:ln>
            <a:solidFill>
              <a:srgbClr val="00B0F0"/>
            </a:solidFill>
            <a:miter lim="800000"/>
            <a:headEnd/>
            <a:tailEnd/>
          </a:ln>
        </p:spPr>
        <p:txBody>
          <a:bodyPr vert="horz" wrap="square" lIns="91440" tIns="45720" rIns="91440" bIns="45720" numCol="1" anchor="t" anchorCtr="0" compatLnSpc="1">
            <a:prstTxWarp prst="textNoShape">
              <a:avLst/>
            </a:prstTxWarp>
          </a:bodyPr>
          <a:lstStyle/>
          <a:p>
            <a:pPr>
              <a:buFont typeface="Arial" pitchFamily="34" charset="0"/>
              <a:buNone/>
            </a:pPr>
            <a:r>
              <a:rPr lang="it-IT" sz="2000" smtClean="0"/>
              <a:t>	</a:t>
            </a:r>
            <a:r>
              <a:rPr lang="it-IT" sz="2000" b="1" smtClean="0"/>
              <a:t>Dose giornaliera</a:t>
            </a:r>
          </a:p>
          <a:p>
            <a:pPr lvl="1"/>
            <a:r>
              <a:rPr lang="it-IT" sz="2000" smtClean="0"/>
              <a:t>40-80 mg, due volte al dì o tre volte durante i pasti</a:t>
            </a:r>
          </a:p>
          <a:p>
            <a:pPr lvl="1"/>
            <a:endParaRPr lang="it-IT" sz="2000" smtClean="0"/>
          </a:p>
          <a:p>
            <a:pPr>
              <a:buFont typeface="Arial" pitchFamily="34" charset="0"/>
              <a:buNone/>
            </a:pPr>
            <a:r>
              <a:rPr lang="it-IT" sz="2000" smtClean="0"/>
              <a:t>	</a:t>
            </a:r>
            <a:r>
              <a:rPr lang="it-IT" sz="2000" b="1" smtClean="0"/>
              <a:t>Formulazioni disponibili:</a:t>
            </a:r>
          </a:p>
          <a:p>
            <a:pPr lvl="1"/>
            <a:r>
              <a:rPr lang="nb-NO" sz="2000" smtClean="0"/>
              <a:t>Andriol, Restandol Restinsol, Understor (MSD)</a:t>
            </a:r>
            <a:endParaRPr lang="it-IT" sz="2000" smtClean="0"/>
          </a:p>
        </p:txBody>
      </p:sp>
      <p:sp>
        <p:nvSpPr>
          <p:cNvPr id="52228" name="Content Placeholder 8"/>
          <p:cNvSpPr>
            <a:spLocks noGrp="1"/>
          </p:cNvSpPr>
          <p:nvPr>
            <p:ph sz="quarter" idx="4"/>
          </p:nvPr>
        </p:nvSpPr>
        <p:spPr bwMode="auto">
          <a:xfrm>
            <a:off x="4775200" y="1616075"/>
            <a:ext cx="3911600" cy="3951288"/>
          </a:xfrm>
          <a:noFill/>
          <a:ln>
            <a:solidFill>
              <a:srgbClr val="00B0F0"/>
            </a:solidFill>
            <a:miter lim="800000"/>
            <a:headEnd/>
            <a:tailEnd/>
          </a:ln>
        </p:spPr>
        <p:txBody>
          <a:bodyPr vert="horz" wrap="square" lIns="91440" tIns="45720" rIns="91440" bIns="45720" numCol="1" anchor="t" anchorCtr="0" compatLnSpc="1">
            <a:prstTxWarp prst="textNoShape">
              <a:avLst/>
            </a:prstTxWarp>
          </a:bodyPr>
          <a:lstStyle/>
          <a:p>
            <a:pPr>
              <a:buFont typeface="Arial" pitchFamily="34" charset="0"/>
              <a:buNone/>
            </a:pPr>
            <a:r>
              <a:rPr lang="nb-NO" sz="2000"/>
              <a:t>	</a:t>
            </a:r>
            <a:r>
              <a:rPr lang="nb-NO" sz="2000" b="1"/>
              <a:t>Profilo farmacocinetico</a:t>
            </a:r>
            <a:endParaRPr lang="it-IT" sz="2000" b="1"/>
          </a:p>
          <a:p>
            <a:pPr>
              <a:buFont typeface="Arial" pitchFamily="34" charset="0"/>
              <a:buNone/>
            </a:pPr>
            <a:r>
              <a:rPr lang="it-IT" sz="2000"/>
              <a:t>	-Somministrato in acido oleico il testosterone undecanoato viene assorbito attraverso il sistema linfatico, bypassando il sistema portale epatico; variazioni considerevoli nello stesso soggetto in giorni differenti e fra soggetti diversi</a:t>
            </a:r>
          </a:p>
          <a:p>
            <a:pPr>
              <a:buFont typeface="Arial" pitchFamily="34" charset="0"/>
              <a:buNone/>
            </a:pPr>
            <a:r>
              <a:rPr lang="it-IT" sz="2000"/>
              <a:t>	</a:t>
            </a:r>
            <a:r>
              <a:rPr lang="it-IT" sz="2000" b="1"/>
              <a:t>DHT e E2</a:t>
            </a:r>
          </a:p>
          <a:p>
            <a:pPr>
              <a:buFont typeface="Arial" pitchFamily="34" charset="0"/>
              <a:buNone/>
            </a:pPr>
            <a:r>
              <a:rPr lang="it-IT" sz="2000"/>
              <a:t>	-Elevato rapporto DHT:T</a:t>
            </a:r>
          </a:p>
          <a:p>
            <a:endParaRPr sz="2000"/>
          </a:p>
        </p:txBody>
      </p:sp>
      <p:sp>
        <p:nvSpPr>
          <p:cNvPr id="52229" name="TextBox 10"/>
          <p:cNvSpPr txBox="1">
            <a:spLocks noChangeArrowheads="1"/>
          </p:cNvSpPr>
          <p:nvPr/>
        </p:nvSpPr>
        <p:spPr bwMode="auto">
          <a:xfrm>
            <a:off x="2643188" y="6099175"/>
            <a:ext cx="6500812" cy="461963"/>
          </a:xfrm>
          <a:prstGeom prst="rect">
            <a:avLst/>
          </a:prstGeom>
          <a:noFill/>
          <a:ln w="9525">
            <a:noFill/>
            <a:miter lim="800000"/>
            <a:headEnd/>
            <a:tailEnd/>
          </a:ln>
        </p:spPr>
        <p:txBody>
          <a:bodyPr>
            <a:spAutoFit/>
          </a:bodyPr>
          <a:lstStyle/>
          <a:p>
            <a:pPr algn="r"/>
            <a:r>
              <a:rPr lang="it-IT" sz="1200" b="1"/>
              <a:t>DHT – diidrotestosterone; E2 – estradiolo; T – testosterone</a:t>
            </a:r>
          </a:p>
          <a:p>
            <a:pPr algn="r"/>
            <a:r>
              <a:rPr lang="en-GB" sz="1200">
                <a:solidFill>
                  <a:srgbClr val="0094D8"/>
                </a:solidFill>
                <a:latin typeface="Frutiger 55 Roman"/>
              </a:rPr>
              <a:t>.  </a:t>
            </a:r>
          </a:p>
        </p:txBody>
      </p:sp>
      <p:sp>
        <p:nvSpPr>
          <p:cNvPr id="52230" name="Rectangle 3"/>
          <p:cNvSpPr>
            <a:spLocks noChangeArrowheads="1"/>
          </p:cNvSpPr>
          <p:nvPr/>
        </p:nvSpPr>
        <p:spPr bwMode="auto">
          <a:xfrm>
            <a:off x="93663" y="6375400"/>
            <a:ext cx="4103687" cy="261938"/>
          </a:xfrm>
          <a:prstGeom prst="rect">
            <a:avLst/>
          </a:prstGeom>
          <a:noFill/>
          <a:ln w="9525" algn="ctr">
            <a:noFill/>
            <a:miter lim="800000"/>
            <a:headEnd/>
            <a:tailEnd/>
          </a:ln>
        </p:spPr>
        <p:txBody>
          <a:bodyPr wrap="none">
            <a:spAutoFit/>
          </a:bodyPr>
          <a:lstStyle/>
          <a:p>
            <a:pPr>
              <a:buClr>
                <a:srgbClr val="CC0000"/>
              </a:buClr>
              <a:buFont typeface="Wingdings" pitchFamily="2" charset="2"/>
              <a:buNone/>
            </a:pPr>
            <a:r>
              <a:rPr lang="nl-NL" sz="1100">
                <a:solidFill>
                  <a:srgbClr val="0094D8"/>
                </a:solidFill>
                <a:latin typeface="Frutiger 55 Roman"/>
              </a:rPr>
              <a:t>Bhasin S </a:t>
            </a:r>
            <a:r>
              <a:rPr lang="nl-NL" sz="1100" i="1">
                <a:solidFill>
                  <a:srgbClr val="0094D8"/>
                </a:solidFill>
                <a:latin typeface="Frutiger 55 Roman"/>
              </a:rPr>
              <a:t>et al. J Clin Endocrinol Metabol</a:t>
            </a:r>
            <a:r>
              <a:rPr lang="nl-NL" sz="1100">
                <a:solidFill>
                  <a:srgbClr val="0094D8"/>
                </a:solidFill>
                <a:latin typeface="Frutiger 55 Roman"/>
              </a:rPr>
              <a:t> 2010;95:2536–2559.</a:t>
            </a:r>
          </a:p>
        </p:txBody>
      </p:sp>
      <p:sp>
        <p:nvSpPr>
          <p:cNvPr id="52231" name="Rectangle 7"/>
          <p:cNvSpPr>
            <a:spLocks noChangeArrowheads="1"/>
          </p:cNvSpPr>
          <p:nvPr/>
        </p:nvSpPr>
        <p:spPr bwMode="auto">
          <a:xfrm>
            <a:off x="0" y="0"/>
            <a:ext cx="9144000" cy="4572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eaLnBrk="0" hangingPunct="0">
              <a:defRPr/>
            </a:pPr>
            <a:r>
              <a:rPr lang="it-IT" sz="1100">
                <a:latin typeface="Calibri" pitchFamily="34" charset="0"/>
                <a:ea typeface="Calibri" pitchFamily="34" charset="0"/>
                <a:cs typeface="Times New Roman" pitchFamily="18" charset="0"/>
              </a:rPr>
              <a:t>DHT – diidrotestosterone; E2 – estradiolo; T – testosterone</a:t>
            </a:r>
            <a:endParaRPr lang="it-IT"/>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598488" y="730250"/>
            <a:ext cx="7361237" cy="892175"/>
          </a:xfrm>
        </p:spPr>
        <p:txBody>
          <a:bodyPr/>
          <a:lstStyle/>
          <a:p>
            <a:r>
              <a:rPr lang="it-IT" smtClean="0"/>
              <a:t>T undecanoato per via orale (2)</a:t>
            </a:r>
          </a:p>
        </p:txBody>
      </p:sp>
      <p:sp>
        <p:nvSpPr>
          <p:cNvPr id="53251" name="Content Placeholder 2"/>
          <p:cNvSpPr>
            <a:spLocks noGrp="1"/>
          </p:cNvSpPr>
          <p:nvPr>
            <p:ph sz="half" idx="2"/>
          </p:nvPr>
        </p:nvSpPr>
        <p:spPr bwMode="auto">
          <a:xfrm>
            <a:off x="598488" y="1624013"/>
            <a:ext cx="3898900" cy="3951287"/>
          </a:xfrm>
          <a:noFill/>
          <a:ln>
            <a:solidFill>
              <a:srgbClr val="00B0F0"/>
            </a:solidFill>
            <a:miter lim="800000"/>
            <a:headEnd/>
            <a:tailEnd/>
          </a:ln>
        </p:spPr>
        <p:txBody>
          <a:bodyPr vert="horz" wrap="square" lIns="91440" tIns="45720" rIns="91440" bIns="45720" numCol="1" anchor="t" anchorCtr="0" compatLnSpc="1">
            <a:prstTxWarp prst="textNoShape">
              <a:avLst/>
            </a:prstTxWarp>
          </a:bodyPr>
          <a:lstStyle/>
          <a:p>
            <a:pPr>
              <a:buFont typeface="Arial" pitchFamily="34" charset="0"/>
              <a:buNone/>
            </a:pPr>
            <a:r>
              <a:rPr lang="it-IT" sz="2000" smtClean="0"/>
              <a:t>	</a:t>
            </a:r>
            <a:r>
              <a:rPr lang="it-IT" sz="2000" b="1" smtClean="0"/>
              <a:t>Vantaggi</a:t>
            </a:r>
          </a:p>
          <a:p>
            <a:r>
              <a:rPr lang="it-IT" sz="2000" smtClean="0"/>
              <a:t>Comodità della somministrazione per via orale</a:t>
            </a:r>
          </a:p>
        </p:txBody>
      </p:sp>
      <p:sp>
        <p:nvSpPr>
          <p:cNvPr id="53252" name="Content Placeholder 3"/>
          <p:cNvSpPr>
            <a:spLocks noGrp="1"/>
          </p:cNvSpPr>
          <p:nvPr>
            <p:ph sz="quarter" idx="4"/>
          </p:nvPr>
        </p:nvSpPr>
        <p:spPr bwMode="auto">
          <a:xfrm>
            <a:off x="4775200" y="1624013"/>
            <a:ext cx="3911600" cy="3951287"/>
          </a:xfrm>
          <a:noFill/>
          <a:ln>
            <a:solidFill>
              <a:srgbClr val="00B0F0"/>
            </a:solidFill>
            <a:miter lim="800000"/>
            <a:headEnd/>
            <a:tailEnd/>
          </a:ln>
        </p:spPr>
        <p:txBody>
          <a:bodyPr vert="horz" wrap="square" lIns="91440" tIns="45720" rIns="91440" bIns="45720" numCol="1" anchor="t" anchorCtr="0" compatLnSpc="1">
            <a:prstTxWarp prst="textNoShape">
              <a:avLst/>
            </a:prstTxWarp>
          </a:bodyPr>
          <a:lstStyle/>
          <a:p>
            <a:pPr>
              <a:buFont typeface="Arial" pitchFamily="34" charset="0"/>
              <a:buNone/>
            </a:pPr>
            <a:r>
              <a:rPr lang="it-IT" sz="2000" b="1"/>
              <a:t>	Svantaggi</a:t>
            </a:r>
          </a:p>
          <a:p>
            <a:r>
              <a:rPr lang="it-IT" sz="2000"/>
              <a:t>Risposte cliniche variabili</a:t>
            </a:r>
          </a:p>
          <a:p>
            <a:r>
              <a:rPr lang="it-IT" sz="2000"/>
              <a:t>Livelli di T sierico variabili</a:t>
            </a:r>
          </a:p>
          <a:p>
            <a:r>
              <a:rPr lang="it-IT" sz="2000"/>
              <a:t>Elevato rapporto DHT:T</a:t>
            </a:r>
          </a:p>
          <a:p>
            <a:r>
              <a:rPr lang="it-IT" sz="2000"/>
              <a:t>Non approvato negli Stati Uniti</a:t>
            </a:r>
          </a:p>
        </p:txBody>
      </p:sp>
      <p:sp>
        <p:nvSpPr>
          <p:cNvPr id="53253" name="TextBox 5"/>
          <p:cNvSpPr txBox="1">
            <a:spLocks noChangeArrowheads="1"/>
          </p:cNvSpPr>
          <p:nvPr/>
        </p:nvSpPr>
        <p:spPr bwMode="auto">
          <a:xfrm>
            <a:off x="2643188" y="6099175"/>
            <a:ext cx="6500812" cy="276225"/>
          </a:xfrm>
          <a:prstGeom prst="rect">
            <a:avLst/>
          </a:prstGeom>
          <a:noFill/>
          <a:ln w="9525">
            <a:noFill/>
            <a:miter lim="800000"/>
            <a:headEnd/>
            <a:tailEnd/>
          </a:ln>
        </p:spPr>
        <p:txBody>
          <a:bodyPr>
            <a:spAutoFit/>
          </a:bodyPr>
          <a:lstStyle/>
          <a:p>
            <a:pPr algn="r"/>
            <a:r>
              <a:rPr lang="en-GB" sz="1200">
                <a:solidFill>
                  <a:srgbClr val="0094D8"/>
                </a:solidFill>
                <a:latin typeface="Frutiger 55 Roman"/>
              </a:rPr>
              <a:t>DHT – dihydrotestosterone; E2 –estradiol; T – testosterone.  </a:t>
            </a:r>
          </a:p>
        </p:txBody>
      </p:sp>
      <p:sp>
        <p:nvSpPr>
          <p:cNvPr id="53254" name="Rectangle 3"/>
          <p:cNvSpPr>
            <a:spLocks noChangeArrowheads="1"/>
          </p:cNvSpPr>
          <p:nvPr/>
        </p:nvSpPr>
        <p:spPr bwMode="auto">
          <a:xfrm>
            <a:off x="93663" y="6375400"/>
            <a:ext cx="4103687" cy="261938"/>
          </a:xfrm>
          <a:prstGeom prst="rect">
            <a:avLst/>
          </a:prstGeom>
          <a:noFill/>
          <a:ln w="9525" algn="ctr">
            <a:noFill/>
            <a:miter lim="800000"/>
            <a:headEnd/>
            <a:tailEnd/>
          </a:ln>
        </p:spPr>
        <p:txBody>
          <a:bodyPr wrap="none">
            <a:spAutoFit/>
          </a:bodyPr>
          <a:lstStyle/>
          <a:p>
            <a:pPr>
              <a:buClr>
                <a:srgbClr val="CC0000"/>
              </a:buClr>
              <a:buFont typeface="Wingdings" pitchFamily="2" charset="2"/>
              <a:buNone/>
            </a:pPr>
            <a:r>
              <a:rPr lang="nl-NL" sz="1100">
                <a:solidFill>
                  <a:srgbClr val="0094D8"/>
                </a:solidFill>
                <a:latin typeface="Frutiger 55 Roman"/>
              </a:rPr>
              <a:t>Bhasin S </a:t>
            </a:r>
            <a:r>
              <a:rPr lang="nl-NL" sz="1100" i="1">
                <a:solidFill>
                  <a:srgbClr val="0094D8"/>
                </a:solidFill>
                <a:latin typeface="Frutiger 55 Roman"/>
              </a:rPr>
              <a:t>et al. J Clin Endocrinol Metabol</a:t>
            </a:r>
            <a:r>
              <a:rPr lang="nl-NL" sz="1100">
                <a:solidFill>
                  <a:srgbClr val="0094D8"/>
                </a:solidFill>
                <a:latin typeface="Frutiger 55 Roman"/>
              </a:rPr>
              <a:t> 2010;95:2536–2559.</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598488" y="730250"/>
            <a:ext cx="7361237" cy="892175"/>
          </a:xfrm>
        </p:spPr>
        <p:txBody>
          <a:bodyPr/>
          <a:lstStyle/>
          <a:p>
            <a:r>
              <a:rPr lang="it-IT" smtClean="0"/>
              <a:t>Testosterone iniezione IM depot (1)</a:t>
            </a:r>
          </a:p>
        </p:txBody>
      </p:sp>
      <p:sp>
        <p:nvSpPr>
          <p:cNvPr id="54275" name="Content Placeholder 7"/>
          <p:cNvSpPr>
            <a:spLocks noGrp="1"/>
          </p:cNvSpPr>
          <p:nvPr>
            <p:ph sz="half" idx="2"/>
          </p:nvPr>
        </p:nvSpPr>
        <p:spPr bwMode="auto">
          <a:xfrm>
            <a:off x="598488" y="1624013"/>
            <a:ext cx="3898900" cy="4302125"/>
          </a:xfrm>
          <a:noFill/>
          <a:ln>
            <a:solidFill>
              <a:srgbClr val="00B0F0"/>
            </a:solidFill>
            <a:miter lim="800000"/>
            <a:headEnd/>
            <a:tailEnd/>
          </a:ln>
        </p:spPr>
        <p:txBody>
          <a:bodyPr vert="horz" wrap="square" lIns="91440" tIns="45720" rIns="91440" bIns="45720" numCol="1" anchor="t" anchorCtr="0" compatLnSpc="1">
            <a:prstTxWarp prst="textNoShape">
              <a:avLst/>
            </a:prstTxWarp>
          </a:bodyPr>
          <a:lstStyle/>
          <a:p>
            <a:pPr>
              <a:buFont typeface="Arial" pitchFamily="34" charset="0"/>
              <a:buNone/>
            </a:pPr>
            <a:r>
              <a:rPr lang="it-IT" sz="1600" smtClean="0"/>
              <a:t>	</a:t>
            </a:r>
            <a:r>
              <a:rPr lang="it-IT" sz="1600" b="1" smtClean="0"/>
              <a:t>Dosaggio giornaliero</a:t>
            </a:r>
          </a:p>
          <a:p>
            <a:r>
              <a:rPr lang="it-IT" sz="1600" smtClean="0"/>
              <a:t>T enantato o cipionato 50-250 mg IM ogni 2-4 settimane o 75-100 mg a settimana</a:t>
            </a:r>
          </a:p>
          <a:p>
            <a:r>
              <a:rPr lang="it-IT" sz="1600" smtClean="0"/>
              <a:t>T propionato 50-250 mg</a:t>
            </a:r>
          </a:p>
          <a:p>
            <a:pPr>
              <a:buFont typeface="Arial" pitchFamily="34" charset="0"/>
              <a:buNone/>
            </a:pPr>
            <a:r>
              <a:rPr lang="it-IT" sz="1600" b="1" smtClean="0"/>
              <a:t>	Le formulazioni disponibili:</a:t>
            </a:r>
          </a:p>
          <a:p>
            <a:r>
              <a:rPr lang="it-IT" sz="1600" smtClean="0"/>
              <a:t>Iniezione di testosterone enantato da 250 mg</a:t>
            </a:r>
          </a:p>
          <a:p>
            <a:pPr>
              <a:buFont typeface="Arial" pitchFamily="34" charset="0"/>
              <a:buNone/>
            </a:pPr>
            <a:r>
              <a:rPr lang="it-IT" sz="1600" smtClean="0"/>
              <a:t>	-Testoviron Depot (Bayer HC)</a:t>
            </a:r>
          </a:p>
          <a:p>
            <a:r>
              <a:rPr lang="it-IT" sz="1600" smtClean="0"/>
              <a:t>Iniezione di testosterone propionato da 100 mg</a:t>
            </a:r>
          </a:p>
          <a:p>
            <a:pPr>
              <a:buFont typeface="Arial" pitchFamily="34" charset="0"/>
              <a:buNone/>
            </a:pPr>
            <a:r>
              <a:rPr lang="it-IT" sz="1600" smtClean="0"/>
              <a:t>	-Sustanon 100 (MSD)</a:t>
            </a:r>
          </a:p>
          <a:p>
            <a:r>
              <a:rPr lang="it-IT" sz="1600" smtClean="0"/>
              <a:t>Iniezione di esteri misti del testosterone da 250 mg</a:t>
            </a:r>
          </a:p>
          <a:p>
            <a:pPr>
              <a:buFont typeface="Arial" pitchFamily="34" charset="0"/>
              <a:buNone/>
            </a:pPr>
            <a:r>
              <a:rPr lang="it-IT" sz="1600" smtClean="0"/>
              <a:t>	-Sustanon 250 (MSD)</a:t>
            </a:r>
          </a:p>
          <a:p>
            <a:endParaRPr lang="en-GB" sz="1600" smtClean="0"/>
          </a:p>
        </p:txBody>
      </p:sp>
      <p:sp>
        <p:nvSpPr>
          <p:cNvPr id="54276" name="Content Placeholder 8"/>
          <p:cNvSpPr>
            <a:spLocks noGrp="1"/>
          </p:cNvSpPr>
          <p:nvPr>
            <p:ph sz="quarter" idx="4"/>
          </p:nvPr>
        </p:nvSpPr>
        <p:spPr bwMode="auto">
          <a:xfrm>
            <a:off x="4775200" y="1624013"/>
            <a:ext cx="3911600" cy="4291012"/>
          </a:xfrm>
          <a:noFill/>
          <a:ln>
            <a:solidFill>
              <a:srgbClr val="00B0F0"/>
            </a:solidFill>
            <a:miter lim="800000"/>
            <a:headEnd/>
            <a:tailEnd/>
          </a:ln>
        </p:spPr>
        <p:txBody>
          <a:bodyPr vert="horz" wrap="square" lIns="91440" tIns="45720" rIns="91440" bIns="45720" numCol="1" anchor="t" anchorCtr="0" compatLnSpc="1">
            <a:prstTxWarp prst="textNoShape">
              <a:avLst/>
            </a:prstTxWarp>
          </a:bodyPr>
          <a:lstStyle/>
          <a:p>
            <a:pPr>
              <a:buFont typeface="Arial" pitchFamily="34" charset="0"/>
              <a:buNone/>
            </a:pPr>
            <a:r>
              <a:rPr lang="it-IT" sz="1600" dirty="0"/>
              <a:t>	</a:t>
            </a:r>
            <a:r>
              <a:rPr lang="it-IT" sz="1600" b="1" dirty="0"/>
              <a:t>Profilo farmacocinetico</a:t>
            </a:r>
          </a:p>
          <a:p>
            <a:r>
              <a:rPr lang="it-IT" sz="1600" dirty="0"/>
              <a:t>Dopo una singola iniezione IM, i livelli di T sierico si innalzano al di sopra del </a:t>
            </a:r>
            <a:r>
              <a:rPr lang="it-IT" sz="1600" dirty="0" err="1"/>
              <a:t>range</a:t>
            </a:r>
            <a:r>
              <a:rPr lang="it-IT" sz="1600" dirty="0"/>
              <a:t> </a:t>
            </a:r>
            <a:r>
              <a:rPr lang="it-IT" sz="1600" dirty="0" err="1" smtClean="0"/>
              <a:t>eugonadico</a:t>
            </a:r>
            <a:r>
              <a:rPr lang="it-IT" sz="1600" dirty="0" smtClean="0"/>
              <a:t>, </a:t>
            </a:r>
            <a:r>
              <a:rPr lang="it-IT" sz="1600" dirty="0"/>
              <a:t>poi declinano gradualmente fino a </a:t>
            </a:r>
            <a:r>
              <a:rPr lang="it-IT" sz="1600" dirty="0" smtClean="0"/>
              <a:t>tornare al </a:t>
            </a:r>
            <a:r>
              <a:rPr lang="it-IT" sz="1600" dirty="0" err="1"/>
              <a:t>range</a:t>
            </a:r>
            <a:r>
              <a:rPr lang="it-IT" sz="1600" dirty="0"/>
              <a:t> </a:t>
            </a:r>
            <a:r>
              <a:rPr lang="it-IT" sz="1600" dirty="0" err="1"/>
              <a:t>ipogonadico</a:t>
            </a:r>
            <a:endParaRPr lang="it-IT" sz="1600" dirty="0"/>
          </a:p>
          <a:p>
            <a:endParaRPr lang="it-IT" sz="1600" dirty="0"/>
          </a:p>
          <a:p>
            <a:pPr>
              <a:buFont typeface="Arial" pitchFamily="34" charset="0"/>
              <a:buNone/>
            </a:pPr>
            <a:r>
              <a:rPr lang="it-IT" sz="1600" dirty="0"/>
              <a:t>	</a:t>
            </a:r>
            <a:r>
              <a:rPr lang="it-IT" sz="1600" b="1" dirty="0"/>
              <a:t>DHT e E2</a:t>
            </a:r>
          </a:p>
          <a:p>
            <a:r>
              <a:rPr lang="it-IT" sz="1600" dirty="0"/>
              <a:t>I livelli di DHT e E2 aumentano in proporzione all’aumento dei livelli di T</a:t>
            </a:r>
          </a:p>
          <a:p>
            <a:r>
              <a:rPr lang="it-IT" sz="1600" dirty="0"/>
              <a:t>I rapporti T:DHT e T:E2 rimangono immutati</a:t>
            </a:r>
          </a:p>
          <a:p>
            <a:endParaRPr sz="1600" dirty="0"/>
          </a:p>
        </p:txBody>
      </p:sp>
      <p:sp>
        <p:nvSpPr>
          <p:cNvPr id="54277" name="TextBox 10"/>
          <p:cNvSpPr txBox="1">
            <a:spLocks noChangeArrowheads="1"/>
          </p:cNvSpPr>
          <p:nvPr/>
        </p:nvSpPr>
        <p:spPr bwMode="auto">
          <a:xfrm>
            <a:off x="2643188" y="6099175"/>
            <a:ext cx="6500812" cy="461963"/>
          </a:xfrm>
          <a:prstGeom prst="rect">
            <a:avLst/>
          </a:prstGeom>
          <a:noFill/>
          <a:ln w="9525">
            <a:noFill/>
            <a:miter lim="800000"/>
            <a:headEnd/>
            <a:tailEnd/>
          </a:ln>
        </p:spPr>
        <p:txBody>
          <a:bodyPr>
            <a:spAutoFit/>
          </a:bodyPr>
          <a:lstStyle/>
          <a:p>
            <a:pPr algn="r"/>
            <a:r>
              <a:rPr lang="it-IT" sz="1200" b="1"/>
              <a:t>DHT – diidrotestosterone; E2 – estradiolo; T – testosterone</a:t>
            </a:r>
          </a:p>
          <a:p>
            <a:pPr algn="r"/>
            <a:r>
              <a:rPr lang="en-GB" sz="1200">
                <a:solidFill>
                  <a:srgbClr val="0094D8"/>
                </a:solidFill>
                <a:latin typeface="Frutiger 55 Roman"/>
              </a:rPr>
              <a:t>.  </a:t>
            </a:r>
          </a:p>
        </p:txBody>
      </p:sp>
      <p:sp>
        <p:nvSpPr>
          <p:cNvPr id="54278" name="Rectangle 3"/>
          <p:cNvSpPr>
            <a:spLocks noChangeArrowheads="1"/>
          </p:cNvSpPr>
          <p:nvPr/>
        </p:nvSpPr>
        <p:spPr bwMode="auto">
          <a:xfrm>
            <a:off x="93663" y="6375400"/>
            <a:ext cx="4065587" cy="430213"/>
          </a:xfrm>
          <a:prstGeom prst="rect">
            <a:avLst/>
          </a:prstGeom>
          <a:noFill/>
          <a:ln w="9525" algn="ctr">
            <a:noFill/>
            <a:miter lim="800000"/>
            <a:headEnd/>
            <a:tailEnd/>
          </a:ln>
        </p:spPr>
        <p:txBody>
          <a:bodyPr wrap="none">
            <a:spAutoFit/>
          </a:bodyPr>
          <a:lstStyle/>
          <a:p>
            <a:r>
              <a:rPr lang="en-GB" sz="1100">
                <a:solidFill>
                  <a:srgbClr val="0094D8"/>
                </a:solidFill>
                <a:latin typeface="Frutiger 55 Roman"/>
              </a:rPr>
              <a:t>Buvat J </a:t>
            </a:r>
            <a:r>
              <a:rPr lang="en-GB" sz="1100" i="1">
                <a:solidFill>
                  <a:srgbClr val="0094D8"/>
                </a:solidFill>
                <a:latin typeface="Frutiger 55 Roman"/>
              </a:rPr>
              <a:t>et al. J Sex Med </a:t>
            </a:r>
            <a:r>
              <a:rPr lang="en-GB" sz="1100">
                <a:solidFill>
                  <a:srgbClr val="0094D8"/>
                </a:solidFill>
                <a:latin typeface="Frutiger 55 Roman"/>
              </a:rPr>
              <a:t>2010;7;1627–1656.</a:t>
            </a:r>
            <a:br>
              <a:rPr lang="en-GB" sz="1100">
                <a:solidFill>
                  <a:srgbClr val="0094D8"/>
                </a:solidFill>
                <a:latin typeface="Frutiger 55 Roman"/>
              </a:rPr>
            </a:br>
            <a:r>
              <a:rPr lang="en-GB" sz="1100">
                <a:solidFill>
                  <a:srgbClr val="0094D8"/>
                </a:solidFill>
                <a:latin typeface="Frutiger 55 Roman"/>
              </a:rPr>
              <a:t>Bhasin S </a:t>
            </a:r>
            <a:r>
              <a:rPr lang="en-GB" sz="1100" i="1">
                <a:solidFill>
                  <a:srgbClr val="0094D8"/>
                </a:solidFill>
                <a:latin typeface="Frutiger 55 Roman"/>
              </a:rPr>
              <a:t>et al.</a:t>
            </a:r>
            <a:r>
              <a:rPr lang="en-GB" sz="1100">
                <a:solidFill>
                  <a:srgbClr val="0094D8"/>
                </a:solidFill>
                <a:latin typeface="Frutiger 55 Roman"/>
              </a:rPr>
              <a:t> </a:t>
            </a:r>
            <a:r>
              <a:rPr lang="en-GB" sz="1100" i="1">
                <a:solidFill>
                  <a:srgbClr val="0094D8"/>
                </a:solidFill>
                <a:latin typeface="Frutiger 55 Roman"/>
              </a:rPr>
              <a:t>J Clin Endocrinol Metabol </a:t>
            </a:r>
            <a:r>
              <a:rPr lang="en-GB" sz="1100">
                <a:solidFill>
                  <a:srgbClr val="0094D8"/>
                </a:solidFill>
                <a:latin typeface="Frutiger 55 Roman"/>
              </a:rPr>
              <a:t>2010;95:2536–2559.</a:t>
            </a:r>
          </a:p>
        </p:txBody>
      </p:sp>
      <p:sp>
        <p:nvSpPr>
          <p:cNvPr id="54279" name="Rectangle 7"/>
          <p:cNvSpPr>
            <a:spLocks noChangeArrowheads="1"/>
          </p:cNvSpPr>
          <p:nvPr/>
        </p:nvSpPr>
        <p:spPr bwMode="auto">
          <a:xfrm>
            <a:off x="0" y="0"/>
            <a:ext cx="9144000" cy="4572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eaLnBrk="0" hangingPunct="0">
              <a:defRPr/>
            </a:pPr>
            <a:r>
              <a:rPr lang="it-IT" sz="1100">
                <a:latin typeface="Calibri" pitchFamily="34" charset="0"/>
                <a:ea typeface="Calibri" pitchFamily="34" charset="0"/>
                <a:cs typeface="Times New Roman" pitchFamily="18" charset="0"/>
              </a:rPr>
              <a:t>DHT – diidrotestosterone; E2 – estradiolo; T – testosterone</a:t>
            </a:r>
            <a:endParaRPr lang="it-IT"/>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it-IT" smtClean="0"/>
              <a:t>Testosterone iniezione IM depot (2)</a:t>
            </a:r>
            <a:endParaRPr lang="en-GB" smtClean="0"/>
          </a:p>
        </p:txBody>
      </p:sp>
      <p:sp>
        <p:nvSpPr>
          <p:cNvPr id="55299" name="Content Placeholder 2"/>
          <p:cNvSpPr>
            <a:spLocks noGrp="1"/>
          </p:cNvSpPr>
          <p:nvPr>
            <p:ph sz="half" idx="1"/>
          </p:nvPr>
        </p:nvSpPr>
        <p:spPr bwMode="auto">
          <a:xfrm>
            <a:off x="457200" y="1600200"/>
            <a:ext cx="4038600" cy="3981450"/>
          </a:xfrm>
          <a:noFill/>
          <a:ln>
            <a:solidFill>
              <a:schemeClr val="tx1"/>
            </a:solidFill>
            <a:miter lim="800000"/>
            <a:headEnd/>
            <a:tailEnd/>
          </a:ln>
        </p:spPr>
        <p:txBody>
          <a:bodyPr vert="horz" wrap="square" lIns="91440" tIns="45720" rIns="91440" bIns="45720" numCol="1" anchor="t" anchorCtr="0" compatLnSpc="1">
            <a:prstTxWarp prst="textNoShape">
              <a:avLst/>
            </a:prstTxWarp>
          </a:bodyPr>
          <a:lstStyle/>
          <a:p>
            <a:pPr>
              <a:buFont typeface="Arial" pitchFamily="34" charset="0"/>
              <a:buNone/>
            </a:pPr>
            <a:r>
              <a:rPr lang="it-IT" sz="2000" dirty="0" smtClean="0"/>
              <a:t>	</a:t>
            </a:r>
            <a:r>
              <a:rPr lang="it-IT" sz="2000" b="1" dirty="0" smtClean="0"/>
              <a:t>Vantaggi</a:t>
            </a:r>
          </a:p>
          <a:p>
            <a:r>
              <a:rPr lang="it-IT" sz="2000" dirty="0" smtClean="0"/>
              <a:t>Risolve i sintomi di deficienza androgenica</a:t>
            </a:r>
          </a:p>
          <a:p>
            <a:r>
              <a:rPr lang="it-IT" sz="2000" dirty="0" smtClean="0"/>
              <a:t>Relativamente economico</a:t>
            </a:r>
          </a:p>
          <a:p>
            <a:r>
              <a:rPr lang="it-IT" sz="2000" dirty="0" smtClean="0"/>
              <a:t>Flessibilità di dosaggio</a:t>
            </a:r>
          </a:p>
        </p:txBody>
      </p:sp>
      <p:sp>
        <p:nvSpPr>
          <p:cNvPr id="55300" name="Content Placeholder 3"/>
          <p:cNvSpPr>
            <a:spLocks noGrp="1"/>
          </p:cNvSpPr>
          <p:nvPr>
            <p:ph sz="half" idx="2"/>
          </p:nvPr>
        </p:nvSpPr>
        <p:spPr bwMode="auto">
          <a:xfrm>
            <a:off x="4648200" y="1600200"/>
            <a:ext cx="4038600" cy="3981450"/>
          </a:xfrm>
          <a:noFill/>
          <a:ln>
            <a:solidFill>
              <a:schemeClr val="tx1"/>
            </a:solidFill>
            <a:miter lim="800000"/>
            <a:headEnd/>
            <a:tailEnd/>
          </a:ln>
        </p:spPr>
        <p:txBody>
          <a:bodyPr vert="horz" wrap="square" lIns="91440" tIns="45720" rIns="91440" bIns="45720" numCol="1" anchor="t" anchorCtr="0" compatLnSpc="1">
            <a:prstTxWarp prst="textNoShape">
              <a:avLst/>
            </a:prstTxWarp>
          </a:bodyPr>
          <a:lstStyle/>
          <a:p>
            <a:pPr>
              <a:buFont typeface="Arial" pitchFamily="34" charset="0"/>
              <a:buNone/>
            </a:pPr>
            <a:r>
              <a:rPr lang="it-IT" sz="2000" dirty="0" smtClean="0"/>
              <a:t>	</a:t>
            </a:r>
            <a:r>
              <a:rPr lang="it-IT" sz="2000" b="1" dirty="0" smtClean="0"/>
              <a:t>Svantaggi</a:t>
            </a:r>
          </a:p>
          <a:p>
            <a:r>
              <a:rPr lang="it-IT" sz="2000" dirty="0" smtClean="0"/>
              <a:t>Richiede un’iniezione IM</a:t>
            </a:r>
          </a:p>
          <a:p>
            <a:r>
              <a:rPr lang="it-IT" sz="2000" dirty="0" smtClean="0"/>
              <a:t> Alti e bassi </a:t>
            </a:r>
            <a:r>
              <a:rPr lang="it-IT" sz="2000" dirty="0"/>
              <a:t>nei livelli di T </a:t>
            </a:r>
            <a:r>
              <a:rPr lang="it-IT" sz="2000" dirty="0" smtClean="0"/>
              <a:t>sierico (fino a scendere al livello </a:t>
            </a:r>
            <a:r>
              <a:rPr lang="it-IT" sz="2000" dirty="0" err="1" smtClean="0"/>
              <a:t>ipogonadico</a:t>
            </a:r>
            <a:r>
              <a:rPr lang="it-IT" sz="2000" dirty="0" smtClean="0"/>
              <a:t> se la dose non è abbastanza frequente)</a:t>
            </a:r>
          </a:p>
        </p:txBody>
      </p:sp>
      <p:sp>
        <p:nvSpPr>
          <p:cNvPr id="55301" name="TextBox 5"/>
          <p:cNvSpPr txBox="1">
            <a:spLocks noChangeArrowheads="1"/>
          </p:cNvSpPr>
          <p:nvPr/>
        </p:nvSpPr>
        <p:spPr bwMode="auto">
          <a:xfrm>
            <a:off x="2643188" y="6099175"/>
            <a:ext cx="6500812" cy="276225"/>
          </a:xfrm>
          <a:prstGeom prst="rect">
            <a:avLst/>
          </a:prstGeom>
          <a:noFill/>
          <a:ln w="9525">
            <a:noFill/>
            <a:miter lim="800000"/>
            <a:headEnd/>
            <a:tailEnd/>
          </a:ln>
        </p:spPr>
        <p:txBody>
          <a:bodyPr>
            <a:spAutoFit/>
          </a:bodyPr>
          <a:lstStyle/>
          <a:p>
            <a:pPr algn="r"/>
            <a:r>
              <a:rPr lang="en-GB" sz="1200" b="1">
                <a:solidFill>
                  <a:srgbClr val="0094D8"/>
                </a:solidFill>
                <a:latin typeface="Frutiger 55 Roman"/>
              </a:rPr>
              <a:t>DHT – dihydrotestosterone; E2 – estradiol; T – testosterone.  </a:t>
            </a:r>
          </a:p>
        </p:txBody>
      </p:sp>
      <p:sp>
        <p:nvSpPr>
          <p:cNvPr id="55302" name="Rectangle 3"/>
          <p:cNvSpPr>
            <a:spLocks noChangeArrowheads="1"/>
          </p:cNvSpPr>
          <p:nvPr/>
        </p:nvSpPr>
        <p:spPr bwMode="auto">
          <a:xfrm>
            <a:off x="93663" y="6375400"/>
            <a:ext cx="4103687" cy="261938"/>
          </a:xfrm>
          <a:prstGeom prst="rect">
            <a:avLst/>
          </a:prstGeom>
          <a:noFill/>
          <a:ln w="9525" algn="ctr">
            <a:noFill/>
            <a:miter lim="800000"/>
            <a:headEnd/>
            <a:tailEnd/>
          </a:ln>
        </p:spPr>
        <p:txBody>
          <a:bodyPr wrap="none">
            <a:spAutoFit/>
          </a:bodyPr>
          <a:lstStyle/>
          <a:p>
            <a:pPr>
              <a:buClr>
                <a:srgbClr val="CC0000"/>
              </a:buClr>
              <a:buFont typeface="Wingdings" pitchFamily="2" charset="2"/>
              <a:buNone/>
            </a:pPr>
            <a:r>
              <a:rPr lang="nl-NL" sz="1100">
                <a:solidFill>
                  <a:srgbClr val="0094D8"/>
                </a:solidFill>
                <a:latin typeface="Frutiger 55 Roman"/>
              </a:rPr>
              <a:t>Bhasin S </a:t>
            </a:r>
            <a:r>
              <a:rPr lang="nl-NL" sz="1100" i="1">
                <a:solidFill>
                  <a:srgbClr val="0094D8"/>
                </a:solidFill>
                <a:latin typeface="Frutiger 55 Roman"/>
              </a:rPr>
              <a:t>et al. J Clin Endocrinol Metabol</a:t>
            </a:r>
            <a:r>
              <a:rPr lang="nl-NL" sz="1100">
                <a:solidFill>
                  <a:srgbClr val="0094D8"/>
                </a:solidFill>
                <a:latin typeface="Frutiger 55 Roman"/>
              </a:rPr>
              <a:t> 2010;95:2536–2559.</a:t>
            </a:r>
          </a:p>
        </p:txBody>
      </p:sp>
      <p:sp>
        <p:nvSpPr>
          <p:cNvPr id="55303" name="Rectangle 7"/>
          <p:cNvSpPr>
            <a:spLocks noChangeArrowheads="1"/>
          </p:cNvSpPr>
          <p:nvPr/>
        </p:nvSpPr>
        <p:spPr bwMode="auto">
          <a:xfrm>
            <a:off x="0" y="0"/>
            <a:ext cx="9144000" cy="4572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eaLnBrk="0" hangingPunct="0">
              <a:defRPr/>
            </a:pPr>
            <a:r>
              <a:rPr lang="it-IT" sz="1100">
                <a:latin typeface="Calibri" pitchFamily="34" charset="0"/>
                <a:ea typeface="Calibri" pitchFamily="34" charset="0"/>
                <a:cs typeface="Times New Roman" pitchFamily="18" charset="0"/>
              </a:rPr>
              <a:t>DHT – diidrotestosterone; E2 – estradiolo; T – testosterone</a:t>
            </a:r>
            <a:endParaRPr lang="it-IT"/>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341313" y="903288"/>
            <a:ext cx="9545637" cy="890587"/>
          </a:xfrm>
        </p:spPr>
        <p:txBody>
          <a:bodyPr/>
          <a:lstStyle/>
          <a:p>
            <a:r>
              <a:rPr lang="it-IT" dirty="0" smtClean="0"/>
              <a:t>Testosterone iniezione IM ad azione prolungata (1)</a:t>
            </a:r>
          </a:p>
        </p:txBody>
      </p:sp>
      <p:sp>
        <p:nvSpPr>
          <p:cNvPr id="56323" name="Content Placeholder 7"/>
          <p:cNvSpPr>
            <a:spLocks noGrp="1"/>
          </p:cNvSpPr>
          <p:nvPr>
            <p:ph sz="half" idx="1"/>
          </p:nvPr>
        </p:nvSpPr>
        <p:spPr bwMode="auto">
          <a:xfrm>
            <a:off x="457200" y="1600200"/>
            <a:ext cx="4038600" cy="3995738"/>
          </a:xfrm>
          <a:noFill/>
          <a:ln>
            <a:solidFill>
              <a:schemeClr val="tx1"/>
            </a:solidFill>
            <a:miter lim="800000"/>
            <a:headEnd/>
            <a:tailEnd/>
          </a:ln>
        </p:spPr>
        <p:txBody>
          <a:bodyPr vert="horz" wrap="square" lIns="91440" tIns="45720" rIns="91440" bIns="45720" numCol="1" anchor="t" anchorCtr="0" compatLnSpc="1">
            <a:prstTxWarp prst="textNoShape">
              <a:avLst/>
            </a:prstTxWarp>
          </a:bodyPr>
          <a:lstStyle/>
          <a:p>
            <a:pPr>
              <a:buFont typeface="Arial" pitchFamily="34" charset="0"/>
              <a:buNone/>
            </a:pPr>
            <a:r>
              <a:rPr lang="it-IT" sz="2000" dirty="0" smtClean="0"/>
              <a:t>	</a:t>
            </a:r>
            <a:r>
              <a:rPr lang="it-IT" sz="2000" b="1" dirty="0" smtClean="0"/>
              <a:t>Dosaggio giornaliero</a:t>
            </a:r>
          </a:p>
          <a:p>
            <a:r>
              <a:rPr lang="it-IT" sz="2000" dirty="0" smtClean="0"/>
              <a:t>Regime europeo 1000 mg IM, seguiti da 1000 mg alla sesta settimana, poi 1000mg ogni 10-14 settimane </a:t>
            </a:r>
          </a:p>
          <a:p>
            <a:pPr>
              <a:buFont typeface="Arial" pitchFamily="34" charset="0"/>
              <a:buNone/>
            </a:pPr>
            <a:r>
              <a:rPr lang="it-IT" sz="2000" dirty="0" smtClean="0"/>
              <a:t>	</a:t>
            </a:r>
            <a:r>
              <a:rPr lang="it-IT" sz="2000" b="1" dirty="0" smtClean="0"/>
              <a:t>Formulazioni disponibili:</a:t>
            </a:r>
          </a:p>
          <a:p>
            <a:r>
              <a:rPr lang="it-IT" sz="2000" dirty="0" err="1" smtClean="0"/>
              <a:t>Nebido</a:t>
            </a:r>
            <a:r>
              <a:rPr lang="it-IT" sz="2000" dirty="0" smtClean="0"/>
              <a:t>/</a:t>
            </a:r>
            <a:r>
              <a:rPr lang="it-IT" sz="2000" dirty="0" err="1" smtClean="0"/>
              <a:t>Nebid</a:t>
            </a:r>
            <a:r>
              <a:rPr lang="it-IT" sz="2000" dirty="0" smtClean="0"/>
              <a:t> ® (Bayer </a:t>
            </a:r>
            <a:r>
              <a:rPr lang="it-IT" sz="2000" dirty="0" err="1" smtClean="0"/>
              <a:t>HealthCare</a:t>
            </a:r>
            <a:r>
              <a:rPr lang="it-IT" sz="2000" dirty="0" smtClean="0"/>
              <a:t>)</a:t>
            </a:r>
          </a:p>
          <a:p>
            <a:endParaRPr lang="en-GB" dirty="0" smtClean="0"/>
          </a:p>
          <a:p>
            <a:endParaRPr lang="en-GB" dirty="0" smtClean="0"/>
          </a:p>
          <a:p>
            <a:pPr>
              <a:buFont typeface="Arial" pitchFamily="34" charset="0"/>
              <a:buNone/>
            </a:pPr>
            <a:endParaRPr lang="en-GB" b="1" dirty="0" smtClean="0"/>
          </a:p>
        </p:txBody>
      </p:sp>
      <p:sp>
        <p:nvSpPr>
          <p:cNvPr id="56324" name="Content Placeholder 8"/>
          <p:cNvSpPr>
            <a:spLocks noGrp="1"/>
          </p:cNvSpPr>
          <p:nvPr>
            <p:ph sz="half" idx="2"/>
          </p:nvPr>
        </p:nvSpPr>
        <p:spPr bwMode="auto">
          <a:xfrm>
            <a:off x="4648200" y="1600200"/>
            <a:ext cx="4038600" cy="3995738"/>
          </a:xfrm>
          <a:noFill/>
          <a:ln>
            <a:solidFill>
              <a:schemeClr val="tx1"/>
            </a:solidFill>
            <a:miter lim="800000"/>
            <a:headEnd/>
            <a:tailEnd/>
          </a:ln>
        </p:spPr>
        <p:txBody>
          <a:bodyPr vert="horz" wrap="square" lIns="91440" tIns="45720" rIns="91440" bIns="45720" numCol="1" anchor="t" anchorCtr="0" compatLnSpc="1">
            <a:prstTxWarp prst="textNoShape">
              <a:avLst/>
            </a:prstTxWarp>
          </a:bodyPr>
          <a:lstStyle/>
          <a:p>
            <a:pPr>
              <a:buFont typeface="Arial" pitchFamily="34" charset="0"/>
              <a:buNone/>
            </a:pPr>
            <a:r>
              <a:rPr lang="it-IT" sz="2000" dirty="0" smtClean="0"/>
              <a:t>	</a:t>
            </a:r>
            <a:r>
              <a:rPr lang="it-IT" sz="2000" b="1" dirty="0" smtClean="0"/>
              <a:t>Profilo farmacocinetico</a:t>
            </a:r>
          </a:p>
          <a:p>
            <a:r>
              <a:rPr lang="it-IT" sz="2000" dirty="0" smtClean="0"/>
              <a:t>I livelli di T </a:t>
            </a:r>
            <a:r>
              <a:rPr lang="it-IT" sz="2000" dirty="0" err="1" smtClean="0"/>
              <a:t>sierico</a:t>
            </a:r>
            <a:r>
              <a:rPr lang="it-IT" sz="2000" dirty="0" smtClean="0"/>
              <a:t> vengono mantenuti nel </a:t>
            </a:r>
            <a:r>
              <a:rPr lang="it-IT" sz="2000" dirty="0" err="1" smtClean="0"/>
              <a:t>range</a:t>
            </a:r>
            <a:r>
              <a:rPr lang="it-IT" sz="2000" dirty="0" smtClean="0"/>
              <a:t> normale nella maggior parte degli uomini trattati con iniezioni IM  alla dose di 750-1000mg</a:t>
            </a:r>
          </a:p>
          <a:p>
            <a:pPr>
              <a:buFont typeface="Arial" pitchFamily="34" charset="0"/>
              <a:buNone/>
            </a:pPr>
            <a:r>
              <a:rPr lang="it-IT" sz="2000" dirty="0" smtClean="0"/>
              <a:t>	</a:t>
            </a:r>
            <a:r>
              <a:rPr lang="it-IT" sz="2000" b="1" dirty="0" smtClean="0"/>
              <a:t>DHT e E2</a:t>
            </a:r>
          </a:p>
          <a:p>
            <a:r>
              <a:rPr lang="it-IT" sz="2000" dirty="0" smtClean="0"/>
              <a:t>I livelli di DHT e E2 aumentano in proporzione all’aumento dei livelli di T</a:t>
            </a:r>
          </a:p>
          <a:p>
            <a:r>
              <a:rPr lang="it-IT" sz="2000" dirty="0" smtClean="0"/>
              <a:t>I rapporti T:DHT e T:E2 rimangono immutati</a:t>
            </a:r>
          </a:p>
          <a:p>
            <a:endParaRPr lang="en-GB" dirty="0" smtClean="0"/>
          </a:p>
        </p:txBody>
      </p:sp>
      <p:sp>
        <p:nvSpPr>
          <p:cNvPr id="56325" name="TextBox 10"/>
          <p:cNvSpPr txBox="1">
            <a:spLocks noChangeArrowheads="1"/>
          </p:cNvSpPr>
          <p:nvPr/>
        </p:nvSpPr>
        <p:spPr bwMode="auto">
          <a:xfrm>
            <a:off x="2643188" y="6099175"/>
            <a:ext cx="6500812" cy="461963"/>
          </a:xfrm>
          <a:prstGeom prst="rect">
            <a:avLst/>
          </a:prstGeom>
          <a:noFill/>
          <a:ln w="9525">
            <a:noFill/>
            <a:miter lim="800000"/>
            <a:headEnd/>
            <a:tailEnd/>
          </a:ln>
        </p:spPr>
        <p:txBody>
          <a:bodyPr>
            <a:spAutoFit/>
          </a:bodyPr>
          <a:lstStyle/>
          <a:p>
            <a:pPr algn="r"/>
            <a:r>
              <a:rPr lang="it-IT" sz="1200" b="1"/>
              <a:t>DHT – diidrotestosterone; E2 – estradiolo; T – testosterone</a:t>
            </a:r>
          </a:p>
          <a:p>
            <a:pPr algn="r"/>
            <a:r>
              <a:rPr lang="en-GB" sz="1200">
                <a:solidFill>
                  <a:srgbClr val="0094D8"/>
                </a:solidFill>
                <a:latin typeface="Frutiger 55 Roman"/>
              </a:rPr>
              <a:t>.  </a:t>
            </a:r>
          </a:p>
        </p:txBody>
      </p:sp>
      <p:sp>
        <p:nvSpPr>
          <p:cNvPr id="56326" name="Rectangle 3"/>
          <p:cNvSpPr>
            <a:spLocks noChangeArrowheads="1"/>
          </p:cNvSpPr>
          <p:nvPr/>
        </p:nvSpPr>
        <p:spPr bwMode="auto">
          <a:xfrm>
            <a:off x="93663" y="6375400"/>
            <a:ext cx="4065587" cy="430213"/>
          </a:xfrm>
          <a:prstGeom prst="rect">
            <a:avLst/>
          </a:prstGeom>
          <a:noFill/>
          <a:ln w="9525" algn="ctr">
            <a:noFill/>
            <a:miter lim="800000"/>
            <a:headEnd/>
            <a:tailEnd/>
          </a:ln>
        </p:spPr>
        <p:txBody>
          <a:bodyPr wrap="none">
            <a:spAutoFit/>
          </a:bodyPr>
          <a:lstStyle/>
          <a:p>
            <a:r>
              <a:rPr lang="en-GB" sz="1100">
                <a:solidFill>
                  <a:srgbClr val="0094D8"/>
                </a:solidFill>
                <a:latin typeface="Frutiger 55 Roman"/>
              </a:rPr>
              <a:t>Buvat J </a:t>
            </a:r>
            <a:r>
              <a:rPr lang="en-GB" sz="1100" i="1">
                <a:solidFill>
                  <a:srgbClr val="0094D8"/>
                </a:solidFill>
                <a:latin typeface="Frutiger 55 Roman"/>
              </a:rPr>
              <a:t>et al. J Sex Med </a:t>
            </a:r>
            <a:r>
              <a:rPr lang="en-GB" sz="1100">
                <a:solidFill>
                  <a:srgbClr val="0094D8"/>
                </a:solidFill>
                <a:latin typeface="Frutiger 55 Roman"/>
              </a:rPr>
              <a:t>2010;7;1627–1656.</a:t>
            </a:r>
            <a:br>
              <a:rPr lang="en-GB" sz="1100">
                <a:solidFill>
                  <a:srgbClr val="0094D8"/>
                </a:solidFill>
                <a:latin typeface="Frutiger 55 Roman"/>
              </a:rPr>
            </a:br>
            <a:r>
              <a:rPr lang="en-GB" sz="1100">
                <a:solidFill>
                  <a:srgbClr val="0094D8"/>
                </a:solidFill>
                <a:latin typeface="Frutiger 55 Roman"/>
              </a:rPr>
              <a:t>Bhasin S </a:t>
            </a:r>
            <a:r>
              <a:rPr lang="en-GB" sz="1100" i="1">
                <a:solidFill>
                  <a:srgbClr val="0094D8"/>
                </a:solidFill>
                <a:latin typeface="Frutiger 55 Roman"/>
              </a:rPr>
              <a:t>et al</a:t>
            </a:r>
            <a:r>
              <a:rPr lang="en-GB" sz="1100">
                <a:solidFill>
                  <a:srgbClr val="0094D8"/>
                </a:solidFill>
                <a:latin typeface="Frutiger 55 Roman"/>
              </a:rPr>
              <a:t>. </a:t>
            </a:r>
            <a:r>
              <a:rPr lang="en-GB" sz="1100" i="1">
                <a:solidFill>
                  <a:srgbClr val="0094D8"/>
                </a:solidFill>
                <a:latin typeface="Frutiger 55 Roman"/>
              </a:rPr>
              <a:t>J Clin Endocrinol Metabol </a:t>
            </a:r>
            <a:r>
              <a:rPr lang="en-GB" sz="1100">
                <a:solidFill>
                  <a:srgbClr val="0094D8"/>
                </a:solidFill>
                <a:latin typeface="Frutiger 55 Roman"/>
              </a:rPr>
              <a:t>2010;95:2536–2559.</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0"/>
          <p:cNvSpPr>
            <a:spLocks noGrp="1"/>
          </p:cNvSpPr>
          <p:nvPr>
            <p:ph type="title"/>
          </p:nvPr>
        </p:nvSpPr>
        <p:spPr>
          <a:xfrm>
            <a:off x="598488" y="730250"/>
            <a:ext cx="7361237" cy="704850"/>
          </a:xfrm>
        </p:spPr>
        <p:txBody>
          <a:bodyPr/>
          <a:lstStyle/>
          <a:p>
            <a:r>
              <a:rPr lang="it-IT" sz="2400" dirty="0" smtClean="0"/>
              <a:t>Farmacocinetica: testosterone </a:t>
            </a:r>
            <a:r>
              <a:rPr lang="it-IT" sz="2400" dirty="0" err="1" smtClean="0"/>
              <a:t>undecanoato</a:t>
            </a:r>
            <a:r>
              <a:rPr lang="it-IT" sz="2400" dirty="0" smtClean="0"/>
              <a:t> (TU) vs testosterone </a:t>
            </a:r>
            <a:r>
              <a:rPr lang="it-IT" sz="2400" dirty="0" err="1" smtClean="0"/>
              <a:t>enantato</a:t>
            </a:r>
            <a:endParaRPr lang="en-GB" dirty="0" smtClean="0"/>
          </a:p>
        </p:txBody>
      </p:sp>
      <p:sp>
        <p:nvSpPr>
          <p:cNvPr id="57347" name="Rectangle 2"/>
          <p:cNvSpPr>
            <a:spLocks noChangeArrowheads="1"/>
          </p:cNvSpPr>
          <p:nvPr/>
        </p:nvSpPr>
        <p:spPr bwMode="auto">
          <a:xfrm>
            <a:off x="357188" y="1603375"/>
            <a:ext cx="7924800" cy="4267200"/>
          </a:xfrm>
          <a:prstGeom prst="rect">
            <a:avLst/>
          </a:prstGeom>
          <a:solidFill>
            <a:schemeClr val="bg1"/>
          </a:solidFill>
          <a:ln w="9525">
            <a:solidFill>
              <a:schemeClr val="bg1"/>
            </a:solidFill>
            <a:miter lim="800000"/>
            <a:headEnd/>
            <a:tailEnd/>
          </a:ln>
        </p:spPr>
        <p:txBody>
          <a:bodyPr wrap="none" anchor="ctr"/>
          <a:lstStyle/>
          <a:p>
            <a:endParaRPr lang="en-GB">
              <a:solidFill>
                <a:srgbClr val="0094D8"/>
              </a:solidFill>
              <a:latin typeface="Calibri" pitchFamily="34" charset="0"/>
            </a:endParaRPr>
          </a:p>
        </p:txBody>
      </p:sp>
      <p:sp>
        <p:nvSpPr>
          <p:cNvPr id="57351" name="Rectangle 7"/>
          <p:cNvSpPr>
            <a:spLocks noChangeArrowheads="1"/>
          </p:cNvSpPr>
          <p:nvPr/>
        </p:nvSpPr>
        <p:spPr bwMode="auto">
          <a:xfrm>
            <a:off x="966788" y="5929313"/>
            <a:ext cx="838200" cy="228600"/>
          </a:xfrm>
          <a:prstGeom prst="rect">
            <a:avLst/>
          </a:prstGeom>
          <a:solidFill>
            <a:schemeClr val="bg1"/>
          </a:solidFill>
          <a:ln w="9525">
            <a:solidFill>
              <a:schemeClr val="bg1"/>
            </a:solidFill>
            <a:miter lim="800000"/>
            <a:headEnd/>
            <a:tailEnd/>
          </a:ln>
        </p:spPr>
        <p:txBody>
          <a:bodyPr wrap="none" anchor="ctr"/>
          <a:lstStyle/>
          <a:p>
            <a:pPr algn="ctr"/>
            <a:endParaRPr lang="en-GB">
              <a:solidFill>
                <a:srgbClr val="000080"/>
              </a:solidFill>
              <a:latin typeface="Calibri" pitchFamily="34" charset="0"/>
            </a:endParaRPr>
          </a:p>
        </p:txBody>
      </p:sp>
      <p:sp>
        <p:nvSpPr>
          <p:cNvPr id="57353" name="Rectangle 3"/>
          <p:cNvSpPr>
            <a:spLocks noChangeArrowheads="1"/>
          </p:cNvSpPr>
          <p:nvPr/>
        </p:nvSpPr>
        <p:spPr bwMode="auto">
          <a:xfrm>
            <a:off x="93663" y="6375400"/>
            <a:ext cx="4114800" cy="261938"/>
          </a:xfrm>
          <a:prstGeom prst="rect">
            <a:avLst/>
          </a:prstGeom>
          <a:noFill/>
          <a:ln w="9525" algn="ctr">
            <a:noFill/>
            <a:miter lim="800000"/>
            <a:headEnd/>
            <a:tailEnd/>
          </a:ln>
        </p:spPr>
        <p:txBody>
          <a:bodyPr wrap="none">
            <a:spAutoFit/>
          </a:bodyPr>
          <a:lstStyle/>
          <a:p>
            <a:pPr>
              <a:buClr>
                <a:srgbClr val="CC0000"/>
              </a:buClr>
              <a:buFont typeface="Wingdings" pitchFamily="2" charset="2"/>
              <a:buNone/>
            </a:pPr>
            <a:r>
              <a:rPr lang="nl-NL" sz="1100">
                <a:solidFill>
                  <a:srgbClr val="0094D8"/>
                </a:solidFill>
                <a:latin typeface="Frutiger 55 Roman"/>
              </a:rPr>
              <a:t>Schubert M </a:t>
            </a:r>
            <a:r>
              <a:rPr lang="nl-NL" sz="1100" i="1">
                <a:solidFill>
                  <a:srgbClr val="0094D8"/>
                </a:solidFill>
                <a:latin typeface="Frutiger 55 Roman"/>
              </a:rPr>
              <a:t>et al. J Clin Endocrinol Metab </a:t>
            </a:r>
            <a:r>
              <a:rPr lang="nl-NL" sz="1100">
                <a:solidFill>
                  <a:srgbClr val="0094D8"/>
                </a:solidFill>
                <a:latin typeface="Frutiger 55 Roman"/>
              </a:rPr>
              <a:t>2004;89:5429–5434.</a:t>
            </a:r>
          </a:p>
        </p:txBody>
      </p:sp>
      <p:pic>
        <p:nvPicPr>
          <p:cNvPr id="14338"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9870" t="25655" r="58190" b="44222"/>
          <a:stretch/>
        </p:blipFill>
        <p:spPr bwMode="auto">
          <a:xfrm>
            <a:off x="861699" y="1734207"/>
            <a:ext cx="7602537" cy="44811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93663" y="922338"/>
            <a:ext cx="9193211" cy="890587"/>
          </a:xfrm>
        </p:spPr>
        <p:txBody>
          <a:bodyPr/>
          <a:lstStyle/>
          <a:p>
            <a:r>
              <a:rPr lang="it-IT" dirty="0" smtClean="0"/>
              <a:t>Testosterone iniezione IM ad azione prolungata (2)</a:t>
            </a:r>
          </a:p>
        </p:txBody>
      </p:sp>
      <p:sp>
        <p:nvSpPr>
          <p:cNvPr id="58371" name="Content Placeholder 2"/>
          <p:cNvSpPr>
            <a:spLocks noGrp="1"/>
          </p:cNvSpPr>
          <p:nvPr>
            <p:ph sz="half" idx="1"/>
          </p:nvPr>
        </p:nvSpPr>
        <p:spPr bwMode="auto">
          <a:xfrm>
            <a:off x="457200" y="1600200"/>
            <a:ext cx="4038600" cy="3981450"/>
          </a:xfrm>
          <a:noFill/>
          <a:ln>
            <a:solidFill>
              <a:schemeClr val="tx1"/>
            </a:solidFill>
            <a:miter lim="800000"/>
            <a:headEnd/>
            <a:tailEnd/>
          </a:ln>
        </p:spPr>
        <p:txBody>
          <a:bodyPr vert="horz" wrap="square" lIns="91440" tIns="45720" rIns="91440" bIns="45720" numCol="1" anchor="t" anchorCtr="0" compatLnSpc="1">
            <a:prstTxWarp prst="textNoShape">
              <a:avLst/>
            </a:prstTxWarp>
          </a:bodyPr>
          <a:lstStyle/>
          <a:p>
            <a:pPr>
              <a:buFont typeface="Arial" pitchFamily="34" charset="0"/>
              <a:buNone/>
            </a:pPr>
            <a:r>
              <a:rPr lang="it-IT" sz="2000" dirty="0" smtClean="0"/>
              <a:t>	</a:t>
            </a:r>
            <a:r>
              <a:rPr lang="it-IT" sz="2000" b="1" dirty="0" smtClean="0"/>
              <a:t>Vantaggi</a:t>
            </a:r>
          </a:p>
          <a:p>
            <a:r>
              <a:rPr lang="it-IT" sz="2000" dirty="0" smtClean="0"/>
              <a:t>Risolve i sintomi della deficienza androgenica</a:t>
            </a:r>
          </a:p>
          <a:p>
            <a:r>
              <a:rPr lang="it-IT" sz="2000" dirty="0" smtClean="0"/>
              <a:t>Richiede una bassa frequenza di somministrazione</a:t>
            </a:r>
          </a:p>
          <a:p>
            <a:r>
              <a:rPr lang="it-IT" sz="2000" dirty="0" smtClean="0"/>
              <a:t>Evita fluttuazioni dei livelli di testosterone</a:t>
            </a:r>
          </a:p>
          <a:p>
            <a:r>
              <a:rPr lang="it-IT" sz="2000" dirty="0" smtClean="0"/>
              <a:t>Ha meno effetti avversi </a:t>
            </a:r>
          </a:p>
          <a:p>
            <a:pPr>
              <a:buFont typeface="Arial" pitchFamily="34" charset="0"/>
              <a:buNone/>
            </a:pPr>
            <a:endParaRPr lang="en-GB" b="1" dirty="0" smtClean="0"/>
          </a:p>
          <a:p>
            <a:pPr>
              <a:buFont typeface="Arial" pitchFamily="34" charset="0"/>
              <a:buNone/>
            </a:pPr>
            <a:endParaRPr lang="en-GB" b="1" dirty="0" smtClean="0"/>
          </a:p>
          <a:p>
            <a:pPr>
              <a:buFont typeface="Arial" pitchFamily="34" charset="0"/>
              <a:buNone/>
            </a:pPr>
            <a:endParaRPr lang="en-GB" b="1" dirty="0" smtClean="0"/>
          </a:p>
        </p:txBody>
      </p:sp>
      <p:sp>
        <p:nvSpPr>
          <p:cNvPr id="58372" name="Content Placeholder 3"/>
          <p:cNvSpPr>
            <a:spLocks noGrp="1"/>
          </p:cNvSpPr>
          <p:nvPr>
            <p:ph sz="half" idx="2"/>
          </p:nvPr>
        </p:nvSpPr>
        <p:spPr bwMode="auto">
          <a:xfrm>
            <a:off x="4648200" y="1600200"/>
            <a:ext cx="4038600" cy="3981450"/>
          </a:xfrm>
          <a:noFill/>
          <a:ln>
            <a:solidFill>
              <a:schemeClr val="tx1"/>
            </a:solidFill>
            <a:miter lim="800000"/>
            <a:headEnd/>
            <a:tailEnd/>
          </a:ln>
        </p:spPr>
        <p:txBody>
          <a:bodyPr vert="horz" wrap="square" lIns="91440" tIns="45720" rIns="91440" bIns="45720" numCol="1" anchor="t" anchorCtr="0" compatLnSpc="1">
            <a:prstTxWarp prst="textNoShape">
              <a:avLst/>
            </a:prstTxWarp>
          </a:bodyPr>
          <a:lstStyle/>
          <a:p>
            <a:pPr>
              <a:buFont typeface="Arial" pitchFamily="34" charset="0"/>
              <a:buNone/>
            </a:pPr>
            <a:r>
              <a:rPr lang="it-IT" sz="2000" dirty="0" smtClean="0"/>
              <a:t>	</a:t>
            </a:r>
            <a:r>
              <a:rPr lang="it-IT" sz="2000" b="1" dirty="0" smtClean="0"/>
              <a:t>Svantaggi</a:t>
            </a:r>
          </a:p>
          <a:p>
            <a:r>
              <a:rPr lang="it-IT" sz="2000" dirty="0" smtClean="0"/>
              <a:t>Richiede un’iniezione IM di volume considerevole (4mL)</a:t>
            </a:r>
          </a:p>
          <a:p>
            <a:r>
              <a:rPr lang="it-IT" sz="2000" dirty="0" smtClean="0"/>
              <a:t>Un piccolo numero di uomini ha riportato un episodio di tosse subito dopo l’iniezione </a:t>
            </a:r>
          </a:p>
        </p:txBody>
      </p:sp>
      <p:sp>
        <p:nvSpPr>
          <p:cNvPr id="58373" name="TextBox 5"/>
          <p:cNvSpPr txBox="1">
            <a:spLocks noChangeArrowheads="1"/>
          </p:cNvSpPr>
          <p:nvPr/>
        </p:nvSpPr>
        <p:spPr bwMode="auto">
          <a:xfrm>
            <a:off x="2643188" y="6099175"/>
            <a:ext cx="6500812" cy="276225"/>
          </a:xfrm>
          <a:prstGeom prst="rect">
            <a:avLst/>
          </a:prstGeom>
          <a:noFill/>
          <a:ln w="9525">
            <a:noFill/>
            <a:miter lim="800000"/>
            <a:headEnd/>
            <a:tailEnd/>
          </a:ln>
        </p:spPr>
        <p:txBody>
          <a:bodyPr>
            <a:spAutoFit/>
          </a:bodyPr>
          <a:lstStyle/>
          <a:p>
            <a:pPr algn="r"/>
            <a:r>
              <a:rPr lang="en-GB" sz="1200">
                <a:solidFill>
                  <a:srgbClr val="0094D8"/>
                </a:solidFill>
                <a:latin typeface="Frutiger 55 Roman"/>
              </a:rPr>
              <a:t>DHT – dihydrotestosterone; E2 – estradiol; T – testosterone.  </a:t>
            </a:r>
          </a:p>
        </p:txBody>
      </p:sp>
      <p:sp>
        <p:nvSpPr>
          <p:cNvPr id="58374" name="Rectangle 3"/>
          <p:cNvSpPr>
            <a:spLocks noChangeArrowheads="1"/>
          </p:cNvSpPr>
          <p:nvPr/>
        </p:nvSpPr>
        <p:spPr bwMode="auto">
          <a:xfrm>
            <a:off x="93663" y="6375400"/>
            <a:ext cx="4065587" cy="430213"/>
          </a:xfrm>
          <a:prstGeom prst="rect">
            <a:avLst/>
          </a:prstGeom>
          <a:noFill/>
          <a:ln w="9525" algn="ctr">
            <a:noFill/>
            <a:miter lim="800000"/>
            <a:headEnd/>
            <a:tailEnd/>
          </a:ln>
        </p:spPr>
        <p:txBody>
          <a:bodyPr wrap="none">
            <a:spAutoFit/>
          </a:bodyPr>
          <a:lstStyle/>
          <a:p>
            <a:r>
              <a:rPr lang="en-GB" sz="1100">
                <a:solidFill>
                  <a:srgbClr val="0094D8"/>
                </a:solidFill>
                <a:latin typeface="Frutiger 55 Roman"/>
              </a:rPr>
              <a:t>Buvat J </a:t>
            </a:r>
            <a:r>
              <a:rPr lang="en-GB" sz="1100" i="1">
                <a:solidFill>
                  <a:srgbClr val="0094D8"/>
                </a:solidFill>
                <a:latin typeface="Frutiger 55 Roman"/>
              </a:rPr>
              <a:t>et al. J Sex Med </a:t>
            </a:r>
            <a:r>
              <a:rPr lang="en-GB" sz="1100">
                <a:solidFill>
                  <a:srgbClr val="0094D8"/>
                </a:solidFill>
                <a:latin typeface="Frutiger 55 Roman"/>
              </a:rPr>
              <a:t>2010;7;1627–1656.</a:t>
            </a:r>
            <a:br>
              <a:rPr lang="en-GB" sz="1100">
                <a:solidFill>
                  <a:srgbClr val="0094D8"/>
                </a:solidFill>
                <a:latin typeface="Frutiger 55 Roman"/>
              </a:rPr>
            </a:br>
            <a:r>
              <a:rPr lang="en-GB" sz="1100">
                <a:solidFill>
                  <a:srgbClr val="0094D8"/>
                </a:solidFill>
                <a:latin typeface="Frutiger 55 Roman"/>
              </a:rPr>
              <a:t>Bhasin S </a:t>
            </a:r>
            <a:r>
              <a:rPr lang="en-GB" sz="1100" i="1">
                <a:solidFill>
                  <a:srgbClr val="0094D8"/>
                </a:solidFill>
                <a:latin typeface="Frutiger 55 Roman"/>
              </a:rPr>
              <a:t>et al.</a:t>
            </a:r>
            <a:r>
              <a:rPr lang="en-GB" sz="1100">
                <a:solidFill>
                  <a:srgbClr val="0094D8"/>
                </a:solidFill>
                <a:latin typeface="Frutiger 55 Roman"/>
              </a:rPr>
              <a:t> </a:t>
            </a:r>
            <a:r>
              <a:rPr lang="en-GB" sz="1100" i="1">
                <a:solidFill>
                  <a:srgbClr val="0094D8"/>
                </a:solidFill>
                <a:latin typeface="Frutiger 55 Roman"/>
              </a:rPr>
              <a:t>J Clin Endocrinol Metabol </a:t>
            </a:r>
            <a:r>
              <a:rPr lang="en-GB" sz="1100">
                <a:solidFill>
                  <a:srgbClr val="0094D8"/>
                </a:solidFill>
                <a:latin typeface="Frutiger 55 Roman"/>
              </a:rPr>
              <a:t>2010;95:2536–2559.</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it-IT" dirty="0" smtClean="0"/>
              <a:t>Impianti con testosterone (1)</a:t>
            </a:r>
          </a:p>
        </p:txBody>
      </p:sp>
      <p:sp>
        <p:nvSpPr>
          <p:cNvPr id="59395" name="Content Placeholder 7"/>
          <p:cNvSpPr>
            <a:spLocks noGrp="1"/>
          </p:cNvSpPr>
          <p:nvPr>
            <p:ph sz="half" idx="1"/>
          </p:nvPr>
        </p:nvSpPr>
        <p:spPr bwMode="auto">
          <a:xfrm>
            <a:off x="457200" y="1600200"/>
            <a:ext cx="4038600" cy="3981450"/>
          </a:xfrm>
          <a:noFill/>
          <a:ln>
            <a:solidFill>
              <a:schemeClr val="tx1"/>
            </a:solidFill>
            <a:miter lim="800000"/>
            <a:headEnd/>
            <a:tailEnd/>
          </a:ln>
        </p:spPr>
        <p:txBody>
          <a:bodyPr vert="horz" wrap="square" lIns="91440" tIns="45720" rIns="91440" bIns="45720" numCol="1" anchor="t" anchorCtr="0" compatLnSpc="1">
            <a:prstTxWarp prst="textNoShape">
              <a:avLst/>
            </a:prstTxWarp>
          </a:bodyPr>
          <a:lstStyle/>
          <a:p>
            <a:pPr>
              <a:buFont typeface="Arial" pitchFamily="34" charset="0"/>
              <a:buNone/>
            </a:pPr>
            <a:r>
              <a:rPr lang="it-IT" sz="2000" b="1" dirty="0" smtClean="0"/>
              <a:t>	Dosaggio</a:t>
            </a:r>
          </a:p>
          <a:p>
            <a:r>
              <a:rPr lang="it-IT" sz="2000" dirty="0" smtClean="0"/>
              <a:t>La dose e il regime  variano a seconda della formulazione</a:t>
            </a:r>
          </a:p>
          <a:p>
            <a:r>
              <a:rPr lang="it-IT" sz="2000" dirty="0" smtClean="0"/>
              <a:t>3-6 </a:t>
            </a:r>
            <a:r>
              <a:rPr lang="it-IT" sz="2000" dirty="0" err="1" smtClean="0"/>
              <a:t>pellet</a:t>
            </a:r>
            <a:r>
              <a:rPr lang="it-IT" sz="2000" dirty="0" smtClean="0"/>
              <a:t> impiantati SC (sottocute)</a:t>
            </a:r>
          </a:p>
          <a:p>
            <a:r>
              <a:rPr lang="it-IT" sz="2000" dirty="0" smtClean="0"/>
              <a:t>100-600mg necessari ogni 4-5 mesi</a:t>
            </a:r>
          </a:p>
          <a:p>
            <a:pPr>
              <a:buFont typeface="Arial" pitchFamily="34" charset="0"/>
              <a:buNone/>
            </a:pPr>
            <a:r>
              <a:rPr lang="it-IT" sz="2000" dirty="0" smtClean="0"/>
              <a:t>	</a:t>
            </a:r>
            <a:r>
              <a:rPr lang="it-IT" sz="2000" b="1" dirty="0" smtClean="0"/>
              <a:t>Le formulazioni disponibili:</a:t>
            </a:r>
          </a:p>
          <a:p>
            <a:r>
              <a:rPr lang="it-IT" sz="2000" dirty="0" smtClean="0"/>
              <a:t>Impianti di testosterone da 50 mg, 100 mg o 200mg (MSD)</a:t>
            </a:r>
          </a:p>
          <a:p>
            <a:endParaRPr lang="en-GB" dirty="0" smtClean="0"/>
          </a:p>
          <a:p>
            <a:pPr>
              <a:buFont typeface="Arial" pitchFamily="34" charset="0"/>
              <a:buNone/>
            </a:pPr>
            <a:endParaRPr lang="en-GB" b="1" dirty="0" smtClean="0"/>
          </a:p>
        </p:txBody>
      </p:sp>
      <p:sp>
        <p:nvSpPr>
          <p:cNvPr id="59396" name="Content Placeholder 8"/>
          <p:cNvSpPr>
            <a:spLocks noGrp="1"/>
          </p:cNvSpPr>
          <p:nvPr>
            <p:ph sz="half" idx="2"/>
          </p:nvPr>
        </p:nvSpPr>
        <p:spPr bwMode="auto">
          <a:xfrm>
            <a:off x="4648200" y="1600200"/>
            <a:ext cx="4038600" cy="3981450"/>
          </a:xfrm>
          <a:noFill/>
          <a:ln>
            <a:solidFill>
              <a:schemeClr val="tx1"/>
            </a:solidFill>
            <a:miter lim="800000"/>
            <a:headEnd/>
            <a:tailEnd/>
          </a:ln>
        </p:spPr>
        <p:txBody>
          <a:bodyPr vert="horz" wrap="square" lIns="91440" tIns="45720" rIns="91440" bIns="45720" numCol="1" anchor="t" anchorCtr="0" compatLnSpc="1">
            <a:prstTxWarp prst="textNoShape">
              <a:avLst/>
            </a:prstTxWarp>
          </a:bodyPr>
          <a:lstStyle/>
          <a:p>
            <a:pPr marL="0" indent="0">
              <a:buNone/>
            </a:pPr>
            <a:r>
              <a:rPr lang="it-IT" sz="2000" b="1" dirty="0"/>
              <a:t>Profilo farmacocinetico</a:t>
            </a:r>
          </a:p>
          <a:p>
            <a:pPr lvl="0"/>
            <a:r>
              <a:rPr lang="it-IT" sz="2000" dirty="0"/>
              <a:t>Il T sierico raggiunge il picco dopo un mese  e perdura  nel </a:t>
            </a:r>
            <a:r>
              <a:rPr lang="it-IT" sz="2000" dirty="0" err="1"/>
              <a:t>range</a:t>
            </a:r>
            <a:r>
              <a:rPr lang="it-IT" sz="2000" dirty="0"/>
              <a:t> normale per 3-6 mesi, a seconda della formulazione</a:t>
            </a:r>
          </a:p>
        </p:txBody>
      </p:sp>
      <p:sp>
        <p:nvSpPr>
          <p:cNvPr id="59397" name="TextBox 10"/>
          <p:cNvSpPr txBox="1">
            <a:spLocks noChangeArrowheads="1"/>
          </p:cNvSpPr>
          <p:nvPr/>
        </p:nvSpPr>
        <p:spPr bwMode="auto">
          <a:xfrm>
            <a:off x="2643188" y="6099175"/>
            <a:ext cx="6500812" cy="461963"/>
          </a:xfrm>
          <a:prstGeom prst="rect">
            <a:avLst/>
          </a:prstGeom>
          <a:noFill/>
          <a:ln w="9525">
            <a:noFill/>
            <a:miter lim="800000"/>
            <a:headEnd/>
            <a:tailEnd/>
          </a:ln>
        </p:spPr>
        <p:txBody>
          <a:bodyPr>
            <a:spAutoFit/>
          </a:bodyPr>
          <a:lstStyle/>
          <a:p>
            <a:pPr algn="r"/>
            <a:r>
              <a:rPr lang="it-IT" sz="1200" b="1"/>
              <a:t>DHT – diidrotestosterone; E2 – estradiolo; T – testosterone</a:t>
            </a:r>
          </a:p>
          <a:p>
            <a:pPr algn="r"/>
            <a:r>
              <a:rPr lang="en-GB" sz="1200">
                <a:solidFill>
                  <a:srgbClr val="0094D8"/>
                </a:solidFill>
                <a:latin typeface="Frutiger 55 Roman"/>
              </a:rPr>
              <a:t>.  </a:t>
            </a:r>
          </a:p>
        </p:txBody>
      </p:sp>
      <p:sp>
        <p:nvSpPr>
          <p:cNvPr id="59398" name="Rectangle 3"/>
          <p:cNvSpPr>
            <a:spLocks noChangeArrowheads="1"/>
          </p:cNvSpPr>
          <p:nvPr/>
        </p:nvSpPr>
        <p:spPr bwMode="auto">
          <a:xfrm>
            <a:off x="93663" y="6375400"/>
            <a:ext cx="4027487" cy="430213"/>
          </a:xfrm>
          <a:prstGeom prst="rect">
            <a:avLst/>
          </a:prstGeom>
          <a:noFill/>
          <a:ln w="9525" algn="ctr">
            <a:noFill/>
            <a:miter lim="800000"/>
            <a:headEnd/>
            <a:tailEnd/>
          </a:ln>
        </p:spPr>
        <p:txBody>
          <a:bodyPr wrap="none">
            <a:spAutoFit/>
          </a:bodyPr>
          <a:lstStyle/>
          <a:p>
            <a:r>
              <a:rPr lang="en-GB" sz="1100">
                <a:solidFill>
                  <a:srgbClr val="0094D8"/>
                </a:solidFill>
                <a:latin typeface="Frutiger 55 Roman"/>
              </a:rPr>
              <a:t>Buvat J </a:t>
            </a:r>
            <a:r>
              <a:rPr lang="en-GB" sz="1100" i="1">
                <a:solidFill>
                  <a:srgbClr val="0094D8"/>
                </a:solidFill>
                <a:latin typeface="Frutiger 55 Roman"/>
              </a:rPr>
              <a:t>et al. J Sex Med </a:t>
            </a:r>
            <a:r>
              <a:rPr lang="en-GB" sz="1100">
                <a:solidFill>
                  <a:srgbClr val="0094D8"/>
                </a:solidFill>
                <a:latin typeface="Frutiger 55 Roman"/>
              </a:rPr>
              <a:t>2010;7;1627–1656.</a:t>
            </a:r>
            <a:br>
              <a:rPr lang="en-GB" sz="1100">
                <a:solidFill>
                  <a:srgbClr val="0094D8"/>
                </a:solidFill>
                <a:latin typeface="Frutiger 55 Roman"/>
              </a:rPr>
            </a:br>
            <a:r>
              <a:rPr lang="en-GB" sz="1100">
                <a:solidFill>
                  <a:srgbClr val="0094D8"/>
                </a:solidFill>
                <a:latin typeface="Frutiger 55 Roman"/>
              </a:rPr>
              <a:t>Bhasin S </a:t>
            </a:r>
            <a:r>
              <a:rPr lang="en-GB" sz="1100" i="1">
                <a:solidFill>
                  <a:srgbClr val="0094D8"/>
                </a:solidFill>
                <a:latin typeface="Frutiger 55 Roman"/>
              </a:rPr>
              <a:t>et al</a:t>
            </a:r>
            <a:r>
              <a:rPr lang="en-GB" sz="1100">
                <a:solidFill>
                  <a:srgbClr val="0094D8"/>
                </a:solidFill>
                <a:latin typeface="Frutiger 55 Roman"/>
              </a:rPr>
              <a:t>. </a:t>
            </a:r>
            <a:r>
              <a:rPr lang="en-GB" sz="1100" i="1">
                <a:solidFill>
                  <a:srgbClr val="0094D8"/>
                </a:solidFill>
                <a:latin typeface="Frutiger 55 Roman"/>
              </a:rPr>
              <a:t>J Clin Endocrinol Metabol </a:t>
            </a:r>
            <a:r>
              <a:rPr lang="en-GB" sz="1100">
                <a:solidFill>
                  <a:srgbClr val="0094D8"/>
                </a:solidFill>
                <a:latin typeface="Frutiger 55 Roman"/>
              </a:rPr>
              <a:t>2010;95:2536–2559.</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418" name="Group 8"/>
          <p:cNvGrpSpPr>
            <a:grpSpLocks/>
          </p:cNvGrpSpPr>
          <p:nvPr/>
        </p:nvGrpSpPr>
        <p:grpSpPr bwMode="auto">
          <a:xfrm>
            <a:off x="139700" y="1423988"/>
            <a:ext cx="8458200" cy="4705350"/>
            <a:chOff x="304800" y="967411"/>
            <a:chExt cx="8458200" cy="4705134"/>
          </a:xfrm>
        </p:grpSpPr>
        <p:sp>
          <p:nvSpPr>
            <p:cNvPr id="60421" name="Rectangle 2"/>
            <p:cNvSpPr>
              <a:spLocks noChangeArrowheads="1"/>
            </p:cNvSpPr>
            <p:nvPr/>
          </p:nvSpPr>
          <p:spPr bwMode="auto">
            <a:xfrm>
              <a:off x="304800" y="1219200"/>
              <a:ext cx="8458200" cy="4114800"/>
            </a:xfrm>
            <a:prstGeom prst="rect">
              <a:avLst/>
            </a:prstGeom>
            <a:solidFill>
              <a:schemeClr val="bg1"/>
            </a:solidFill>
            <a:ln w="9525">
              <a:solidFill>
                <a:schemeClr val="bg1"/>
              </a:solidFill>
              <a:miter lim="800000"/>
              <a:headEnd/>
              <a:tailEnd/>
            </a:ln>
          </p:spPr>
          <p:txBody>
            <a:bodyPr wrap="none" anchor="ctr"/>
            <a:lstStyle/>
            <a:p>
              <a:endParaRPr lang="en-GB">
                <a:solidFill>
                  <a:srgbClr val="0094D8"/>
                </a:solidFill>
                <a:latin typeface="Calibri" pitchFamily="34" charset="0"/>
              </a:endParaRPr>
            </a:p>
          </p:txBody>
        </p:sp>
        <p:pic>
          <p:nvPicPr>
            <p:cNvPr id="60422" name="Picture 4" descr="slide23"/>
            <p:cNvPicPr>
              <a:picLocks noChangeAspect="1" noChangeArrowheads="1"/>
            </p:cNvPicPr>
            <p:nvPr/>
          </p:nvPicPr>
          <p:blipFill>
            <a:blip r:embed="rId3"/>
            <a:srcRect l="16672" t="24455" r="4967" b="18852"/>
            <a:stretch>
              <a:fillRect/>
            </a:stretch>
          </p:blipFill>
          <p:spPr bwMode="auto">
            <a:xfrm>
              <a:off x="1219200" y="1371600"/>
              <a:ext cx="7162800" cy="3886200"/>
            </a:xfrm>
            <a:prstGeom prst="rect">
              <a:avLst/>
            </a:prstGeom>
            <a:noFill/>
            <a:ln w="9525">
              <a:noFill/>
              <a:miter lim="800000"/>
              <a:headEnd/>
              <a:tailEnd/>
            </a:ln>
          </p:spPr>
        </p:pic>
        <p:sp>
          <p:nvSpPr>
            <p:cNvPr id="60423" name="Text Box 5"/>
            <p:cNvSpPr txBox="1">
              <a:spLocks noChangeArrowheads="1"/>
            </p:cNvSpPr>
            <p:nvPr/>
          </p:nvSpPr>
          <p:spPr bwMode="auto">
            <a:xfrm rot="-5400000">
              <a:off x="-1121767" y="2896808"/>
              <a:ext cx="4197348" cy="338554"/>
            </a:xfrm>
            <a:prstGeom prst="rect">
              <a:avLst/>
            </a:prstGeom>
            <a:solidFill>
              <a:schemeClr val="bg1"/>
            </a:solidFill>
            <a:ln w="9525">
              <a:noFill/>
              <a:miter lim="800000"/>
              <a:headEnd/>
              <a:tailEnd/>
            </a:ln>
          </p:spPr>
          <p:txBody>
            <a:bodyPr>
              <a:spAutoFit/>
            </a:bodyPr>
            <a:lstStyle/>
            <a:p>
              <a:r>
                <a:rPr lang="en-US" sz="1600" b="1">
                  <a:solidFill>
                    <a:srgbClr val="0094D8"/>
                  </a:solidFill>
                  <a:latin typeface="Frutiger 55 Roman"/>
                  <a:ea typeface="Batang" pitchFamily="18" charset="-127"/>
                </a:rPr>
                <a:t>Concentrazione di testosterone (nmol/L)</a:t>
              </a:r>
              <a:endParaRPr lang="en-GB" sz="1600" b="1">
                <a:solidFill>
                  <a:srgbClr val="0094D8"/>
                </a:solidFill>
                <a:latin typeface="Frutiger 55 Roman"/>
                <a:ea typeface="Batang" pitchFamily="18" charset="-127"/>
              </a:endParaRPr>
            </a:p>
          </p:txBody>
        </p:sp>
        <p:sp>
          <p:nvSpPr>
            <p:cNvPr id="60424" name="Text Box 7"/>
            <p:cNvSpPr txBox="1">
              <a:spLocks noChangeArrowheads="1"/>
            </p:cNvSpPr>
            <p:nvPr/>
          </p:nvSpPr>
          <p:spPr bwMode="auto">
            <a:xfrm>
              <a:off x="3962400" y="5334000"/>
              <a:ext cx="1607299" cy="338545"/>
            </a:xfrm>
            <a:prstGeom prst="rect">
              <a:avLst/>
            </a:prstGeom>
            <a:noFill/>
            <a:ln w="9525">
              <a:noFill/>
              <a:miter lim="800000"/>
              <a:headEnd/>
              <a:tailEnd/>
            </a:ln>
          </p:spPr>
          <p:txBody>
            <a:bodyPr wrap="none">
              <a:spAutoFit/>
            </a:bodyPr>
            <a:lstStyle/>
            <a:p>
              <a:r>
                <a:rPr lang="en-US" sz="1600" b="1">
                  <a:solidFill>
                    <a:srgbClr val="0094D8"/>
                  </a:solidFill>
                  <a:latin typeface="Frutiger 55 Roman"/>
                </a:rPr>
                <a:t>Tempo (giorni)</a:t>
              </a:r>
              <a:endParaRPr lang="en-GB" sz="1600" b="1">
                <a:solidFill>
                  <a:srgbClr val="0094D8"/>
                </a:solidFill>
                <a:latin typeface="Frutiger 55 Roman"/>
              </a:endParaRPr>
            </a:p>
          </p:txBody>
        </p:sp>
      </p:grpSp>
      <p:sp>
        <p:nvSpPr>
          <p:cNvPr id="60419" name="Rectangle 3"/>
          <p:cNvSpPr>
            <a:spLocks noChangeArrowheads="1"/>
          </p:cNvSpPr>
          <p:nvPr/>
        </p:nvSpPr>
        <p:spPr bwMode="auto">
          <a:xfrm>
            <a:off x="93663" y="6375400"/>
            <a:ext cx="3484562" cy="261938"/>
          </a:xfrm>
          <a:prstGeom prst="rect">
            <a:avLst/>
          </a:prstGeom>
          <a:noFill/>
          <a:ln w="9525" algn="ctr">
            <a:noFill/>
            <a:miter lim="800000"/>
            <a:headEnd/>
            <a:tailEnd/>
          </a:ln>
        </p:spPr>
        <p:txBody>
          <a:bodyPr wrap="none">
            <a:spAutoFit/>
          </a:bodyPr>
          <a:lstStyle/>
          <a:p>
            <a:pPr>
              <a:buClr>
                <a:srgbClr val="CC0000"/>
              </a:buClr>
              <a:buFont typeface="Wingdings" pitchFamily="2" charset="2"/>
              <a:buNone/>
            </a:pPr>
            <a:r>
              <a:rPr lang="nl-NL" sz="1100">
                <a:solidFill>
                  <a:srgbClr val="0094D8"/>
                </a:solidFill>
                <a:latin typeface="Frutiger 55 Roman"/>
              </a:rPr>
              <a:t>Jockenhovel F </a:t>
            </a:r>
            <a:r>
              <a:rPr lang="nl-NL" sz="1100" i="1">
                <a:solidFill>
                  <a:srgbClr val="0094D8"/>
                </a:solidFill>
                <a:latin typeface="Frutiger 55 Roman"/>
              </a:rPr>
              <a:t>et al. Clin Endocrinol</a:t>
            </a:r>
            <a:r>
              <a:rPr lang="nl-NL" sz="1100">
                <a:solidFill>
                  <a:srgbClr val="0094D8"/>
                </a:solidFill>
                <a:latin typeface="Frutiger 55 Roman"/>
              </a:rPr>
              <a:t> 1996;45:61–71.</a:t>
            </a:r>
          </a:p>
        </p:txBody>
      </p:sp>
      <p:sp>
        <p:nvSpPr>
          <p:cNvPr id="60420" name="Title 9"/>
          <p:cNvSpPr>
            <a:spLocks noGrp="1"/>
          </p:cNvSpPr>
          <p:nvPr>
            <p:ph type="title"/>
          </p:nvPr>
        </p:nvSpPr>
        <p:spPr>
          <a:xfrm>
            <a:off x="598488" y="730250"/>
            <a:ext cx="7361237" cy="892175"/>
          </a:xfrm>
        </p:spPr>
        <p:txBody>
          <a:bodyPr/>
          <a:lstStyle/>
          <a:p>
            <a:r>
              <a:rPr lang="it-IT" dirty="0" smtClean="0"/>
              <a:t>Farmacocinetica: impianti </a:t>
            </a:r>
            <a:r>
              <a:rPr lang="it-IT" dirty="0" err="1" smtClean="0"/>
              <a:t>pellet</a:t>
            </a:r>
            <a:endParaRPr lang="it-IT" dirty="0" smtClean="0"/>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it-IT" smtClean="0"/>
              <a:t>Impianti con testosterone (2)</a:t>
            </a:r>
            <a:br>
              <a:rPr lang="it-IT" smtClean="0"/>
            </a:br>
            <a:endParaRPr lang="en-GB" smtClean="0"/>
          </a:p>
        </p:txBody>
      </p:sp>
      <p:sp>
        <p:nvSpPr>
          <p:cNvPr id="61443" name="Content Placeholder 2"/>
          <p:cNvSpPr>
            <a:spLocks noGrp="1"/>
          </p:cNvSpPr>
          <p:nvPr>
            <p:ph sz="half" idx="1"/>
          </p:nvPr>
        </p:nvSpPr>
        <p:spPr bwMode="auto">
          <a:xfrm>
            <a:off x="457200" y="1600200"/>
            <a:ext cx="4038600" cy="3981450"/>
          </a:xfrm>
          <a:noFill/>
          <a:ln>
            <a:solidFill>
              <a:schemeClr val="tx1"/>
            </a:solidFill>
            <a:miter lim="800000"/>
            <a:headEnd/>
            <a:tailEnd/>
          </a:ln>
        </p:spPr>
        <p:txBody>
          <a:bodyPr vert="horz" wrap="square" lIns="91440" tIns="45720" rIns="91440" bIns="45720" numCol="1" anchor="t" anchorCtr="0" compatLnSpc="1">
            <a:prstTxWarp prst="textNoShape">
              <a:avLst/>
            </a:prstTxWarp>
          </a:bodyPr>
          <a:lstStyle/>
          <a:p>
            <a:pPr>
              <a:buFont typeface="Arial" pitchFamily="34" charset="0"/>
              <a:buNone/>
            </a:pPr>
            <a:r>
              <a:rPr lang="it-IT" sz="2000" dirty="0" smtClean="0"/>
              <a:t>	</a:t>
            </a:r>
            <a:r>
              <a:rPr lang="it-IT" sz="2000" b="1" dirty="0" smtClean="0"/>
              <a:t>Vantaggi</a:t>
            </a:r>
          </a:p>
          <a:p>
            <a:r>
              <a:rPr lang="it-IT" sz="2000" dirty="0" smtClean="0"/>
              <a:t>Risolve i sintomi della carenza androgenica</a:t>
            </a:r>
          </a:p>
          <a:p>
            <a:pPr>
              <a:buFont typeface="Arial" pitchFamily="34" charset="0"/>
              <a:buNone/>
            </a:pPr>
            <a:endParaRPr lang="en-GB" b="1" dirty="0" smtClean="0"/>
          </a:p>
          <a:p>
            <a:pPr>
              <a:buFont typeface="Arial" pitchFamily="34" charset="0"/>
              <a:buNone/>
            </a:pPr>
            <a:endParaRPr lang="en-GB" b="1" dirty="0" smtClean="0"/>
          </a:p>
        </p:txBody>
      </p:sp>
      <p:sp>
        <p:nvSpPr>
          <p:cNvPr id="61444" name="Content Placeholder 3"/>
          <p:cNvSpPr>
            <a:spLocks noGrp="1"/>
          </p:cNvSpPr>
          <p:nvPr>
            <p:ph sz="half" idx="2"/>
          </p:nvPr>
        </p:nvSpPr>
        <p:spPr bwMode="auto">
          <a:xfrm>
            <a:off x="4648200" y="1600200"/>
            <a:ext cx="4038600" cy="3981450"/>
          </a:xfrm>
          <a:noFill/>
          <a:ln>
            <a:solidFill>
              <a:schemeClr val="tx1"/>
            </a:solidFill>
            <a:miter lim="800000"/>
            <a:headEnd/>
            <a:tailEnd/>
          </a:ln>
        </p:spPr>
        <p:txBody>
          <a:bodyPr vert="horz" wrap="square" lIns="91440" tIns="45720" rIns="91440" bIns="45720" numCol="1" anchor="t" anchorCtr="0" compatLnSpc="1">
            <a:prstTxWarp prst="textNoShape">
              <a:avLst/>
            </a:prstTxWarp>
          </a:bodyPr>
          <a:lstStyle/>
          <a:p>
            <a:pPr>
              <a:buFont typeface="Arial" pitchFamily="34" charset="0"/>
              <a:buNone/>
            </a:pPr>
            <a:r>
              <a:rPr lang="it-IT" sz="2000" dirty="0" smtClean="0"/>
              <a:t>	</a:t>
            </a:r>
            <a:r>
              <a:rPr lang="it-IT" sz="2000" b="1" dirty="0" smtClean="0"/>
              <a:t>Svantaggi</a:t>
            </a:r>
          </a:p>
          <a:p>
            <a:r>
              <a:rPr lang="it-IT" sz="2000" dirty="0" smtClean="0"/>
              <a:t>Necessita di un’incisione chirurgica  per l’inserzione</a:t>
            </a:r>
          </a:p>
          <a:p>
            <a:r>
              <a:rPr lang="it-IT" sz="2000" dirty="0" smtClean="0"/>
              <a:t>Rischio di infezione o estrusione spontanea del </a:t>
            </a:r>
            <a:r>
              <a:rPr lang="it-IT" sz="2000" dirty="0" err="1" smtClean="0"/>
              <a:t>pellet</a:t>
            </a:r>
            <a:r>
              <a:rPr lang="it-IT" sz="2000" dirty="0" smtClean="0"/>
              <a:t> nel 5-14% dei casi</a:t>
            </a:r>
          </a:p>
        </p:txBody>
      </p:sp>
      <p:sp>
        <p:nvSpPr>
          <p:cNvPr id="61445" name="TextBox 5"/>
          <p:cNvSpPr txBox="1">
            <a:spLocks noChangeArrowheads="1"/>
          </p:cNvSpPr>
          <p:nvPr/>
        </p:nvSpPr>
        <p:spPr bwMode="auto">
          <a:xfrm>
            <a:off x="2643188" y="6099175"/>
            <a:ext cx="6500812" cy="276225"/>
          </a:xfrm>
          <a:prstGeom prst="rect">
            <a:avLst/>
          </a:prstGeom>
          <a:noFill/>
          <a:ln w="9525">
            <a:noFill/>
            <a:miter lim="800000"/>
            <a:headEnd/>
            <a:tailEnd/>
          </a:ln>
        </p:spPr>
        <p:txBody>
          <a:bodyPr>
            <a:spAutoFit/>
          </a:bodyPr>
          <a:lstStyle/>
          <a:p>
            <a:pPr algn="r"/>
            <a:r>
              <a:rPr lang="en-GB" sz="1200">
                <a:solidFill>
                  <a:srgbClr val="0094D8"/>
                </a:solidFill>
                <a:latin typeface="Frutiger 55 Roman"/>
              </a:rPr>
              <a:t>DHT – dihydrotestosterone; E2 – estradiol; T – testosterone.  </a:t>
            </a:r>
          </a:p>
        </p:txBody>
      </p:sp>
      <p:sp>
        <p:nvSpPr>
          <p:cNvPr id="61446" name="Rectangle 3"/>
          <p:cNvSpPr>
            <a:spLocks noChangeArrowheads="1"/>
          </p:cNvSpPr>
          <p:nvPr/>
        </p:nvSpPr>
        <p:spPr bwMode="auto">
          <a:xfrm>
            <a:off x="93663" y="6375400"/>
            <a:ext cx="4103687" cy="430213"/>
          </a:xfrm>
          <a:prstGeom prst="rect">
            <a:avLst/>
          </a:prstGeom>
          <a:noFill/>
          <a:ln w="9525" algn="ctr">
            <a:noFill/>
            <a:miter lim="800000"/>
            <a:headEnd/>
            <a:tailEnd/>
          </a:ln>
        </p:spPr>
        <p:txBody>
          <a:bodyPr wrap="none">
            <a:spAutoFit/>
          </a:bodyPr>
          <a:lstStyle/>
          <a:p>
            <a:r>
              <a:rPr lang="en-GB" sz="1100">
                <a:solidFill>
                  <a:srgbClr val="0094D8"/>
                </a:solidFill>
                <a:latin typeface="Frutiger 55 Roman"/>
              </a:rPr>
              <a:t>Buvat J </a:t>
            </a:r>
            <a:r>
              <a:rPr lang="en-GB" sz="1100" i="1">
                <a:solidFill>
                  <a:srgbClr val="0094D8"/>
                </a:solidFill>
                <a:latin typeface="Frutiger 55 Roman"/>
              </a:rPr>
              <a:t>et al. J Sex Med. </a:t>
            </a:r>
            <a:r>
              <a:rPr lang="en-GB" sz="1100">
                <a:solidFill>
                  <a:srgbClr val="0094D8"/>
                </a:solidFill>
                <a:latin typeface="Frutiger 55 Roman"/>
              </a:rPr>
              <a:t>2010;7;1627–1656.</a:t>
            </a:r>
            <a:br>
              <a:rPr lang="en-GB" sz="1100">
                <a:solidFill>
                  <a:srgbClr val="0094D8"/>
                </a:solidFill>
                <a:latin typeface="Frutiger 55 Roman"/>
              </a:rPr>
            </a:br>
            <a:r>
              <a:rPr lang="en-GB" sz="1100">
                <a:solidFill>
                  <a:srgbClr val="0094D8"/>
                </a:solidFill>
                <a:latin typeface="Frutiger 55 Roman"/>
              </a:rPr>
              <a:t>Bhasin S </a:t>
            </a:r>
            <a:r>
              <a:rPr lang="en-GB" sz="1100" i="1">
                <a:solidFill>
                  <a:srgbClr val="0094D8"/>
                </a:solidFill>
                <a:latin typeface="Frutiger 55 Roman"/>
              </a:rPr>
              <a:t>et al.</a:t>
            </a:r>
            <a:r>
              <a:rPr lang="en-GB" sz="1100">
                <a:solidFill>
                  <a:srgbClr val="0094D8"/>
                </a:solidFill>
                <a:latin typeface="Frutiger 55 Roman"/>
              </a:rPr>
              <a:t> </a:t>
            </a:r>
            <a:r>
              <a:rPr lang="en-GB" sz="1100" i="1">
                <a:solidFill>
                  <a:srgbClr val="0094D8"/>
                </a:solidFill>
                <a:latin typeface="Frutiger 55 Roman"/>
              </a:rPr>
              <a:t>J Clin Endocrinol Metabol. </a:t>
            </a:r>
            <a:r>
              <a:rPr lang="en-GB" sz="1100">
                <a:solidFill>
                  <a:srgbClr val="0094D8"/>
                </a:solidFill>
                <a:latin typeface="Frutiger 55 Roman"/>
              </a:rPr>
              <a:t>2010;95:2536–2559.</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598488" y="731838"/>
            <a:ext cx="7351712" cy="690562"/>
          </a:xfrm>
        </p:spPr>
        <p:txBody>
          <a:bodyPr/>
          <a:lstStyle/>
          <a:p>
            <a:r>
              <a:rPr lang="it-IT" smtClean="0"/>
              <a:t>Testosterone transdermico (1)</a:t>
            </a:r>
          </a:p>
        </p:txBody>
      </p:sp>
      <p:sp>
        <p:nvSpPr>
          <p:cNvPr id="8" name="Content Placeholder 7"/>
          <p:cNvSpPr>
            <a:spLocks noGrp="1"/>
          </p:cNvSpPr>
          <p:nvPr>
            <p:ph sz="half" idx="1"/>
          </p:nvPr>
        </p:nvSpPr>
        <p:spPr>
          <a:xfrm>
            <a:off x="457200" y="1422400"/>
            <a:ext cx="4038600" cy="4549775"/>
          </a:xfrm>
          <a:ln>
            <a:solidFill>
              <a:schemeClr val="tx1"/>
            </a:solidFill>
          </a:ln>
        </p:spPr>
        <p:txBody>
          <a:bodyPr rtlCol="0">
            <a:normAutofit fontScale="85000" lnSpcReduction="10000"/>
          </a:bodyPr>
          <a:lstStyle/>
          <a:p>
            <a:pPr>
              <a:buFont typeface="Arial" pitchFamily="34" charset="0"/>
              <a:buNone/>
              <a:defRPr/>
            </a:pPr>
            <a:r>
              <a:rPr lang="it-IT" sz="2000" dirty="0" smtClean="0"/>
              <a:t>	</a:t>
            </a:r>
            <a:r>
              <a:rPr lang="it-IT" sz="2000" b="1" dirty="0" smtClean="0"/>
              <a:t>Dosaggio</a:t>
            </a:r>
          </a:p>
          <a:p>
            <a:pPr>
              <a:defRPr/>
            </a:pPr>
            <a:r>
              <a:rPr lang="it-IT" sz="2000" dirty="0" smtClean="0"/>
              <a:t>Testosterone gel 1%: 50-100 mg ogni giorno (rilascia 5-10 mg di testosterone)</a:t>
            </a:r>
          </a:p>
          <a:p>
            <a:pPr>
              <a:defRPr/>
            </a:pPr>
            <a:r>
              <a:rPr lang="it-IT" sz="2000" dirty="0" smtClean="0"/>
              <a:t>Cerotto </a:t>
            </a:r>
            <a:r>
              <a:rPr lang="it-IT" sz="2000" dirty="0" err="1" smtClean="0"/>
              <a:t>transdermico</a:t>
            </a:r>
            <a:r>
              <a:rPr lang="it-IT" sz="2000" dirty="0" smtClean="0"/>
              <a:t>: 1 o 2 cerotti, rilascia teoricamente 5-10mg T nel corso di 24 h, applicato giornalmente su zone non sottoposte a pressione</a:t>
            </a:r>
          </a:p>
          <a:p>
            <a:pPr>
              <a:buFont typeface="Arial" pitchFamily="34" charset="0"/>
              <a:buNone/>
              <a:defRPr/>
            </a:pPr>
            <a:r>
              <a:rPr lang="it-IT" sz="2000" dirty="0" smtClean="0"/>
              <a:t>	</a:t>
            </a:r>
            <a:r>
              <a:rPr lang="it-IT" sz="2000" b="1" dirty="0" smtClean="0"/>
              <a:t>Le formulazioni disponibili:</a:t>
            </a:r>
          </a:p>
          <a:p>
            <a:pPr>
              <a:defRPr/>
            </a:pPr>
            <a:r>
              <a:rPr lang="it-IT" sz="2000" dirty="0" smtClean="0"/>
              <a:t>Cerotto </a:t>
            </a:r>
            <a:r>
              <a:rPr lang="it-IT" sz="2000" dirty="0" err="1" smtClean="0"/>
              <a:t>transdermico</a:t>
            </a:r>
            <a:r>
              <a:rPr lang="it-IT" sz="2000" dirty="0" smtClean="0"/>
              <a:t> di testosterone:</a:t>
            </a:r>
          </a:p>
          <a:p>
            <a:pPr>
              <a:buFont typeface="Arial" pitchFamily="34" charset="0"/>
              <a:buNone/>
              <a:defRPr/>
            </a:pPr>
            <a:r>
              <a:rPr lang="it-IT" sz="2000" dirty="0" smtClean="0"/>
              <a:t>	</a:t>
            </a:r>
            <a:r>
              <a:rPr lang="it-IT" sz="2000" dirty="0" err="1" smtClean="0"/>
              <a:t>-Andropatch</a:t>
            </a:r>
            <a:r>
              <a:rPr lang="it-IT" sz="2000" dirty="0" smtClean="0"/>
              <a:t>/</a:t>
            </a:r>
            <a:r>
              <a:rPr lang="it-IT" sz="2000" dirty="0" err="1" smtClean="0"/>
              <a:t>Androderm</a:t>
            </a:r>
            <a:r>
              <a:rPr lang="it-IT" sz="2000" dirty="0" smtClean="0"/>
              <a:t> (GSK)</a:t>
            </a:r>
          </a:p>
          <a:p>
            <a:pPr>
              <a:defRPr/>
            </a:pPr>
            <a:r>
              <a:rPr lang="it-IT" sz="2000" dirty="0" smtClean="0"/>
              <a:t>Testosterone gel</a:t>
            </a:r>
          </a:p>
          <a:p>
            <a:pPr>
              <a:buFont typeface="Arial" pitchFamily="34" charset="0"/>
              <a:buNone/>
              <a:defRPr/>
            </a:pPr>
            <a:r>
              <a:rPr lang="it-IT" sz="2000" dirty="0" smtClean="0"/>
              <a:t>	</a:t>
            </a:r>
            <a:r>
              <a:rPr lang="it-IT" sz="2000" dirty="0" err="1" smtClean="0"/>
              <a:t>-Testogel</a:t>
            </a:r>
            <a:r>
              <a:rPr lang="it-IT" sz="2000" dirty="0" smtClean="0"/>
              <a:t> (</a:t>
            </a:r>
            <a:r>
              <a:rPr lang="it-IT" sz="2000" dirty="0" err="1" smtClean="0"/>
              <a:t>BayerHealthCare</a:t>
            </a:r>
            <a:r>
              <a:rPr lang="it-IT" sz="2000" dirty="0" smtClean="0"/>
              <a:t>)</a:t>
            </a:r>
          </a:p>
          <a:p>
            <a:pPr>
              <a:defRPr/>
            </a:pPr>
            <a:r>
              <a:rPr lang="it-IT" sz="2000" dirty="0" err="1" smtClean="0"/>
              <a:t>Testim</a:t>
            </a:r>
            <a:r>
              <a:rPr lang="it-IT" sz="2000" dirty="0" smtClean="0"/>
              <a:t> (</a:t>
            </a:r>
            <a:r>
              <a:rPr lang="it-IT" sz="2000" dirty="0" err="1" smtClean="0"/>
              <a:t>Ipsen</a:t>
            </a:r>
            <a:r>
              <a:rPr lang="it-IT" sz="2000" dirty="0" smtClean="0"/>
              <a:t>)</a:t>
            </a:r>
          </a:p>
          <a:p>
            <a:pPr>
              <a:buFont typeface="Arial" pitchFamily="34" charset="0"/>
              <a:buNone/>
              <a:defRPr/>
            </a:pPr>
            <a:r>
              <a:rPr lang="it-IT" sz="2000" dirty="0" smtClean="0"/>
              <a:t>	-</a:t>
            </a:r>
            <a:r>
              <a:rPr lang="it-IT" sz="2000" dirty="0" err="1" smtClean="0"/>
              <a:t>Tostran</a:t>
            </a:r>
            <a:r>
              <a:rPr lang="it-IT" sz="2000" dirty="0" smtClean="0"/>
              <a:t>/</a:t>
            </a:r>
            <a:r>
              <a:rPr lang="it-IT" sz="2000" dirty="0" err="1" smtClean="0"/>
              <a:t>Tostrex</a:t>
            </a:r>
            <a:r>
              <a:rPr lang="it-IT" sz="2000" dirty="0" smtClean="0"/>
              <a:t> (</a:t>
            </a:r>
            <a:r>
              <a:rPr lang="it-IT" sz="2000" dirty="0" err="1" smtClean="0"/>
              <a:t>ProStrakan</a:t>
            </a:r>
            <a:r>
              <a:rPr lang="it-IT" sz="2000" dirty="0" smtClean="0"/>
              <a:t>)</a:t>
            </a:r>
          </a:p>
          <a:p>
            <a:pPr fontAlgn="auto">
              <a:spcAft>
                <a:spcPts val="0"/>
              </a:spcAft>
              <a:buFont typeface="Arial" pitchFamily="34" charset="0"/>
              <a:buNone/>
              <a:defRPr/>
            </a:pPr>
            <a:endParaRPr lang="en-GB" sz="2000" b="1" dirty="0" smtClean="0"/>
          </a:p>
          <a:p>
            <a:pPr fontAlgn="auto">
              <a:spcAft>
                <a:spcPts val="0"/>
              </a:spcAft>
              <a:defRPr/>
            </a:pPr>
            <a:endParaRPr lang="en-GB" dirty="0" smtClean="0"/>
          </a:p>
          <a:p>
            <a:pPr fontAlgn="auto">
              <a:spcAft>
                <a:spcPts val="0"/>
              </a:spcAft>
              <a:buFont typeface="Arial" pitchFamily="34" charset="0"/>
              <a:buNone/>
              <a:defRPr/>
            </a:pPr>
            <a:endParaRPr lang="en-GB" b="1" dirty="0" smtClean="0"/>
          </a:p>
        </p:txBody>
      </p:sp>
      <p:sp>
        <p:nvSpPr>
          <p:cNvPr id="9" name="Content Placeholder 8"/>
          <p:cNvSpPr>
            <a:spLocks noGrp="1"/>
          </p:cNvSpPr>
          <p:nvPr>
            <p:ph sz="half" idx="2"/>
          </p:nvPr>
        </p:nvSpPr>
        <p:spPr>
          <a:xfrm>
            <a:off x="4648200" y="1422400"/>
            <a:ext cx="4038600" cy="4549775"/>
          </a:xfrm>
          <a:ln>
            <a:solidFill>
              <a:schemeClr val="tx1"/>
            </a:solidFill>
          </a:ln>
        </p:spPr>
        <p:txBody>
          <a:bodyPr rtlCol="0">
            <a:normAutofit fontScale="85000" lnSpcReduction="10000"/>
          </a:bodyPr>
          <a:lstStyle/>
          <a:p>
            <a:pPr>
              <a:buFont typeface="Arial" pitchFamily="34" charset="0"/>
              <a:buNone/>
              <a:defRPr/>
            </a:pPr>
            <a:r>
              <a:rPr lang="it-IT" sz="1800" dirty="0" smtClean="0"/>
              <a:t>	</a:t>
            </a:r>
            <a:r>
              <a:rPr lang="it-IT" sz="1800" b="1" dirty="0" smtClean="0"/>
              <a:t>Profilo farmacocinetico:</a:t>
            </a:r>
          </a:p>
          <a:p>
            <a:pPr>
              <a:defRPr/>
            </a:pPr>
            <a:r>
              <a:rPr lang="it-IT" sz="1800" dirty="0" smtClean="0"/>
              <a:t>T gel: ripristina il T </a:t>
            </a:r>
            <a:r>
              <a:rPr lang="it-IT" sz="1800" dirty="0" err="1" smtClean="0"/>
              <a:t>sierico</a:t>
            </a:r>
            <a:r>
              <a:rPr lang="it-IT" sz="1800" dirty="0" smtClean="0"/>
              <a:t> e i livelli di E2 ai livelli fisiologici</a:t>
            </a:r>
          </a:p>
          <a:p>
            <a:pPr>
              <a:defRPr/>
            </a:pPr>
            <a:r>
              <a:rPr lang="it-IT" sz="1800" dirty="0" smtClean="0"/>
              <a:t>T cerotti: ripristinano i livelli di T </a:t>
            </a:r>
            <a:r>
              <a:rPr lang="it-IT" sz="1800" dirty="0" err="1" smtClean="0"/>
              <a:t>sierico</a:t>
            </a:r>
            <a:r>
              <a:rPr lang="it-IT" sz="1800" dirty="0" smtClean="0"/>
              <a:t>, DHT e E2 ai livelli del </a:t>
            </a:r>
            <a:r>
              <a:rPr lang="it-IT" sz="1800" dirty="0" err="1" smtClean="0"/>
              <a:t>range</a:t>
            </a:r>
            <a:r>
              <a:rPr lang="it-IT" sz="1800" dirty="0" smtClean="0"/>
              <a:t> fisiologico maschile</a:t>
            </a:r>
          </a:p>
          <a:p>
            <a:pPr>
              <a:defRPr/>
            </a:pPr>
            <a:endParaRPr lang="it-IT" sz="1800" dirty="0" smtClean="0"/>
          </a:p>
          <a:p>
            <a:pPr>
              <a:buFont typeface="Arial" pitchFamily="34" charset="0"/>
              <a:buNone/>
              <a:defRPr/>
            </a:pPr>
            <a:r>
              <a:rPr lang="it-IT" sz="1800" dirty="0" smtClean="0"/>
              <a:t>	</a:t>
            </a:r>
            <a:r>
              <a:rPr lang="it-IT" sz="1800" b="1" dirty="0" smtClean="0"/>
              <a:t>DHT e E2</a:t>
            </a:r>
          </a:p>
          <a:p>
            <a:pPr>
              <a:defRPr/>
            </a:pPr>
            <a:r>
              <a:rPr lang="it-IT" sz="1800" dirty="0" smtClean="0"/>
              <a:t>Livelli di DHT </a:t>
            </a:r>
            <a:r>
              <a:rPr lang="it-IT" sz="1800" dirty="0" err="1" smtClean="0"/>
              <a:t>sierico</a:t>
            </a:r>
            <a:r>
              <a:rPr lang="it-IT" sz="1800" dirty="0" smtClean="0"/>
              <a:t> più alti e rapporti T:DHT più bassi negli uomini ipogonadici sotto terapia T gel rispetto agli uomini </a:t>
            </a:r>
            <a:r>
              <a:rPr lang="it-IT" sz="1800" dirty="0" err="1" smtClean="0"/>
              <a:t>eugonadici</a:t>
            </a:r>
            <a:endParaRPr lang="it-IT" sz="1800" dirty="0" smtClean="0"/>
          </a:p>
          <a:p>
            <a:pPr>
              <a:defRPr/>
            </a:pPr>
            <a:r>
              <a:rPr lang="it-IT" sz="1800" dirty="0" smtClean="0"/>
              <a:t>T cerotti: i livelli T:DHT e T:E2 sono nel </a:t>
            </a:r>
            <a:r>
              <a:rPr lang="it-IT" sz="1800" dirty="0" err="1" smtClean="0"/>
              <a:t>range</a:t>
            </a:r>
            <a:r>
              <a:rPr lang="it-IT" sz="1800" dirty="0" smtClean="0"/>
              <a:t> fisiologico maschile</a:t>
            </a:r>
            <a:endParaRPr lang="it-IT" sz="1800" dirty="0"/>
          </a:p>
        </p:txBody>
      </p:sp>
      <p:sp>
        <p:nvSpPr>
          <p:cNvPr id="62469" name="TextBox 10"/>
          <p:cNvSpPr txBox="1">
            <a:spLocks noChangeArrowheads="1"/>
          </p:cNvSpPr>
          <p:nvPr/>
        </p:nvSpPr>
        <p:spPr bwMode="auto">
          <a:xfrm>
            <a:off x="2643188" y="6099175"/>
            <a:ext cx="6500812" cy="461963"/>
          </a:xfrm>
          <a:prstGeom prst="rect">
            <a:avLst/>
          </a:prstGeom>
          <a:noFill/>
          <a:ln w="9525">
            <a:noFill/>
            <a:miter lim="800000"/>
            <a:headEnd/>
            <a:tailEnd/>
          </a:ln>
        </p:spPr>
        <p:txBody>
          <a:bodyPr>
            <a:spAutoFit/>
          </a:bodyPr>
          <a:lstStyle/>
          <a:p>
            <a:pPr algn="r"/>
            <a:r>
              <a:rPr lang="it-IT" sz="1200" b="1"/>
              <a:t>DHT – diidrotestosterone; E2 – estradiolo; T – testosterone</a:t>
            </a:r>
          </a:p>
          <a:p>
            <a:pPr algn="r"/>
            <a:r>
              <a:rPr lang="en-GB" sz="1200">
                <a:solidFill>
                  <a:srgbClr val="0094D8"/>
                </a:solidFill>
                <a:latin typeface="Frutiger 55 Roman"/>
              </a:rPr>
              <a:t>.  </a:t>
            </a:r>
          </a:p>
        </p:txBody>
      </p:sp>
      <p:sp>
        <p:nvSpPr>
          <p:cNvPr id="62470" name="Rectangle 3"/>
          <p:cNvSpPr>
            <a:spLocks noChangeArrowheads="1"/>
          </p:cNvSpPr>
          <p:nvPr/>
        </p:nvSpPr>
        <p:spPr bwMode="auto">
          <a:xfrm>
            <a:off x="93663" y="6375400"/>
            <a:ext cx="4338637" cy="430213"/>
          </a:xfrm>
          <a:prstGeom prst="rect">
            <a:avLst/>
          </a:prstGeom>
          <a:noFill/>
          <a:ln w="9525" algn="ctr">
            <a:noFill/>
            <a:miter lim="800000"/>
            <a:headEnd/>
            <a:tailEnd/>
          </a:ln>
        </p:spPr>
        <p:txBody>
          <a:bodyPr wrap="none">
            <a:spAutoFit/>
          </a:bodyPr>
          <a:lstStyle/>
          <a:p>
            <a:r>
              <a:rPr lang="en-GB" sz="1100">
                <a:solidFill>
                  <a:srgbClr val="0094D8"/>
                </a:solidFill>
                <a:latin typeface="Frutiger 55 Roman"/>
              </a:rPr>
              <a:t>Buvat J </a:t>
            </a:r>
            <a:r>
              <a:rPr lang="en-GB" sz="1100" i="1">
                <a:solidFill>
                  <a:srgbClr val="0094D8"/>
                </a:solidFill>
                <a:latin typeface="Frutiger 55 Roman"/>
              </a:rPr>
              <a:t>et al. J Sex Med </a:t>
            </a:r>
            <a:r>
              <a:rPr lang="en-GB" sz="1100">
                <a:solidFill>
                  <a:srgbClr val="0094D8"/>
                </a:solidFill>
                <a:latin typeface="Frutiger 55 Roman"/>
              </a:rPr>
              <a:t>2010;7;1627–1656.</a:t>
            </a:r>
            <a:br>
              <a:rPr lang="en-GB" sz="1100">
                <a:solidFill>
                  <a:srgbClr val="0094D8"/>
                </a:solidFill>
                <a:latin typeface="Frutiger 55 Roman"/>
              </a:rPr>
            </a:br>
            <a:r>
              <a:rPr lang="en-GB" sz="1100">
                <a:solidFill>
                  <a:srgbClr val="0094D8"/>
                </a:solidFill>
                <a:latin typeface="Frutiger 55 Roman"/>
              </a:rPr>
              <a:t>Bhasin S </a:t>
            </a:r>
            <a:r>
              <a:rPr lang="en-GB" sz="1100" i="1">
                <a:solidFill>
                  <a:srgbClr val="0094D8"/>
                </a:solidFill>
                <a:latin typeface="Frutiger 55 Roman"/>
              </a:rPr>
              <a:t>et al.</a:t>
            </a:r>
            <a:r>
              <a:rPr lang="en-GB" sz="1100">
                <a:solidFill>
                  <a:srgbClr val="0094D8"/>
                </a:solidFill>
                <a:latin typeface="Frutiger 55 Roman"/>
              </a:rPr>
              <a:t> </a:t>
            </a:r>
            <a:r>
              <a:rPr lang="en-GB" sz="1100" i="1">
                <a:solidFill>
                  <a:srgbClr val="0094D8"/>
                </a:solidFill>
                <a:latin typeface="Frutiger 55 Roman"/>
              </a:rPr>
              <a:t>ed. J Clin Endocrinol Metabol </a:t>
            </a:r>
            <a:r>
              <a:rPr lang="en-GB" sz="1100">
                <a:solidFill>
                  <a:srgbClr val="0094D8"/>
                </a:solidFill>
                <a:latin typeface="Frutiger 55 Roman"/>
              </a:rPr>
              <a:t>2010;95:2536–2559.</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598488" y="730250"/>
            <a:ext cx="7361237" cy="452438"/>
          </a:xfrm>
        </p:spPr>
        <p:txBody>
          <a:bodyPr/>
          <a:lstStyle/>
          <a:p>
            <a:r>
              <a:rPr lang="it-IT" smtClean="0"/>
              <a:t>Testosterone transdermico (2)</a:t>
            </a:r>
          </a:p>
        </p:txBody>
      </p:sp>
      <p:sp>
        <p:nvSpPr>
          <p:cNvPr id="63491" name="Content Placeholder 2"/>
          <p:cNvSpPr>
            <a:spLocks noGrp="1"/>
          </p:cNvSpPr>
          <p:nvPr>
            <p:ph sz="half" idx="4294967295"/>
          </p:nvPr>
        </p:nvSpPr>
        <p:spPr bwMode="auto">
          <a:xfrm>
            <a:off x="395288" y="1412875"/>
            <a:ext cx="4038600" cy="4686300"/>
          </a:xfrm>
          <a:prstGeom prst="rect">
            <a:avLst/>
          </a:prstGeom>
          <a:noFill/>
          <a:ln>
            <a:solidFill>
              <a:schemeClr val="tx1"/>
            </a:solidFill>
            <a:miter lim="800000"/>
            <a:headEnd/>
            <a:tailEnd/>
          </a:ln>
        </p:spPr>
        <p:txBody>
          <a:bodyPr/>
          <a:lstStyle/>
          <a:p>
            <a:pPr>
              <a:buFont typeface="Arial" pitchFamily="34" charset="0"/>
              <a:buNone/>
            </a:pPr>
            <a:r>
              <a:rPr lang="it-IT" sz="2000" dirty="0" smtClean="0"/>
              <a:t>	</a:t>
            </a:r>
            <a:r>
              <a:rPr lang="it-IT" sz="2000" b="1" dirty="0" smtClean="0"/>
              <a:t>Vantaggi</a:t>
            </a:r>
          </a:p>
          <a:p>
            <a:r>
              <a:rPr lang="it-IT" sz="1600" b="1" dirty="0" smtClean="0"/>
              <a:t>T gel</a:t>
            </a:r>
          </a:p>
          <a:p>
            <a:pPr>
              <a:buFont typeface="Arial" pitchFamily="34" charset="0"/>
              <a:buNone/>
            </a:pPr>
            <a:r>
              <a:rPr lang="it-IT" sz="1600" dirty="0" smtClean="0"/>
              <a:t>	-Risolve i sintomi da carenza androgenica</a:t>
            </a:r>
          </a:p>
          <a:p>
            <a:pPr>
              <a:buFont typeface="Arial" pitchFamily="34" charset="0"/>
              <a:buNone/>
            </a:pPr>
            <a:r>
              <a:rPr lang="it-IT" sz="1600" dirty="0" smtClean="0"/>
              <a:t>	-Consente flessibilità di dosaggio</a:t>
            </a:r>
          </a:p>
          <a:p>
            <a:pPr>
              <a:buFont typeface="Arial" pitchFamily="34" charset="0"/>
              <a:buNone/>
            </a:pPr>
            <a:r>
              <a:rPr lang="it-IT" sz="1600" dirty="0" smtClean="0"/>
              <a:t>	- Applicazione facile</a:t>
            </a:r>
          </a:p>
          <a:p>
            <a:pPr>
              <a:buFont typeface="Arial" pitchFamily="34" charset="0"/>
              <a:buNone/>
            </a:pPr>
            <a:r>
              <a:rPr lang="it-IT" sz="1600" dirty="0" smtClean="0"/>
              <a:t>	-Buona tollerabilità cutanea</a:t>
            </a:r>
          </a:p>
          <a:p>
            <a:r>
              <a:rPr lang="it-IT" sz="1600" dirty="0" smtClean="0"/>
              <a:t>	</a:t>
            </a:r>
            <a:r>
              <a:rPr lang="it-IT" sz="1600" b="1" dirty="0" smtClean="0"/>
              <a:t>T cerotti</a:t>
            </a:r>
          </a:p>
          <a:p>
            <a:pPr>
              <a:buFont typeface="Arial" pitchFamily="34" charset="0"/>
              <a:buNone/>
            </a:pPr>
            <a:r>
              <a:rPr lang="it-IT" sz="1600" dirty="0" smtClean="0"/>
              <a:t>	-Facilità di applicazione; risolve i sintomi di deficit androgenico</a:t>
            </a:r>
          </a:p>
          <a:p>
            <a:pPr>
              <a:buClr>
                <a:srgbClr val="4FA735"/>
              </a:buClr>
              <a:buFont typeface="Arial" pitchFamily="34" charset="0"/>
              <a:buNone/>
            </a:pPr>
            <a:endParaRPr lang="en-GB" b="1" dirty="0" smtClean="0"/>
          </a:p>
        </p:txBody>
      </p:sp>
      <p:sp>
        <p:nvSpPr>
          <p:cNvPr id="63492" name="Content Placeholder 3"/>
          <p:cNvSpPr>
            <a:spLocks noGrp="1"/>
          </p:cNvSpPr>
          <p:nvPr>
            <p:ph sz="half" idx="4294967295"/>
          </p:nvPr>
        </p:nvSpPr>
        <p:spPr bwMode="auto">
          <a:xfrm>
            <a:off x="4689475" y="1412875"/>
            <a:ext cx="4038600" cy="4686300"/>
          </a:xfrm>
          <a:prstGeom prst="rect">
            <a:avLst/>
          </a:prstGeom>
          <a:noFill/>
          <a:ln>
            <a:solidFill>
              <a:schemeClr val="tx1"/>
            </a:solidFill>
            <a:miter lim="800000"/>
            <a:headEnd/>
            <a:tailEnd/>
          </a:ln>
        </p:spPr>
        <p:txBody>
          <a:bodyPr/>
          <a:lstStyle/>
          <a:p>
            <a:pPr>
              <a:buFont typeface="Arial" pitchFamily="34" charset="0"/>
              <a:buNone/>
            </a:pPr>
            <a:r>
              <a:rPr lang="it-IT" sz="2000" dirty="0" smtClean="0"/>
              <a:t>	</a:t>
            </a:r>
            <a:r>
              <a:rPr lang="it-IT" sz="2000" b="1" dirty="0" smtClean="0"/>
              <a:t>Svantaggi</a:t>
            </a:r>
          </a:p>
          <a:p>
            <a:r>
              <a:rPr lang="it-IT" sz="1600" dirty="0" smtClean="0"/>
              <a:t>	</a:t>
            </a:r>
            <a:r>
              <a:rPr lang="it-IT" sz="1600" b="1" dirty="0" smtClean="0"/>
              <a:t>T gel</a:t>
            </a:r>
          </a:p>
          <a:p>
            <a:pPr>
              <a:buFont typeface="Arial" pitchFamily="34" charset="0"/>
              <a:buNone/>
            </a:pPr>
            <a:r>
              <a:rPr lang="it-IT" sz="1600" dirty="0" smtClean="0"/>
              <a:t>	-Potenziale rischio di trasferimento al partner o ai figli tramite contatto cutaneo diretto</a:t>
            </a:r>
          </a:p>
          <a:p>
            <a:pPr>
              <a:buFont typeface="Arial" pitchFamily="34" charset="0"/>
              <a:buNone/>
            </a:pPr>
            <a:r>
              <a:rPr lang="it-IT" sz="1600" dirty="0" smtClean="0"/>
              <a:t>	- Irritazione cutanea in un numero ristretto di uomini in terapia</a:t>
            </a:r>
          </a:p>
          <a:p>
            <a:pPr>
              <a:buFont typeface="Arial" pitchFamily="34" charset="0"/>
              <a:buNone/>
            </a:pPr>
            <a:r>
              <a:rPr lang="it-IT" sz="1600" dirty="0" smtClean="0"/>
              <a:t>	- Livelli di DHT moderatamente elevati</a:t>
            </a:r>
          </a:p>
          <a:p>
            <a:r>
              <a:rPr lang="it-IT" sz="1600" b="1" dirty="0" smtClean="0"/>
              <a:t>T cerotti</a:t>
            </a:r>
          </a:p>
          <a:p>
            <a:pPr>
              <a:buFont typeface="Arial" pitchFamily="34" charset="0"/>
              <a:buNone/>
            </a:pPr>
            <a:r>
              <a:rPr lang="it-IT" sz="1600" dirty="0" smtClean="0"/>
              <a:t>	-I livelli di T sierico in alcuni uomini affetti da deficit androgenico possono rimanere nel </a:t>
            </a:r>
            <a:r>
              <a:rPr lang="it-IT" sz="1600" dirty="0" err="1" smtClean="0"/>
              <a:t>range</a:t>
            </a:r>
            <a:r>
              <a:rPr lang="it-IT" sz="1600" dirty="0" smtClean="0"/>
              <a:t> basso-normale; tali soggetti possono necessitare quindi di due cerotti al giorno</a:t>
            </a:r>
          </a:p>
          <a:p>
            <a:pPr>
              <a:buFont typeface="Arial" pitchFamily="34" charset="0"/>
              <a:buNone/>
            </a:pPr>
            <a:r>
              <a:rPr lang="it-IT" sz="1600" dirty="0" smtClean="0"/>
              <a:t>	-Frequente irritazione cutanea nel sito di applicazione in molti pazienti</a:t>
            </a:r>
          </a:p>
        </p:txBody>
      </p:sp>
      <p:sp>
        <p:nvSpPr>
          <p:cNvPr id="63493" name="TextBox 5"/>
          <p:cNvSpPr txBox="1">
            <a:spLocks noChangeArrowheads="1"/>
          </p:cNvSpPr>
          <p:nvPr/>
        </p:nvSpPr>
        <p:spPr bwMode="auto">
          <a:xfrm>
            <a:off x="2643188" y="6099175"/>
            <a:ext cx="6500812" cy="461963"/>
          </a:xfrm>
          <a:prstGeom prst="rect">
            <a:avLst/>
          </a:prstGeom>
          <a:noFill/>
          <a:ln w="9525">
            <a:noFill/>
            <a:miter lim="800000"/>
            <a:headEnd/>
            <a:tailEnd/>
          </a:ln>
        </p:spPr>
        <p:txBody>
          <a:bodyPr>
            <a:spAutoFit/>
          </a:bodyPr>
          <a:lstStyle/>
          <a:p>
            <a:pPr algn="r"/>
            <a:r>
              <a:rPr lang="it-IT" sz="1200" b="1"/>
              <a:t>DHT – diidrotestosterone; E2 – estradiolo; T – testosterone</a:t>
            </a:r>
          </a:p>
          <a:p>
            <a:pPr algn="r"/>
            <a:r>
              <a:rPr lang="en-GB" sz="1200">
                <a:solidFill>
                  <a:srgbClr val="0094D8"/>
                </a:solidFill>
                <a:latin typeface="Frutiger 55 Roman"/>
              </a:rPr>
              <a:t>.  </a:t>
            </a:r>
          </a:p>
        </p:txBody>
      </p:sp>
      <p:sp>
        <p:nvSpPr>
          <p:cNvPr id="63494" name="Rectangle 3"/>
          <p:cNvSpPr>
            <a:spLocks noChangeArrowheads="1"/>
          </p:cNvSpPr>
          <p:nvPr/>
        </p:nvSpPr>
        <p:spPr bwMode="auto">
          <a:xfrm>
            <a:off x="93663" y="6375400"/>
            <a:ext cx="4065587" cy="430213"/>
          </a:xfrm>
          <a:prstGeom prst="rect">
            <a:avLst/>
          </a:prstGeom>
          <a:noFill/>
          <a:ln w="9525" algn="ctr">
            <a:noFill/>
            <a:miter lim="800000"/>
            <a:headEnd/>
            <a:tailEnd/>
          </a:ln>
        </p:spPr>
        <p:txBody>
          <a:bodyPr wrap="none">
            <a:spAutoFit/>
          </a:bodyPr>
          <a:lstStyle/>
          <a:p>
            <a:r>
              <a:rPr lang="en-GB" sz="1100">
                <a:solidFill>
                  <a:srgbClr val="0094D8"/>
                </a:solidFill>
                <a:latin typeface="Frutiger 55 Roman"/>
              </a:rPr>
              <a:t>Buvat J </a:t>
            </a:r>
            <a:r>
              <a:rPr lang="en-GB" sz="1100" i="1">
                <a:solidFill>
                  <a:srgbClr val="0094D8"/>
                </a:solidFill>
                <a:latin typeface="Frutiger 55 Roman"/>
              </a:rPr>
              <a:t>et al. J Sex Med </a:t>
            </a:r>
            <a:r>
              <a:rPr lang="en-GB" sz="1100">
                <a:solidFill>
                  <a:srgbClr val="0094D8"/>
                </a:solidFill>
                <a:latin typeface="Frutiger 55 Roman"/>
              </a:rPr>
              <a:t>2010;7;1627–1656.</a:t>
            </a:r>
            <a:br>
              <a:rPr lang="en-GB" sz="1100">
                <a:solidFill>
                  <a:srgbClr val="0094D8"/>
                </a:solidFill>
                <a:latin typeface="Frutiger 55 Roman"/>
              </a:rPr>
            </a:br>
            <a:r>
              <a:rPr lang="en-GB" sz="1100">
                <a:solidFill>
                  <a:srgbClr val="0094D8"/>
                </a:solidFill>
                <a:latin typeface="Frutiger 55 Roman"/>
              </a:rPr>
              <a:t>Bhasin S </a:t>
            </a:r>
            <a:r>
              <a:rPr lang="en-GB" sz="1100" i="1">
                <a:solidFill>
                  <a:srgbClr val="0094D8"/>
                </a:solidFill>
                <a:latin typeface="Frutiger 55 Roman"/>
              </a:rPr>
              <a:t>et al.</a:t>
            </a:r>
            <a:r>
              <a:rPr lang="en-GB" sz="1100">
                <a:solidFill>
                  <a:srgbClr val="0094D8"/>
                </a:solidFill>
                <a:latin typeface="Frutiger 55 Roman"/>
              </a:rPr>
              <a:t> </a:t>
            </a:r>
            <a:r>
              <a:rPr lang="en-GB" sz="1100" i="1">
                <a:solidFill>
                  <a:srgbClr val="0094D8"/>
                </a:solidFill>
                <a:latin typeface="Frutiger 55 Roman"/>
              </a:rPr>
              <a:t>J Clin Endocrinol Metabol </a:t>
            </a:r>
            <a:r>
              <a:rPr lang="en-GB" sz="1100">
                <a:solidFill>
                  <a:srgbClr val="0094D8"/>
                </a:solidFill>
                <a:latin typeface="Frutiger 55 Roman"/>
              </a:rPr>
              <a:t>2010;95:2536–2559.</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it-IT" sz="2400" smtClean="0"/>
              <a:t>Tavolette buccali mucoadesive </a:t>
            </a:r>
            <a:br>
              <a:rPr lang="it-IT" sz="2400" smtClean="0"/>
            </a:br>
            <a:r>
              <a:rPr lang="it-IT" sz="2400" smtClean="0"/>
              <a:t>di testosterone (1)</a:t>
            </a:r>
          </a:p>
        </p:txBody>
      </p:sp>
      <p:sp>
        <p:nvSpPr>
          <p:cNvPr id="64515" name="Content Placeholder 7"/>
          <p:cNvSpPr>
            <a:spLocks noGrp="1"/>
          </p:cNvSpPr>
          <p:nvPr>
            <p:ph sz="half" idx="1"/>
          </p:nvPr>
        </p:nvSpPr>
        <p:spPr bwMode="auto">
          <a:xfrm>
            <a:off x="457200" y="1600200"/>
            <a:ext cx="4038600" cy="3995738"/>
          </a:xfrm>
          <a:noFill/>
          <a:ln>
            <a:solidFill>
              <a:schemeClr val="tx1"/>
            </a:solidFill>
            <a:miter lim="800000"/>
            <a:headEnd/>
            <a:tailEnd/>
          </a:ln>
        </p:spPr>
        <p:txBody>
          <a:bodyPr vert="horz" wrap="square" lIns="91440" tIns="45720" rIns="91440" bIns="45720" numCol="1" anchor="t" anchorCtr="0" compatLnSpc="1">
            <a:prstTxWarp prst="textNoShape">
              <a:avLst/>
            </a:prstTxWarp>
          </a:bodyPr>
          <a:lstStyle/>
          <a:p>
            <a:pPr>
              <a:buFont typeface="Arial" pitchFamily="34" charset="0"/>
              <a:buNone/>
            </a:pPr>
            <a:r>
              <a:rPr lang="it-IT" sz="2000" b="1" smtClean="0"/>
              <a:t>Dosaggio</a:t>
            </a:r>
          </a:p>
          <a:p>
            <a:r>
              <a:rPr lang="it-IT" sz="2000" smtClean="0"/>
              <a:t>Tavolette bioadesive da 30 mg a rilascio controllato, due volte al giorno</a:t>
            </a:r>
          </a:p>
          <a:p>
            <a:pPr>
              <a:buFont typeface="Arial" pitchFamily="34" charset="0"/>
              <a:buNone/>
            </a:pPr>
            <a:r>
              <a:rPr lang="it-IT" sz="2000" b="1" smtClean="0"/>
              <a:t>Le formulazioni disponibili:</a:t>
            </a:r>
          </a:p>
          <a:p>
            <a:r>
              <a:rPr lang="en-US" sz="2000" smtClean="0"/>
              <a:t>Striant (The Urology Company Ltd)</a:t>
            </a:r>
            <a:endParaRPr lang="it-IT" sz="2000" smtClean="0"/>
          </a:p>
          <a:p>
            <a:endParaRPr lang="en-GB" sz="2000" smtClean="0"/>
          </a:p>
          <a:p>
            <a:endParaRPr lang="en-GB" smtClean="0"/>
          </a:p>
          <a:p>
            <a:pPr>
              <a:buFont typeface="Arial" pitchFamily="34" charset="0"/>
              <a:buNone/>
            </a:pPr>
            <a:endParaRPr lang="en-GB" b="1" smtClean="0"/>
          </a:p>
        </p:txBody>
      </p:sp>
      <p:sp>
        <p:nvSpPr>
          <p:cNvPr id="64516" name="Content Placeholder 8"/>
          <p:cNvSpPr>
            <a:spLocks noGrp="1"/>
          </p:cNvSpPr>
          <p:nvPr>
            <p:ph sz="half" idx="2"/>
          </p:nvPr>
        </p:nvSpPr>
        <p:spPr bwMode="auto">
          <a:xfrm>
            <a:off x="4648200" y="1600200"/>
            <a:ext cx="4038600" cy="3995738"/>
          </a:xfrm>
          <a:noFill/>
          <a:ln>
            <a:solidFill>
              <a:schemeClr val="tx1"/>
            </a:solidFill>
            <a:miter lim="800000"/>
            <a:headEnd/>
            <a:tailEnd/>
          </a:ln>
        </p:spPr>
        <p:txBody>
          <a:bodyPr vert="horz" wrap="square" lIns="91440" tIns="45720" rIns="91440" bIns="45720" numCol="1" anchor="t" anchorCtr="0" compatLnSpc="1">
            <a:prstTxWarp prst="textNoShape">
              <a:avLst/>
            </a:prstTxWarp>
          </a:bodyPr>
          <a:lstStyle/>
          <a:p>
            <a:pPr>
              <a:buFont typeface="Arial" pitchFamily="34" charset="0"/>
              <a:buNone/>
            </a:pPr>
            <a:r>
              <a:rPr lang="en-US" sz="2000" b="1" smtClean="0"/>
              <a:t>Profilo farmacocinetico</a:t>
            </a:r>
            <a:endParaRPr lang="it-IT" sz="2000" b="1" smtClean="0"/>
          </a:p>
          <a:p>
            <a:r>
              <a:rPr lang="it-IT" sz="2000" smtClean="0"/>
              <a:t>Viene assorbito tramite la mucosa buccale</a:t>
            </a:r>
          </a:p>
          <a:p>
            <a:pPr>
              <a:buFont typeface="Arial" pitchFamily="34" charset="0"/>
              <a:buNone/>
            </a:pPr>
            <a:r>
              <a:rPr lang="it-IT" sz="2000" b="1" smtClean="0"/>
              <a:t>DHT e E2</a:t>
            </a:r>
          </a:p>
          <a:p>
            <a:r>
              <a:rPr lang="it-IT" sz="2000" smtClean="0"/>
              <a:t>Normalizza i livelli di T sierico e DHT negli uomini ipogonadici</a:t>
            </a:r>
          </a:p>
        </p:txBody>
      </p:sp>
      <p:sp>
        <p:nvSpPr>
          <p:cNvPr id="64517" name="TextBox 10"/>
          <p:cNvSpPr txBox="1">
            <a:spLocks noChangeArrowheads="1"/>
          </p:cNvSpPr>
          <p:nvPr/>
        </p:nvSpPr>
        <p:spPr bwMode="auto">
          <a:xfrm>
            <a:off x="2643188" y="6099175"/>
            <a:ext cx="6500812" cy="461963"/>
          </a:xfrm>
          <a:prstGeom prst="rect">
            <a:avLst/>
          </a:prstGeom>
          <a:noFill/>
          <a:ln w="9525">
            <a:noFill/>
            <a:miter lim="800000"/>
            <a:headEnd/>
            <a:tailEnd/>
          </a:ln>
        </p:spPr>
        <p:txBody>
          <a:bodyPr>
            <a:spAutoFit/>
          </a:bodyPr>
          <a:lstStyle/>
          <a:p>
            <a:pPr algn="r"/>
            <a:r>
              <a:rPr lang="it-IT" sz="1200" b="1"/>
              <a:t>DHT – diidrotestosterone; E2 – estradiolo; T – testosterone</a:t>
            </a:r>
          </a:p>
          <a:p>
            <a:pPr algn="r"/>
            <a:r>
              <a:rPr lang="en-GB" sz="1200">
                <a:solidFill>
                  <a:srgbClr val="0094D8"/>
                </a:solidFill>
                <a:latin typeface="Frutiger 55 Roman"/>
              </a:rPr>
              <a:t>.  </a:t>
            </a:r>
          </a:p>
        </p:txBody>
      </p:sp>
      <p:sp>
        <p:nvSpPr>
          <p:cNvPr id="64518" name="Rectangle 3"/>
          <p:cNvSpPr>
            <a:spLocks noChangeArrowheads="1"/>
          </p:cNvSpPr>
          <p:nvPr/>
        </p:nvSpPr>
        <p:spPr bwMode="auto">
          <a:xfrm>
            <a:off x="93663" y="6375400"/>
            <a:ext cx="4065587" cy="430213"/>
          </a:xfrm>
          <a:prstGeom prst="rect">
            <a:avLst/>
          </a:prstGeom>
          <a:noFill/>
          <a:ln w="9525" algn="ctr">
            <a:noFill/>
            <a:miter lim="800000"/>
            <a:headEnd/>
            <a:tailEnd/>
          </a:ln>
        </p:spPr>
        <p:txBody>
          <a:bodyPr wrap="none">
            <a:spAutoFit/>
          </a:bodyPr>
          <a:lstStyle/>
          <a:p>
            <a:r>
              <a:rPr lang="en-GB" sz="1100">
                <a:solidFill>
                  <a:srgbClr val="0094D8"/>
                </a:solidFill>
                <a:latin typeface="Frutiger 55 Roman"/>
              </a:rPr>
              <a:t>Buvat J </a:t>
            </a:r>
            <a:r>
              <a:rPr lang="en-GB" sz="1100" i="1">
                <a:solidFill>
                  <a:srgbClr val="0094D8"/>
                </a:solidFill>
                <a:latin typeface="Frutiger 55 Roman"/>
              </a:rPr>
              <a:t>et al. J Sex Med </a:t>
            </a:r>
            <a:r>
              <a:rPr lang="en-GB" sz="1100">
                <a:solidFill>
                  <a:srgbClr val="0094D8"/>
                </a:solidFill>
                <a:latin typeface="Frutiger 55 Roman"/>
              </a:rPr>
              <a:t>2010;7;1627–1656.</a:t>
            </a:r>
            <a:br>
              <a:rPr lang="en-GB" sz="1100">
                <a:solidFill>
                  <a:srgbClr val="0094D8"/>
                </a:solidFill>
                <a:latin typeface="Frutiger 55 Roman"/>
              </a:rPr>
            </a:br>
            <a:r>
              <a:rPr lang="en-GB" sz="1100">
                <a:solidFill>
                  <a:srgbClr val="0094D8"/>
                </a:solidFill>
                <a:latin typeface="Frutiger 55 Roman"/>
              </a:rPr>
              <a:t>Bhasin S </a:t>
            </a:r>
            <a:r>
              <a:rPr lang="en-GB" sz="1100" i="1">
                <a:solidFill>
                  <a:srgbClr val="0094D8"/>
                </a:solidFill>
                <a:latin typeface="Frutiger 55 Roman"/>
              </a:rPr>
              <a:t>et al.</a:t>
            </a:r>
            <a:r>
              <a:rPr lang="en-GB" sz="1100">
                <a:solidFill>
                  <a:srgbClr val="0094D8"/>
                </a:solidFill>
                <a:latin typeface="Frutiger 55 Roman"/>
              </a:rPr>
              <a:t> </a:t>
            </a:r>
            <a:r>
              <a:rPr lang="en-GB" sz="1100" i="1">
                <a:solidFill>
                  <a:srgbClr val="0094D8"/>
                </a:solidFill>
                <a:latin typeface="Frutiger 55 Roman"/>
              </a:rPr>
              <a:t>J Clin Endocrinol Metabol </a:t>
            </a:r>
            <a:r>
              <a:rPr lang="en-GB" sz="1100">
                <a:solidFill>
                  <a:srgbClr val="0094D8"/>
                </a:solidFill>
                <a:latin typeface="Frutiger 55 Roman"/>
              </a:rPr>
              <a:t>2010;95:2536–2559.</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it-IT" sz="2400" smtClean="0"/>
              <a:t>Tavolette buccali mucoadesive </a:t>
            </a:r>
            <a:br>
              <a:rPr lang="it-IT" sz="2400" smtClean="0"/>
            </a:br>
            <a:r>
              <a:rPr lang="it-IT" sz="2400" smtClean="0"/>
              <a:t>di testosterone (2)</a:t>
            </a:r>
          </a:p>
        </p:txBody>
      </p:sp>
      <p:sp>
        <p:nvSpPr>
          <p:cNvPr id="65539" name="Content Placeholder 2"/>
          <p:cNvSpPr>
            <a:spLocks noGrp="1"/>
          </p:cNvSpPr>
          <p:nvPr>
            <p:ph sz="half" idx="1"/>
          </p:nvPr>
        </p:nvSpPr>
        <p:spPr bwMode="auto">
          <a:xfrm>
            <a:off x="457200" y="1600200"/>
            <a:ext cx="4038600" cy="3981450"/>
          </a:xfrm>
          <a:noFill/>
          <a:ln>
            <a:solidFill>
              <a:schemeClr val="tx1"/>
            </a:solidFill>
            <a:miter lim="800000"/>
            <a:headEnd/>
            <a:tailEnd/>
          </a:ln>
        </p:spPr>
        <p:txBody>
          <a:bodyPr vert="horz" wrap="square" lIns="91440" tIns="45720" rIns="91440" bIns="45720" numCol="1" anchor="t" anchorCtr="0" compatLnSpc="1">
            <a:prstTxWarp prst="textNoShape">
              <a:avLst/>
            </a:prstTxWarp>
          </a:bodyPr>
          <a:lstStyle/>
          <a:p>
            <a:pPr>
              <a:buFont typeface="Arial" pitchFamily="34" charset="0"/>
              <a:buNone/>
            </a:pPr>
            <a:r>
              <a:rPr lang="it-IT" sz="2000" b="1" smtClean="0"/>
              <a:t>Vantaggi</a:t>
            </a:r>
          </a:p>
          <a:p>
            <a:r>
              <a:rPr lang="it-IT" sz="2000" smtClean="0"/>
              <a:t>Risolve i sintomi della deficienza di androgenica negli uomini sani affetti da ipogonadismo</a:t>
            </a:r>
          </a:p>
          <a:p>
            <a:r>
              <a:rPr lang="it-IT" sz="2000" smtClean="0"/>
              <a:t>Facilità d’uso</a:t>
            </a:r>
          </a:p>
          <a:p>
            <a:pPr>
              <a:buFont typeface="Arial" pitchFamily="34" charset="0"/>
              <a:buNone/>
            </a:pPr>
            <a:endParaRPr lang="en-GB" b="1" smtClean="0"/>
          </a:p>
        </p:txBody>
      </p:sp>
      <p:sp>
        <p:nvSpPr>
          <p:cNvPr id="65540" name="Content Placeholder 3"/>
          <p:cNvSpPr>
            <a:spLocks noGrp="1"/>
          </p:cNvSpPr>
          <p:nvPr>
            <p:ph sz="half" idx="2"/>
          </p:nvPr>
        </p:nvSpPr>
        <p:spPr bwMode="auto">
          <a:xfrm>
            <a:off x="4648200" y="1600200"/>
            <a:ext cx="4038600" cy="3981450"/>
          </a:xfrm>
          <a:noFill/>
          <a:ln>
            <a:solidFill>
              <a:schemeClr val="tx1"/>
            </a:solidFill>
            <a:miter lim="800000"/>
            <a:headEnd/>
            <a:tailEnd/>
          </a:ln>
        </p:spPr>
        <p:txBody>
          <a:bodyPr vert="horz" wrap="square" lIns="91440" tIns="45720" rIns="91440" bIns="45720" numCol="1" anchor="t" anchorCtr="0" compatLnSpc="1">
            <a:prstTxWarp prst="textNoShape">
              <a:avLst/>
            </a:prstTxWarp>
          </a:bodyPr>
          <a:lstStyle/>
          <a:p>
            <a:pPr>
              <a:buFont typeface="Arial" pitchFamily="34" charset="0"/>
              <a:buNone/>
            </a:pPr>
            <a:r>
              <a:rPr lang="it-IT" sz="2000" b="1" smtClean="0"/>
              <a:t>Svantaggi</a:t>
            </a:r>
          </a:p>
          <a:p>
            <a:r>
              <a:rPr lang="it-IT" sz="2000" smtClean="0"/>
              <a:t>Reazioni gengivali avverse nel 16% degli uomini sottoposti alla terapia</a:t>
            </a:r>
          </a:p>
        </p:txBody>
      </p:sp>
      <p:sp>
        <p:nvSpPr>
          <p:cNvPr id="65541" name="TextBox 5"/>
          <p:cNvSpPr txBox="1">
            <a:spLocks noChangeArrowheads="1"/>
          </p:cNvSpPr>
          <p:nvPr/>
        </p:nvSpPr>
        <p:spPr bwMode="auto">
          <a:xfrm>
            <a:off x="2643188" y="6099175"/>
            <a:ext cx="6500812" cy="461963"/>
          </a:xfrm>
          <a:prstGeom prst="rect">
            <a:avLst/>
          </a:prstGeom>
          <a:noFill/>
          <a:ln w="9525">
            <a:noFill/>
            <a:miter lim="800000"/>
            <a:headEnd/>
            <a:tailEnd/>
          </a:ln>
        </p:spPr>
        <p:txBody>
          <a:bodyPr>
            <a:spAutoFit/>
          </a:bodyPr>
          <a:lstStyle/>
          <a:p>
            <a:pPr algn="r"/>
            <a:r>
              <a:rPr lang="it-IT" sz="1200" b="1"/>
              <a:t>DHT – diidrotestosterone; E2 – estradiolo; T – testosterone</a:t>
            </a:r>
          </a:p>
          <a:p>
            <a:pPr algn="r"/>
            <a:r>
              <a:rPr lang="en-GB" sz="1200">
                <a:solidFill>
                  <a:srgbClr val="0094D8"/>
                </a:solidFill>
                <a:latin typeface="Frutiger 55 Roman"/>
              </a:rPr>
              <a:t>.  </a:t>
            </a:r>
          </a:p>
        </p:txBody>
      </p:sp>
      <p:sp>
        <p:nvSpPr>
          <p:cNvPr id="65542" name="Rectangle 3"/>
          <p:cNvSpPr>
            <a:spLocks noChangeArrowheads="1"/>
          </p:cNvSpPr>
          <p:nvPr/>
        </p:nvSpPr>
        <p:spPr bwMode="auto">
          <a:xfrm>
            <a:off x="93663" y="6375400"/>
            <a:ext cx="4065587" cy="430213"/>
          </a:xfrm>
          <a:prstGeom prst="rect">
            <a:avLst/>
          </a:prstGeom>
          <a:noFill/>
          <a:ln w="9525" algn="ctr">
            <a:noFill/>
            <a:miter lim="800000"/>
            <a:headEnd/>
            <a:tailEnd/>
          </a:ln>
        </p:spPr>
        <p:txBody>
          <a:bodyPr wrap="none">
            <a:spAutoFit/>
          </a:bodyPr>
          <a:lstStyle/>
          <a:p>
            <a:r>
              <a:rPr lang="en-GB" sz="1100">
                <a:solidFill>
                  <a:srgbClr val="0094D8"/>
                </a:solidFill>
                <a:latin typeface="Frutiger 55 Roman"/>
              </a:rPr>
              <a:t>Buvat J </a:t>
            </a:r>
            <a:r>
              <a:rPr lang="en-GB" sz="1100" i="1">
                <a:solidFill>
                  <a:srgbClr val="0094D8"/>
                </a:solidFill>
                <a:latin typeface="Frutiger 55 Roman"/>
              </a:rPr>
              <a:t>et al. J Sex Med </a:t>
            </a:r>
            <a:r>
              <a:rPr lang="en-GB" sz="1100">
                <a:solidFill>
                  <a:srgbClr val="0094D8"/>
                </a:solidFill>
                <a:latin typeface="Frutiger 55 Roman"/>
              </a:rPr>
              <a:t>2010;7;1627–1656.</a:t>
            </a:r>
            <a:br>
              <a:rPr lang="en-GB" sz="1100">
                <a:solidFill>
                  <a:srgbClr val="0094D8"/>
                </a:solidFill>
                <a:latin typeface="Frutiger 55 Roman"/>
              </a:rPr>
            </a:br>
            <a:r>
              <a:rPr lang="en-GB" sz="1100">
                <a:solidFill>
                  <a:srgbClr val="0094D8"/>
                </a:solidFill>
                <a:latin typeface="Frutiger 55 Roman"/>
              </a:rPr>
              <a:t>Bhasin S </a:t>
            </a:r>
            <a:r>
              <a:rPr lang="en-GB" sz="1100" i="1">
                <a:solidFill>
                  <a:srgbClr val="0094D8"/>
                </a:solidFill>
                <a:latin typeface="Frutiger 55 Roman"/>
              </a:rPr>
              <a:t>et al.</a:t>
            </a:r>
            <a:r>
              <a:rPr lang="en-GB" sz="1100">
                <a:solidFill>
                  <a:srgbClr val="0094D8"/>
                </a:solidFill>
                <a:latin typeface="Frutiger 55 Roman"/>
              </a:rPr>
              <a:t> </a:t>
            </a:r>
            <a:r>
              <a:rPr lang="en-GB" sz="1100" i="1">
                <a:solidFill>
                  <a:srgbClr val="0094D8"/>
                </a:solidFill>
                <a:latin typeface="Frutiger 55 Roman"/>
              </a:rPr>
              <a:t>J Clin Endocrinol Metabol </a:t>
            </a:r>
            <a:r>
              <a:rPr lang="en-GB" sz="1100">
                <a:solidFill>
                  <a:srgbClr val="0094D8"/>
                </a:solidFill>
                <a:latin typeface="Frutiger 55 Roman"/>
              </a:rPr>
              <a:t>2010;95:2536–2559.</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6"/>
          <p:cNvSpPr>
            <a:spLocks noGrp="1"/>
          </p:cNvSpPr>
          <p:nvPr>
            <p:ph type="title"/>
          </p:nvPr>
        </p:nvSpPr>
        <p:spPr>
          <a:xfrm>
            <a:off x="598488" y="730250"/>
            <a:ext cx="7361237" cy="895350"/>
          </a:xfrm>
        </p:spPr>
        <p:txBody>
          <a:bodyPr/>
          <a:lstStyle/>
          <a:p>
            <a:r>
              <a:rPr lang="it-IT" smtClean="0"/>
              <a:t>Riassunto</a:t>
            </a:r>
          </a:p>
        </p:txBody>
      </p:sp>
      <p:sp>
        <p:nvSpPr>
          <p:cNvPr id="98307" name="Content Placeholder 7"/>
          <p:cNvSpPr>
            <a:spLocks noGrp="1"/>
          </p:cNvSpPr>
          <p:nvPr>
            <p:ph idx="1"/>
          </p:nvPr>
        </p:nvSpPr>
        <p:spPr>
          <a:xfrm>
            <a:off x="598488" y="1781175"/>
            <a:ext cx="8105775" cy="4344988"/>
          </a:xfrm>
        </p:spPr>
        <p:txBody>
          <a:bodyPr/>
          <a:lstStyle/>
          <a:p>
            <a:pPr algn="just">
              <a:defRPr/>
            </a:pPr>
            <a:r>
              <a:rPr lang="it-IT" dirty="0"/>
              <a:t>La terapia sostitutiva con testosterone  è sicura ed efficace se usata in maniera appropriata, e porta </a:t>
            </a:r>
            <a:r>
              <a:rPr lang="it-IT" dirty="0" smtClean="0"/>
              <a:t>a </a:t>
            </a:r>
            <a:r>
              <a:rPr lang="it-IT" dirty="0"/>
              <a:t>un miglioramento </a:t>
            </a:r>
            <a:r>
              <a:rPr lang="it-IT" dirty="0" smtClean="0"/>
              <a:t>o alla </a:t>
            </a:r>
            <a:r>
              <a:rPr lang="it-IT" dirty="0"/>
              <a:t>scomparsa dei sintomi dell’ipogonadismo</a:t>
            </a:r>
          </a:p>
          <a:p>
            <a:pPr algn="just">
              <a:defRPr/>
            </a:pPr>
            <a:r>
              <a:rPr lang="it-IT" dirty="0"/>
              <a:t>Una opportuna terapia sostitutiva con testosterone permette di raggiungere livelli sierici medio-normali  di testosterone costanti nel tempo</a:t>
            </a:r>
          </a:p>
          <a:p>
            <a:pPr algn="just">
              <a:defRPr/>
            </a:pPr>
            <a:r>
              <a:rPr lang="it-IT" dirty="0"/>
              <a:t>Le formulazioni di testosterone </a:t>
            </a:r>
            <a:r>
              <a:rPr lang="it-IT" dirty="0" smtClean="0"/>
              <a:t>offrono </a:t>
            </a:r>
            <a:r>
              <a:rPr lang="it-IT" dirty="0"/>
              <a:t>varie opzioni terapeutiche al paziente</a:t>
            </a:r>
          </a:p>
        </p:txBody>
      </p:sp>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5_Office Theme">
  <a:themeElements>
    <a:clrScheme name="Mens health school">
      <a:dk1>
        <a:srgbClr val="0094D8"/>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6_Office Theme">
  <a:themeElements>
    <a:clrScheme name="Mens health school">
      <a:dk1>
        <a:srgbClr val="0094D8"/>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TotalTime>
  <Words>6220</Words>
  <Application>Microsoft Office PowerPoint</Application>
  <PresentationFormat>Presentazione su schermo (4:3)</PresentationFormat>
  <Paragraphs>766</Paragraphs>
  <Slides>47</Slides>
  <Notes>47</Notes>
  <HiddenSlides>0</HiddenSlides>
  <MMClips>0</MMClips>
  <ScaleCrop>false</ScaleCrop>
  <HeadingPairs>
    <vt:vector size="6" baseType="variant">
      <vt:variant>
        <vt:lpstr>Tema</vt:lpstr>
      </vt:variant>
      <vt:variant>
        <vt:i4>2</vt:i4>
      </vt:variant>
      <vt:variant>
        <vt:lpstr>Server OLE incorporati</vt:lpstr>
      </vt:variant>
      <vt:variant>
        <vt:i4>3</vt:i4>
      </vt:variant>
      <vt:variant>
        <vt:lpstr>Titoli diapositive</vt:lpstr>
      </vt:variant>
      <vt:variant>
        <vt:i4>47</vt:i4>
      </vt:variant>
    </vt:vector>
  </HeadingPairs>
  <TitlesOfParts>
    <vt:vector size="52" baseType="lpstr">
      <vt:lpstr>5_Office Theme</vt:lpstr>
      <vt:lpstr>6_Office Theme</vt:lpstr>
      <vt:lpstr>Worksheet</vt:lpstr>
      <vt:lpstr>Foglio di lavoro</vt:lpstr>
      <vt:lpstr>Foglio di lavoro di Microsoft Office Excel 97-2003</vt:lpstr>
      <vt:lpstr>Diapositiva 1</vt:lpstr>
      <vt:lpstr>Benefici potenziali della TRT</vt:lpstr>
      <vt:lpstr>Il testosterone migliora la funzione muscolare e la forza (2)</vt:lpstr>
      <vt:lpstr>Il testosterone migliora la performance muscolare e la forza (3)</vt:lpstr>
      <vt:lpstr>Il testosterone migliora la performance muscolare e la forza (4)</vt:lpstr>
      <vt:lpstr>Il testosterone migliora l’insulino-resistenza (1)</vt:lpstr>
      <vt:lpstr>Il testosterone migliora l’insulino-resistenza (2)</vt:lpstr>
      <vt:lpstr>Il testosterone migliora l’insulino-resistenza (3)</vt:lpstr>
      <vt:lpstr>Il testosterone riduce l’insulino-resistenza (4): risultati di una metanalisi</vt:lpstr>
      <vt:lpstr>Il testosterone ed effetti antinfiammatori (1)</vt:lpstr>
      <vt:lpstr>Il testosterone ed effetti antinfiammatori (2)</vt:lpstr>
      <vt:lpstr>Il testosterone ed effetti antinfiammatori (3)</vt:lpstr>
      <vt:lpstr>Il testosterone migliora la funzione psicosessuale (1)</vt:lpstr>
      <vt:lpstr>Il testosterone mgliora la funzione psicosessuale (2)</vt:lpstr>
      <vt:lpstr>Il testosterone migliora la funzione psicosessuale (3)</vt:lpstr>
      <vt:lpstr>Il testosterone migliora la densità minerale ossea (BMD)</vt:lpstr>
      <vt:lpstr>Testosterone undecanoato IM   a lunga durata azione (Nebid®)  </vt:lpstr>
      <vt:lpstr>Nebid®: Testosterone undecanoato (TU) a lunga durata d’azione</vt:lpstr>
      <vt:lpstr>Il TU mantiene costanti livelli di testosterone sierico(1) </vt:lpstr>
      <vt:lpstr>TU ha un’azione efficace negli uomini affetti  da disfunzione sessuale e sindrome metabolica</vt:lpstr>
      <vt:lpstr>Effetto del trattamento con Nebid® su Indice internazionale della funzione erettile (IIEF) in uomini con DE affetti da ipogonadismo</vt:lpstr>
      <vt:lpstr>Normalizzazione della funzione erettile in pazienti ipogonadici  (con funzione erettile normale al basale), dopo 6 e dopo 24 settimane di terapia con testosterone undecanoato (TU)  </vt:lpstr>
      <vt:lpstr>Effetto sulla Scala dei sintomi dell’invecchiamento maschile (AMS) in soggetti ipogonadici e con DE del trattamento con Nebid® </vt:lpstr>
      <vt:lpstr>Effetto del trattamento con Nebid®   sulla circonferenza addominale  in soggetti ipogonadici con DE </vt:lpstr>
      <vt:lpstr>Effetto del trattamento con Nebid® su colesterolo totale in soggetti ipogonadici con DE</vt:lpstr>
      <vt:lpstr>Diapositiva 26</vt:lpstr>
      <vt:lpstr>Effetto del trattamento con Nebid®  sui Trigliceridi                   in soggetti ipogonadici con DE </vt:lpstr>
      <vt:lpstr>Effetto del trattamento con Nebid® su Colesterolo HDL in soggetti ipogonadici con DE</vt:lpstr>
      <vt:lpstr>Rassegna delle diverse formulazioni  </vt:lpstr>
      <vt:lpstr>Formulazione ideale di testosterone</vt:lpstr>
      <vt:lpstr>Indicazioni terapeutiche e gruppo target</vt:lpstr>
      <vt:lpstr>Opzioni per la terapia sostitutiva con testosterone (TRT)</vt:lpstr>
      <vt:lpstr>T undecanoato per via orale (1)</vt:lpstr>
      <vt:lpstr>T undecanoato per via orale (2)</vt:lpstr>
      <vt:lpstr>Testosterone iniezione IM depot (1)</vt:lpstr>
      <vt:lpstr>Testosterone iniezione IM depot (2)</vt:lpstr>
      <vt:lpstr>Testosterone iniezione IM ad azione prolungata (1)</vt:lpstr>
      <vt:lpstr>Farmacocinetica: testosterone undecanoato (TU) vs testosterone enantato</vt:lpstr>
      <vt:lpstr>Testosterone iniezione IM ad azione prolungata (2)</vt:lpstr>
      <vt:lpstr>Impianti con testosterone (1)</vt:lpstr>
      <vt:lpstr>Farmacocinetica: impianti pellet</vt:lpstr>
      <vt:lpstr>Impianti con testosterone (2) </vt:lpstr>
      <vt:lpstr>Testosterone transdermico (1)</vt:lpstr>
      <vt:lpstr>Testosterone transdermico (2)</vt:lpstr>
      <vt:lpstr>Tavolette buccali mucoadesive  di testosterone (1)</vt:lpstr>
      <vt:lpstr>Tavolette buccali mucoadesive  di testosterone (2)</vt:lpstr>
      <vt:lpstr>Riassunto</vt:lpstr>
    </vt:vector>
  </TitlesOfParts>
  <Company>RAPP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RAPP IT</dc:creator>
  <cp:lastModifiedBy>Paola</cp:lastModifiedBy>
  <cp:revision>211</cp:revision>
  <dcterms:created xsi:type="dcterms:W3CDTF">2011-08-22T16:46:47Z</dcterms:created>
  <dcterms:modified xsi:type="dcterms:W3CDTF">2012-07-19T14:23:11Z</dcterms:modified>
</cp:coreProperties>
</file>