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theme/themeOverride12.xml" ContentType="application/vnd.openxmlformats-officedocument.themeOverr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theme/themeOverride5.xml" ContentType="application/vnd.openxmlformats-officedocument.themeOverrid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charts/chart13.xml" ContentType="application/vnd.openxmlformats-officedocument.drawingml.chart+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30.xml" ContentType="application/vnd.openxmlformats-officedocument.presentationml.notesSlide+xml"/>
  <Default Extension="xlsx" ContentType="application/vnd.openxmlformats-officedocument.spreadsheetml.sheet"/>
  <Override PartName="/ppt/notesSlides/notesSlide7.xml" ContentType="application/vnd.openxmlformats-officedocument.presentationml.notesSlide+xml"/>
  <Override PartName="/ppt/charts/chart3.xml" ContentType="application/vnd.openxmlformats-officedocument.drawingml.chart+xml"/>
  <Override PartName="/ppt/slides/slide9.xml" ContentType="application/vnd.openxmlformats-officedocument.presentationml.slide+xml"/>
  <Override PartName="/ppt/viewProps.xml" ContentType="application/vnd.openxmlformats-officedocument.presentationml.viewProps+xml"/>
  <Override PartName="/ppt/theme/themeOverride13.xml" ContentType="application/vnd.openxmlformats-officedocument.themeOverrid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heme/themeOverride6.xml" ContentType="application/vnd.openxmlformats-officedocument.themeOverr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theme/themeOverride2.xml" ContentType="application/vnd.openxmlformats-officedocument.themeOverride+xml"/>
  <Override PartName="/ppt/notesSlides/notesSlide24.xml" ContentType="application/vnd.openxmlformats-officedocument.presentationml.notesSlide+xml"/>
  <Override PartName="/ppt/charts/chart14.xml" ContentType="application/vnd.openxmlformats-officedocument.drawingml.chart+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charts/chart8.xml" ContentType="application/vnd.openxmlformats-officedocument.drawingml.chart+xml"/>
  <Override PartName="/ppt/notesSlides/notesSlide22.xml" ContentType="application/vnd.openxmlformats-officedocument.presentationml.notesSlide+xml"/>
  <Override PartName="/ppt/charts/chart12.xml" ContentType="application/vnd.openxmlformats-officedocument.drawingml.chart+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20.xml" ContentType="application/vnd.openxmlformats-officedocument.presentationml.notesSlide+xml"/>
  <Override PartName="/ppt/charts/chart10.xml" ContentType="application/vnd.openxmlformats-officedocument.drawingml.chart+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charts/chart4.xml" ContentType="application/vnd.openxmlformats-officedocument.drawingml.chart+xml"/>
  <Override PartName="/ppt/theme/themeOverride16.xml" ContentType="application/vnd.openxmlformats-officedocument.themeOverr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ppt/theme/themeOverride9.xml" ContentType="application/vnd.openxmlformats-officedocument.themeOverride+xml"/>
  <Override PartName="/ppt/theme/themeOverride14.xml" ContentType="application/vnd.openxmlformats-officedocument.themeOverr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heme/themeOverride7.xml" ContentType="application/vnd.openxmlformats-officedocument.themeOverr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theme/themeOverride10.xml" ContentType="application/vnd.openxmlformats-officedocument.themeOverr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charts/chart15.xml" ContentType="application/vnd.openxmlformats-officedocument.drawingml.chart+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charts/chart9.xml" ContentType="application/vnd.openxmlformats-officedocument.drawingml.chart+xml"/>
  <Override PartName="/ppt/charts/chart11.xml" ContentType="application/vnd.openxmlformats-officedocument.drawingml.chart+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theme/themeOverride15.xml" ContentType="application/vnd.openxmlformats-officedocument.themeOverride+xml"/>
  <Override PartName="/ppt/slides/slide7.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theme/themeOverride8.xml" ContentType="application/vnd.openxmlformats-officedocument.themeOverride+xml"/>
  <Override PartName="/ppt/theme/themeOverride11.xml" ContentType="application/vnd.openxmlformats-officedocument.themeOverr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drawings/drawing1.xml" ContentType="application/vnd.openxmlformats-officedocument.drawingml.chartshapes+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theme/themeOverride4.xml" ContentType="application/vnd.openxmlformats-officedocument.themeOverride+xml"/>
  <Override PartName="/ppt/notesSlides/notesSlide37.xml" ContentType="application/vnd.openxmlformats-officedocument.presentationml.notesSlide+xml"/>
  <Override PartName="/ppt/charts/chart16.xml" ContentType="application/vnd.openxmlformats-officedocument.drawingml.char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6"/>
  </p:notesMasterIdLst>
  <p:sldIdLst>
    <p:sldId id="262" r:id="rId2"/>
    <p:sldId id="263" r:id="rId3"/>
    <p:sldId id="319"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321" r:id="rId23"/>
    <p:sldId id="283" r:id="rId24"/>
    <p:sldId id="284" r:id="rId25"/>
    <p:sldId id="285" r:id="rId26"/>
    <p:sldId id="318" r:id="rId27"/>
    <p:sldId id="287" r:id="rId28"/>
    <p:sldId id="289" r:id="rId29"/>
    <p:sldId id="290" r:id="rId30"/>
    <p:sldId id="291" r:id="rId31"/>
    <p:sldId id="292" r:id="rId32"/>
    <p:sldId id="293" r:id="rId33"/>
    <p:sldId id="294" r:id="rId34"/>
    <p:sldId id="296" r:id="rId35"/>
    <p:sldId id="297" r:id="rId36"/>
    <p:sldId id="298" r:id="rId37"/>
    <p:sldId id="299" r:id="rId38"/>
    <p:sldId id="300" r:id="rId39"/>
    <p:sldId id="301" r:id="rId40"/>
    <p:sldId id="302" r:id="rId41"/>
    <p:sldId id="303" r:id="rId42"/>
    <p:sldId id="304" r:id="rId43"/>
    <p:sldId id="305" r:id="rId44"/>
    <p:sldId id="306" r:id="rId45"/>
    <p:sldId id="307" r:id="rId46"/>
    <p:sldId id="308" r:id="rId47"/>
    <p:sldId id="320" r:id="rId48"/>
    <p:sldId id="310" r:id="rId49"/>
    <p:sldId id="311" r:id="rId50"/>
    <p:sldId id="312" r:id="rId51"/>
    <p:sldId id="313" r:id="rId52"/>
    <p:sldId id="314" r:id="rId53"/>
    <p:sldId id="315" r:id="rId54"/>
    <p:sldId id="316" r:id="rId55"/>
  </p:sldIdLst>
  <p:sldSz cx="9144000" cy="6858000" type="screen4x3"/>
  <p:notesSz cx="6858000" cy="9144000"/>
  <p:custDataLst>
    <p:tags r:id="rId57"/>
  </p:custDataLst>
  <p:defaultTextStyle>
    <a:defPPr>
      <a:defRPr lang="en-US"/>
    </a:defPPr>
    <a:lvl1pPr algn="l" defTabSz="457200" rtl="0" fontAlgn="base">
      <a:spcBef>
        <a:spcPct val="0"/>
      </a:spcBef>
      <a:spcAft>
        <a:spcPct val="0"/>
      </a:spcAft>
      <a:defRPr kern="1200">
        <a:solidFill>
          <a:schemeClr val="tx1"/>
        </a:solidFill>
        <a:latin typeface="Arial" pitchFamily="34" charset="0"/>
        <a:ea typeface="+mn-ea"/>
        <a:cs typeface="+mn-cs"/>
      </a:defRPr>
    </a:lvl1pPr>
    <a:lvl2pPr marL="457200" algn="l" defTabSz="457200" rtl="0" fontAlgn="base">
      <a:spcBef>
        <a:spcPct val="0"/>
      </a:spcBef>
      <a:spcAft>
        <a:spcPct val="0"/>
      </a:spcAft>
      <a:defRPr kern="1200">
        <a:solidFill>
          <a:schemeClr val="tx1"/>
        </a:solidFill>
        <a:latin typeface="Arial" pitchFamily="34" charset="0"/>
        <a:ea typeface="+mn-ea"/>
        <a:cs typeface="+mn-cs"/>
      </a:defRPr>
    </a:lvl2pPr>
    <a:lvl3pPr marL="914400" algn="l" defTabSz="457200" rtl="0" fontAlgn="base">
      <a:spcBef>
        <a:spcPct val="0"/>
      </a:spcBef>
      <a:spcAft>
        <a:spcPct val="0"/>
      </a:spcAft>
      <a:defRPr kern="1200">
        <a:solidFill>
          <a:schemeClr val="tx1"/>
        </a:solidFill>
        <a:latin typeface="Arial" pitchFamily="34" charset="0"/>
        <a:ea typeface="+mn-ea"/>
        <a:cs typeface="+mn-cs"/>
      </a:defRPr>
    </a:lvl3pPr>
    <a:lvl4pPr marL="1371600" algn="l" defTabSz="457200" rtl="0" fontAlgn="base">
      <a:spcBef>
        <a:spcPct val="0"/>
      </a:spcBef>
      <a:spcAft>
        <a:spcPct val="0"/>
      </a:spcAft>
      <a:defRPr kern="1200">
        <a:solidFill>
          <a:schemeClr val="tx1"/>
        </a:solidFill>
        <a:latin typeface="Arial" pitchFamily="34" charset="0"/>
        <a:ea typeface="+mn-ea"/>
        <a:cs typeface="+mn-cs"/>
      </a:defRPr>
    </a:lvl4pPr>
    <a:lvl5pPr marL="1828800" algn="l" defTabSz="457200"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ie" initials="M" lastIdx="7" clrIdx="0"/>
  <p:cmAuthor id="1" name="RAPP" initials="R"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FA735"/>
    <a:srgbClr val="0094D8"/>
    <a:srgbClr val="98DEF8"/>
    <a:srgbClr val="00C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7780" autoAdjust="0"/>
    <p:restoredTop sz="96607" autoAdjust="0"/>
  </p:normalViewPr>
  <p:slideViewPr>
    <p:cSldViewPr snapToGrid="0" snapToObjects="1" showGuides="1">
      <p:cViewPr>
        <p:scale>
          <a:sx n="90" d="100"/>
          <a:sy n="90" d="100"/>
        </p:scale>
        <p:origin x="-1884" y="-18"/>
      </p:cViewPr>
      <p:guideLst>
        <p:guide orient="horz" pos="2153"/>
        <p:guide orient="horz" pos="460"/>
        <p:guide orient="horz" pos="1037"/>
        <p:guide orient="horz" pos="4016"/>
        <p:guide pos="2880"/>
        <p:guide pos="377"/>
        <p:guide pos="5483"/>
        <p:guide pos="501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gs" Target="tags/tag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Foglio_di_lavoro_di_Microsoft_Office_Excel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Foglio_di_lavoro_di_Microsoft_Office_Excel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Foglio_di_lavoro_di_Microsoft_Office_Excel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Foglio_di_lavoro_di_Microsoft_Office_Excel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Foglio_di_lavoro_di_Microsoft_Office_Excel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Foglio_di_lavoro_di_Microsoft_Office_Excel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Foglio_di_lavoro_di_Microsoft_Office_Excel7.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Foglio_di_lavoro_di_Microsoft_Office_Excel8.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package" Target="../embeddings/Foglio_di_lavoro_di_Microsoft_Office_Excel9.xlsx"/><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package" Target="../embeddings/Foglio_di_lavoro_di_Microsoft_Office_Excel10.xlsx"/><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package" Target="../embeddings/Foglio_di_lavoro_di_Microsoft_Office_Excel11.xlsx"/><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package" Target="../embeddings/Foglio_di_lavoro_di_Microsoft_Office_Excel12.xlsx"/><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package" Target="../embeddings/Foglio_di_lavoro_di_Microsoft_Office_Excel13.xlsx"/><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package" Target="../embeddings/Foglio_di_lavoro_di_Microsoft_Office_Excel14.xlsx"/><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package" Target="../embeddings/Foglio_di_lavoro_di_Microsoft_Office_Excel15.xlsx"/><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2" Type="http://schemas.openxmlformats.org/officeDocument/2006/relationships/package" Target="../embeddings/Foglio_di_lavoro_di_Microsoft_Office_Excel16.xlsx"/><Relationship Id="rId1" Type="http://schemas.openxmlformats.org/officeDocument/2006/relationships/themeOverride" Target="../theme/themeOverride16.xml"/></Relationships>
</file>

<file path=ppt/charts/chart1.xml><?xml version="1.0" encoding="utf-8"?>
<c:chartSpace xmlns:c="http://schemas.openxmlformats.org/drawingml/2006/chart" xmlns:a="http://schemas.openxmlformats.org/drawingml/2006/main" xmlns:r="http://schemas.openxmlformats.org/officeDocument/2006/relationships">
  <c:lang val="it-IT"/>
  <c:clrMapOvr bg1="lt1" tx1="dk1" bg2="lt2" tx2="dk2" accent1="accent1" accent2="accent2" accent3="accent3" accent4="accent4" accent5="accent5" accent6="accent6" hlink="hlink" folHlink="folHlink"/>
  <c:chart>
    <c:plotArea>
      <c:layout>
        <c:manualLayout>
          <c:layoutTarget val="inner"/>
          <c:xMode val="edge"/>
          <c:yMode val="edge"/>
          <c:x val="0.12362562557114053"/>
          <c:y val="3.0592641407732282E-2"/>
          <c:w val="0.85006353240152865"/>
          <c:h val="0.76305970149253965"/>
        </c:manualLayout>
      </c:layout>
      <c:lineChart>
        <c:grouping val="standard"/>
        <c:ser>
          <c:idx val="0"/>
          <c:order val="0"/>
          <c:tx>
            <c:strRef>
              <c:f>Sheet1!$A$2</c:f>
              <c:strCache>
                <c:ptCount val="1"/>
              </c:strCache>
            </c:strRef>
          </c:tx>
          <c:marker>
            <c:spPr>
              <a:ln cap="rnd"/>
            </c:spPr>
          </c:marker>
          <c:cat>
            <c:strRef>
              <c:f>Sheet1!$B$1:$F$1</c:f>
              <c:strCache>
                <c:ptCount val="5"/>
                <c:pt idx="0">
                  <c:v>35-44</c:v>
                </c:pt>
                <c:pt idx="1">
                  <c:v>45-54</c:v>
                </c:pt>
                <c:pt idx="2">
                  <c:v>55-64</c:v>
                </c:pt>
                <c:pt idx="3">
                  <c:v>65-74</c:v>
                </c:pt>
                <c:pt idx="4">
                  <c:v>75-84</c:v>
                </c:pt>
              </c:strCache>
            </c:strRef>
          </c:cat>
          <c:val>
            <c:numRef>
              <c:f>Sheet1!$B$2:$F$2</c:f>
              <c:numCache>
                <c:formatCode>General</c:formatCode>
                <c:ptCount val="5"/>
                <c:pt idx="0">
                  <c:v>8</c:v>
                </c:pt>
                <c:pt idx="1">
                  <c:v>19.899999999999999</c:v>
                </c:pt>
                <c:pt idx="2">
                  <c:v>39.6</c:v>
                </c:pt>
                <c:pt idx="3">
                  <c:v>44.7</c:v>
                </c:pt>
                <c:pt idx="4">
                  <c:v>50.3</c:v>
                </c:pt>
              </c:numCache>
            </c:numRef>
          </c:val>
        </c:ser>
        <c:ser>
          <c:idx val="1"/>
          <c:order val="1"/>
          <c:tx>
            <c:strRef>
              <c:f>Sheet1!$A$3</c:f>
              <c:strCache>
                <c:ptCount val="1"/>
              </c:strCache>
            </c:strRef>
          </c:tx>
          <c:spPr>
            <a:ln>
              <a:solidFill>
                <a:srgbClr val="92D050"/>
              </a:solidFill>
            </a:ln>
          </c:spPr>
          <c:marker>
            <c:spPr>
              <a:solidFill>
                <a:srgbClr val="92D050"/>
              </a:solidFill>
              <a:ln>
                <a:solidFill>
                  <a:srgbClr val="92D050"/>
                </a:solidFill>
              </a:ln>
            </c:spPr>
          </c:marker>
          <c:cat>
            <c:strRef>
              <c:f>Sheet1!$B$1:$F$1</c:f>
              <c:strCache>
                <c:ptCount val="5"/>
                <c:pt idx="0">
                  <c:v>35-44</c:v>
                </c:pt>
                <c:pt idx="1">
                  <c:v>45-54</c:v>
                </c:pt>
                <c:pt idx="2">
                  <c:v>55-64</c:v>
                </c:pt>
                <c:pt idx="3">
                  <c:v>65-74</c:v>
                </c:pt>
                <c:pt idx="4">
                  <c:v>75-84</c:v>
                </c:pt>
              </c:strCache>
            </c:strRef>
          </c:cat>
          <c:val>
            <c:numRef>
              <c:f>Sheet1!$B$3:$F$3</c:f>
              <c:numCache>
                <c:formatCode>General</c:formatCode>
                <c:ptCount val="5"/>
                <c:pt idx="0">
                  <c:v>2.1</c:v>
                </c:pt>
                <c:pt idx="1">
                  <c:v>4.8</c:v>
                </c:pt>
                <c:pt idx="2">
                  <c:v>19.8</c:v>
                </c:pt>
                <c:pt idx="3">
                  <c:v>26.6</c:v>
                </c:pt>
                <c:pt idx="4">
                  <c:v>44</c:v>
                </c:pt>
              </c:numCache>
            </c:numRef>
          </c:val>
        </c:ser>
        <c:dLbls/>
        <c:marker val="1"/>
        <c:axId val="81370112"/>
        <c:axId val="81958016"/>
      </c:lineChart>
      <c:catAx>
        <c:axId val="81370112"/>
        <c:scaling>
          <c:orientation val="minMax"/>
        </c:scaling>
        <c:axPos val="b"/>
        <c:title>
          <c:tx>
            <c:rich>
              <a:bodyPr/>
              <a:lstStyle/>
              <a:p>
                <a:pPr>
                  <a:defRPr lang="en-US" sz="1724" b="1" i="0" u="none" strike="noStrike" baseline="0">
                    <a:solidFill>
                      <a:srgbClr val="0070C0"/>
                    </a:solidFill>
                    <a:latin typeface="Calibri"/>
                    <a:ea typeface="Calibri"/>
                    <a:cs typeface="Calibri"/>
                  </a:defRPr>
                </a:pPr>
                <a:r>
                  <a:rPr lang="en-GB" dirty="0" err="1" smtClean="0">
                    <a:solidFill>
                      <a:srgbClr val="0070C0"/>
                    </a:solidFill>
                  </a:rPr>
                  <a:t>Età</a:t>
                </a:r>
                <a:r>
                  <a:rPr lang="en-GB" dirty="0" smtClean="0">
                    <a:solidFill>
                      <a:srgbClr val="0070C0"/>
                    </a:solidFill>
                  </a:rPr>
                  <a:t> (</a:t>
                </a:r>
                <a:r>
                  <a:rPr lang="en-GB" dirty="0" err="1" smtClean="0">
                    <a:solidFill>
                      <a:srgbClr val="0070C0"/>
                    </a:solidFill>
                  </a:rPr>
                  <a:t>anni</a:t>
                </a:r>
                <a:r>
                  <a:rPr lang="en-GB" dirty="0" smtClean="0">
                    <a:solidFill>
                      <a:srgbClr val="0070C0"/>
                    </a:solidFill>
                  </a:rPr>
                  <a:t>)</a:t>
                </a:r>
                <a:endParaRPr lang="en-GB" dirty="0">
                  <a:solidFill>
                    <a:srgbClr val="0070C0"/>
                  </a:solidFill>
                </a:endParaRPr>
              </a:p>
            </c:rich>
          </c:tx>
          <c:layout>
            <c:manualLayout>
              <c:xMode val="edge"/>
              <c:yMode val="edge"/>
              <c:x val="0.46378652132496001"/>
              <c:y val="0.89179098881296381"/>
            </c:manualLayout>
          </c:layout>
        </c:title>
        <c:numFmt formatCode="General" sourceLinked="1"/>
        <c:tickLblPos val="nextTo"/>
        <c:txPr>
          <a:bodyPr rot="0" vert="horz"/>
          <a:lstStyle/>
          <a:p>
            <a:pPr>
              <a:defRPr lang="en-US"/>
            </a:pPr>
            <a:endParaRPr lang="it-IT"/>
          </a:p>
        </c:txPr>
        <c:crossAx val="81958016"/>
        <c:crosses val="autoZero"/>
        <c:auto val="1"/>
        <c:lblAlgn val="ctr"/>
        <c:lblOffset val="100"/>
        <c:tickLblSkip val="1"/>
        <c:tickMarkSkip val="1"/>
      </c:catAx>
      <c:valAx>
        <c:axId val="81958016"/>
        <c:scaling>
          <c:orientation val="minMax"/>
          <c:max val="60"/>
          <c:min val="0"/>
        </c:scaling>
        <c:axPos val="l"/>
        <c:title>
          <c:tx>
            <c:rich>
              <a:bodyPr/>
              <a:lstStyle/>
              <a:p>
                <a:pPr>
                  <a:defRPr lang="en-US" sz="1724" b="1" i="0" u="none" strike="noStrike" baseline="0">
                    <a:solidFill>
                      <a:srgbClr val="0070C0"/>
                    </a:solidFill>
                    <a:latin typeface="Calibri"/>
                    <a:ea typeface="Calibri"/>
                    <a:cs typeface="Calibri"/>
                  </a:defRPr>
                </a:pPr>
                <a:r>
                  <a:rPr lang="en-GB" dirty="0" err="1" smtClean="0">
                    <a:solidFill>
                      <a:srgbClr val="0070C0"/>
                    </a:solidFill>
                  </a:rPr>
                  <a:t>Incidenza</a:t>
                </a:r>
                <a:r>
                  <a:rPr lang="en-GB" dirty="0" smtClean="0">
                    <a:solidFill>
                      <a:srgbClr val="0070C0"/>
                    </a:solidFill>
                  </a:rPr>
                  <a:t> </a:t>
                </a:r>
                <a:r>
                  <a:rPr lang="en-GB" dirty="0" err="1" smtClean="0">
                    <a:solidFill>
                      <a:srgbClr val="0070C0"/>
                    </a:solidFill>
                  </a:rPr>
                  <a:t>di</a:t>
                </a:r>
                <a:r>
                  <a:rPr lang="en-GB" dirty="0" smtClean="0">
                    <a:solidFill>
                      <a:srgbClr val="0070C0"/>
                    </a:solidFill>
                  </a:rPr>
                  <a:t> </a:t>
                </a:r>
                <a:r>
                  <a:rPr lang="en-GB" dirty="0">
                    <a:solidFill>
                      <a:srgbClr val="0070C0"/>
                    </a:solidFill>
                  </a:rPr>
                  <a:t>CHD (%)</a:t>
                </a:r>
              </a:p>
            </c:rich>
          </c:tx>
          <c:layout>
            <c:manualLayout>
              <c:xMode val="edge"/>
              <c:yMode val="edge"/>
              <c:x val="1.5247856651915557E-2"/>
              <c:y val="0.18283587685867628"/>
            </c:manualLayout>
          </c:layout>
        </c:title>
        <c:numFmt formatCode="General" sourceLinked="1"/>
        <c:tickLblPos val="nextTo"/>
        <c:txPr>
          <a:bodyPr rot="0" vert="horz"/>
          <a:lstStyle/>
          <a:p>
            <a:pPr>
              <a:defRPr lang="en-US"/>
            </a:pPr>
            <a:endParaRPr lang="it-IT"/>
          </a:p>
        </c:txPr>
        <c:crossAx val="81370112"/>
        <c:crosses val="autoZero"/>
        <c:crossBetween val="between"/>
        <c:majorUnit val="10"/>
      </c:valAx>
      <c:spPr>
        <a:noFill/>
        <a:ln w="24325">
          <a:noFill/>
        </a:ln>
      </c:spPr>
    </c:plotArea>
    <c:plotVisOnly val="1"/>
    <c:dispBlanksAs val="gap"/>
  </c:chart>
  <c:txPr>
    <a:bodyPr/>
    <a:lstStyle/>
    <a:p>
      <a:pPr>
        <a:defRPr sz="1724"/>
      </a:pPr>
      <a:endParaRPr lang="it-IT"/>
    </a:p>
  </c:tx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lang val="it-IT"/>
  <c:clrMapOvr bg1="lt1" tx1="dk1" bg2="lt2" tx2="dk2" accent1="accent1" accent2="accent2" accent3="accent3" accent4="accent4" accent5="accent5" accent6="accent6" hlink="hlink" folHlink="folHlink"/>
  <c:chart>
    <c:plotArea>
      <c:layout>
        <c:manualLayout>
          <c:layoutTarget val="inner"/>
          <c:xMode val="edge"/>
          <c:yMode val="edge"/>
          <c:x val="0.1337126600284495"/>
          <c:y val="5.7768924302789369E-2"/>
          <c:w val="0.8307254623044189"/>
          <c:h val="0.78486055776892427"/>
        </c:manualLayout>
      </c:layout>
      <c:scatterChart>
        <c:scatterStyle val="lineMarker"/>
        <c:ser>
          <c:idx val="0"/>
          <c:order val="0"/>
          <c:tx>
            <c:strRef>
              <c:f>Sheet1!$A$2</c:f>
              <c:strCache>
                <c:ptCount val="1"/>
                <c:pt idx="0">
                  <c:v>4</c:v>
                </c:pt>
              </c:strCache>
            </c:strRef>
          </c:tx>
          <c:spPr>
            <a:ln w="25150">
              <a:noFill/>
            </a:ln>
          </c:spPr>
          <c:marker>
            <c:symbol val="diamond"/>
            <c:size val="3"/>
            <c:spPr>
              <a:solidFill>
                <a:srgbClr val="FF0000"/>
              </a:solidFill>
              <a:ln>
                <a:solidFill>
                  <a:srgbClr val="FF0000"/>
                </a:solidFill>
                <a:prstDash val="solid"/>
              </a:ln>
            </c:spPr>
          </c:marker>
          <c:xVal>
            <c:numRef>
              <c:f>Sheet1!$B$1:$G$1</c:f>
              <c:numCache>
                <c:formatCode>General</c:formatCode>
                <c:ptCount val="6"/>
                <c:pt idx="0">
                  <c:v>0</c:v>
                </c:pt>
                <c:pt idx="1">
                  <c:v>2</c:v>
                </c:pt>
                <c:pt idx="2">
                  <c:v>4</c:v>
                </c:pt>
                <c:pt idx="3">
                  <c:v>6</c:v>
                </c:pt>
                <c:pt idx="4">
                  <c:v>8</c:v>
                </c:pt>
                <c:pt idx="5">
                  <c:v>10</c:v>
                </c:pt>
              </c:numCache>
            </c:numRef>
          </c:xVal>
          <c:yVal>
            <c:numRef>
              <c:f>Sheet1!$B$2:$G$2</c:f>
              <c:numCache>
                <c:formatCode>General</c:formatCode>
                <c:ptCount val="6"/>
              </c:numCache>
            </c:numRef>
          </c:yVal>
        </c:ser>
        <c:ser>
          <c:idx val="1"/>
          <c:order val="1"/>
          <c:tx>
            <c:strRef>
              <c:f>Sheet1!$A$3</c:f>
              <c:strCache>
                <c:ptCount val="1"/>
                <c:pt idx="0">
                  <c:v>3</c:v>
                </c:pt>
              </c:strCache>
            </c:strRef>
          </c:tx>
          <c:spPr>
            <a:ln w="25150">
              <a:noFill/>
            </a:ln>
          </c:spPr>
          <c:marker>
            <c:symbol val="square"/>
            <c:size val="3"/>
            <c:spPr>
              <a:solidFill>
                <a:srgbClr val="FFFF00"/>
              </a:solidFill>
              <a:ln>
                <a:solidFill>
                  <a:srgbClr val="FFFF00"/>
                </a:solidFill>
                <a:prstDash val="solid"/>
              </a:ln>
            </c:spPr>
          </c:marker>
          <c:xVal>
            <c:numRef>
              <c:f>Sheet1!$B$1:$G$1</c:f>
              <c:numCache>
                <c:formatCode>General</c:formatCode>
                <c:ptCount val="6"/>
                <c:pt idx="0">
                  <c:v>0</c:v>
                </c:pt>
                <c:pt idx="1">
                  <c:v>2</c:v>
                </c:pt>
                <c:pt idx="2">
                  <c:v>4</c:v>
                </c:pt>
                <c:pt idx="3">
                  <c:v>6</c:v>
                </c:pt>
                <c:pt idx="4">
                  <c:v>8</c:v>
                </c:pt>
                <c:pt idx="5">
                  <c:v>10</c:v>
                </c:pt>
              </c:numCache>
            </c:numRef>
          </c:xVal>
          <c:yVal>
            <c:numRef>
              <c:f>Sheet1!$B$3:$G$3</c:f>
              <c:numCache>
                <c:formatCode>General</c:formatCode>
                <c:ptCount val="6"/>
              </c:numCache>
            </c:numRef>
          </c:yVal>
        </c:ser>
        <c:ser>
          <c:idx val="2"/>
          <c:order val="2"/>
          <c:tx>
            <c:strRef>
              <c:f>Sheet1!$A$4</c:f>
              <c:strCache>
                <c:ptCount val="1"/>
                <c:pt idx="0">
                  <c:v>2</c:v>
                </c:pt>
              </c:strCache>
            </c:strRef>
          </c:tx>
          <c:spPr>
            <a:ln w="25150">
              <a:noFill/>
            </a:ln>
          </c:spPr>
          <c:marker>
            <c:symbol val="triangle"/>
            <c:size val="3"/>
            <c:spPr>
              <a:solidFill>
                <a:srgbClr val="00FF00"/>
              </a:solidFill>
              <a:ln>
                <a:solidFill>
                  <a:srgbClr val="00FF00"/>
                </a:solidFill>
                <a:prstDash val="solid"/>
              </a:ln>
            </c:spPr>
          </c:marker>
          <c:xVal>
            <c:numRef>
              <c:f>Sheet1!$B$1:$G$1</c:f>
              <c:numCache>
                <c:formatCode>General</c:formatCode>
                <c:ptCount val="6"/>
                <c:pt idx="0">
                  <c:v>0</c:v>
                </c:pt>
                <c:pt idx="1">
                  <c:v>2</c:v>
                </c:pt>
                <c:pt idx="2">
                  <c:v>4</c:v>
                </c:pt>
                <c:pt idx="3">
                  <c:v>6</c:v>
                </c:pt>
                <c:pt idx="4">
                  <c:v>8</c:v>
                </c:pt>
                <c:pt idx="5">
                  <c:v>10</c:v>
                </c:pt>
              </c:numCache>
            </c:numRef>
          </c:xVal>
          <c:yVal>
            <c:numRef>
              <c:f>Sheet1!$B$4:$G$4</c:f>
              <c:numCache>
                <c:formatCode>General</c:formatCode>
                <c:ptCount val="6"/>
              </c:numCache>
            </c:numRef>
          </c:yVal>
        </c:ser>
        <c:ser>
          <c:idx val="3"/>
          <c:order val="3"/>
          <c:tx>
            <c:strRef>
              <c:f>Sheet1!$A$5</c:f>
              <c:strCache>
                <c:ptCount val="1"/>
                <c:pt idx="0">
                  <c:v>1</c:v>
                </c:pt>
              </c:strCache>
            </c:strRef>
          </c:tx>
          <c:spPr>
            <a:ln w="25150">
              <a:noFill/>
            </a:ln>
          </c:spPr>
          <c:marker>
            <c:symbol val="x"/>
            <c:size val="3"/>
            <c:spPr>
              <a:noFill/>
              <a:ln>
                <a:solidFill>
                  <a:srgbClr val="00FFFF"/>
                </a:solidFill>
                <a:prstDash val="solid"/>
              </a:ln>
            </c:spPr>
          </c:marker>
          <c:xVal>
            <c:numRef>
              <c:f>Sheet1!$B$1:$G$1</c:f>
              <c:numCache>
                <c:formatCode>General</c:formatCode>
                <c:ptCount val="6"/>
                <c:pt idx="0">
                  <c:v>0</c:v>
                </c:pt>
                <c:pt idx="1">
                  <c:v>2</c:v>
                </c:pt>
                <c:pt idx="2">
                  <c:v>4</c:v>
                </c:pt>
                <c:pt idx="3">
                  <c:v>6</c:v>
                </c:pt>
                <c:pt idx="4">
                  <c:v>8</c:v>
                </c:pt>
                <c:pt idx="5">
                  <c:v>10</c:v>
                </c:pt>
              </c:numCache>
            </c:numRef>
          </c:xVal>
          <c:yVal>
            <c:numRef>
              <c:f>Sheet1!$B$5:$G$5</c:f>
              <c:numCache>
                <c:formatCode>General</c:formatCode>
                <c:ptCount val="6"/>
              </c:numCache>
            </c:numRef>
          </c:yVal>
        </c:ser>
        <c:dLbls/>
        <c:axId val="83800832"/>
        <c:axId val="83802752"/>
      </c:scatterChart>
      <c:valAx>
        <c:axId val="83800832"/>
        <c:scaling>
          <c:orientation val="minMax"/>
          <c:max val="10"/>
        </c:scaling>
        <c:axPos val="b"/>
        <c:title>
          <c:tx>
            <c:rich>
              <a:bodyPr/>
              <a:lstStyle/>
              <a:p>
                <a:pPr>
                  <a:defRPr lang="en-US" sz="1581" b="1" i="0" u="none" strike="noStrike" baseline="0">
                    <a:solidFill>
                      <a:srgbClr val="0070C0"/>
                    </a:solidFill>
                    <a:latin typeface="Arial"/>
                    <a:ea typeface="Arial"/>
                    <a:cs typeface="Arial"/>
                  </a:defRPr>
                </a:pPr>
                <a:r>
                  <a:rPr lang="en-GB" dirty="0" err="1" smtClean="0">
                    <a:solidFill>
                      <a:srgbClr val="0070C0"/>
                    </a:solidFill>
                  </a:rPr>
                  <a:t>Anni</a:t>
                </a:r>
                <a:r>
                  <a:rPr lang="en-GB" baseline="0" dirty="0" smtClean="0">
                    <a:solidFill>
                      <a:srgbClr val="0070C0"/>
                    </a:solidFill>
                  </a:rPr>
                  <a:t> </a:t>
                </a:r>
                <a:r>
                  <a:rPr lang="en-GB" baseline="0" dirty="0" err="1" smtClean="0">
                    <a:solidFill>
                      <a:srgbClr val="0070C0"/>
                    </a:solidFill>
                  </a:rPr>
                  <a:t>di</a:t>
                </a:r>
                <a:r>
                  <a:rPr lang="en-GB" dirty="0" smtClean="0">
                    <a:solidFill>
                      <a:srgbClr val="0070C0"/>
                    </a:solidFill>
                  </a:rPr>
                  <a:t> follow-up</a:t>
                </a:r>
                <a:endParaRPr lang="en-GB" dirty="0">
                  <a:solidFill>
                    <a:srgbClr val="0070C0"/>
                  </a:solidFill>
                </a:endParaRPr>
              </a:p>
            </c:rich>
          </c:tx>
          <c:layout>
            <c:manualLayout>
              <c:xMode val="edge"/>
              <c:yMode val="edge"/>
              <c:x val="0.39402559470940968"/>
              <c:y val="0.91434257996902257"/>
            </c:manualLayout>
          </c:layout>
          <c:spPr>
            <a:noFill/>
            <a:ln w="22356">
              <a:noFill/>
            </a:ln>
          </c:spPr>
        </c:title>
        <c:numFmt formatCode="General" sourceLinked="1"/>
        <c:tickLblPos val="nextTo"/>
        <c:spPr>
          <a:ln w="11177">
            <a:solidFill>
              <a:schemeClr val="tx1"/>
            </a:solidFill>
            <a:prstDash val="solid"/>
          </a:ln>
        </c:spPr>
        <c:txPr>
          <a:bodyPr rot="0" vert="horz"/>
          <a:lstStyle/>
          <a:p>
            <a:pPr>
              <a:defRPr lang="en-US" sz="1410" b="1" i="0" u="none" strike="noStrike" baseline="0">
                <a:solidFill>
                  <a:srgbClr val="0070C0"/>
                </a:solidFill>
                <a:latin typeface="Arial"/>
                <a:ea typeface="Arial"/>
                <a:cs typeface="Arial"/>
              </a:defRPr>
            </a:pPr>
            <a:endParaRPr lang="it-IT"/>
          </a:p>
        </c:txPr>
        <c:crossAx val="83802752"/>
        <c:crosses val="autoZero"/>
        <c:crossBetween val="midCat"/>
      </c:valAx>
      <c:valAx>
        <c:axId val="83802752"/>
        <c:scaling>
          <c:orientation val="minMax"/>
          <c:max val="1.1000000000000001"/>
          <c:min val="0.70000000000000062"/>
        </c:scaling>
        <c:axPos val="l"/>
        <c:title>
          <c:tx>
            <c:rich>
              <a:bodyPr/>
              <a:lstStyle/>
              <a:p>
                <a:pPr>
                  <a:defRPr lang="en-US" sz="1581" b="1" i="0" u="none" strike="noStrike" baseline="0">
                    <a:solidFill>
                      <a:srgbClr val="0070C0"/>
                    </a:solidFill>
                    <a:latin typeface="Arial"/>
                    <a:ea typeface="Arial"/>
                    <a:cs typeface="Arial"/>
                  </a:defRPr>
                </a:pPr>
                <a:r>
                  <a:rPr lang="en-GB" dirty="0" err="1" smtClean="0">
                    <a:solidFill>
                      <a:srgbClr val="0070C0"/>
                    </a:solidFill>
                  </a:rPr>
                  <a:t>Sopravvivenza</a:t>
                </a:r>
                <a:r>
                  <a:rPr lang="en-GB" dirty="0" smtClean="0">
                    <a:solidFill>
                      <a:srgbClr val="0070C0"/>
                    </a:solidFill>
                  </a:rPr>
                  <a:t> </a:t>
                </a:r>
                <a:r>
                  <a:rPr lang="en-GB" dirty="0" err="1" smtClean="0">
                    <a:solidFill>
                      <a:srgbClr val="0070C0"/>
                    </a:solidFill>
                  </a:rPr>
                  <a:t>Cumulativa</a:t>
                </a:r>
                <a:endParaRPr lang="en-GB" dirty="0">
                  <a:solidFill>
                    <a:srgbClr val="0070C0"/>
                  </a:solidFill>
                </a:endParaRPr>
              </a:p>
            </c:rich>
          </c:tx>
          <c:layout>
            <c:manualLayout>
              <c:xMode val="edge"/>
              <c:yMode val="edge"/>
              <c:x val="0"/>
              <c:y val="0.21513944149207651"/>
            </c:manualLayout>
          </c:layout>
          <c:spPr>
            <a:noFill/>
            <a:ln w="22356">
              <a:noFill/>
            </a:ln>
          </c:spPr>
        </c:title>
        <c:numFmt formatCode="General" sourceLinked="1"/>
        <c:tickLblPos val="nextTo"/>
        <c:spPr>
          <a:ln w="11177">
            <a:solidFill>
              <a:schemeClr val="tx1"/>
            </a:solidFill>
            <a:prstDash val="solid"/>
          </a:ln>
        </c:spPr>
        <c:txPr>
          <a:bodyPr rot="0" vert="horz"/>
          <a:lstStyle/>
          <a:p>
            <a:pPr>
              <a:defRPr lang="en-US" sz="1408" b="1" i="0" u="none" strike="noStrike" baseline="0">
                <a:solidFill>
                  <a:schemeClr val="tx1"/>
                </a:solidFill>
                <a:latin typeface="Arial"/>
                <a:ea typeface="Arial"/>
                <a:cs typeface="Arial"/>
              </a:defRPr>
            </a:pPr>
            <a:endParaRPr lang="it-IT"/>
          </a:p>
        </c:txPr>
        <c:crossAx val="83800832"/>
        <c:crosses val="autoZero"/>
        <c:crossBetween val="midCat"/>
        <c:majorUnit val="0.1"/>
      </c:valAx>
      <c:spPr>
        <a:noFill/>
        <a:ln w="25400">
          <a:noFill/>
        </a:ln>
      </c:spPr>
    </c:plotArea>
    <c:plotVisOnly val="1"/>
    <c:dispBlanksAs val="gap"/>
  </c:chart>
  <c:spPr>
    <a:noFill/>
    <a:ln>
      <a:noFill/>
    </a:ln>
  </c:spPr>
  <c:txPr>
    <a:bodyPr/>
    <a:lstStyle/>
    <a:p>
      <a:pPr>
        <a:defRPr sz="1760" b="1" i="0" u="none" strike="noStrike" baseline="0">
          <a:solidFill>
            <a:schemeClr val="tx1"/>
          </a:solidFill>
          <a:latin typeface="Arial"/>
          <a:ea typeface="Arial"/>
          <a:cs typeface="Arial"/>
        </a:defRPr>
      </a:pPr>
      <a:endParaRPr lang="it-IT"/>
    </a:p>
  </c:tx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lang val="it-IT"/>
  <c:clrMapOvr bg1="lt1" tx1="dk1" bg2="lt2" tx2="dk2" accent1="accent1" accent2="accent2" accent3="accent3" accent4="accent4" accent5="accent5" accent6="accent6" hlink="hlink" folHlink="folHlink"/>
  <c:chart>
    <c:plotArea>
      <c:layout>
        <c:manualLayout>
          <c:layoutTarget val="inner"/>
          <c:xMode val="edge"/>
          <c:yMode val="edge"/>
          <c:x val="0.1363568920400787"/>
          <c:y val="6.6197739995421723E-2"/>
          <c:w val="0.83177570093458675"/>
          <c:h val="0.80202020202020263"/>
        </c:manualLayout>
      </c:layout>
      <c:barChart>
        <c:barDir val="col"/>
        <c:grouping val="clustered"/>
        <c:ser>
          <c:idx val="0"/>
          <c:order val="0"/>
          <c:tx>
            <c:strRef>
              <c:f>Sheet1!$A$2</c:f>
              <c:strCache>
                <c:ptCount val="1"/>
              </c:strCache>
            </c:strRef>
          </c:tx>
          <c:spPr>
            <a:solidFill>
              <a:srgbClr val="00B0F0"/>
            </a:solidFill>
            <a:ln w="12703">
              <a:solidFill>
                <a:sysClr val="window" lastClr="FFFFFF"/>
              </a:solidFill>
              <a:prstDash val="solid"/>
            </a:ln>
          </c:spPr>
          <c:dPt>
            <c:idx val="1"/>
            <c:spPr>
              <a:solidFill>
                <a:srgbClr val="92D050"/>
              </a:solidFill>
              <a:ln w="12703">
                <a:solidFill>
                  <a:sysClr val="window" lastClr="FFFFFF"/>
                </a:solidFill>
                <a:prstDash val="solid"/>
              </a:ln>
            </c:spPr>
          </c:dPt>
          <c:cat>
            <c:strRef>
              <c:f>Sheet1!$B$1:$C$1</c:f>
              <c:strCache>
                <c:ptCount val="2"/>
                <c:pt idx="0">
                  <c:v>Testosterone</c:v>
                </c:pt>
                <c:pt idx="1">
                  <c:v>Placebo</c:v>
                </c:pt>
              </c:strCache>
            </c:strRef>
          </c:cat>
          <c:val>
            <c:numRef>
              <c:f>Sheet1!$B$2:$C$2</c:f>
              <c:numCache>
                <c:formatCode>General</c:formatCode>
                <c:ptCount val="2"/>
                <c:pt idx="0">
                  <c:v>309</c:v>
                </c:pt>
                <c:pt idx="1">
                  <c:v>267</c:v>
                </c:pt>
              </c:numCache>
            </c:numRef>
          </c:val>
        </c:ser>
        <c:ser>
          <c:idx val="1"/>
          <c:order val="1"/>
          <c:tx>
            <c:strRef>
              <c:f>Sheet1!$A$3</c:f>
              <c:strCache>
                <c:ptCount val="1"/>
              </c:strCache>
            </c:strRef>
          </c:tx>
          <c:spPr>
            <a:solidFill>
              <a:srgbClr val="FF0000"/>
            </a:solidFill>
            <a:ln w="12703">
              <a:solidFill>
                <a:schemeClr val="tx1"/>
              </a:solidFill>
              <a:prstDash val="solid"/>
            </a:ln>
          </c:spPr>
          <c:dPt>
            <c:idx val="0"/>
            <c:spPr>
              <a:solidFill>
                <a:srgbClr val="00B0F0"/>
              </a:solidFill>
              <a:ln w="12703">
                <a:solidFill>
                  <a:schemeClr val="tx1"/>
                </a:solidFill>
                <a:prstDash val="solid"/>
              </a:ln>
            </c:spPr>
          </c:dPt>
          <c:dPt>
            <c:idx val="1"/>
            <c:spPr>
              <a:solidFill>
                <a:srgbClr val="92D050"/>
              </a:solidFill>
              <a:ln w="12703">
                <a:solidFill>
                  <a:sysClr val="window" lastClr="FFFFFF"/>
                </a:solidFill>
                <a:prstDash val="solid"/>
              </a:ln>
            </c:spPr>
          </c:dPt>
          <c:cat>
            <c:strRef>
              <c:f>Sheet1!$B$1:$C$1</c:f>
              <c:strCache>
                <c:ptCount val="2"/>
                <c:pt idx="0">
                  <c:v>Testosterone</c:v>
                </c:pt>
                <c:pt idx="1">
                  <c:v>Placebo</c:v>
                </c:pt>
              </c:strCache>
            </c:strRef>
          </c:cat>
          <c:val>
            <c:numRef>
              <c:f>Sheet1!$B$3:$C$3</c:f>
              <c:numCache>
                <c:formatCode>General</c:formatCode>
                <c:ptCount val="2"/>
                <c:pt idx="0">
                  <c:v>343</c:v>
                </c:pt>
                <c:pt idx="1">
                  <c:v>284</c:v>
                </c:pt>
              </c:numCache>
            </c:numRef>
          </c:val>
        </c:ser>
        <c:ser>
          <c:idx val="2"/>
          <c:order val="2"/>
          <c:tx>
            <c:strRef>
              <c:f>Sheet1!$A$4</c:f>
              <c:strCache>
                <c:ptCount val="1"/>
              </c:strCache>
            </c:strRef>
          </c:tx>
          <c:spPr>
            <a:solidFill>
              <a:srgbClr val="00B0F0"/>
            </a:solidFill>
            <a:ln w="12703">
              <a:solidFill>
                <a:sysClr val="window" lastClr="FFFFFF"/>
              </a:solidFill>
              <a:prstDash val="solid"/>
            </a:ln>
          </c:spPr>
          <c:dPt>
            <c:idx val="1"/>
            <c:spPr>
              <a:solidFill>
                <a:srgbClr val="92D050"/>
              </a:solidFill>
              <a:ln w="12703">
                <a:solidFill>
                  <a:sysClr val="window" lastClr="FFFFFF"/>
                </a:solidFill>
                <a:prstDash val="solid"/>
              </a:ln>
            </c:spPr>
          </c:dPt>
          <c:cat>
            <c:strRef>
              <c:f>Sheet1!$B$1:$C$1</c:f>
              <c:strCache>
                <c:ptCount val="2"/>
                <c:pt idx="0">
                  <c:v>Testosterone</c:v>
                </c:pt>
                <c:pt idx="1">
                  <c:v>Placebo</c:v>
                </c:pt>
              </c:strCache>
            </c:strRef>
          </c:cat>
          <c:val>
            <c:numRef>
              <c:f>Sheet1!$B$4:$C$4</c:f>
              <c:numCache>
                <c:formatCode>General</c:formatCode>
                <c:ptCount val="2"/>
                <c:pt idx="0">
                  <c:v>361</c:v>
                </c:pt>
                <c:pt idx="1">
                  <c:v>292</c:v>
                </c:pt>
              </c:numCache>
            </c:numRef>
          </c:val>
        </c:ser>
        <c:dLbls/>
        <c:gapWidth val="90"/>
        <c:axId val="90647168"/>
        <c:axId val="90665344"/>
      </c:barChart>
      <c:catAx>
        <c:axId val="90647168"/>
        <c:scaling>
          <c:orientation val="minMax"/>
        </c:scaling>
        <c:axPos val="b"/>
        <c:numFmt formatCode="General" sourceLinked="1"/>
        <c:tickLblPos val="nextTo"/>
        <c:spPr>
          <a:ln w="3176">
            <a:solidFill>
              <a:srgbClr val="0070C0"/>
            </a:solidFill>
            <a:prstDash val="solid"/>
          </a:ln>
        </c:spPr>
        <c:txPr>
          <a:bodyPr rot="0" vert="horz"/>
          <a:lstStyle/>
          <a:p>
            <a:pPr>
              <a:defRPr lang="en-US" sz="1400" b="1" i="0" u="none" strike="noStrike" baseline="0">
                <a:solidFill>
                  <a:srgbClr val="0070C0"/>
                </a:solidFill>
                <a:latin typeface="Arial"/>
                <a:ea typeface="Arial"/>
                <a:cs typeface="Arial"/>
              </a:defRPr>
            </a:pPr>
            <a:endParaRPr lang="it-IT"/>
          </a:p>
        </c:txPr>
        <c:crossAx val="90665344"/>
        <c:crosses val="autoZero"/>
        <c:auto val="1"/>
        <c:lblAlgn val="ctr"/>
        <c:lblOffset val="100"/>
        <c:tickLblSkip val="1"/>
        <c:tickMarkSkip val="1"/>
      </c:catAx>
      <c:valAx>
        <c:axId val="90665344"/>
        <c:scaling>
          <c:orientation val="minMax"/>
          <c:min val="250"/>
        </c:scaling>
        <c:axPos val="l"/>
        <c:numFmt formatCode="General" sourceLinked="1"/>
        <c:tickLblPos val="nextTo"/>
        <c:spPr>
          <a:ln w="3176">
            <a:solidFill>
              <a:srgbClr val="0070C0"/>
            </a:solidFill>
            <a:prstDash val="solid"/>
          </a:ln>
        </c:spPr>
        <c:txPr>
          <a:bodyPr rot="0" vert="horz"/>
          <a:lstStyle/>
          <a:p>
            <a:pPr>
              <a:defRPr lang="en-US" sz="1400" b="1" i="0" u="none" strike="noStrike" baseline="0">
                <a:solidFill>
                  <a:srgbClr val="0070C0"/>
                </a:solidFill>
                <a:latin typeface="Arial"/>
                <a:ea typeface="Arial"/>
                <a:cs typeface="Arial"/>
              </a:defRPr>
            </a:pPr>
            <a:endParaRPr lang="it-IT"/>
          </a:p>
        </c:txPr>
        <c:crossAx val="90647168"/>
        <c:crosses val="autoZero"/>
        <c:crossBetween val="between"/>
      </c:valAx>
      <c:spPr>
        <a:noFill/>
        <a:ln w="12703">
          <a:noFill/>
          <a:prstDash val="solid"/>
        </a:ln>
      </c:spPr>
    </c:plotArea>
    <c:plotVisOnly val="1"/>
    <c:dispBlanksAs val="gap"/>
  </c:chart>
  <c:spPr>
    <a:noFill/>
    <a:ln>
      <a:noFill/>
    </a:ln>
  </c:spPr>
  <c:txPr>
    <a:bodyPr/>
    <a:lstStyle/>
    <a:p>
      <a:pPr>
        <a:defRPr sz="1800" b="1" i="0" u="none" strike="noStrike" baseline="0">
          <a:solidFill>
            <a:schemeClr val="tx1"/>
          </a:solidFill>
          <a:latin typeface="Arial"/>
          <a:ea typeface="Arial"/>
          <a:cs typeface="Arial"/>
        </a:defRPr>
      </a:pPr>
      <a:endParaRPr lang="it-IT"/>
    </a:p>
  </c:txPr>
  <c:externalData r:id="rId2"/>
  <c:userShapes r:id="rId3"/>
</c:chartSpace>
</file>

<file path=ppt/charts/chart4.xml><?xml version="1.0" encoding="utf-8"?>
<c:chartSpace xmlns:c="http://schemas.openxmlformats.org/drawingml/2006/chart" xmlns:a="http://schemas.openxmlformats.org/drawingml/2006/main" xmlns:r="http://schemas.openxmlformats.org/officeDocument/2006/relationships">
  <c:lang val="it-IT"/>
  <c:clrMapOvr bg1="lt1" tx1="dk1" bg2="lt2" tx2="dk2" accent1="accent1" accent2="accent2" accent3="accent3" accent4="accent4" accent5="accent5" accent6="accent6" hlink="hlink" folHlink="folHlink"/>
  <c:chart>
    <c:plotArea>
      <c:layout>
        <c:manualLayout>
          <c:layoutTarget val="inner"/>
          <c:xMode val="edge"/>
          <c:yMode val="edge"/>
          <c:x val="7.4391988555078933E-2"/>
          <c:y val="0.11452513966480447"/>
          <c:w val="0.91559370529327611"/>
          <c:h val="0.75977653631285413"/>
        </c:manualLayout>
      </c:layout>
      <c:barChart>
        <c:barDir val="col"/>
        <c:grouping val="clustered"/>
        <c:ser>
          <c:idx val="0"/>
          <c:order val="0"/>
          <c:tx>
            <c:strRef>
              <c:f>Sheet1!$A$2</c:f>
              <c:strCache>
                <c:ptCount val="1"/>
                <c:pt idx="0">
                  <c:v>tT &lt; 7.5 nmol/L e/o bT &lt; 2.5 nmol/L</c:v>
                </c:pt>
              </c:strCache>
            </c:strRef>
          </c:tx>
          <c:spPr>
            <a:solidFill>
              <a:srgbClr val="00B0F0"/>
            </a:solidFill>
            <a:ln w="16775">
              <a:solidFill>
                <a:schemeClr val="tx1"/>
              </a:solidFill>
              <a:prstDash val="solid"/>
            </a:ln>
          </c:spPr>
          <c:dLbls>
            <c:dLbl>
              <c:idx val="0"/>
              <c:layout/>
              <c:tx>
                <c:rich>
                  <a:bodyPr/>
                  <a:lstStyle/>
                  <a:p>
                    <a:r>
                      <a:rPr lang="en-US" sz="1400" dirty="0">
                        <a:solidFill>
                          <a:srgbClr val="0070C0"/>
                        </a:solidFill>
                      </a:rPr>
                      <a:t>23.4</a:t>
                    </a:r>
                  </a:p>
                </c:rich>
              </c:tx>
              <c:showVal val="1"/>
            </c:dLbl>
            <c:spPr>
              <a:noFill/>
              <a:ln w="33549">
                <a:noFill/>
              </a:ln>
            </c:spPr>
            <c:txPr>
              <a:bodyPr/>
              <a:lstStyle/>
              <a:p>
                <a:pPr>
                  <a:defRPr lang="en-US" sz="1585" b="1" i="0" u="none" strike="noStrike" baseline="0">
                    <a:solidFill>
                      <a:srgbClr val="0070C0"/>
                    </a:solidFill>
                    <a:latin typeface="Arial"/>
                    <a:ea typeface="Arial"/>
                    <a:cs typeface="Arial"/>
                  </a:defRPr>
                </a:pPr>
                <a:endParaRPr lang="it-IT"/>
              </a:p>
            </c:txPr>
            <c:showVal val="1"/>
          </c:dLbls>
          <c:cat>
            <c:numRef>
              <c:f>Sheet1!$B$1:$B$1</c:f>
              <c:numCache>
                <c:formatCode>General</c:formatCode>
                <c:ptCount val="1"/>
              </c:numCache>
            </c:numRef>
          </c:cat>
          <c:val>
            <c:numRef>
              <c:f>Sheet1!$B$2:$B$2</c:f>
              <c:numCache>
                <c:formatCode>General</c:formatCode>
                <c:ptCount val="1"/>
                <c:pt idx="0">
                  <c:v>23.4</c:v>
                </c:pt>
              </c:numCache>
            </c:numRef>
          </c:val>
        </c:ser>
        <c:ser>
          <c:idx val="1"/>
          <c:order val="1"/>
          <c:tx>
            <c:strRef>
              <c:f>Sheet1!$A$3</c:f>
              <c:strCache>
                <c:ptCount val="1"/>
                <c:pt idx="0">
                  <c:v>tT &lt; 12 nmol/L e/o bT &lt; 4 nmol/L</c:v>
                </c:pt>
              </c:strCache>
            </c:strRef>
          </c:tx>
          <c:spPr>
            <a:solidFill>
              <a:srgbClr val="9BBB59"/>
            </a:solidFill>
            <a:ln w="16775">
              <a:solidFill>
                <a:srgbClr val="92D050"/>
              </a:solidFill>
              <a:prstDash val="solid"/>
            </a:ln>
          </c:spPr>
          <c:dLbls>
            <c:dLbl>
              <c:idx val="0"/>
              <c:layout/>
              <c:tx>
                <c:rich>
                  <a:bodyPr/>
                  <a:lstStyle/>
                  <a:p>
                    <a:r>
                      <a:rPr lang="en-US" sz="1400" dirty="0">
                        <a:solidFill>
                          <a:srgbClr val="0070C0"/>
                        </a:solidFill>
                      </a:rPr>
                      <a:t>52.6</a:t>
                    </a:r>
                  </a:p>
                </c:rich>
              </c:tx>
              <c:showVal val="1"/>
            </c:dLbl>
            <c:spPr>
              <a:noFill/>
              <a:ln w="33549">
                <a:noFill/>
              </a:ln>
            </c:spPr>
            <c:txPr>
              <a:bodyPr/>
              <a:lstStyle/>
              <a:p>
                <a:pPr>
                  <a:defRPr lang="en-US" sz="1585" b="1" i="0" u="none" strike="noStrike" baseline="0">
                    <a:solidFill>
                      <a:srgbClr val="0070C0"/>
                    </a:solidFill>
                    <a:latin typeface="Arial"/>
                    <a:ea typeface="Arial"/>
                    <a:cs typeface="Arial"/>
                  </a:defRPr>
                </a:pPr>
                <a:endParaRPr lang="it-IT"/>
              </a:p>
            </c:txPr>
            <c:showVal val="1"/>
          </c:dLbls>
          <c:cat>
            <c:numRef>
              <c:f>Sheet1!$B$1:$B$1</c:f>
              <c:numCache>
                <c:formatCode>General</c:formatCode>
                <c:ptCount val="1"/>
              </c:numCache>
            </c:numRef>
          </c:cat>
          <c:val>
            <c:numRef>
              <c:f>Sheet1!$B$3:$B$3</c:f>
              <c:numCache>
                <c:formatCode>General</c:formatCode>
                <c:ptCount val="1"/>
                <c:pt idx="0">
                  <c:v>52.6</c:v>
                </c:pt>
              </c:numCache>
            </c:numRef>
          </c:val>
        </c:ser>
        <c:dLbls>
          <c:showVal val="1"/>
        </c:dLbls>
        <c:gapWidth val="140"/>
        <c:overlap val="-20"/>
        <c:axId val="90618880"/>
        <c:axId val="108630784"/>
      </c:barChart>
      <c:catAx>
        <c:axId val="90618880"/>
        <c:scaling>
          <c:orientation val="minMax"/>
        </c:scaling>
        <c:axPos val="b"/>
        <c:numFmt formatCode="General" sourceLinked="1"/>
        <c:tickLblPos val="nextTo"/>
        <c:spPr>
          <a:ln w="4193">
            <a:solidFill>
              <a:schemeClr val="tx1"/>
            </a:solidFill>
            <a:prstDash val="solid"/>
          </a:ln>
        </c:spPr>
        <c:txPr>
          <a:bodyPr rot="0" vert="horz"/>
          <a:lstStyle/>
          <a:p>
            <a:pPr>
              <a:defRPr lang="en-US" sz="1222" b="0" i="0" u="none" strike="noStrike" baseline="0">
                <a:solidFill>
                  <a:schemeClr val="tx1"/>
                </a:solidFill>
                <a:latin typeface="Arial"/>
                <a:ea typeface="Arial"/>
                <a:cs typeface="Arial"/>
              </a:defRPr>
            </a:pPr>
            <a:endParaRPr lang="it-IT"/>
          </a:p>
        </c:txPr>
        <c:crossAx val="108630784"/>
        <c:crosses val="autoZero"/>
        <c:auto val="1"/>
        <c:lblAlgn val="ctr"/>
        <c:lblOffset val="100"/>
        <c:tickLblSkip val="1"/>
        <c:tickMarkSkip val="1"/>
      </c:catAx>
      <c:valAx>
        <c:axId val="108630784"/>
        <c:scaling>
          <c:orientation val="minMax"/>
          <c:max val="60"/>
          <c:min val="10"/>
        </c:scaling>
        <c:axPos val="l"/>
        <c:title>
          <c:tx>
            <c:rich>
              <a:bodyPr/>
              <a:lstStyle/>
              <a:p>
                <a:pPr>
                  <a:defRPr lang="en-US" sz="1449" b="1" i="0" u="none" strike="noStrike" baseline="0">
                    <a:solidFill>
                      <a:srgbClr val="0070C0"/>
                    </a:solidFill>
                    <a:latin typeface="Arial"/>
                    <a:ea typeface="Arial"/>
                    <a:cs typeface="Arial"/>
                  </a:defRPr>
                </a:pPr>
                <a:r>
                  <a:rPr lang="en-GB" dirty="0" err="1" smtClean="0">
                    <a:solidFill>
                      <a:srgbClr val="0070C0"/>
                    </a:solidFill>
                  </a:rPr>
                  <a:t>Percentuale</a:t>
                </a:r>
                <a:r>
                  <a:rPr lang="en-GB" dirty="0" smtClean="0">
                    <a:solidFill>
                      <a:srgbClr val="0070C0"/>
                    </a:solidFill>
                  </a:rPr>
                  <a:t> (%)</a:t>
                </a:r>
                <a:endParaRPr lang="en-GB" dirty="0">
                  <a:solidFill>
                    <a:srgbClr val="0070C0"/>
                  </a:solidFill>
                </a:endParaRPr>
              </a:p>
            </c:rich>
          </c:tx>
          <c:layout>
            <c:manualLayout>
              <c:xMode val="edge"/>
              <c:yMode val="edge"/>
              <c:x val="0"/>
              <c:y val="0.30355475671146331"/>
            </c:manualLayout>
          </c:layout>
          <c:spPr>
            <a:noFill/>
            <a:ln w="33549">
              <a:noFill/>
            </a:ln>
          </c:spPr>
        </c:title>
        <c:numFmt formatCode="General" sourceLinked="1"/>
        <c:tickLblPos val="nextTo"/>
        <c:spPr>
          <a:ln w="4193">
            <a:solidFill>
              <a:srgbClr val="0070C0"/>
            </a:solidFill>
            <a:prstDash val="solid"/>
          </a:ln>
        </c:spPr>
        <c:txPr>
          <a:bodyPr rot="0" vert="horz"/>
          <a:lstStyle/>
          <a:p>
            <a:pPr>
              <a:defRPr lang="en-US" sz="1400" b="1" i="0" u="none" strike="noStrike" baseline="0">
                <a:solidFill>
                  <a:srgbClr val="0070C0"/>
                </a:solidFill>
                <a:latin typeface="Arial"/>
                <a:ea typeface="Arial"/>
                <a:cs typeface="Arial"/>
              </a:defRPr>
            </a:pPr>
            <a:endParaRPr lang="it-IT"/>
          </a:p>
        </c:txPr>
        <c:crossAx val="90618880"/>
        <c:crosses val="autoZero"/>
        <c:crossBetween val="between"/>
        <c:majorUnit val="10"/>
        <c:minorUnit val="1"/>
      </c:valAx>
      <c:spPr>
        <a:noFill/>
        <a:ln w="25400">
          <a:noFill/>
        </a:ln>
      </c:spPr>
    </c:plotArea>
    <c:legend>
      <c:legendPos val="r"/>
      <c:legendEntry>
        <c:idx val="0"/>
        <c:txPr>
          <a:bodyPr/>
          <a:lstStyle/>
          <a:p>
            <a:pPr>
              <a:defRPr sz="1400" b="1" i="0" u="none" strike="noStrike" baseline="0">
                <a:solidFill>
                  <a:srgbClr val="0070C0"/>
                </a:solidFill>
                <a:latin typeface="Arial"/>
                <a:ea typeface="Arial"/>
                <a:cs typeface="Arial"/>
              </a:defRPr>
            </a:pPr>
            <a:endParaRPr lang="it-IT"/>
          </a:p>
        </c:txPr>
      </c:legendEntry>
      <c:layout>
        <c:manualLayout>
          <c:xMode val="edge"/>
          <c:yMode val="edge"/>
          <c:x val="7.4391940218323918E-2"/>
          <c:y val="0.87709494843950686"/>
          <c:w val="0.91559365806771076"/>
          <c:h val="0.12290505156049802"/>
        </c:manualLayout>
      </c:layout>
      <c:spPr>
        <a:noFill/>
        <a:ln w="4193">
          <a:solidFill>
            <a:srgbClr val="0070C0"/>
          </a:solidFill>
          <a:prstDash val="solid"/>
        </a:ln>
      </c:spPr>
      <c:txPr>
        <a:bodyPr/>
        <a:lstStyle/>
        <a:p>
          <a:pPr>
            <a:defRPr lang="en-US" sz="1452" b="1" i="0" u="none" strike="noStrike" baseline="0">
              <a:solidFill>
                <a:srgbClr val="0070C0"/>
              </a:solidFill>
              <a:latin typeface="Arial"/>
              <a:ea typeface="Arial"/>
              <a:cs typeface="Arial"/>
            </a:defRPr>
          </a:pPr>
          <a:endParaRPr lang="it-IT"/>
        </a:p>
      </c:txPr>
    </c:legend>
    <c:plotVisOnly val="1"/>
    <c:dispBlanksAs val="gap"/>
  </c:chart>
  <c:spPr>
    <a:noFill/>
    <a:ln>
      <a:noFill/>
    </a:ln>
  </c:spPr>
  <c:txPr>
    <a:bodyPr/>
    <a:lstStyle/>
    <a:p>
      <a:pPr>
        <a:defRPr sz="1585" b="1" i="0" u="none" strike="noStrike" baseline="0">
          <a:solidFill>
            <a:schemeClr val="tx1"/>
          </a:solidFill>
          <a:latin typeface="Arial"/>
          <a:ea typeface="Arial"/>
          <a:cs typeface="Arial"/>
        </a:defRPr>
      </a:pPr>
      <a:endParaRPr lang="it-IT"/>
    </a:p>
  </c:txPr>
  <c:externalData r:id="rId2"/>
</c:chartSpace>
</file>

<file path=ppt/charts/chart5.xml><?xml version="1.0" encoding="utf-8"?>
<c:chartSpace xmlns:c="http://schemas.openxmlformats.org/drawingml/2006/chart" xmlns:a="http://schemas.openxmlformats.org/drawingml/2006/main" xmlns:r="http://schemas.openxmlformats.org/officeDocument/2006/relationships">
  <c:lang val="it-I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211267605633829"/>
          <c:y val="0.11472275334608115"/>
          <c:w val="0.57570422535211263"/>
          <c:h val="0.74378585086042415"/>
        </c:manualLayout>
      </c:layout>
      <c:barChart>
        <c:barDir val="col"/>
        <c:grouping val="clustered"/>
        <c:ser>
          <c:idx val="0"/>
          <c:order val="0"/>
          <c:tx>
            <c:strRef>
              <c:f>Sheet1!$A$2</c:f>
              <c:strCache>
                <c:ptCount val="1"/>
                <c:pt idx="0">
                  <c:v>Testosterone</c:v>
                </c:pt>
              </c:strCache>
            </c:strRef>
          </c:tx>
          <c:spPr>
            <a:solidFill>
              <a:srgbClr val="00B0F0"/>
            </a:solidFill>
            <a:ln w="12672">
              <a:solidFill>
                <a:sysClr val="window" lastClr="FFFFFF"/>
              </a:solidFill>
              <a:prstDash val="solid"/>
            </a:ln>
          </c:spPr>
          <c:cat>
            <c:strRef>
              <c:f>Sheet1!$B$1:$C$1</c:f>
              <c:strCache>
                <c:ptCount val="2"/>
                <c:pt idx="0">
                  <c:v>18 sett vs. baseline</c:v>
                </c:pt>
                <c:pt idx="1">
                  <c:v>30 sett vs. baseline</c:v>
                </c:pt>
              </c:strCache>
            </c:strRef>
          </c:cat>
          <c:val>
            <c:numRef>
              <c:f>Sheet1!$B$2:$C$2</c:f>
              <c:numCache>
                <c:formatCode>General</c:formatCode>
                <c:ptCount val="2"/>
                <c:pt idx="0">
                  <c:v>-0.27</c:v>
                </c:pt>
                <c:pt idx="1">
                  <c:v>-0.39100000000000024</c:v>
                </c:pt>
              </c:numCache>
            </c:numRef>
          </c:val>
        </c:ser>
        <c:ser>
          <c:idx val="1"/>
          <c:order val="1"/>
          <c:tx>
            <c:strRef>
              <c:f>Sheet1!$A$3</c:f>
              <c:strCache>
                <c:ptCount val="1"/>
                <c:pt idx="0">
                  <c:v>Placebo</c:v>
                </c:pt>
              </c:strCache>
            </c:strRef>
          </c:tx>
          <c:spPr>
            <a:solidFill>
              <a:srgbClr val="92D050"/>
            </a:solidFill>
            <a:ln w="12672">
              <a:solidFill>
                <a:sysClr val="window" lastClr="FFFFFF"/>
              </a:solidFill>
              <a:prstDash val="solid"/>
            </a:ln>
          </c:spPr>
          <c:cat>
            <c:strRef>
              <c:f>Sheet1!$B$1:$C$1</c:f>
              <c:strCache>
                <c:ptCount val="2"/>
                <c:pt idx="0">
                  <c:v>18 sett vs. baseline</c:v>
                </c:pt>
                <c:pt idx="1">
                  <c:v>30 sett vs. baseline</c:v>
                </c:pt>
              </c:strCache>
            </c:strRef>
          </c:cat>
          <c:val>
            <c:numRef>
              <c:f>Sheet1!$B$3:$C$3</c:f>
              <c:numCache>
                <c:formatCode>General</c:formatCode>
                <c:ptCount val="2"/>
                <c:pt idx="0">
                  <c:v>-0.12199999999999994</c:v>
                </c:pt>
                <c:pt idx="1">
                  <c:v>-0.16</c:v>
                </c:pt>
              </c:numCache>
            </c:numRef>
          </c:val>
        </c:ser>
        <c:dLbls/>
        <c:gapWidth val="70"/>
        <c:axId val="108772352"/>
        <c:axId val="111048960"/>
      </c:barChart>
      <c:catAx>
        <c:axId val="108772352"/>
        <c:scaling>
          <c:orientation val="minMax"/>
        </c:scaling>
        <c:axPos val="b"/>
        <c:title>
          <c:tx>
            <c:rich>
              <a:bodyPr/>
              <a:lstStyle/>
              <a:p>
                <a:pPr>
                  <a:defRPr lang="en-US">
                    <a:solidFill>
                      <a:srgbClr val="0070C0"/>
                    </a:solidFill>
                  </a:defRPr>
                </a:pPr>
                <a:r>
                  <a:rPr lang="en-GB" sz="1400" dirty="0" smtClean="0">
                    <a:solidFill>
                      <a:srgbClr val="0070C0"/>
                    </a:solidFill>
                  </a:rPr>
                  <a:t>Tempo (</a:t>
                </a:r>
                <a:r>
                  <a:rPr lang="en-GB" sz="1400" dirty="0" err="1" smtClean="0">
                    <a:solidFill>
                      <a:srgbClr val="0070C0"/>
                    </a:solidFill>
                  </a:rPr>
                  <a:t>settimane</a:t>
                </a:r>
                <a:r>
                  <a:rPr lang="en-GB" sz="1400" dirty="0" smtClean="0">
                    <a:solidFill>
                      <a:srgbClr val="0070C0"/>
                    </a:solidFill>
                  </a:rPr>
                  <a:t>)</a:t>
                </a:r>
                <a:endParaRPr lang="en-GB" sz="1400" dirty="0">
                  <a:solidFill>
                    <a:srgbClr val="0070C0"/>
                  </a:solidFill>
                </a:endParaRPr>
              </a:p>
            </c:rich>
          </c:tx>
          <c:layout>
            <c:manualLayout>
              <c:xMode val="edge"/>
              <c:yMode val="edge"/>
              <c:x val="0.33978873239436935"/>
              <c:y val="0.92925430210325044"/>
            </c:manualLayout>
          </c:layout>
          <c:spPr>
            <a:noFill/>
            <a:ln w="25344">
              <a:noFill/>
            </a:ln>
          </c:spPr>
        </c:title>
        <c:numFmt formatCode="General" sourceLinked="1"/>
        <c:tickLblPos val="low"/>
        <c:spPr>
          <a:ln w="3168">
            <a:solidFill>
              <a:srgbClr val="0070C0"/>
            </a:solidFill>
            <a:prstDash val="solid"/>
          </a:ln>
        </c:spPr>
        <c:txPr>
          <a:bodyPr rot="0" vert="horz"/>
          <a:lstStyle/>
          <a:p>
            <a:pPr>
              <a:defRPr lang="en-US" sz="1200">
                <a:solidFill>
                  <a:srgbClr val="0070C0"/>
                </a:solidFill>
              </a:defRPr>
            </a:pPr>
            <a:endParaRPr lang="it-IT"/>
          </a:p>
        </c:txPr>
        <c:crossAx val="111048960"/>
        <c:crosses val="autoZero"/>
        <c:auto val="1"/>
        <c:lblAlgn val="ctr"/>
        <c:lblOffset val="100"/>
        <c:tickLblSkip val="1"/>
        <c:tickMarkSkip val="1"/>
      </c:catAx>
      <c:valAx>
        <c:axId val="111048960"/>
        <c:scaling>
          <c:orientation val="minMax"/>
          <c:max val="0"/>
          <c:min val="-0.60000000000000064"/>
        </c:scaling>
        <c:axPos val="l"/>
        <c:numFmt formatCode="General" sourceLinked="1"/>
        <c:tickLblPos val="nextTo"/>
        <c:spPr>
          <a:ln w="3168">
            <a:solidFill>
              <a:srgbClr val="0070C0"/>
            </a:solidFill>
            <a:prstDash val="solid"/>
          </a:ln>
        </c:spPr>
        <c:txPr>
          <a:bodyPr rot="0" vert="horz"/>
          <a:lstStyle/>
          <a:p>
            <a:pPr>
              <a:defRPr lang="en-US" sz="1400">
                <a:solidFill>
                  <a:srgbClr val="0070C0"/>
                </a:solidFill>
              </a:defRPr>
            </a:pPr>
            <a:endParaRPr lang="it-IT"/>
          </a:p>
        </c:txPr>
        <c:crossAx val="108772352"/>
        <c:crosses val="autoZero"/>
        <c:crossBetween val="between"/>
        <c:majorUnit val="0.1"/>
      </c:valAx>
      <c:spPr>
        <a:noFill/>
        <a:ln w="25400">
          <a:noFill/>
        </a:ln>
      </c:spPr>
    </c:plotArea>
    <c:legend>
      <c:legendPos val="r"/>
      <c:legendEntry>
        <c:idx val="0"/>
        <c:txPr>
          <a:bodyPr/>
          <a:lstStyle/>
          <a:p>
            <a:pPr>
              <a:defRPr sz="1400">
                <a:solidFill>
                  <a:srgbClr val="0070C0"/>
                </a:solidFill>
              </a:defRPr>
            </a:pPr>
            <a:endParaRPr lang="it-IT"/>
          </a:p>
        </c:txPr>
      </c:legendEntry>
      <c:legendEntry>
        <c:idx val="1"/>
        <c:txPr>
          <a:bodyPr/>
          <a:lstStyle/>
          <a:p>
            <a:pPr>
              <a:defRPr sz="1400">
                <a:solidFill>
                  <a:srgbClr val="0070C0"/>
                </a:solidFill>
              </a:defRPr>
            </a:pPr>
            <a:endParaRPr lang="it-IT"/>
          </a:p>
        </c:txPr>
      </c:legendEntry>
      <c:layout>
        <c:manualLayout>
          <c:xMode val="edge"/>
          <c:yMode val="edge"/>
          <c:x val="0"/>
          <c:y val="1.9121244645568186E-3"/>
          <c:w val="0.99878052937845907"/>
          <c:h val="6.7514189849060824E-2"/>
        </c:manualLayout>
      </c:layout>
      <c:spPr>
        <a:noFill/>
        <a:ln w="3168">
          <a:solidFill>
            <a:sysClr val="window" lastClr="FFFFFF"/>
          </a:solidFill>
          <a:prstDash val="solid"/>
        </a:ln>
      </c:spPr>
      <c:txPr>
        <a:bodyPr/>
        <a:lstStyle/>
        <a:p>
          <a:pPr>
            <a:defRPr lang="en-US">
              <a:solidFill>
                <a:srgbClr val="0070C0"/>
              </a:solidFill>
            </a:defRPr>
          </a:pPr>
          <a:endParaRPr lang="it-IT"/>
        </a:p>
      </c:txPr>
    </c:legend>
    <c:plotVisOnly val="1"/>
    <c:dispBlanksAs val="gap"/>
  </c:chart>
  <c:spPr>
    <a:noFill/>
    <a:ln>
      <a:solidFill>
        <a:sysClr val="window" lastClr="FFFFFF"/>
      </a:solidFill>
    </a:ln>
  </c:spPr>
  <c:txPr>
    <a:bodyPr/>
    <a:lstStyle/>
    <a:p>
      <a:pPr>
        <a:defRPr sz="1621" b="1" i="0" u="none" strike="noStrike" baseline="0">
          <a:solidFill>
            <a:srgbClr val="000304"/>
          </a:solidFill>
          <a:latin typeface="Arial"/>
          <a:ea typeface="Arial"/>
          <a:cs typeface="Arial"/>
        </a:defRPr>
      </a:pPr>
      <a:endParaRPr lang="it-IT"/>
    </a:p>
  </c:txPr>
  <c:externalData r:id="rId2"/>
</c:chartSpace>
</file>

<file path=ppt/charts/chart6.xml><?xml version="1.0" encoding="utf-8"?>
<c:chartSpace xmlns:c="http://schemas.openxmlformats.org/drawingml/2006/chart" xmlns:a="http://schemas.openxmlformats.org/drawingml/2006/main" xmlns:r="http://schemas.openxmlformats.org/officeDocument/2006/relationships">
  <c:lang val="it-I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543209876543338"/>
          <c:y val="0.11472275334608115"/>
          <c:w val="0.83209876543209882"/>
          <c:h val="0.74378585086042415"/>
        </c:manualLayout>
      </c:layout>
      <c:barChart>
        <c:barDir val="col"/>
        <c:grouping val="clustered"/>
        <c:ser>
          <c:idx val="0"/>
          <c:order val="0"/>
          <c:tx>
            <c:strRef>
              <c:f>Sheet1!$A$2</c:f>
              <c:strCache>
                <c:ptCount val="1"/>
                <c:pt idx="0">
                  <c:v>Testosterone</c:v>
                </c:pt>
              </c:strCache>
            </c:strRef>
          </c:tx>
          <c:spPr>
            <a:solidFill>
              <a:srgbClr val="00B0F0"/>
            </a:solidFill>
            <a:ln w="12672">
              <a:solidFill>
                <a:sysClr val="window" lastClr="FFFFFF"/>
              </a:solidFill>
              <a:prstDash val="solid"/>
            </a:ln>
          </c:spPr>
          <c:cat>
            <c:strRef>
              <c:f>Sheet1!$B$1:$C$1</c:f>
              <c:strCache>
                <c:ptCount val="2"/>
                <c:pt idx="0">
                  <c:v>18 sett vs. baseline</c:v>
                </c:pt>
                <c:pt idx="1">
                  <c:v>30 sett vs. baseline</c:v>
                </c:pt>
              </c:strCache>
            </c:strRef>
          </c:cat>
          <c:val>
            <c:numRef>
              <c:f>Sheet1!$B$2:$C$2</c:f>
              <c:numCache>
                <c:formatCode>General</c:formatCode>
                <c:ptCount val="2"/>
                <c:pt idx="0">
                  <c:v>1.7999999999999988E-2</c:v>
                </c:pt>
                <c:pt idx="1">
                  <c:v>7.51E-2</c:v>
                </c:pt>
              </c:numCache>
            </c:numRef>
          </c:val>
        </c:ser>
        <c:ser>
          <c:idx val="1"/>
          <c:order val="1"/>
          <c:tx>
            <c:strRef>
              <c:f>Sheet1!$A$3</c:f>
              <c:strCache>
                <c:ptCount val="1"/>
                <c:pt idx="0">
                  <c:v>Placebo</c:v>
                </c:pt>
              </c:strCache>
            </c:strRef>
          </c:tx>
          <c:spPr>
            <a:solidFill>
              <a:srgbClr val="92D050"/>
            </a:solidFill>
            <a:ln w="12672">
              <a:solidFill>
                <a:sysClr val="window" lastClr="FFFFFF"/>
              </a:solidFill>
              <a:prstDash val="solid"/>
            </a:ln>
          </c:spPr>
          <c:cat>
            <c:strRef>
              <c:f>Sheet1!$B$1:$C$1</c:f>
              <c:strCache>
                <c:ptCount val="2"/>
                <c:pt idx="0">
                  <c:v>18 sett vs. baseline</c:v>
                </c:pt>
                <c:pt idx="1">
                  <c:v>30 sett vs. baseline</c:v>
                </c:pt>
              </c:strCache>
            </c:strRef>
          </c:cat>
          <c:val>
            <c:numRef>
              <c:f>Sheet1!$B$3:$C$3</c:f>
              <c:numCache>
                <c:formatCode>General</c:formatCode>
                <c:ptCount val="2"/>
                <c:pt idx="0">
                  <c:v>-7.1200000000000013E-2</c:v>
                </c:pt>
                <c:pt idx="1">
                  <c:v>3.5999999999999934E-3</c:v>
                </c:pt>
              </c:numCache>
            </c:numRef>
          </c:val>
        </c:ser>
        <c:dLbls/>
        <c:gapWidth val="70"/>
        <c:axId val="111309184"/>
        <c:axId val="111311104"/>
      </c:barChart>
      <c:catAx>
        <c:axId val="111309184"/>
        <c:scaling>
          <c:orientation val="minMax"/>
        </c:scaling>
        <c:axPos val="b"/>
        <c:title>
          <c:tx>
            <c:rich>
              <a:bodyPr/>
              <a:lstStyle/>
              <a:p>
                <a:pPr>
                  <a:defRPr lang="en-US" sz="1596" b="1" i="0" u="none" strike="noStrike" baseline="0">
                    <a:solidFill>
                      <a:srgbClr val="0070C0"/>
                    </a:solidFill>
                    <a:latin typeface="Arial"/>
                    <a:ea typeface="Arial"/>
                    <a:cs typeface="Arial"/>
                  </a:defRPr>
                </a:pPr>
                <a:r>
                  <a:rPr lang="en-GB" sz="1400" dirty="0" smtClean="0">
                    <a:solidFill>
                      <a:srgbClr val="0070C0"/>
                    </a:solidFill>
                  </a:rPr>
                  <a:t>Tempo (</a:t>
                </a:r>
                <a:r>
                  <a:rPr lang="en-GB" sz="1400" dirty="0" err="1" smtClean="0">
                    <a:solidFill>
                      <a:srgbClr val="0070C0"/>
                    </a:solidFill>
                  </a:rPr>
                  <a:t>settimane</a:t>
                </a:r>
                <a:r>
                  <a:rPr lang="en-GB" sz="1400" dirty="0" smtClean="0">
                    <a:solidFill>
                      <a:srgbClr val="0070C0"/>
                    </a:solidFill>
                  </a:rPr>
                  <a:t>)</a:t>
                </a:r>
                <a:endParaRPr lang="en-GB" sz="1400" dirty="0">
                  <a:solidFill>
                    <a:srgbClr val="0070C0"/>
                  </a:solidFill>
                </a:endParaRPr>
              </a:p>
            </c:rich>
          </c:tx>
          <c:layout>
            <c:manualLayout>
              <c:xMode val="edge"/>
              <c:yMode val="edge"/>
              <c:x val="0.51111111111111107"/>
              <c:y val="0.92925430210325044"/>
            </c:manualLayout>
          </c:layout>
          <c:spPr>
            <a:noFill/>
            <a:ln w="25344">
              <a:noFill/>
            </a:ln>
          </c:spPr>
        </c:title>
        <c:numFmt formatCode="General" sourceLinked="1"/>
        <c:tickLblPos val="low"/>
        <c:spPr>
          <a:ln w="3168">
            <a:solidFill>
              <a:srgbClr val="0070C0"/>
            </a:solidFill>
            <a:prstDash val="solid"/>
          </a:ln>
        </c:spPr>
        <c:txPr>
          <a:bodyPr rot="0" vert="horz"/>
          <a:lstStyle/>
          <a:p>
            <a:pPr>
              <a:defRPr lang="en-US" sz="1200" b="1" i="0" u="none" strike="noStrike" baseline="0">
                <a:solidFill>
                  <a:srgbClr val="0070C0"/>
                </a:solidFill>
                <a:latin typeface="Arial Narrow"/>
                <a:ea typeface="Arial Narrow"/>
                <a:cs typeface="Arial Narrow"/>
              </a:defRPr>
            </a:pPr>
            <a:endParaRPr lang="it-IT"/>
          </a:p>
        </c:txPr>
        <c:crossAx val="111311104"/>
        <c:crosses val="autoZero"/>
        <c:auto val="1"/>
        <c:lblAlgn val="ctr"/>
        <c:lblOffset val="100"/>
        <c:tickLblSkip val="1"/>
        <c:tickMarkSkip val="1"/>
      </c:catAx>
      <c:valAx>
        <c:axId val="111311104"/>
        <c:scaling>
          <c:orientation val="minMax"/>
          <c:max val="0.2"/>
          <c:min val="-0.2"/>
        </c:scaling>
        <c:axPos val="l"/>
        <c:numFmt formatCode="General" sourceLinked="1"/>
        <c:tickLblPos val="nextTo"/>
        <c:spPr>
          <a:ln w="3168">
            <a:solidFill>
              <a:srgbClr val="0070C0"/>
            </a:solidFill>
            <a:prstDash val="solid"/>
          </a:ln>
        </c:spPr>
        <c:txPr>
          <a:bodyPr rot="0" vert="horz"/>
          <a:lstStyle/>
          <a:p>
            <a:pPr>
              <a:defRPr lang="en-US" sz="1400" b="1" i="0" u="none" strike="noStrike" baseline="0">
                <a:solidFill>
                  <a:srgbClr val="0070C0"/>
                </a:solidFill>
                <a:latin typeface="Arial"/>
                <a:ea typeface="Arial"/>
                <a:cs typeface="Arial"/>
              </a:defRPr>
            </a:pPr>
            <a:endParaRPr lang="it-IT"/>
          </a:p>
        </c:txPr>
        <c:crossAx val="111309184"/>
        <c:crosses val="autoZero"/>
        <c:crossBetween val="between"/>
        <c:majorUnit val="0.1"/>
      </c:valAx>
      <c:spPr>
        <a:noFill/>
        <a:ln w="25400">
          <a:noFill/>
        </a:ln>
      </c:spPr>
    </c:plotArea>
    <c:plotVisOnly val="1"/>
    <c:dispBlanksAs val="gap"/>
  </c:chart>
  <c:spPr>
    <a:noFill/>
    <a:ln>
      <a:noFill/>
    </a:ln>
  </c:spPr>
  <c:txPr>
    <a:bodyPr/>
    <a:lstStyle/>
    <a:p>
      <a:pPr>
        <a:defRPr sz="1147" b="1" i="0" u="none" strike="noStrike" baseline="0">
          <a:solidFill>
            <a:schemeClr val="tx1"/>
          </a:solidFill>
          <a:latin typeface="Arial"/>
          <a:ea typeface="Arial"/>
          <a:cs typeface="Arial"/>
        </a:defRPr>
      </a:pPr>
      <a:endParaRPr lang="it-IT"/>
    </a:p>
  </c:txPr>
  <c:externalData r:id="rId2"/>
</c:chartSpace>
</file>

<file path=ppt/charts/chart7.xml><?xml version="1.0" encoding="utf-8"?>
<c:chartSpace xmlns:c="http://schemas.openxmlformats.org/drawingml/2006/chart" xmlns:a="http://schemas.openxmlformats.org/drawingml/2006/main" xmlns:r="http://schemas.openxmlformats.org/officeDocument/2006/relationships">
  <c:lang val="it-I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026548672566462"/>
          <c:y val="3.9256198347107439E-2"/>
          <c:w val="0.81194690265487079"/>
          <c:h val="0.69214876033058204"/>
        </c:manualLayout>
      </c:layout>
      <c:lineChart>
        <c:grouping val="standard"/>
        <c:ser>
          <c:idx val="0"/>
          <c:order val="0"/>
          <c:tx>
            <c:strRef>
              <c:f>Sheet1!$A$2</c:f>
              <c:strCache>
                <c:ptCount val="1"/>
              </c:strCache>
            </c:strRef>
          </c:tx>
          <c:spPr>
            <a:ln w="12666">
              <a:solidFill>
                <a:srgbClr val="FF0000"/>
              </a:solidFill>
              <a:prstDash val="solid"/>
            </a:ln>
          </c:spPr>
          <c:marker>
            <c:symbol val="diamond"/>
            <c:size val="4"/>
            <c:spPr>
              <a:solidFill>
                <a:srgbClr val="FF0000"/>
              </a:solidFill>
              <a:ln>
                <a:solidFill>
                  <a:srgbClr val="FF0000"/>
                </a:solidFill>
                <a:prstDash val="solid"/>
              </a:ln>
            </c:spPr>
          </c:marker>
          <c:cat>
            <c:strRef>
              <c:f>Sheet1!$B$1:$E$1</c:f>
              <c:strCache>
                <c:ptCount val="4"/>
                <c:pt idx="0">
                  <c:v>Baseline</c:v>
                </c:pt>
                <c:pt idx="2">
                  <c:v>18</c:v>
                </c:pt>
                <c:pt idx="3">
                  <c:v>30</c:v>
                </c:pt>
              </c:strCache>
            </c:strRef>
          </c:cat>
          <c:val>
            <c:numRef>
              <c:f>Sheet1!$B$2:$E$2</c:f>
              <c:numCache>
                <c:formatCode>General</c:formatCode>
                <c:ptCount val="4"/>
              </c:numCache>
            </c:numRef>
          </c:val>
        </c:ser>
        <c:ser>
          <c:idx val="1"/>
          <c:order val="1"/>
          <c:tx>
            <c:strRef>
              <c:f>Sheet1!$A$3</c:f>
              <c:strCache>
                <c:ptCount val="1"/>
              </c:strCache>
            </c:strRef>
          </c:tx>
          <c:spPr>
            <a:ln w="12666">
              <a:solidFill>
                <a:srgbClr val="FFFF00"/>
              </a:solidFill>
              <a:prstDash val="solid"/>
            </a:ln>
          </c:spPr>
          <c:marker>
            <c:symbol val="square"/>
            <c:size val="4"/>
            <c:spPr>
              <a:solidFill>
                <a:srgbClr val="FFFF00"/>
              </a:solidFill>
              <a:ln>
                <a:solidFill>
                  <a:srgbClr val="FFFF00"/>
                </a:solidFill>
                <a:prstDash val="solid"/>
              </a:ln>
            </c:spPr>
          </c:marker>
          <c:cat>
            <c:strRef>
              <c:f>Sheet1!$B$1:$E$1</c:f>
              <c:strCache>
                <c:ptCount val="4"/>
                <c:pt idx="0">
                  <c:v>Baseline</c:v>
                </c:pt>
                <c:pt idx="2">
                  <c:v>18</c:v>
                </c:pt>
                <c:pt idx="3">
                  <c:v>30</c:v>
                </c:pt>
              </c:strCache>
            </c:strRef>
          </c:cat>
          <c:val>
            <c:numRef>
              <c:f>Sheet1!$B$3:$E$3</c:f>
              <c:numCache>
                <c:formatCode>General</c:formatCode>
                <c:ptCount val="4"/>
              </c:numCache>
            </c:numRef>
          </c:val>
        </c:ser>
        <c:dLbls/>
        <c:marker val="1"/>
        <c:axId val="111648768"/>
        <c:axId val="111650688"/>
      </c:lineChart>
      <c:catAx>
        <c:axId val="111648768"/>
        <c:scaling>
          <c:orientation val="minMax"/>
        </c:scaling>
        <c:axPos val="b"/>
        <c:title>
          <c:tx>
            <c:rich>
              <a:bodyPr/>
              <a:lstStyle/>
              <a:p>
                <a:pPr>
                  <a:defRPr lang="en-US" sz="1596" b="1" i="0" u="none" strike="noStrike" baseline="0">
                    <a:solidFill>
                      <a:srgbClr val="0070C0"/>
                    </a:solidFill>
                    <a:latin typeface="Arial"/>
                    <a:ea typeface="Arial"/>
                    <a:cs typeface="Arial"/>
                  </a:defRPr>
                </a:pPr>
                <a:r>
                  <a:rPr lang="en-GB" dirty="0" smtClean="0">
                    <a:solidFill>
                      <a:srgbClr val="0070C0"/>
                    </a:solidFill>
                  </a:rPr>
                  <a:t>Tempo (</a:t>
                </a:r>
                <a:r>
                  <a:rPr lang="en-GB" dirty="0" err="1" smtClean="0">
                    <a:solidFill>
                      <a:srgbClr val="0070C0"/>
                    </a:solidFill>
                  </a:rPr>
                  <a:t>settimane</a:t>
                </a:r>
                <a:r>
                  <a:rPr lang="en-GB" dirty="0" smtClean="0">
                    <a:solidFill>
                      <a:srgbClr val="0070C0"/>
                    </a:solidFill>
                  </a:rPr>
                  <a:t>)</a:t>
                </a:r>
                <a:endParaRPr lang="en-GB" dirty="0">
                  <a:solidFill>
                    <a:srgbClr val="0070C0"/>
                  </a:solidFill>
                </a:endParaRPr>
              </a:p>
            </c:rich>
          </c:tx>
          <c:layout>
            <c:manualLayout>
              <c:xMode val="edge"/>
              <c:yMode val="edge"/>
              <c:x val="0.44026548672566385"/>
              <c:y val="0.92355371900826166"/>
            </c:manualLayout>
          </c:layout>
          <c:spPr>
            <a:noFill/>
            <a:ln w="25332">
              <a:noFill/>
            </a:ln>
          </c:spPr>
        </c:title>
        <c:numFmt formatCode="General" sourceLinked="1"/>
        <c:majorTickMark val="none"/>
        <c:tickLblPos val="nextTo"/>
        <c:spPr>
          <a:ln>
            <a:solidFill>
              <a:srgbClr val="0070C0"/>
            </a:solidFill>
          </a:ln>
        </c:spPr>
        <c:txPr>
          <a:bodyPr rot="0" vert="horz"/>
          <a:lstStyle/>
          <a:p>
            <a:pPr>
              <a:defRPr lang="en-US" sz="1400" baseline="0">
                <a:solidFill>
                  <a:srgbClr val="0070C0"/>
                </a:solidFill>
              </a:defRPr>
            </a:pPr>
            <a:endParaRPr lang="it-IT"/>
          </a:p>
        </c:txPr>
        <c:crossAx val="111650688"/>
        <c:crosses val="autoZero"/>
        <c:auto val="1"/>
        <c:lblAlgn val="ctr"/>
        <c:lblOffset val="100"/>
        <c:tickLblSkip val="1"/>
        <c:tickMarkSkip val="1"/>
      </c:catAx>
      <c:valAx>
        <c:axId val="111650688"/>
        <c:scaling>
          <c:orientation val="minMax"/>
          <c:max val="1.3"/>
          <c:min val="0.9"/>
        </c:scaling>
        <c:axPos val="l"/>
        <c:numFmt formatCode="General" sourceLinked="1"/>
        <c:tickLblPos val="nextTo"/>
        <c:spPr>
          <a:ln w="3167">
            <a:solidFill>
              <a:srgbClr val="0070C0"/>
            </a:solidFill>
            <a:prstDash val="solid"/>
          </a:ln>
        </c:spPr>
        <c:txPr>
          <a:bodyPr rot="0" vert="horz"/>
          <a:lstStyle/>
          <a:p>
            <a:pPr>
              <a:defRPr lang="en-US" sz="1596" b="1" i="0" u="none" strike="noStrike" baseline="0">
                <a:solidFill>
                  <a:srgbClr val="0070C0"/>
                </a:solidFill>
                <a:latin typeface="Arial"/>
                <a:ea typeface="Arial"/>
                <a:cs typeface="Arial"/>
              </a:defRPr>
            </a:pPr>
            <a:endParaRPr lang="it-IT"/>
          </a:p>
        </c:txPr>
        <c:crossAx val="111648768"/>
        <c:crosses val="autoZero"/>
        <c:crossBetween val="between"/>
        <c:majorUnit val="0.1"/>
      </c:valAx>
      <c:spPr>
        <a:noFill/>
        <a:ln w="25400">
          <a:noFill/>
        </a:ln>
      </c:spPr>
    </c:plotArea>
    <c:plotVisOnly val="1"/>
    <c:dispBlanksAs val="gap"/>
  </c:chart>
  <c:spPr>
    <a:noFill/>
    <a:ln>
      <a:noFill/>
    </a:ln>
  </c:spPr>
  <c:txPr>
    <a:bodyPr/>
    <a:lstStyle/>
    <a:p>
      <a:pPr>
        <a:defRPr sz="1596" b="1" i="0" u="none" strike="noStrike" baseline="0">
          <a:solidFill>
            <a:schemeClr val="tx1"/>
          </a:solidFill>
          <a:latin typeface="Arial"/>
          <a:ea typeface="Arial"/>
          <a:cs typeface="Arial"/>
        </a:defRPr>
      </a:pPr>
      <a:endParaRPr lang="it-IT"/>
    </a:p>
  </c:txPr>
  <c:externalData r:id="rId2"/>
</c:chartSpace>
</file>

<file path=ppt/charts/chart8.xml><?xml version="1.0" encoding="utf-8"?>
<c:chartSpace xmlns:c="http://schemas.openxmlformats.org/drawingml/2006/chart" xmlns:a="http://schemas.openxmlformats.org/drawingml/2006/main" xmlns:r="http://schemas.openxmlformats.org/officeDocument/2006/relationships">
  <c:lang val="it-I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035398230088492"/>
          <c:y val="3.9256198347107439E-2"/>
          <c:w val="0.83185840707964664"/>
          <c:h val="0.80165289256198669"/>
        </c:manualLayout>
      </c:layout>
      <c:lineChart>
        <c:grouping val="standard"/>
        <c:ser>
          <c:idx val="0"/>
          <c:order val="0"/>
          <c:tx>
            <c:strRef>
              <c:f>Sheet1!$A$2</c:f>
              <c:strCache>
                <c:ptCount val="1"/>
              </c:strCache>
            </c:strRef>
          </c:tx>
          <c:spPr>
            <a:ln w="12666">
              <a:solidFill>
                <a:srgbClr val="FF0000"/>
              </a:solidFill>
              <a:prstDash val="solid"/>
            </a:ln>
          </c:spPr>
          <c:marker>
            <c:symbol val="diamond"/>
            <c:size val="4"/>
            <c:spPr>
              <a:solidFill>
                <a:srgbClr val="FF0000"/>
              </a:solidFill>
              <a:ln>
                <a:solidFill>
                  <a:srgbClr val="FF0000"/>
                </a:solidFill>
                <a:prstDash val="solid"/>
              </a:ln>
            </c:spPr>
          </c:marker>
          <c:cat>
            <c:strRef>
              <c:f>Sheet1!$B$1:$E$1</c:f>
              <c:strCache>
                <c:ptCount val="4"/>
                <c:pt idx="0">
                  <c:v>Baseline</c:v>
                </c:pt>
                <c:pt idx="2">
                  <c:v>18</c:v>
                </c:pt>
                <c:pt idx="3">
                  <c:v>30</c:v>
                </c:pt>
              </c:strCache>
            </c:strRef>
          </c:cat>
          <c:val>
            <c:numRef>
              <c:f>Sheet1!$B$2:$E$2</c:f>
              <c:numCache>
                <c:formatCode>General</c:formatCode>
                <c:ptCount val="4"/>
              </c:numCache>
            </c:numRef>
          </c:val>
        </c:ser>
        <c:ser>
          <c:idx val="1"/>
          <c:order val="1"/>
          <c:tx>
            <c:strRef>
              <c:f>Sheet1!$A$3</c:f>
              <c:strCache>
                <c:ptCount val="1"/>
              </c:strCache>
            </c:strRef>
          </c:tx>
          <c:spPr>
            <a:ln w="12666">
              <a:solidFill>
                <a:srgbClr val="FFFF00"/>
              </a:solidFill>
              <a:prstDash val="solid"/>
            </a:ln>
          </c:spPr>
          <c:marker>
            <c:symbol val="square"/>
            <c:size val="4"/>
            <c:spPr>
              <a:solidFill>
                <a:srgbClr val="FFFF00"/>
              </a:solidFill>
              <a:ln>
                <a:solidFill>
                  <a:srgbClr val="FFFF00"/>
                </a:solidFill>
                <a:prstDash val="solid"/>
              </a:ln>
            </c:spPr>
          </c:marker>
          <c:cat>
            <c:strRef>
              <c:f>Sheet1!$B$1:$E$1</c:f>
              <c:strCache>
                <c:ptCount val="4"/>
                <c:pt idx="0">
                  <c:v>Baseline</c:v>
                </c:pt>
                <c:pt idx="2">
                  <c:v>18</c:v>
                </c:pt>
                <c:pt idx="3">
                  <c:v>30</c:v>
                </c:pt>
              </c:strCache>
            </c:strRef>
          </c:cat>
          <c:val>
            <c:numRef>
              <c:f>Sheet1!$B$3:$E$3</c:f>
              <c:numCache>
                <c:formatCode>General</c:formatCode>
                <c:ptCount val="4"/>
              </c:numCache>
            </c:numRef>
          </c:val>
        </c:ser>
        <c:dLbls/>
        <c:marker val="1"/>
        <c:axId val="117005696"/>
        <c:axId val="117028352"/>
      </c:lineChart>
      <c:catAx>
        <c:axId val="117005696"/>
        <c:scaling>
          <c:orientation val="minMax"/>
        </c:scaling>
        <c:axPos val="b"/>
        <c:title>
          <c:tx>
            <c:rich>
              <a:bodyPr/>
              <a:lstStyle/>
              <a:p>
                <a:pPr>
                  <a:defRPr lang="en-US" sz="1596" b="1" i="0" u="none" strike="noStrike" baseline="0">
                    <a:solidFill>
                      <a:srgbClr val="0070C0"/>
                    </a:solidFill>
                    <a:latin typeface="Arial"/>
                    <a:ea typeface="Arial"/>
                    <a:cs typeface="Arial"/>
                  </a:defRPr>
                </a:pPr>
                <a:r>
                  <a:rPr lang="en-GB" dirty="0" smtClean="0">
                    <a:solidFill>
                      <a:srgbClr val="0070C0"/>
                    </a:solidFill>
                  </a:rPr>
                  <a:t>Tempo (</a:t>
                </a:r>
                <a:r>
                  <a:rPr lang="en-GB" dirty="0" err="1" smtClean="0">
                    <a:solidFill>
                      <a:srgbClr val="0070C0"/>
                    </a:solidFill>
                  </a:rPr>
                  <a:t>settimane</a:t>
                </a:r>
                <a:r>
                  <a:rPr lang="en-GB" dirty="0" smtClean="0">
                    <a:solidFill>
                      <a:srgbClr val="0070C0"/>
                    </a:solidFill>
                  </a:rPr>
                  <a:t>)</a:t>
                </a:r>
                <a:endParaRPr lang="en-GB" dirty="0">
                  <a:solidFill>
                    <a:srgbClr val="0070C0"/>
                  </a:solidFill>
                </a:endParaRPr>
              </a:p>
            </c:rich>
          </c:tx>
          <c:layout>
            <c:manualLayout>
              <c:xMode val="edge"/>
              <c:yMode val="edge"/>
              <c:x val="0.43458415686720653"/>
              <c:y val="0.93006967174319488"/>
            </c:manualLayout>
          </c:layout>
          <c:spPr>
            <a:noFill/>
            <a:ln w="25332">
              <a:noFill/>
            </a:ln>
          </c:spPr>
        </c:title>
        <c:numFmt formatCode="General" sourceLinked="1"/>
        <c:majorTickMark val="none"/>
        <c:tickLblPos val="nextTo"/>
        <c:txPr>
          <a:bodyPr rot="0" vert="horz"/>
          <a:lstStyle/>
          <a:p>
            <a:pPr>
              <a:defRPr lang="en-US" sz="1400" baseline="0">
                <a:solidFill>
                  <a:srgbClr val="0070C0"/>
                </a:solidFill>
              </a:defRPr>
            </a:pPr>
            <a:endParaRPr lang="it-IT"/>
          </a:p>
        </c:txPr>
        <c:crossAx val="117028352"/>
        <c:crosses val="autoZero"/>
        <c:auto val="1"/>
        <c:lblAlgn val="ctr"/>
        <c:lblOffset val="100"/>
        <c:tickLblSkip val="1"/>
        <c:tickMarkSkip val="1"/>
      </c:catAx>
      <c:valAx>
        <c:axId val="117028352"/>
        <c:scaling>
          <c:orientation val="minMax"/>
          <c:max val="5"/>
          <c:min val="0"/>
        </c:scaling>
        <c:axPos val="l"/>
        <c:title>
          <c:tx>
            <c:rich>
              <a:bodyPr/>
              <a:lstStyle/>
              <a:p>
                <a:pPr>
                  <a:defRPr lang="en-US" sz="1596" b="1" i="0" u="none" strike="noStrike" baseline="0">
                    <a:solidFill>
                      <a:srgbClr val="0070C0"/>
                    </a:solidFill>
                    <a:latin typeface="Arial"/>
                    <a:ea typeface="Arial"/>
                    <a:cs typeface="Arial"/>
                  </a:defRPr>
                </a:pPr>
                <a:r>
                  <a:rPr lang="en-GB" sz="1596" b="1" i="0" u="none" strike="noStrike" baseline="0" dirty="0" err="1" smtClean="0"/>
                  <a:t>Proteina</a:t>
                </a:r>
                <a:r>
                  <a:rPr lang="en-GB" sz="1596" b="1" i="0" u="none" strike="noStrike" baseline="0" dirty="0" smtClean="0"/>
                  <a:t> C-</a:t>
                </a:r>
                <a:r>
                  <a:rPr lang="en-GB" sz="1596" b="1" i="0" u="none" strike="noStrike" baseline="0" dirty="0" err="1" smtClean="0"/>
                  <a:t>reattiva</a:t>
                </a:r>
                <a:r>
                  <a:rPr lang="en-GB" sz="1596" b="1" i="0" u="none" strike="noStrike" baseline="0" dirty="0" smtClean="0"/>
                  <a:t> </a:t>
                </a:r>
                <a:r>
                  <a:rPr lang="en-GB" sz="1400" dirty="0" smtClean="0">
                    <a:solidFill>
                      <a:srgbClr val="0070C0"/>
                    </a:solidFill>
                  </a:rPr>
                  <a:t>(mg/</a:t>
                </a:r>
                <a:r>
                  <a:rPr lang="en-GB" sz="1400" dirty="0" err="1" smtClean="0">
                    <a:solidFill>
                      <a:srgbClr val="0070C0"/>
                    </a:solidFill>
                  </a:rPr>
                  <a:t>dL</a:t>
                </a:r>
                <a:r>
                  <a:rPr lang="en-GB" sz="1400" dirty="0">
                    <a:solidFill>
                      <a:srgbClr val="0070C0"/>
                    </a:solidFill>
                  </a:rPr>
                  <a:t>)</a:t>
                </a:r>
              </a:p>
            </c:rich>
          </c:tx>
          <c:layout>
            <c:manualLayout>
              <c:xMode val="edge"/>
              <c:yMode val="edge"/>
              <c:x val="0"/>
              <c:y val="0.15909090909090995"/>
            </c:manualLayout>
          </c:layout>
          <c:spPr>
            <a:noFill/>
            <a:ln w="25332">
              <a:noFill/>
            </a:ln>
          </c:spPr>
        </c:title>
        <c:numFmt formatCode="General" sourceLinked="1"/>
        <c:tickLblPos val="nextTo"/>
        <c:spPr>
          <a:ln w="3167">
            <a:solidFill>
              <a:srgbClr val="0070C0"/>
            </a:solidFill>
            <a:prstDash val="solid"/>
          </a:ln>
        </c:spPr>
        <c:txPr>
          <a:bodyPr rot="0" vert="horz"/>
          <a:lstStyle/>
          <a:p>
            <a:pPr>
              <a:defRPr lang="en-US" sz="1596" b="1" i="0" u="none" strike="noStrike" baseline="0">
                <a:solidFill>
                  <a:srgbClr val="0070C0"/>
                </a:solidFill>
                <a:latin typeface="Arial"/>
                <a:ea typeface="Arial"/>
                <a:cs typeface="Arial"/>
              </a:defRPr>
            </a:pPr>
            <a:endParaRPr lang="it-IT"/>
          </a:p>
        </c:txPr>
        <c:crossAx val="117005696"/>
        <c:crosses val="autoZero"/>
        <c:crossBetween val="between"/>
        <c:majorUnit val="1"/>
      </c:valAx>
      <c:spPr>
        <a:noFill/>
        <a:ln w="25400">
          <a:noFill/>
        </a:ln>
      </c:spPr>
    </c:plotArea>
    <c:plotVisOnly val="1"/>
    <c:dispBlanksAs val="gap"/>
  </c:chart>
  <c:spPr>
    <a:noFill/>
    <a:ln>
      <a:noFill/>
    </a:ln>
  </c:spPr>
  <c:txPr>
    <a:bodyPr/>
    <a:lstStyle/>
    <a:p>
      <a:pPr>
        <a:defRPr sz="1596" b="1" i="0" u="none" strike="noStrike" baseline="0">
          <a:solidFill>
            <a:schemeClr val="tx1"/>
          </a:solidFill>
          <a:latin typeface="Arial"/>
          <a:ea typeface="Arial"/>
          <a:cs typeface="Arial"/>
        </a:defRPr>
      </a:pPr>
      <a:endParaRPr lang="it-IT"/>
    </a:p>
  </c:txPr>
  <c:externalData r:id="rId2"/>
</c:chartSpace>
</file>

<file path=ppt/charts/chart9.xml><?xml version="1.0" encoding="utf-8"?>
<c:chartSpace xmlns:c="http://schemas.openxmlformats.org/drawingml/2006/chart" xmlns:a="http://schemas.openxmlformats.org/drawingml/2006/main" xmlns:r="http://schemas.openxmlformats.org/officeDocument/2006/relationships">
  <c:lang val="it-IT"/>
  <c:clrMapOvr bg1="lt1" tx1="dk1" bg2="lt2" tx2="dk2" accent1="accent1" accent2="accent2" accent3="accent3" accent4="accent4" accent5="accent5" accent6="accent6" hlink="hlink" folHlink="folHlink"/>
  <c:chart>
    <c:plotArea>
      <c:layout>
        <c:manualLayout>
          <c:layoutTarget val="inner"/>
          <c:xMode val="edge"/>
          <c:yMode val="edge"/>
          <c:x val="0.12045169385194478"/>
          <c:y val="3.5647279549718656E-2"/>
          <c:w val="0.88080301129234628"/>
          <c:h val="0.81050656660412768"/>
        </c:manualLayout>
      </c:layout>
      <c:lineChart>
        <c:grouping val="standard"/>
        <c:ser>
          <c:idx val="0"/>
          <c:order val="0"/>
          <c:tx>
            <c:strRef>
              <c:f>Sheet1!$A$2</c:f>
              <c:strCache>
                <c:ptCount val="1"/>
                <c:pt idx="0">
                  <c:v>Testosterone</c:v>
                </c:pt>
              </c:strCache>
            </c:strRef>
          </c:tx>
          <c:spPr>
            <a:ln w="38346">
              <a:solidFill>
                <a:schemeClr val="tx1"/>
              </a:solidFill>
              <a:prstDash val="solid"/>
            </a:ln>
          </c:spPr>
          <c:marker>
            <c:symbol val="diamond"/>
            <c:size val="14"/>
            <c:spPr>
              <a:solidFill>
                <a:schemeClr val="tx2"/>
              </a:solidFill>
              <a:ln>
                <a:solidFill>
                  <a:srgbClr val="FFFFFF"/>
                </a:solidFill>
                <a:prstDash val="solid"/>
              </a:ln>
            </c:spPr>
          </c:marker>
          <c:cat>
            <c:numRef>
              <c:f>Sheet1!$B$1:$P$1</c:f>
              <c:numCache>
                <c:formatCode>General</c:formatCode>
                <c:ptCount val="15"/>
                <c:pt idx="0">
                  <c:v>0</c:v>
                </c:pt>
                <c:pt idx="1">
                  <c:v>2</c:v>
                </c:pt>
                <c:pt idx="2">
                  <c:v>4</c:v>
                </c:pt>
                <c:pt idx="3">
                  <c:v>6</c:v>
                </c:pt>
                <c:pt idx="4">
                  <c:v>8</c:v>
                </c:pt>
                <c:pt idx="5">
                  <c:v>10</c:v>
                </c:pt>
                <c:pt idx="6">
                  <c:v>12</c:v>
                </c:pt>
                <c:pt idx="7">
                  <c:v>14</c:v>
                </c:pt>
                <c:pt idx="8">
                  <c:v>16</c:v>
                </c:pt>
                <c:pt idx="9">
                  <c:v>18</c:v>
                </c:pt>
                <c:pt idx="10">
                  <c:v>20</c:v>
                </c:pt>
                <c:pt idx="11">
                  <c:v>22</c:v>
                </c:pt>
                <c:pt idx="12">
                  <c:v>24</c:v>
                </c:pt>
                <c:pt idx="13">
                  <c:v>26</c:v>
                </c:pt>
              </c:numCache>
            </c:numRef>
          </c:cat>
          <c:val>
            <c:numRef>
              <c:f>Sheet1!$B$2:$P$2</c:f>
              <c:numCache>
                <c:formatCode>General</c:formatCode>
                <c:ptCount val="15"/>
              </c:numCache>
            </c:numRef>
          </c:val>
        </c:ser>
        <c:ser>
          <c:idx val="1"/>
          <c:order val="1"/>
          <c:tx>
            <c:strRef>
              <c:f>Sheet1!$A$3</c:f>
              <c:strCache>
                <c:ptCount val="1"/>
                <c:pt idx="0">
                  <c:v>PSA</c:v>
                </c:pt>
              </c:strCache>
            </c:strRef>
          </c:tx>
          <c:spPr>
            <a:ln w="38346">
              <a:solidFill>
                <a:srgbClr val="00CCFF"/>
              </a:solidFill>
              <a:prstDash val="solid"/>
            </a:ln>
          </c:spPr>
          <c:marker>
            <c:symbol val="square"/>
            <c:size val="14"/>
            <c:spPr>
              <a:solidFill>
                <a:srgbClr val="00CCFF"/>
              </a:solidFill>
              <a:ln>
                <a:solidFill>
                  <a:srgbClr val="FFFFFF"/>
                </a:solidFill>
                <a:prstDash val="solid"/>
              </a:ln>
            </c:spPr>
          </c:marker>
          <c:cat>
            <c:numRef>
              <c:f>Sheet1!$B$1:$P$1</c:f>
              <c:numCache>
                <c:formatCode>General</c:formatCode>
                <c:ptCount val="15"/>
                <c:pt idx="0">
                  <c:v>0</c:v>
                </c:pt>
                <c:pt idx="1">
                  <c:v>2</c:v>
                </c:pt>
                <c:pt idx="2">
                  <c:v>4</c:v>
                </c:pt>
                <c:pt idx="3">
                  <c:v>6</c:v>
                </c:pt>
                <c:pt idx="4">
                  <c:v>8</c:v>
                </c:pt>
                <c:pt idx="5">
                  <c:v>10</c:v>
                </c:pt>
                <c:pt idx="6">
                  <c:v>12</c:v>
                </c:pt>
                <c:pt idx="7">
                  <c:v>14</c:v>
                </c:pt>
                <c:pt idx="8">
                  <c:v>16</c:v>
                </c:pt>
                <c:pt idx="9">
                  <c:v>18</c:v>
                </c:pt>
                <c:pt idx="10">
                  <c:v>20</c:v>
                </c:pt>
                <c:pt idx="11">
                  <c:v>22</c:v>
                </c:pt>
                <c:pt idx="12">
                  <c:v>24</c:v>
                </c:pt>
                <c:pt idx="13">
                  <c:v>26</c:v>
                </c:pt>
              </c:numCache>
            </c:numRef>
          </c:cat>
          <c:val>
            <c:numRef>
              <c:f>Sheet1!$B$3:$P$3</c:f>
              <c:numCache>
                <c:formatCode>General</c:formatCode>
                <c:ptCount val="15"/>
              </c:numCache>
            </c:numRef>
          </c:val>
        </c:ser>
        <c:dLbls/>
        <c:marker val="1"/>
        <c:axId val="117070080"/>
        <c:axId val="119714176"/>
      </c:lineChart>
      <c:catAx>
        <c:axId val="117070080"/>
        <c:scaling>
          <c:orientation val="minMax"/>
        </c:scaling>
        <c:axPos val="b"/>
        <c:title>
          <c:tx>
            <c:rich>
              <a:bodyPr/>
              <a:lstStyle/>
              <a:p>
                <a:pPr>
                  <a:defRPr lang="en-US"/>
                </a:pPr>
                <a:r>
                  <a:rPr lang="en-GB" dirty="0" err="1" smtClean="0"/>
                  <a:t>Giorni</a:t>
                </a:r>
                <a:r>
                  <a:rPr lang="en-GB" baseline="0" dirty="0" smtClean="0"/>
                  <a:t> </a:t>
                </a:r>
                <a:r>
                  <a:rPr lang="en-GB" baseline="0" dirty="0" err="1" smtClean="0"/>
                  <a:t>dopo</a:t>
                </a:r>
                <a:r>
                  <a:rPr lang="en-GB" baseline="0" dirty="0" smtClean="0"/>
                  <a:t> </a:t>
                </a:r>
                <a:r>
                  <a:rPr lang="en-GB" baseline="0" dirty="0" err="1" smtClean="0"/>
                  <a:t>l’iniezione</a:t>
                </a:r>
                <a:endParaRPr lang="en-GB" dirty="0"/>
              </a:p>
            </c:rich>
          </c:tx>
          <c:layout>
            <c:manualLayout>
              <c:xMode val="edge"/>
              <c:yMode val="edge"/>
              <c:x val="0.40777918889171111"/>
              <c:y val="0.9305815005882887"/>
            </c:manualLayout>
          </c:layout>
          <c:spPr>
            <a:noFill/>
            <a:ln w="25564">
              <a:noFill/>
            </a:ln>
          </c:spPr>
        </c:title>
        <c:numFmt formatCode="General" sourceLinked="1"/>
        <c:minorTickMark val="out"/>
        <c:tickLblPos val="nextTo"/>
        <c:spPr>
          <a:ln w="12782">
            <a:solidFill>
              <a:srgbClr val="0070C0"/>
            </a:solidFill>
            <a:prstDash val="solid"/>
          </a:ln>
        </c:spPr>
        <c:txPr>
          <a:bodyPr rot="0" vert="horz"/>
          <a:lstStyle/>
          <a:p>
            <a:pPr>
              <a:defRPr lang="en-US"/>
            </a:pPr>
            <a:endParaRPr lang="it-IT"/>
          </a:p>
        </c:txPr>
        <c:crossAx val="119714176"/>
        <c:crosses val="autoZero"/>
        <c:auto val="1"/>
        <c:lblAlgn val="ctr"/>
        <c:lblOffset val="100"/>
        <c:tickLblSkip val="1"/>
        <c:tickMarkSkip val="1"/>
      </c:catAx>
      <c:valAx>
        <c:axId val="119714176"/>
        <c:scaling>
          <c:orientation val="minMax"/>
          <c:max val="800"/>
        </c:scaling>
        <c:axPos val="l"/>
        <c:title>
          <c:tx>
            <c:rich>
              <a:bodyPr/>
              <a:lstStyle/>
              <a:p>
                <a:pPr>
                  <a:defRPr lang="en-US"/>
                </a:pPr>
                <a:r>
                  <a:rPr lang="en-GB" dirty="0" err="1" smtClean="0"/>
                  <a:t>Siero</a:t>
                </a:r>
                <a:r>
                  <a:rPr lang="en-GB" dirty="0" smtClean="0"/>
                  <a:t> </a:t>
                </a:r>
                <a:r>
                  <a:rPr lang="en-GB" dirty="0" err="1"/>
                  <a:t>ng</a:t>
                </a:r>
                <a:r>
                  <a:rPr lang="en-GB" dirty="0"/>
                  <a:t>/dl</a:t>
                </a:r>
              </a:p>
            </c:rich>
          </c:tx>
          <c:layout>
            <c:manualLayout>
              <c:xMode val="edge"/>
              <c:yMode val="edge"/>
              <c:x val="2.5093839076567215E-3"/>
              <c:y val="0.30206376142637342"/>
            </c:manualLayout>
          </c:layout>
          <c:spPr>
            <a:noFill/>
            <a:ln w="25564">
              <a:noFill/>
            </a:ln>
          </c:spPr>
        </c:title>
        <c:numFmt formatCode="General" sourceLinked="1"/>
        <c:tickLblPos val="nextTo"/>
        <c:spPr>
          <a:ln w="12782">
            <a:solidFill>
              <a:srgbClr val="0070C0"/>
            </a:solidFill>
            <a:prstDash val="solid"/>
          </a:ln>
        </c:spPr>
        <c:txPr>
          <a:bodyPr rot="0" vert="horz"/>
          <a:lstStyle/>
          <a:p>
            <a:pPr>
              <a:defRPr lang="en-US">
                <a:solidFill>
                  <a:srgbClr val="0070C0"/>
                </a:solidFill>
              </a:defRPr>
            </a:pPr>
            <a:endParaRPr lang="it-IT"/>
          </a:p>
        </c:txPr>
        <c:crossAx val="117070080"/>
        <c:crosses val="autoZero"/>
        <c:crossBetween val="between"/>
        <c:majorUnit val="100"/>
      </c:valAx>
      <c:spPr>
        <a:noFill/>
        <a:ln w="25400">
          <a:solidFill>
            <a:sysClr val="window" lastClr="FFFFFF"/>
          </a:solidFill>
        </a:ln>
      </c:spPr>
    </c:plotArea>
    <c:legend>
      <c:legendPos val="r"/>
      <c:layout>
        <c:manualLayout>
          <c:xMode val="edge"/>
          <c:yMode val="edge"/>
          <c:x val="0.64419283104679004"/>
          <c:y val="4.2575893548208926E-2"/>
          <c:w val="0.35154126891206167"/>
          <c:h val="0.13696058466829591"/>
        </c:manualLayout>
      </c:layout>
      <c:spPr>
        <a:noFill/>
        <a:ln w="3195">
          <a:solidFill>
            <a:sysClr val="window" lastClr="FFFFFF"/>
          </a:solidFill>
          <a:prstDash val="solid"/>
        </a:ln>
      </c:spPr>
      <c:txPr>
        <a:bodyPr/>
        <a:lstStyle/>
        <a:p>
          <a:pPr>
            <a:defRPr lang="en-US"/>
          </a:pPr>
          <a:endParaRPr lang="it-IT"/>
        </a:p>
      </c:txPr>
    </c:legend>
    <c:plotVisOnly val="1"/>
    <c:dispBlanksAs val="gap"/>
  </c:chart>
  <c:spPr>
    <a:noFill/>
    <a:ln>
      <a:noFill/>
    </a:ln>
  </c:spPr>
  <c:txPr>
    <a:bodyPr/>
    <a:lstStyle/>
    <a:p>
      <a:pPr>
        <a:defRPr sz="1200" b="1" i="0" u="none" strike="noStrike" baseline="0">
          <a:solidFill>
            <a:srgbClr val="0070C0"/>
          </a:solidFill>
          <a:latin typeface="Arial"/>
          <a:ea typeface="Arial"/>
          <a:cs typeface="Arial"/>
        </a:defRPr>
      </a:pPr>
      <a:endParaRPr lang="it-IT"/>
    </a:p>
  </c:txPr>
  <c:externalData r:id="rId2"/>
</c:chartSpace>
</file>

<file path=ppt/charts/chart10.xml><?xml version="1.0" encoding="utf-8"?>
<c:chartSpace xmlns:c="http://schemas.openxmlformats.org/drawingml/2006/chart" xmlns:a="http://schemas.openxmlformats.org/drawingml/2006/main" xmlns:r="http://schemas.openxmlformats.org/officeDocument/2006/relationships">
  <c:lang val="it-I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9904855375367855E-2"/>
          <c:y val="2.9330018693364292E-2"/>
          <c:w val="0.6980351602895557"/>
          <c:h val="0.7495769881556652"/>
        </c:manualLayout>
      </c:layout>
      <c:barChart>
        <c:barDir val="col"/>
        <c:grouping val="clustered"/>
        <c:ser>
          <c:idx val="0"/>
          <c:order val="0"/>
          <c:tx>
            <c:strRef>
              <c:f>Sheet1!$A$2</c:f>
              <c:strCache>
                <c:ptCount val="1"/>
                <c:pt idx="0">
                  <c:v>Baseline</c:v>
                </c:pt>
              </c:strCache>
            </c:strRef>
          </c:tx>
          <c:spPr>
            <a:solidFill>
              <a:srgbClr val="00B0F0"/>
            </a:solidFill>
            <a:ln w="7220">
              <a:solidFill>
                <a:sysClr val="window" lastClr="FFFFFF"/>
              </a:solidFill>
              <a:prstDash val="solid"/>
            </a:ln>
          </c:spPr>
          <c:cat>
            <c:strRef>
              <c:f>Sheet1!$B$1:$C$1</c:f>
              <c:strCache>
                <c:ptCount val="2"/>
                <c:pt idx="0">
                  <c:v>Nebido</c:v>
                </c:pt>
                <c:pt idx="1">
                  <c:v>Placebo</c:v>
                </c:pt>
              </c:strCache>
            </c:strRef>
          </c:cat>
          <c:val>
            <c:numRef>
              <c:f>Sheet1!$B$2:$C$2</c:f>
              <c:numCache>
                <c:formatCode>General</c:formatCode>
                <c:ptCount val="2"/>
                <c:pt idx="0">
                  <c:v>0.8</c:v>
                </c:pt>
                <c:pt idx="1">
                  <c:v>0.8</c:v>
                </c:pt>
              </c:numCache>
            </c:numRef>
          </c:val>
        </c:ser>
        <c:ser>
          <c:idx val="1"/>
          <c:order val="1"/>
          <c:tx>
            <c:strRef>
              <c:f>Sheet1!$A$3</c:f>
              <c:strCache>
                <c:ptCount val="1"/>
                <c:pt idx="0">
                  <c:v>18</c:v>
                </c:pt>
              </c:strCache>
            </c:strRef>
          </c:tx>
          <c:spPr>
            <a:solidFill>
              <a:srgbClr val="92D050"/>
            </a:solidFill>
            <a:ln w="7220">
              <a:solidFill>
                <a:sysClr val="window" lastClr="FFFFFF"/>
              </a:solidFill>
              <a:prstDash val="solid"/>
            </a:ln>
          </c:spPr>
          <c:cat>
            <c:strRef>
              <c:f>Sheet1!$B$1:$C$1</c:f>
              <c:strCache>
                <c:ptCount val="2"/>
                <c:pt idx="0">
                  <c:v>Nebido</c:v>
                </c:pt>
                <c:pt idx="1">
                  <c:v>Placebo</c:v>
                </c:pt>
              </c:strCache>
            </c:strRef>
          </c:cat>
          <c:val>
            <c:numRef>
              <c:f>Sheet1!$B$3:$C$3</c:f>
              <c:numCache>
                <c:formatCode>General</c:formatCode>
                <c:ptCount val="2"/>
                <c:pt idx="0">
                  <c:v>0.8</c:v>
                </c:pt>
                <c:pt idx="1">
                  <c:v>0.9</c:v>
                </c:pt>
              </c:numCache>
            </c:numRef>
          </c:val>
        </c:ser>
        <c:ser>
          <c:idx val="2"/>
          <c:order val="2"/>
          <c:tx>
            <c:strRef>
              <c:f>Sheet1!$A$4</c:f>
              <c:strCache>
                <c:ptCount val="1"/>
                <c:pt idx="0">
                  <c:v>30</c:v>
                </c:pt>
              </c:strCache>
            </c:strRef>
          </c:tx>
          <c:spPr>
            <a:solidFill>
              <a:srgbClr val="FFC000"/>
            </a:solidFill>
            <a:ln w="7220">
              <a:solidFill>
                <a:sysClr val="window" lastClr="FFFFFF"/>
              </a:solidFill>
              <a:prstDash val="solid"/>
            </a:ln>
          </c:spPr>
          <c:cat>
            <c:strRef>
              <c:f>Sheet1!$B$1:$C$1</c:f>
              <c:strCache>
                <c:ptCount val="2"/>
                <c:pt idx="0">
                  <c:v>Nebido</c:v>
                </c:pt>
                <c:pt idx="1">
                  <c:v>Placebo</c:v>
                </c:pt>
              </c:strCache>
            </c:strRef>
          </c:cat>
          <c:val>
            <c:numRef>
              <c:f>Sheet1!$B$4:$C$4</c:f>
              <c:numCache>
                <c:formatCode>General</c:formatCode>
                <c:ptCount val="2"/>
                <c:pt idx="0">
                  <c:v>0.8</c:v>
                </c:pt>
                <c:pt idx="1">
                  <c:v>1</c:v>
                </c:pt>
              </c:numCache>
            </c:numRef>
          </c:val>
        </c:ser>
        <c:dLbls/>
        <c:axId val="121352960"/>
        <c:axId val="121354496"/>
      </c:barChart>
      <c:catAx>
        <c:axId val="121352960"/>
        <c:scaling>
          <c:orientation val="minMax"/>
        </c:scaling>
        <c:axPos val="b"/>
        <c:numFmt formatCode="General" sourceLinked="1"/>
        <c:tickLblPos val="low"/>
        <c:spPr>
          <a:ln w="1805">
            <a:solidFill>
              <a:srgbClr val="000304"/>
            </a:solidFill>
            <a:prstDash val="solid"/>
          </a:ln>
        </c:spPr>
        <c:txPr>
          <a:bodyPr rot="0" vert="horz"/>
          <a:lstStyle/>
          <a:p>
            <a:pPr>
              <a:defRPr lang="en-US" sz="1400" b="1" i="0" u="none" strike="noStrike" baseline="0">
                <a:solidFill>
                  <a:srgbClr val="0070C0"/>
                </a:solidFill>
                <a:latin typeface="Arial"/>
                <a:ea typeface="Arial"/>
                <a:cs typeface="Arial"/>
              </a:defRPr>
            </a:pPr>
            <a:endParaRPr lang="it-IT"/>
          </a:p>
        </c:txPr>
        <c:crossAx val="121354496"/>
        <c:crosses val="autoZero"/>
        <c:auto val="1"/>
        <c:lblAlgn val="ctr"/>
        <c:lblOffset val="100"/>
        <c:tickLblSkip val="1"/>
        <c:tickMarkSkip val="1"/>
      </c:catAx>
      <c:valAx>
        <c:axId val="121354496"/>
        <c:scaling>
          <c:orientation val="minMax"/>
        </c:scaling>
        <c:axPos val="l"/>
        <c:numFmt formatCode="General" sourceLinked="1"/>
        <c:tickLblPos val="nextTo"/>
        <c:spPr>
          <a:ln w="1805">
            <a:solidFill>
              <a:srgbClr val="0070C0"/>
            </a:solidFill>
            <a:prstDash val="solid"/>
          </a:ln>
        </c:spPr>
        <c:txPr>
          <a:bodyPr rot="0" vert="horz"/>
          <a:lstStyle/>
          <a:p>
            <a:pPr>
              <a:defRPr lang="en-US" sz="1400" b="1" i="0" u="none" strike="noStrike" baseline="0">
                <a:solidFill>
                  <a:srgbClr val="0070C0"/>
                </a:solidFill>
                <a:latin typeface="Arial"/>
                <a:ea typeface="Arial"/>
                <a:cs typeface="Arial"/>
              </a:defRPr>
            </a:pPr>
            <a:endParaRPr lang="it-IT"/>
          </a:p>
        </c:txPr>
        <c:crossAx val="121352960"/>
        <c:crosses val="autoZero"/>
        <c:crossBetween val="between"/>
      </c:valAx>
      <c:spPr>
        <a:noFill/>
        <a:ln w="25400">
          <a:noFill/>
        </a:ln>
      </c:spPr>
    </c:plotArea>
    <c:legend>
      <c:legendPos val="r"/>
      <c:legendEntry>
        <c:idx val="0"/>
        <c:txPr>
          <a:bodyPr/>
          <a:lstStyle/>
          <a:p>
            <a:pPr>
              <a:defRPr sz="1400" b="1" i="0" u="none" strike="noStrike" baseline="0">
                <a:solidFill>
                  <a:srgbClr val="0070C0"/>
                </a:solidFill>
                <a:latin typeface="Arial"/>
                <a:ea typeface="Arial"/>
                <a:cs typeface="Arial"/>
              </a:defRPr>
            </a:pPr>
            <a:endParaRPr lang="it-IT"/>
          </a:p>
        </c:txPr>
      </c:legendEntry>
      <c:legendEntry>
        <c:idx val="1"/>
        <c:txPr>
          <a:bodyPr/>
          <a:lstStyle/>
          <a:p>
            <a:pPr>
              <a:defRPr sz="1400" b="1" i="0" u="none" strike="noStrike" baseline="0">
                <a:solidFill>
                  <a:srgbClr val="0070C0"/>
                </a:solidFill>
                <a:latin typeface="Arial"/>
                <a:ea typeface="Arial"/>
                <a:cs typeface="Arial"/>
              </a:defRPr>
            </a:pPr>
            <a:endParaRPr lang="it-IT"/>
          </a:p>
        </c:txPr>
      </c:legendEntry>
      <c:legendEntry>
        <c:idx val="2"/>
        <c:txPr>
          <a:bodyPr/>
          <a:lstStyle/>
          <a:p>
            <a:pPr>
              <a:defRPr sz="1400" b="1" i="0" u="none" strike="noStrike" baseline="0">
                <a:solidFill>
                  <a:srgbClr val="0070C0"/>
                </a:solidFill>
                <a:latin typeface="Arial"/>
                <a:ea typeface="Arial"/>
                <a:cs typeface="Arial"/>
              </a:defRPr>
            </a:pPr>
            <a:endParaRPr lang="it-IT"/>
          </a:p>
        </c:txPr>
      </c:legendEntry>
      <c:layout>
        <c:manualLayout>
          <c:xMode val="edge"/>
          <c:yMode val="edge"/>
          <c:x val="0.51031780022012541"/>
          <c:y val="0.903562341663812"/>
          <c:w val="0.48722391162374912"/>
          <c:h val="9.6095035946594035E-2"/>
        </c:manualLayout>
      </c:layout>
      <c:spPr>
        <a:noFill/>
        <a:ln w="1805">
          <a:noFill/>
          <a:prstDash val="solid"/>
        </a:ln>
      </c:spPr>
      <c:txPr>
        <a:bodyPr/>
        <a:lstStyle/>
        <a:p>
          <a:pPr>
            <a:defRPr lang="en-US" sz="1464" b="1" i="0" u="none" strike="noStrike" baseline="0">
              <a:solidFill>
                <a:srgbClr val="0070C0"/>
              </a:solidFill>
              <a:latin typeface="Arial"/>
              <a:ea typeface="Arial"/>
              <a:cs typeface="Arial"/>
            </a:defRPr>
          </a:pPr>
          <a:endParaRPr lang="it-IT"/>
        </a:p>
      </c:txPr>
    </c:legend>
    <c:plotVisOnly val="1"/>
    <c:dispBlanksAs val="gap"/>
  </c:chart>
  <c:spPr>
    <a:noFill/>
    <a:ln>
      <a:noFill/>
    </a:ln>
  </c:spPr>
  <c:txPr>
    <a:bodyPr/>
    <a:lstStyle/>
    <a:p>
      <a:pPr>
        <a:defRPr sz="1094" b="1" i="0" u="none" strike="noStrike" baseline="0">
          <a:solidFill>
            <a:schemeClr val="tx1"/>
          </a:solidFill>
          <a:latin typeface="Franklin Gothic Medium"/>
          <a:ea typeface="Franklin Gothic Medium"/>
          <a:cs typeface="Franklin Gothic Medium"/>
        </a:defRPr>
      </a:pPr>
      <a:endParaRPr lang="it-IT"/>
    </a:p>
  </c:txPr>
  <c:externalData r:id="rId2"/>
</c:chartSpace>
</file>

<file path=ppt/charts/chart11.xml><?xml version="1.0" encoding="utf-8"?>
<c:chartSpace xmlns:c="http://schemas.openxmlformats.org/drawingml/2006/chart" xmlns:a="http://schemas.openxmlformats.org/drawingml/2006/main" xmlns:r="http://schemas.openxmlformats.org/officeDocument/2006/relationships">
  <c:lang val="it-I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4289508632138114E-2"/>
          <c:y val="3.2148900169204811E-2"/>
          <c:w val="0.89243027888446158"/>
          <c:h val="0.82741116751269039"/>
        </c:manualLayout>
      </c:layout>
      <c:barChart>
        <c:barDir val="col"/>
        <c:grouping val="clustered"/>
        <c:ser>
          <c:idx val="0"/>
          <c:order val="0"/>
          <c:tx>
            <c:strRef>
              <c:f>Sheet1!$A$2</c:f>
              <c:strCache>
                <c:ptCount val="1"/>
                <c:pt idx="0">
                  <c:v>Baseline</c:v>
                </c:pt>
              </c:strCache>
            </c:strRef>
          </c:tx>
          <c:spPr>
            <a:solidFill>
              <a:srgbClr val="00B0F0"/>
            </a:solidFill>
            <a:ln w="6730">
              <a:solidFill>
                <a:sysClr val="window" lastClr="FFFFFF"/>
              </a:solidFill>
              <a:prstDash val="solid"/>
            </a:ln>
          </c:spPr>
          <c:cat>
            <c:strRef>
              <c:f>Sheet1!$B$1:$C$1</c:f>
              <c:strCache>
                <c:ptCount val="2"/>
                <c:pt idx="0">
                  <c:v>Nebido</c:v>
                </c:pt>
                <c:pt idx="1">
                  <c:v>Placebo</c:v>
                </c:pt>
              </c:strCache>
            </c:strRef>
          </c:cat>
          <c:val>
            <c:numRef>
              <c:f>Sheet1!$B$2:$C$2</c:f>
              <c:numCache>
                <c:formatCode>General</c:formatCode>
                <c:ptCount val="2"/>
                <c:pt idx="0">
                  <c:v>27.9</c:v>
                </c:pt>
                <c:pt idx="1">
                  <c:v>34</c:v>
                </c:pt>
              </c:numCache>
            </c:numRef>
          </c:val>
        </c:ser>
        <c:ser>
          <c:idx val="2"/>
          <c:order val="1"/>
          <c:tx>
            <c:strRef>
              <c:f>Sheet1!$A$4</c:f>
              <c:strCache>
                <c:ptCount val="1"/>
                <c:pt idx="0">
                  <c:v>30 wks</c:v>
                </c:pt>
              </c:strCache>
            </c:strRef>
          </c:tx>
          <c:spPr>
            <a:solidFill>
              <a:srgbClr val="FFC000"/>
            </a:solidFill>
            <a:ln w="6730">
              <a:solidFill>
                <a:sysClr val="window" lastClr="FFFFFF"/>
              </a:solidFill>
              <a:prstDash val="solid"/>
            </a:ln>
          </c:spPr>
          <c:cat>
            <c:strRef>
              <c:f>Sheet1!$B$1:$C$1</c:f>
              <c:strCache>
                <c:ptCount val="2"/>
                <c:pt idx="0">
                  <c:v>Nebido</c:v>
                </c:pt>
                <c:pt idx="1">
                  <c:v>Placebo</c:v>
                </c:pt>
              </c:strCache>
            </c:strRef>
          </c:cat>
          <c:val>
            <c:numRef>
              <c:f>Sheet1!$B$4:$C$4</c:f>
              <c:numCache>
                <c:formatCode>General</c:formatCode>
                <c:ptCount val="2"/>
                <c:pt idx="0">
                  <c:v>28.3</c:v>
                </c:pt>
                <c:pt idx="1">
                  <c:v>33.4</c:v>
                </c:pt>
              </c:numCache>
            </c:numRef>
          </c:val>
        </c:ser>
        <c:dLbls/>
        <c:axId val="121723136"/>
        <c:axId val="90886144"/>
      </c:barChart>
      <c:catAx>
        <c:axId val="121723136"/>
        <c:scaling>
          <c:orientation val="minMax"/>
        </c:scaling>
        <c:axPos val="b"/>
        <c:numFmt formatCode="General" sourceLinked="1"/>
        <c:tickLblPos val="low"/>
        <c:spPr>
          <a:ln w="1683">
            <a:solidFill>
              <a:srgbClr val="0070C0"/>
            </a:solidFill>
            <a:prstDash val="solid"/>
          </a:ln>
        </c:spPr>
        <c:txPr>
          <a:bodyPr rot="0" vert="horz"/>
          <a:lstStyle/>
          <a:p>
            <a:pPr>
              <a:defRPr lang="en-US" sz="1400" b="1" i="0" u="none" strike="noStrike" baseline="0">
                <a:solidFill>
                  <a:srgbClr val="0070C0"/>
                </a:solidFill>
                <a:latin typeface="Arial"/>
                <a:ea typeface="Arial"/>
                <a:cs typeface="Arial"/>
              </a:defRPr>
            </a:pPr>
            <a:endParaRPr lang="it-IT"/>
          </a:p>
        </c:txPr>
        <c:crossAx val="90886144"/>
        <c:crosses val="autoZero"/>
        <c:auto val="1"/>
        <c:lblAlgn val="ctr"/>
        <c:lblOffset val="100"/>
        <c:tickLblSkip val="1"/>
        <c:tickMarkSkip val="1"/>
      </c:catAx>
      <c:valAx>
        <c:axId val="90886144"/>
        <c:scaling>
          <c:orientation val="minMax"/>
          <c:min val="0"/>
        </c:scaling>
        <c:axPos val="l"/>
        <c:numFmt formatCode="General" sourceLinked="1"/>
        <c:tickLblPos val="nextTo"/>
        <c:spPr>
          <a:ln w="1683">
            <a:solidFill>
              <a:srgbClr val="0070C0"/>
            </a:solidFill>
            <a:prstDash val="solid"/>
          </a:ln>
        </c:spPr>
        <c:txPr>
          <a:bodyPr rot="0" vert="horz"/>
          <a:lstStyle/>
          <a:p>
            <a:pPr>
              <a:defRPr lang="en-US" sz="1400" b="1" i="0" u="none" strike="noStrike" baseline="0">
                <a:solidFill>
                  <a:srgbClr val="0070C0"/>
                </a:solidFill>
                <a:latin typeface="Arial"/>
                <a:ea typeface="Arial"/>
                <a:cs typeface="Arial"/>
              </a:defRPr>
            </a:pPr>
            <a:endParaRPr lang="it-IT"/>
          </a:p>
        </c:txPr>
        <c:crossAx val="121723136"/>
        <c:crosses val="autoZero"/>
        <c:crossBetween val="between"/>
        <c:majorUnit val="5"/>
      </c:valAx>
      <c:spPr>
        <a:noFill/>
        <a:ln w="25400">
          <a:noFill/>
        </a:ln>
      </c:spPr>
    </c:plotArea>
    <c:plotVisOnly val="1"/>
    <c:dispBlanksAs val="gap"/>
  </c:chart>
  <c:spPr>
    <a:noFill/>
    <a:ln>
      <a:noFill/>
    </a:ln>
  </c:spPr>
  <c:txPr>
    <a:bodyPr/>
    <a:lstStyle/>
    <a:p>
      <a:pPr>
        <a:defRPr sz="795" b="1" i="0" u="none" strike="noStrike" baseline="0">
          <a:solidFill>
            <a:schemeClr val="tx1"/>
          </a:solidFill>
          <a:latin typeface="Franklin Gothic Medium"/>
          <a:ea typeface="Franklin Gothic Medium"/>
          <a:cs typeface="Franklin Gothic Medium"/>
        </a:defRPr>
      </a:pPr>
      <a:endParaRPr lang="it-IT"/>
    </a:p>
  </c:txPr>
  <c:externalData r:id="rId2"/>
</c:chartSpace>
</file>

<file path=ppt/charts/chart12.xml><?xml version="1.0" encoding="utf-8"?>
<c:chartSpace xmlns:c="http://schemas.openxmlformats.org/drawingml/2006/chart" xmlns:a="http://schemas.openxmlformats.org/drawingml/2006/main" xmlns:r="http://schemas.openxmlformats.org/officeDocument/2006/relationships">
  <c:lang val="it-IT"/>
  <c:clrMapOvr bg1="lt1" tx1="dk1" bg2="lt2" tx2="dk2" accent1="accent1" accent2="accent2" accent3="accent3" accent4="accent4" accent5="accent5" accent6="accent6" hlink="hlink" folHlink="folHlink"/>
  <c:chart>
    <c:plotArea>
      <c:layout>
        <c:manualLayout>
          <c:layoutTarget val="inner"/>
          <c:xMode val="edge"/>
          <c:yMode val="edge"/>
          <c:x val="0.14656290531776944"/>
          <c:y val="3.4545454545454546E-2"/>
          <c:w val="0.85473411154345513"/>
          <c:h val="0.82000000000000062"/>
        </c:manualLayout>
      </c:layout>
      <c:lineChart>
        <c:grouping val="standard"/>
        <c:ser>
          <c:idx val="0"/>
          <c:order val="0"/>
          <c:tx>
            <c:strRef>
              <c:f>Sheet1!$A$2</c:f>
              <c:strCache>
                <c:ptCount val="1"/>
                <c:pt idx="0">
                  <c:v>Testosterone</c:v>
                </c:pt>
              </c:strCache>
            </c:strRef>
          </c:tx>
          <c:spPr>
            <a:ln w="38196">
              <a:solidFill>
                <a:srgbClr val="00B0F0"/>
              </a:solidFill>
              <a:prstDash val="solid"/>
            </a:ln>
          </c:spPr>
          <c:marker>
            <c:symbol val="diamond"/>
            <c:size val="12"/>
            <c:spPr>
              <a:solidFill>
                <a:srgbClr val="00B0F0"/>
              </a:solidFill>
              <a:ln>
                <a:solidFill>
                  <a:srgbClr val="00B0F0"/>
                </a:solidFill>
                <a:prstDash val="solid"/>
              </a:ln>
            </c:spPr>
          </c:marker>
          <c:cat>
            <c:numRef>
              <c:f>Sheet1!$B$1:$F$1</c:f>
              <c:numCache>
                <c:formatCode>General</c:formatCode>
                <c:ptCount val="5"/>
                <c:pt idx="0">
                  <c:v>25</c:v>
                </c:pt>
                <c:pt idx="1">
                  <c:v>50</c:v>
                </c:pt>
                <c:pt idx="2">
                  <c:v>125</c:v>
                </c:pt>
                <c:pt idx="3">
                  <c:v>300</c:v>
                </c:pt>
                <c:pt idx="4">
                  <c:v>600</c:v>
                </c:pt>
              </c:numCache>
            </c:numRef>
          </c:cat>
          <c:val>
            <c:numRef>
              <c:f>Sheet1!$B$2:$F$2</c:f>
              <c:numCache>
                <c:formatCode>General</c:formatCode>
                <c:ptCount val="5"/>
                <c:pt idx="0">
                  <c:v>170</c:v>
                </c:pt>
                <c:pt idx="1">
                  <c:v>290</c:v>
                </c:pt>
                <c:pt idx="2">
                  <c:v>850</c:v>
                </c:pt>
                <c:pt idx="3">
                  <c:v>1760</c:v>
                </c:pt>
                <c:pt idx="4">
                  <c:v>3260</c:v>
                </c:pt>
              </c:numCache>
            </c:numRef>
          </c:val>
        </c:ser>
        <c:ser>
          <c:idx val="1"/>
          <c:order val="1"/>
          <c:tx>
            <c:strRef>
              <c:f>Sheet1!$A$3</c:f>
              <c:strCache>
                <c:ptCount val="1"/>
                <c:pt idx="0">
                  <c:v>PSA</c:v>
                </c:pt>
              </c:strCache>
            </c:strRef>
          </c:tx>
          <c:spPr>
            <a:ln w="38196">
              <a:solidFill>
                <a:srgbClr val="92D050"/>
              </a:solidFill>
              <a:prstDash val="solid"/>
            </a:ln>
          </c:spPr>
          <c:marker>
            <c:symbol val="square"/>
            <c:size val="10"/>
            <c:spPr>
              <a:solidFill>
                <a:srgbClr val="92D050"/>
              </a:solidFill>
              <a:ln>
                <a:solidFill>
                  <a:srgbClr val="92D050"/>
                </a:solidFill>
                <a:prstDash val="solid"/>
              </a:ln>
            </c:spPr>
          </c:marker>
          <c:cat>
            <c:numRef>
              <c:f>Sheet1!$B$1:$F$1</c:f>
              <c:numCache>
                <c:formatCode>General</c:formatCode>
                <c:ptCount val="5"/>
                <c:pt idx="0">
                  <c:v>25</c:v>
                </c:pt>
                <c:pt idx="1">
                  <c:v>50</c:v>
                </c:pt>
                <c:pt idx="2">
                  <c:v>125</c:v>
                </c:pt>
                <c:pt idx="3">
                  <c:v>300</c:v>
                </c:pt>
                <c:pt idx="4">
                  <c:v>600</c:v>
                </c:pt>
              </c:numCache>
            </c:numRef>
          </c:cat>
          <c:val>
            <c:numRef>
              <c:f>Sheet1!$B$3:$F$3</c:f>
              <c:numCache>
                <c:formatCode>General</c:formatCode>
                <c:ptCount val="5"/>
                <c:pt idx="0">
                  <c:v>340</c:v>
                </c:pt>
                <c:pt idx="1">
                  <c:v>350</c:v>
                </c:pt>
                <c:pt idx="2">
                  <c:v>480</c:v>
                </c:pt>
                <c:pt idx="3">
                  <c:v>620</c:v>
                </c:pt>
                <c:pt idx="4">
                  <c:v>200</c:v>
                </c:pt>
              </c:numCache>
            </c:numRef>
          </c:val>
        </c:ser>
        <c:dLbls/>
        <c:marker val="1"/>
        <c:axId val="121799424"/>
        <c:axId val="121801344"/>
      </c:lineChart>
      <c:catAx>
        <c:axId val="121799424"/>
        <c:scaling>
          <c:orientation val="minMax"/>
        </c:scaling>
        <c:axPos val="b"/>
        <c:title>
          <c:tx>
            <c:rich>
              <a:bodyPr/>
              <a:lstStyle/>
              <a:p>
                <a:pPr>
                  <a:defRPr lang="en-US" sz="1200" b="1" i="0" u="none" strike="noStrike" baseline="0">
                    <a:solidFill>
                      <a:srgbClr val="0070C0"/>
                    </a:solidFill>
                    <a:latin typeface="Arial"/>
                    <a:ea typeface="Arial"/>
                    <a:cs typeface="Arial"/>
                  </a:defRPr>
                </a:pPr>
                <a:r>
                  <a:rPr lang="en-GB" sz="1200" dirty="0" smtClean="0">
                    <a:solidFill>
                      <a:srgbClr val="0070C0"/>
                    </a:solidFill>
                  </a:rPr>
                  <a:t>Dose</a:t>
                </a:r>
                <a:r>
                  <a:rPr lang="en-GB" sz="1200" baseline="0" dirty="0" smtClean="0">
                    <a:solidFill>
                      <a:srgbClr val="0070C0"/>
                    </a:solidFill>
                  </a:rPr>
                  <a:t> </a:t>
                </a:r>
                <a:r>
                  <a:rPr lang="en-GB" sz="1200" baseline="0" dirty="0" err="1" smtClean="0">
                    <a:solidFill>
                      <a:srgbClr val="0070C0"/>
                    </a:solidFill>
                  </a:rPr>
                  <a:t>settimanale</a:t>
                </a:r>
                <a:r>
                  <a:rPr lang="en-GB" sz="1200" baseline="0" dirty="0" smtClean="0">
                    <a:solidFill>
                      <a:srgbClr val="0070C0"/>
                    </a:solidFill>
                  </a:rPr>
                  <a:t> </a:t>
                </a:r>
                <a:r>
                  <a:rPr lang="en-GB" sz="1200" baseline="0" dirty="0" err="1" smtClean="0">
                    <a:solidFill>
                      <a:srgbClr val="0070C0"/>
                    </a:solidFill>
                  </a:rPr>
                  <a:t>di</a:t>
                </a:r>
                <a:r>
                  <a:rPr lang="en-GB" sz="1200" dirty="0" smtClean="0">
                    <a:solidFill>
                      <a:srgbClr val="0070C0"/>
                    </a:solidFill>
                  </a:rPr>
                  <a:t> testosterone </a:t>
                </a:r>
                <a:r>
                  <a:rPr lang="en-GB" sz="1200" dirty="0">
                    <a:solidFill>
                      <a:srgbClr val="0070C0"/>
                    </a:solidFill>
                  </a:rPr>
                  <a:t>(mg)</a:t>
                </a:r>
              </a:p>
            </c:rich>
          </c:tx>
          <c:layout>
            <c:manualLayout>
              <c:xMode val="edge"/>
              <c:yMode val="edge"/>
              <c:x val="0.33722438337592259"/>
              <c:y val="0.92181820045931762"/>
            </c:manualLayout>
          </c:layout>
          <c:spPr>
            <a:noFill/>
            <a:ln w="25465">
              <a:noFill/>
            </a:ln>
          </c:spPr>
        </c:title>
        <c:numFmt formatCode="General" sourceLinked="1"/>
        <c:tickLblPos val="nextTo"/>
        <c:spPr>
          <a:ln w="12732">
            <a:solidFill>
              <a:srgbClr val="0070C0"/>
            </a:solidFill>
            <a:prstDash val="solid"/>
          </a:ln>
        </c:spPr>
        <c:txPr>
          <a:bodyPr rot="0" vert="horz"/>
          <a:lstStyle/>
          <a:p>
            <a:pPr>
              <a:defRPr lang="en-US" sz="1400" b="1" i="0" u="none" strike="noStrike" baseline="0">
                <a:solidFill>
                  <a:srgbClr val="0070C0"/>
                </a:solidFill>
                <a:latin typeface="Arial"/>
                <a:ea typeface="Arial"/>
                <a:cs typeface="Arial"/>
              </a:defRPr>
            </a:pPr>
            <a:endParaRPr lang="it-IT"/>
          </a:p>
        </c:txPr>
        <c:crossAx val="121801344"/>
        <c:crosses val="autoZero"/>
        <c:auto val="1"/>
        <c:lblAlgn val="ctr"/>
        <c:lblOffset val="100"/>
        <c:tickLblSkip val="1"/>
        <c:tickMarkSkip val="1"/>
      </c:catAx>
      <c:valAx>
        <c:axId val="121801344"/>
        <c:scaling>
          <c:orientation val="minMax"/>
          <c:max val="3500"/>
        </c:scaling>
        <c:axPos val="l"/>
        <c:title>
          <c:tx>
            <c:rich>
              <a:bodyPr/>
              <a:lstStyle/>
              <a:p>
                <a:pPr>
                  <a:defRPr lang="en-US" sz="1600" b="1" i="0" u="none" strike="noStrike" baseline="0">
                    <a:solidFill>
                      <a:srgbClr val="0070C0"/>
                    </a:solidFill>
                    <a:latin typeface="Arial"/>
                    <a:ea typeface="Arial"/>
                    <a:cs typeface="Arial"/>
                  </a:defRPr>
                </a:pPr>
                <a:r>
                  <a:rPr lang="en-GB" sz="1600" dirty="0" smtClean="0">
                    <a:solidFill>
                      <a:srgbClr val="0070C0"/>
                    </a:solidFill>
                  </a:rPr>
                  <a:t> </a:t>
                </a:r>
                <a:r>
                  <a:rPr lang="en-GB" sz="1400" dirty="0" smtClean="0">
                    <a:solidFill>
                      <a:srgbClr val="0070C0"/>
                    </a:solidFill>
                  </a:rPr>
                  <a:t>Testosterone</a:t>
                </a:r>
                <a:r>
                  <a:rPr lang="en-GB" sz="1400" baseline="0" dirty="0" smtClean="0">
                    <a:solidFill>
                      <a:srgbClr val="0070C0"/>
                    </a:solidFill>
                  </a:rPr>
                  <a:t> </a:t>
                </a:r>
                <a:r>
                  <a:rPr lang="en-GB" sz="1400" baseline="0" dirty="0" err="1" smtClean="0">
                    <a:solidFill>
                      <a:srgbClr val="0070C0"/>
                    </a:solidFill>
                  </a:rPr>
                  <a:t>sierico</a:t>
                </a:r>
                <a:r>
                  <a:rPr lang="en-GB" sz="1400" baseline="0" dirty="0" smtClean="0">
                    <a:solidFill>
                      <a:srgbClr val="0070C0"/>
                    </a:solidFill>
                  </a:rPr>
                  <a:t> </a:t>
                </a:r>
                <a:r>
                  <a:rPr lang="en-GB" sz="1400" baseline="0" dirty="0" err="1" smtClean="0">
                    <a:solidFill>
                      <a:srgbClr val="0070C0"/>
                    </a:solidFill>
                  </a:rPr>
                  <a:t>ng</a:t>
                </a:r>
                <a:r>
                  <a:rPr lang="en-GB" sz="1400" baseline="0" dirty="0" smtClean="0">
                    <a:solidFill>
                      <a:srgbClr val="0070C0"/>
                    </a:solidFill>
                  </a:rPr>
                  <a:t>/</a:t>
                </a:r>
                <a:r>
                  <a:rPr lang="en-GB" sz="1400" baseline="0" dirty="0" err="1" smtClean="0">
                    <a:solidFill>
                      <a:srgbClr val="0070C0"/>
                    </a:solidFill>
                  </a:rPr>
                  <a:t>dL</a:t>
                </a:r>
                <a:endParaRPr lang="en-GB" sz="1400" dirty="0">
                  <a:solidFill>
                    <a:srgbClr val="0070C0"/>
                  </a:solidFill>
                </a:endParaRPr>
              </a:p>
            </c:rich>
          </c:tx>
          <c:layout>
            <c:manualLayout>
              <c:xMode val="edge"/>
              <c:yMode val="edge"/>
              <c:x val="3.5322541498134076E-3"/>
              <c:y val="0.19980744342441076"/>
            </c:manualLayout>
          </c:layout>
          <c:spPr>
            <a:noFill/>
            <a:ln w="25465">
              <a:noFill/>
            </a:ln>
          </c:spPr>
        </c:title>
        <c:numFmt formatCode="General" sourceLinked="1"/>
        <c:minorTickMark val="out"/>
        <c:tickLblPos val="nextTo"/>
        <c:spPr>
          <a:ln w="12732">
            <a:solidFill>
              <a:srgbClr val="0070C0"/>
            </a:solidFill>
            <a:prstDash val="solid"/>
          </a:ln>
        </c:spPr>
        <c:txPr>
          <a:bodyPr rot="0" vert="horz"/>
          <a:lstStyle/>
          <a:p>
            <a:pPr>
              <a:defRPr lang="en-US" sz="1400" b="1" i="0" u="none" strike="noStrike" baseline="0">
                <a:solidFill>
                  <a:srgbClr val="0070C0"/>
                </a:solidFill>
                <a:latin typeface="Arial"/>
                <a:ea typeface="Arial"/>
                <a:cs typeface="Arial"/>
              </a:defRPr>
            </a:pPr>
            <a:endParaRPr lang="it-IT"/>
          </a:p>
        </c:txPr>
        <c:crossAx val="121799424"/>
        <c:crosses val="autoZero"/>
        <c:crossBetween val="between"/>
        <c:majorUnit val="500"/>
        <c:minorUnit val="250"/>
      </c:valAx>
      <c:spPr>
        <a:noFill/>
        <a:ln w="25400">
          <a:noFill/>
        </a:ln>
      </c:spPr>
    </c:plotArea>
    <c:legend>
      <c:legendPos val="r"/>
      <c:legendEntry>
        <c:idx val="0"/>
        <c:txPr>
          <a:bodyPr/>
          <a:lstStyle/>
          <a:p>
            <a:pPr>
              <a:defRPr sz="1400" b="1" i="0" u="none" strike="noStrike" baseline="0">
                <a:solidFill>
                  <a:srgbClr val="0070C0"/>
                </a:solidFill>
                <a:latin typeface="Arial"/>
                <a:ea typeface="Arial"/>
                <a:cs typeface="Arial"/>
              </a:defRPr>
            </a:pPr>
            <a:endParaRPr lang="it-IT"/>
          </a:p>
        </c:txPr>
      </c:legendEntry>
      <c:legendEntry>
        <c:idx val="1"/>
        <c:txPr>
          <a:bodyPr/>
          <a:lstStyle/>
          <a:p>
            <a:pPr>
              <a:defRPr sz="1400" b="1" i="0" u="none" strike="noStrike" baseline="0">
                <a:solidFill>
                  <a:srgbClr val="0070C0"/>
                </a:solidFill>
                <a:latin typeface="Arial"/>
                <a:ea typeface="Arial"/>
                <a:cs typeface="Arial"/>
              </a:defRPr>
            </a:pPr>
            <a:endParaRPr lang="it-IT"/>
          </a:p>
        </c:txPr>
      </c:legendEntry>
      <c:layout>
        <c:manualLayout>
          <c:xMode val="edge"/>
          <c:yMode val="edge"/>
          <c:x val="0.20221677451328071"/>
          <c:y val="0.12055244539519265"/>
          <c:w val="0.30736501877450356"/>
          <c:h val="0.14545460137795274"/>
        </c:manualLayout>
      </c:layout>
      <c:spPr>
        <a:solidFill>
          <a:schemeClr val="bg1"/>
        </a:solidFill>
        <a:ln w="3183">
          <a:solidFill>
            <a:sysClr val="window" lastClr="FFFFFF"/>
          </a:solidFill>
          <a:prstDash val="solid"/>
        </a:ln>
      </c:spPr>
      <c:txPr>
        <a:bodyPr/>
        <a:lstStyle/>
        <a:p>
          <a:pPr>
            <a:defRPr lang="en-US" sz="1473" b="1" i="0" u="none" strike="noStrike" baseline="0">
              <a:solidFill>
                <a:srgbClr val="0070C0"/>
              </a:solidFill>
              <a:latin typeface="Arial"/>
              <a:ea typeface="Arial"/>
              <a:cs typeface="Arial"/>
            </a:defRPr>
          </a:pPr>
          <a:endParaRPr lang="it-IT"/>
        </a:p>
      </c:txPr>
    </c:legend>
    <c:plotVisOnly val="1"/>
    <c:dispBlanksAs val="gap"/>
  </c:chart>
  <c:spPr>
    <a:noFill/>
    <a:ln>
      <a:noFill/>
    </a:ln>
  </c:spPr>
  <c:txPr>
    <a:bodyPr/>
    <a:lstStyle/>
    <a:p>
      <a:pPr>
        <a:defRPr sz="2206" b="1" i="0" u="none" strike="noStrike" baseline="0">
          <a:solidFill>
            <a:schemeClr val="tx1"/>
          </a:solidFill>
          <a:latin typeface="Arial"/>
          <a:ea typeface="Arial"/>
          <a:cs typeface="Arial"/>
        </a:defRPr>
      </a:pPr>
      <a:endParaRPr lang="it-IT"/>
    </a:p>
  </c:txPr>
  <c:externalData r:id="rId2"/>
</c:chartSpace>
</file>

<file path=ppt/charts/chart13.xml><?xml version="1.0" encoding="utf-8"?>
<c:chartSpace xmlns:c="http://schemas.openxmlformats.org/drawingml/2006/chart" xmlns:a="http://schemas.openxmlformats.org/drawingml/2006/main" xmlns:r="http://schemas.openxmlformats.org/officeDocument/2006/relationships">
  <c:lang val="it-IT"/>
  <c:clrMapOvr bg1="lt1" tx1="dk1" bg2="lt2" tx2="dk2" accent1="accent1" accent2="accent2" accent3="accent3" accent4="accent4" accent5="accent5" accent6="accent6" hlink="hlink" folHlink="folHlink"/>
  <c:chart>
    <c:plotArea>
      <c:layout>
        <c:manualLayout>
          <c:layoutTarget val="inner"/>
          <c:xMode val="edge"/>
          <c:yMode val="edge"/>
          <c:x val="8.8790233074361818E-2"/>
          <c:y val="0.16054158607350097"/>
          <c:w val="0.4217536071032188"/>
          <c:h val="0.68858800773693918"/>
        </c:manualLayout>
      </c:layout>
      <c:barChart>
        <c:barDir val="col"/>
        <c:grouping val="clustered"/>
        <c:ser>
          <c:idx val="0"/>
          <c:order val="0"/>
          <c:tx>
            <c:strRef>
              <c:f>Sheet1!$A$2</c:f>
              <c:strCache>
                <c:ptCount val="1"/>
                <c:pt idx="0">
                  <c:v>Before TT</c:v>
                </c:pt>
              </c:strCache>
            </c:strRef>
          </c:tx>
          <c:spPr>
            <a:solidFill>
              <a:sysClr val="window" lastClr="FFFFFF">
                <a:lumMod val="65000"/>
              </a:sysClr>
            </a:solidFill>
            <a:ln w="11914">
              <a:solidFill>
                <a:sysClr val="window" lastClr="FFFFFF">
                  <a:lumMod val="65000"/>
                </a:sysClr>
              </a:solidFill>
              <a:prstDash val="solid"/>
            </a:ln>
          </c:spPr>
          <c:cat>
            <c:strRef>
              <c:f>Sheet1!$B$1:$D$1</c:f>
              <c:strCache>
                <c:ptCount val="3"/>
                <c:pt idx="0">
                  <c:v>100 mg/sett (n=10)</c:v>
                </c:pt>
                <c:pt idx="1">
                  <c:v>250 mg/sett (n=10)</c:v>
                </c:pt>
                <c:pt idx="2">
                  <c:v>500 mg/sett (n=10)</c:v>
                </c:pt>
              </c:strCache>
            </c:strRef>
          </c:cat>
          <c:val>
            <c:numRef>
              <c:f>Sheet1!$B$2:$D$2</c:f>
              <c:numCache>
                <c:formatCode>General</c:formatCode>
                <c:ptCount val="3"/>
                <c:pt idx="0">
                  <c:v>0.83000000000000007</c:v>
                </c:pt>
                <c:pt idx="1">
                  <c:v>0.83000000000000007</c:v>
                </c:pt>
                <c:pt idx="2">
                  <c:v>0.5</c:v>
                </c:pt>
              </c:numCache>
            </c:numRef>
          </c:val>
        </c:ser>
        <c:ser>
          <c:idx val="1"/>
          <c:order val="1"/>
          <c:tx>
            <c:strRef>
              <c:f>Sheet1!$A$3</c:f>
              <c:strCache>
                <c:ptCount val="1"/>
                <c:pt idx="0">
                  <c:v>Settimana 16</c:v>
                </c:pt>
              </c:strCache>
            </c:strRef>
          </c:tx>
          <c:spPr>
            <a:solidFill>
              <a:srgbClr val="00B0F0"/>
            </a:solidFill>
            <a:ln w="11914">
              <a:solidFill>
                <a:schemeClr val="tx1"/>
              </a:solidFill>
              <a:prstDash val="solid"/>
            </a:ln>
          </c:spPr>
          <c:cat>
            <c:strRef>
              <c:f>Sheet1!$B$1:$D$1</c:f>
              <c:strCache>
                <c:ptCount val="3"/>
                <c:pt idx="0">
                  <c:v>100 mg/sett (n=10)</c:v>
                </c:pt>
                <c:pt idx="1">
                  <c:v>250 mg/sett (n=10)</c:v>
                </c:pt>
                <c:pt idx="2">
                  <c:v>500 mg/sett (n=10)</c:v>
                </c:pt>
              </c:strCache>
            </c:strRef>
          </c:cat>
          <c:val>
            <c:numRef>
              <c:f>Sheet1!$B$3:$D$3</c:f>
              <c:numCache>
                <c:formatCode>General</c:formatCode>
                <c:ptCount val="3"/>
                <c:pt idx="0">
                  <c:v>0.73000000000000009</c:v>
                </c:pt>
                <c:pt idx="1">
                  <c:v>0.85000000000000009</c:v>
                </c:pt>
                <c:pt idx="2">
                  <c:v>0.60000000000000009</c:v>
                </c:pt>
              </c:numCache>
            </c:numRef>
          </c:val>
        </c:ser>
        <c:ser>
          <c:idx val="2"/>
          <c:order val="2"/>
          <c:tx>
            <c:strRef>
              <c:f>Sheet1!$A$4</c:f>
              <c:strCache>
                <c:ptCount val="1"/>
                <c:pt idx="0">
                  <c:v>Settimana 28</c:v>
                </c:pt>
              </c:strCache>
            </c:strRef>
          </c:tx>
          <c:spPr>
            <a:solidFill>
              <a:srgbClr val="92D050"/>
            </a:solidFill>
            <a:ln w="11914">
              <a:solidFill>
                <a:srgbClr val="92D050"/>
              </a:solidFill>
              <a:prstDash val="solid"/>
            </a:ln>
          </c:spPr>
          <c:cat>
            <c:strRef>
              <c:f>Sheet1!$B$1:$D$1</c:f>
              <c:strCache>
                <c:ptCount val="3"/>
                <c:pt idx="0">
                  <c:v>100 mg/sett (n=10)</c:v>
                </c:pt>
                <c:pt idx="1">
                  <c:v>250 mg/sett (n=10)</c:v>
                </c:pt>
                <c:pt idx="2">
                  <c:v>500 mg/sett (n=10)</c:v>
                </c:pt>
              </c:strCache>
            </c:strRef>
          </c:cat>
          <c:val>
            <c:numRef>
              <c:f>Sheet1!$B$4:$D$4</c:f>
              <c:numCache>
                <c:formatCode>General</c:formatCode>
                <c:ptCount val="3"/>
                <c:pt idx="0">
                  <c:v>0.6100000000000001</c:v>
                </c:pt>
                <c:pt idx="1">
                  <c:v>0.81</c:v>
                </c:pt>
                <c:pt idx="2">
                  <c:v>0.58000000000000007</c:v>
                </c:pt>
              </c:numCache>
            </c:numRef>
          </c:val>
        </c:ser>
        <c:ser>
          <c:idx val="3"/>
          <c:order val="3"/>
          <c:tx>
            <c:strRef>
              <c:f>Sheet1!$A$5</c:f>
              <c:strCache>
                <c:ptCount val="1"/>
                <c:pt idx="0">
                  <c:v>Settimana 40</c:v>
                </c:pt>
              </c:strCache>
            </c:strRef>
          </c:tx>
          <c:spPr>
            <a:solidFill>
              <a:srgbClr val="002060"/>
            </a:solidFill>
            <a:ln w="11914">
              <a:solidFill>
                <a:srgbClr val="002060"/>
              </a:solidFill>
              <a:prstDash val="solid"/>
            </a:ln>
          </c:spPr>
          <c:cat>
            <c:strRef>
              <c:f>Sheet1!$B$1:$D$1</c:f>
              <c:strCache>
                <c:ptCount val="3"/>
                <c:pt idx="0">
                  <c:v>100 mg/sett (n=10)</c:v>
                </c:pt>
                <c:pt idx="1">
                  <c:v>250 mg/sett (n=10)</c:v>
                </c:pt>
                <c:pt idx="2">
                  <c:v>500 mg/sett (n=10)</c:v>
                </c:pt>
              </c:strCache>
            </c:strRef>
          </c:cat>
          <c:val>
            <c:numRef>
              <c:f>Sheet1!$B$5:$D$5</c:f>
              <c:numCache>
                <c:formatCode>General</c:formatCode>
                <c:ptCount val="3"/>
                <c:pt idx="0">
                  <c:v>0.55000000000000004</c:v>
                </c:pt>
                <c:pt idx="1">
                  <c:v>0.85000000000000009</c:v>
                </c:pt>
                <c:pt idx="2">
                  <c:v>0.58000000000000007</c:v>
                </c:pt>
              </c:numCache>
            </c:numRef>
          </c:val>
        </c:ser>
        <c:dLbls/>
        <c:gapWidth val="130"/>
        <c:overlap val="-30"/>
        <c:axId val="122239232"/>
        <c:axId val="122101760"/>
      </c:barChart>
      <c:catAx>
        <c:axId val="122239232"/>
        <c:scaling>
          <c:orientation val="minMax"/>
        </c:scaling>
        <c:axPos val="b"/>
        <c:numFmt formatCode="General" sourceLinked="1"/>
        <c:tickLblPos val="nextTo"/>
        <c:spPr>
          <a:ln w="2978">
            <a:solidFill>
              <a:srgbClr val="0070C0"/>
            </a:solidFill>
            <a:prstDash val="solid"/>
          </a:ln>
        </c:spPr>
        <c:txPr>
          <a:bodyPr rot="0" vert="horz"/>
          <a:lstStyle/>
          <a:p>
            <a:pPr>
              <a:defRPr lang="en-US" sz="1200" b="1" i="0" u="none" strike="noStrike" baseline="0">
                <a:solidFill>
                  <a:srgbClr val="0070C0"/>
                </a:solidFill>
                <a:latin typeface="Arial"/>
                <a:ea typeface="Arial"/>
                <a:cs typeface="Arial"/>
              </a:defRPr>
            </a:pPr>
            <a:endParaRPr lang="it-IT"/>
          </a:p>
        </c:txPr>
        <c:crossAx val="122101760"/>
        <c:crosses val="autoZero"/>
        <c:auto val="1"/>
        <c:lblAlgn val="ctr"/>
        <c:lblOffset val="100"/>
        <c:tickLblSkip val="1"/>
        <c:tickMarkSkip val="1"/>
      </c:catAx>
      <c:valAx>
        <c:axId val="122101760"/>
        <c:scaling>
          <c:orientation val="minMax"/>
        </c:scaling>
        <c:axPos val="l"/>
        <c:title>
          <c:tx>
            <c:rich>
              <a:bodyPr/>
              <a:lstStyle/>
              <a:p>
                <a:pPr>
                  <a:defRPr lang="en-US" sz="1335" b="1" i="0" u="none" strike="noStrike" baseline="0">
                    <a:solidFill>
                      <a:srgbClr val="0070C0"/>
                    </a:solidFill>
                    <a:latin typeface="Arial"/>
                    <a:ea typeface="Arial"/>
                    <a:cs typeface="Arial"/>
                  </a:defRPr>
                </a:pPr>
                <a:r>
                  <a:rPr lang="en-GB" sz="1200" dirty="0">
                    <a:solidFill>
                      <a:srgbClr val="0070C0"/>
                    </a:solidFill>
                  </a:rPr>
                  <a:t>PSA</a:t>
                </a:r>
                <a:r>
                  <a:rPr lang="en-GB" dirty="0">
                    <a:solidFill>
                      <a:srgbClr val="0070C0"/>
                    </a:solidFill>
                  </a:rPr>
                  <a:t> (</a:t>
                </a:r>
                <a:r>
                  <a:rPr lang="en-GB" sz="1200" dirty="0" err="1">
                    <a:solidFill>
                      <a:srgbClr val="0070C0"/>
                    </a:solidFill>
                  </a:rPr>
                  <a:t>ng</a:t>
                </a:r>
                <a:r>
                  <a:rPr lang="en-GB" sz="1200" dirty="0">
                    <a:solidFill>
                      <a:srgbClr val="0070C0"/>
                    </a:solidFill>
                  </a:rPr>
                  <a:t>/</a:t>
                </a:r>
                <a:r>
                  <a:rPr lang="en-GB" sz="1200" dirty="0" err="1">
                    <a:solidFill>
                      <a:srgbClr val="0070C0"/>
                    </a:solidFill>
                  </a:rPr>
                  <a:t>dL</a:t>
                </a:r>
                <a:r>
                  <a:rPr lang="en-GB" dirty="0">
                    <a:solidFill>
                      <a:srgbClr val="0070C0"/>
                    </a:solidFill>
                  </a:rPr>
                  <a:t>)</a:t>
                </a:r>
              </a:p>
            </c:rich>
          </c:tx>
          <c:layout>
            <c:manualLayout>
              <c:xMode val="edge"/>
              <c:yMode val="edge"/>
              <c:x val="1.1098446948275113E-3"/>
              <c:y val="0.39264985816166931"/>
            </c:manualLayout>
          </c:layout>
          <c:spPr>
            <a:noFill/>
            <a:ln w="23828">
              <a:noFill/>
            </a:ln>
          </c:spPr>
        </c:title>
        <c:numFmt formatCode="General" sourceLinked="1"/>
        <c:tickLblPos val="nextTo"/>
        <c:spPr>
          <a:ln w="2978">
            <a:solidFill>
              <a:srgbClr val="0070C0"/>
            </a:solidFill>
            <a:prstDash val="solid"/>
          </a:ln>
        </c:spPr>
        <c:txPr>
          <a:bodyPr rot="0" vert="horz"/>
          <a:lstStyle/>
          <a:p>
            <a:pPr>
              <a:defRPr lang="en-US" sz="1200" b="1" i="0" u="none" strike="noStrike" baseline="0">
                <a:solidFill>
                  <a:srgbClr val="0070C0"/>
                </a:solidFill>
                <a:latin typeface="Arial"/>
                <a:ea typeface="Arial"/>
                <a:cs typeface="Arial"/>
              </a:defRPr>
            </a:pPr>
            <a:endParaRPr lang="it-IT"/>
          </a:p>
        </c:txPr>
        <c:crossAx val="122239232"/>
        <c:crosses val="autoZero"/>
        <c:crossBetween val="between"/>
      </c:valAx>
      <c:spPr>
        <a:noFill/>
        <a:ln w="25400">
          <a:noFill/>
        </a:ln>
      </c:spPr>
    </c:plotArea>
    <c:legend>
      <c:legendPos val="t"/>
      <c:layout>
        <c:manualLayout>
          <c:xMode val="edge"/>
          <c:yMode val="edge"/>
          <c:x val="0.18921728041058175"/>
          <c:y val="5.0884169537217312E-2"/>
          <c:w val="0.63485019068749371"/>
          <c:h val="8.1237996765555834E-2"/>
        </c:manualLayout>
      </c:layout>
      <c:spPr>
        <a:solidFill>
          <a:schemeClr val="bg1"/>
        </a:solidFill>
        <a:ln w="2978">
          <a:noFill/>
          <a:prstDash val="solid"/>
        </a:ln>
      </c:spPr>
      <c:txPr>
        <a:bodyPr/>
        <a:lstStyle/>
        <a:p>
          <a:pPr>
            <a:defRPr lang="en-US" sz="1200" b="1" i="0" u="none" strike="noStrike" baseline="0">
              <a:solidFill>
                <a:srgbClr val="0070C0"/>
              </a:solidFill>
              <a:latin typeface="Arial"/>
              <a:ea typeface="Arial"/>
              <a:cs typeface="Arial"/>
            </a:defRPr>
          </a:pPr>
          <a:endParaRPr lang="it-IT"/>
        </a:p>
      </c:txPr>
    </c:legend>
    <c:plotVisOnly val="1"/>
    <c:dispBlanksAs val="gap"/>
  </c:chart>
  <c:spPr>
    <a:noFill/>
    <a:ln>
      <a:noFill/>
    </a:ln>
  </c:spPr>
  <c:txPr>
    <a:bodyPr/>
    <a:lstStyle/>
    <a:p>
      <a:pPr>
        <a:defRPr sz="1595" b="1" i="0" u="none" strike="noStrike" baseline="0">
          <a:solidFill>
            <a:schemeClr val="tx1"/>
          </a:solidFill>
          <a:latin typeface="Arial"/>
          <a:ea typeface="Arial"/>
          <a:cs typeface="Arial"/>
        </a:defRPr>
      </a:pPr>
      <a:endParaRPr lang="it-IT"/>
    </a:p>
  </c:txPr>
  <c:externalData r:id="rId2"/>
</c:chartSpace>
</file>

<file path=ppt/charts/chart14.xml><?xml version="1.0" encoding="utf-8"?>
<c:chartSpace xmlns:c="http://schemas.openxmlformats.org/drawingml/2006/chart" xmlns:a="http://schemas.openxmlformats.org/drawingml/2006/main" xmlns:r="http://schemas.openxmlformats.org/officeDocument/2006/relationships">
  <c:lang val="it-IT"/>
  <c:clrMapOvr bg1="lt1" tx1="dk1" bg2="lt2" tx2="dk2" accent1="accent1" accent2="accent2" accent3="accent3" accent4="accent4" accent5="accent5" accent6="accent6" hlink="hlink" folHlink="folHlink"/>
  <c:chart>
    <c:plotArea>
      <c:layout>
        <c:manualLayout>
          <c:layoutTarget val="inner"/>
          <c:xMode val="edge"/>
          <c:yMode val="edge"/>
          <c:x val="0.16800000000000001"/>
          <c:y val="0.15891472868217202"/>
          <c:w val="0.81"/>
          <c:h val="0.68992248062015504"/>
        </c:manualLayout>
      </c:layout>
      <c:barChart>
        <c:barDir val="col"/>
        <c:grouping val="clustered"/>
        <c:ser>
          <c:idx val="0"/>
          <c:order val="0"/>
          <c:tx>
            <c:strRef>
              <c:f>Sheet1!$A$2</c:f>
              <c:strCache>
                <c:ptCount val="1"/>
                <c:pt idx="0">
                  <c:v>before TT</c:v>
                </c:pt>
              </c:strCache>
            </c:strRef>
          </c:tx>
          <c:spPr>
            <a:solidFill>
              <a:sysClr val="window" lastClr="FFFFFF">
                <a:lumMod val="65000"/>
              </a:sysClr>
            </a:solidFill>
            <a:ln w="12058">
              <a:solidFill>
                <a:sysClr val="window" lastClr="FFFFFF">
                  <a:lumMod val="65000"/>
                </a:sysClr>
              </a:solidFill>
              <a:prstDash val="solid"/>
            </a:ln>
          </c:spPr>
          <c:cat>
            <c:strRef>
              <c:f>Sheet1!$B$1:$D$1</c:f>
              <c:strCache>
                <c:ptCount val="3"/>
                <c:pt idx="0">
                  <c:v>100 mg/sett (n=10)</c:v>
                </c:pt>
                <c:pt idx="1">
                  <c:v>250 mg/sett (n=10)</c:v>
                </c:pt>
                <c:pt idx="2">
                  <c:v>500 mg/sett (n=11)</c:v>
                </c:pt>
              </c:strCache>
            </c:strRef>
          </c:cat>
          <c:val>
            <c:numRef>
              <c:f>Sheet1!$B$2:$D$2</c:f>
              <c:numCache>
                <c:formatCode>General</c:formatCode>
                <c:ptCount val="3"/>
                <c:pt idx="0">
                  <c:v>12.2</c:v>
                </c:pt>
                <c:pt idx="1">
                  <c:v>13.3</c:v>
                </c:pt>
                <c:pt idx="2">
                  <c:v>12.9</c:v>
                </c:pt>
              </c:numCache>
            </c:numRef>
          </c:val>
        </c:ser>
        <c:ser>
          <c:idx val="1"/>
          <c:order val="1"/>
          <c:tx>
            <c:strRef>
              <c:f>Sheet1!$A$3</c:f>
              <c:strCache>
                <c:ptCount val="1"/>
                <c:pt idx="0">
                  <c:v>Settimana 16</c:v>
                </c:pt>
              </c:strCache>
            </c:strRef>
          </c:tx>
          <c:spPr>
            <a:solidFill>
              <a:srgbClr val="00B0F0"/>
            </a:solidFill>
            <a:ln w="12058">
              <a:solidFill>
                <a:schemeClr val="tx1"/>
              </a:solidFill>
              <a:prstDash val="solid"/>
            </a:ln>
          </c:spPr>
          <c:cat>
            <c:strRef>
              <c:f>Sheet1!$B$1:$D$1</c:f>
              <c:strCache>
                <c:ptCount val="3"/>
                <c:pt idx="0">
                  <c:v>100 mg/sett (n=10)</c:v>
                </c:pt>
                <c:pt idx="1">
                  <c:v>250 mg/sett (n=10)</c:v>
                </c:pt>
                <c:pt idx="2">
                  <c:v>500 mg/sett (n=11)</c:v>
                </c:pt>
              </c:strCache>
            </c:strRef>
          </c:cat>
          <c:val>
            <c:numRef>
              <c:f>Sheet1!$B$3:$D$3</c:f>
              <c:numCache>
                <c:formatCode>General</c:formatCode>
                <c:ptCount val="3"/>
                <c:pt idx="0">
                  <c:v>13.3</c:v>
                </c:pt>
                <c:pt idx="1">
                  <c:v>13.3</c:v>
                </c:pt>
                <c:pt idx="2">
                  <c:v>12</c:v>
                </c:pt>
              </c:numCache>
            </c:numRef>
          </c:val>
        </c:ser>
        <c:ser>
          <c:idx val="2"/>
          <c:order val="2"/>
          <c:tx>
            <c:strRef>
              <c:f>Sheet1!$A$4</c:f>
              <c:strCache>
                <c:ptCount val="1"/>
                <c:pt idx="0">
                  <c:v>Settimana 28</c:v>
                </c:pt>
              </c:strCache>
            </c:strRef>
          </c:tx>
          <c:spPr>
            <a:solidFill>
              <a:srgbClr val="92D050"/>
            </a:solidFill>
            <a:ln w="12058">
              <a:solidFill>
                <a:srgbClr val="92D050"/>
              </a:solidFill>
              <a:prstDash val="solid"/>
            </a:ln>
          </c:spPr>
          <c:cat>
            <c:strRef>
              <c:f>Sheet1!$B$1:$D$1</c:f>
              <c:strCache>
                <c:ptCount val="3"/>
                <c:pt idx="0">
                  <c:v>100 mg/sett (n=10)</c:v>
                </c:pt>
                <c:pt idx="1">
                  <c:v>250 mg/sett (n=10)</c:v>
                </c:pt>
                <c:pt idx="2">
                  <c:v>500 mg/sett (n=11)</c:v>
                </c:pt>
              </c:strCache>
            </c:strRef>
          </c:cat>
          <c:val>
            <c:numRef>
              <c:f>Sheet1!$B$4:$D$4</c:f>
              <c:numCache>
                <c:formatCode>General</c:formatCode>
                <c:ptCount val="3"/>
                <c:pt idx="0">
                  <c:v>12</c:v>
                </c:pt>
                <c:pt idx="1">
                  <c:v>13.3</c:v>
                </c:pt>
                <c:pt idx="2">
                  <c:v>12.2</c:v>
                </c:pt>
              </c:numCache>
            </c:numRef>
          </c:val>
        </c:ser>
        <c:dLbls/>
        <c:gapWidth val="130"/>
        <c:overlap val="-30"/>
        <c:axId val="122267904"/>
        <c:axId val="122302464"/>
      </c:barChart>
      <c:catAx>
        <c:axId val="122267904"/>
        <c:scaling>
          <c:orientation val="minMax"/>
        </c:scaling>
        <c:axPos val="b"/>
        <c:numFmt formatCode="General" sourceLinked="1"/>
        <c:tickLblPos val="nextTo"/>
        <c:spPr>
          <a:ln w="3015">
            <a:solidFill>
              <a:srgbClr val="0070C0"/>
            </a:solidFill>
            <a:prstDash val="solid"/>
          </a:ln>
        </c:spPr>
        <c:txPr>
          <a:bodyPr rot="0" vert="horz"/>
          <a:lstStyle/>
          <a:p>
            <a:pPr>
              <a:defRPr lang="en-US" sz="1200" b="1" i="0" u="none" strike="noStrike" baseline="0">
                <a:solidFill>
                  <a:srgbClr val="0070C0"/>
                </a:solidFill>
                <a:latin typeface="Arial"/>
                <a:ea typeface="Arial"/>
                <a:cs typeface="Arial"/>
              </a:defRPr>
            </a:pPr>
            <a:endParaRPr lang="it-IT"/>
          </a:p>
        </c:txPr>
        <c:crossAx val="122302464"/>
        <c:crosses val="autoZero"/>
        <c:auto val="1"/>
        <c:lblAlgn val="ctr"/>
        <c:lblOffset val="100"/>
        <c:tickLblSkip val="1"/>
        <c:tickMarkSkip val="1"/>
      </c:catAx>
      <c:valAx>
        <c:axId val="122302464"/>
        <c:scaling>
          <c:orientation val="minMax"/>
        </c:scaling>
        <c:axPos val="l"/>
        <c:title>
          <c:tx>
            <c:rich>
              <a:bodyPr/>
              <a:lstStyle/>
              <a:p>
                <a:pPr>
                  <a:defRPr lang="en-US" sz="1280" b="1" i="0" u="none" strike="noStrike" baseline="0">
                    <a:solidFill>
                      <a:srgbClr val="0070C0"/>
                    </a:solidFill>
                    <a:latin typeface="Arial"/>
                    <a:ea typeface="Arial"/>
                    <a:cs typeface="Arial"/>
                  </a:defRPr>
                </a:pPr>
                <a:r>
                  <a:rPr lang="en-GB" sz="1200" dirty="0" err="1" smtClean="0">
                    <a:solidFill>
                      <a:srgbClr val="0070C0"/>
                    </a:solidFill>
                  </a:rPr>
                  <a:t>Vvolume</a:t>
                </a:r>
                <a:r>
                  <a:rPr lang="en-GB" sz="1200" dirty="0" smtClean="0">
                    <a:solidFill>
                      <a:srgbClr val="0070C0"/>
                    </a:solidFill>
                  </a:rPr>
                  <a:t> </a:t>
                </a:r>
                <a:r>
                  <a:rPr lang="en-GB" sz="1200" dirty="0" err="1" smtClean="0">
                    <a:solidFill>
                      <a:srgbClr val="0070C0"/>
                    </a:solidFill>
                  </a:rPr>
                  <a:t>prostatico</a:t>
                </a:r>
                <a:r>
                  <a:rPr lang="en-GB" sz="1200" dirty="0" smtClean="0">
                    <a:solidFill>
                      <a:srgbClr val="0070C0"/>
                    </a:solidFill>
                  </a:rPr>
                  <a:t> </a:t>
                </a:r>
                <a:r>
                  <a:rPr lang="en-GB" sz="1200" dirty="0">
                    <a:solidFill>
                      <a:srgbClr val="0070C0"/>
                    </a:solidFill>
                  </a:rPr>
                  <a:t>(</a:t>
                </a:r>
                <a:r>
                  <a:rPr lang="en-GB" sz="1200" dirty="0" err="1">
                    <a:solidFill>
                      <a:srgbClr val="0070C0"/>
                    </a:solidFill>
                  </a:rPr>
                  <a:t>mL</a:t>
                </a:r>
                <a:r>
                  <a:rPr lang="en-GB" sz="1200" dirty="0">
                    <a:solidFill>
                      <a:srgbClr val="0070C0"/>
                    </a:solidFill>
                  </a:rPr>
                  <a:t>)</a:t>
                </a:r>
              </a:p>
            </c:rich>
          </c:tx>
          <c:layout>
            <c:manualLayout>
              <c:xMode val="edge"/>
              <c:yMode val="edge"/>
              <c:x val="2.9098222743135847E-3"/>
              <c:y val="0.3120155034161658"/>
            </c:manualLayout>
          </c:layout>
          <c:spPr>
            <a:noFill/>
            <a:ln w="24116">
              <a:noFill/>
            </a:ln>
          </c:spPr>
        </c:title>
        <c:numFmt formatCode="General" sourceLinked="1"/>
        <c:tickLblPos val="nextTo"/>
        <c:spPr>
          <a:ln w="3015">
            <a:solidFill>
              <a:srgbClr val="0070C0"/>
            </a:solidFill>
            <a:prstDash val="solid"/>
          </a:ln>
        </c:spPr>
        <c:txPr>
          <a:bodyPr rot="0" vert="horz"/>
          <a:lstStyle/>
          <a:p>
            <a:pPr>
              <a:defRPr lang="en-US" sz="1200" b="1" i="0" u="none" strike="noStrike" baseline="0">
                <a:solidFill>
                  <a:srgbClr val="0070C0"/>
                </a:solidFill>
                <a:latin typeface="Arial"/>
                <a:ea typeface="Arial"/>
                <a:cs typeface="Arial"/>
              </a:defRPr>
            </a:pPr>
            <a:endParaRPr lang="it-IT"/>
          </a:p>
        </c:txPr>
        <c:crossAx val="122267904"/>
        <c:crosses val="autoZero"/>
        <c:crossBetween val="between"/>
        <c:majorUnit val="1"/>
      </c:valAx>
      <c:spPr>
        <a:noFill/>
        <a:ln w="25400">
          <a:noFill/>
        </a:ln>
      </c:spPr>
    </c:plotArea>
    <c:plotVisOnly val="1"/>
    <c:dispBlanksAs val="gap"/>
  </c:chart>
  <c:spPr>
    <a:noFill/>
    <a:ln>
      <a:noFill/>
    </a:ln>
  </c:spPr>
  <c:txPr>
    <a:bodyPr/>
    <a:lstStyle/>
    <a:p>
      <a:pPr>
        <a:defRPr sz="1709" b="1" i="0" u="none" strike="noStrike" baseline="0">
          <a:solidFill>
            <a:schemeClr val="tx1"/>
          </a:solidFill>
          <a:latin typeface="Arial"/>
          <a:ea typeface="Arial"/>
          <a:cs typeface="Arial"/>
        </a:defRPr>
      </a:pPr>
      <a:endParaRPr lang="it-IT"/>
    </a:p>
  </c:txPr>
  <c:externalData r:id="rId2"/>
</c:chartSpace>
</file>

<file path=ppt/charts/chart15.xml><?xml version="1.0" encoding="utf-8"?>
<c:chartSpace xmlns:c="http://schemas.openxmlformats.org/drawingml/2006/chart" xmlns:a="http://schemas.openxmlformats.org/drawingml/2006/main" xmlns:r="http://schemas.openxmlformats.org/officeDocument/2006/relationships">
  <c:lang val="it-IT"/>
  <c:clrMapOvr bg1="lt1" tx1="dk1" bg2="lt2" tx2="dk2" accent1="accent1" accent2="accent2" accent3="accent3" accent4="accent4" accent5="accent5" accent6="accent6" hlink="hlink" folHlink="folHlink"/>
  <c:chart>
    <c:plotArea>
      <c:layout>
        <c:manualLayout>
          <c:layoutTarget val="inner"/>
          <c:xMode val="edge"/>
          <c:yMode val="edge"/>
          <c:x val="0.10123119015047878"/>
          <c:y val="7.0957095709570955E-2"/>
          <c:w val="0.88782489740082526"/>
          <c:h val="0.85808580858086259"/>
        </c:manualLayout>
      </c:layout>
      <c:barChart>
        <c:barDir val="col"/>
        <c:grouping val="clustered"/>
        <c:ser>
          <c:idx val="0"/>
          <c:order val="0"/>
          <c:tx>
            <c:strRef>
              <c:f>Sheet1!$A$2</c:f>
              <c:strCache>
                <c:ptCount val="1"/>
                <c:pt idx="0">
                  <c:v>Baseline</c:v>
                </c:pt>
              </c:strCache>
            </c:strRef>
          </c:tx>
          <c:spPr>
            <a:solidFill>
              <a:sysClr val="window" lastClr="FFFFFF">
                <a:lumMod val="65000"/>
              </a:sysClr>
            </a:solidFill>
            <a:ln w="10405">
              <a:solidFill>
                <a:sysClr val="window" lastClr="FFFFFF">
                  <a:lumMod val="65000"/>
                </a:sysClr>
              </a:solidFill>
              <a:prstDash val="solid"/>
            </a:ln>
          </c:spPr>
          <c:cat>
            <c:strRef>
              <c:f>Sheet1!$B$1:$C$1</c:f>
              <c:strCache>
                <c:ptCount val="2"/>
                <c:pt idx="0">
                  <c:v>IPSS</c:v>
                </c:pt>
                <c:pt idx="1">
                  <c:v>Total T</c:v>
                </c:pt>
              </c:strCache>
            </c:strRef>
          </c:cat>
          <c:val>
            <c:numRef>
              <c:f>Sheet1!$B$2:$C$2</c:f>
              <c:numCache>
                <c:formatCode>General</c:formatCode>
                <c:ptCount val="2"/>
                <c:pt idx="0">
                  <c:v>11</c:v>
                </c:pt>
                <c:pt idx="1">
                  <c:v>8.3000000000000007</c:v>
                </c:pt>
              </c:numCache>
            </c:numRef>
          </c:val>
        </c:ser>
        <c:ser>
          <c:idx val="1"/>
          <c:order val="1"/>
          <c:tx>
            <c:strRef>
              <c:f>Sheet1!$A$3</c:f>
              <c:strCache>
                <c:ptCount val="1"/>
                <c:pt idx="0">
                  <c:v>16 weeks</c:v>
                </c:pt>
              </c:strCache>
            </c:strRef>
          </c:tx>
          <c:spPr>
            <a:solidFill>
              <a:srgbClr val="00B0F0"/>
            </a:solidFill>
            <a:ln w="10405">
              <a:solidFill>
                <a:srgbClr val="00B0F0"/>
              </a:solidFill>
              <a:prstDash val="solid"/>
            </a:ln>
          </c:spPr>
          <c:cat>
            <c:strRef>
              <c:f>Sheet1!$B$1:$C$1</c:f>
              <c:strCache>
                <c:ptCount val="2"/>
                <c:pt idx="0">
                  <c:v>IPSS</c:v>
                </c:pt>
                <c:pt idx="1">
                  <c:v>Total T</c:v>
                </c:pt>
              </c:strCache>
            </c:strRef>
          </c:cat>
          <c:val>
            <c:numRef>
              <c:f>Sheet1!$B$3:$C$3</c:f>
              <c:numCache>
                <c:formatCode>General</c:formatCode>
                <c:ptCount val="2"/>
                <c:pt idx="0">
                  <c:v>6</c:v>
                </c:pt>
                <c:pt idx="1">
                  <c:v>13.05</c:v>
                </c:pt>
              </c:numCache>
            </c:numRef>
          </c:val>
        </c:ser>
        <c:ser>
          <c:idx val="2"/>
          <c:order val="2"/>
          <c:tx>
            <c:strRef>
              <c:f>Sheet1!$A$4</c:f>
              <c:strCache>
                <c:ptCount val="1"/>
                <c:pt idx="0">
                  <c:v>26 weeks</c:v>
                </c:pt>
              </c:strCache>
            </c:strRef>
          </c:tx>
          <c:spPr>
            <a:solidFill>
              <a:srgbClr val="92D050"/>
            </a:solidFill>
            <a:ln w="10405">
              <a:solidFill>
                <a:srgbClr val="92D050"/>
              </a:solidFill>
              <a:prstDash val="solid"/>
            </a:ln>
          </c:spPr>
          <c:cat>
            <c:strRef>
              <c:f>Sheet1!$B$1:$C$1</c:f>
              <c:strCache>
                <c:ptCount val="2"/>
                <c:pt idx="0">
                  <c:v>IPSS</c:v>
                </c:pt>
                <c:pt idx="1">
                  <c:v>Total T</c:v>
                </c:pt>
              </c:strCache>
            </c:strRef>
          </c:cat>
          <c:val>
            <c:numRef>
              <c:f>Sheet1!$B$4:$C$4</c:f>
              <c:numCache>
                <c:formatCode>General</c:formatCode>
                <c:ptCount val="2"/>
                <c:pt idx="0">
                  <c:v>4</c:v>
                </c:pt>
                <c:pt idx="1">
                  <c:v>17.05</c:v>
                </c:pt>
              </c:numCache>
            </c:numRef>
          </c:val>
        </c:ser>
        <c:dLbls/>
        <c:gapWidth val="40"/>
        <c:overlap val="-10"/>
        <c:axId val="134678016"/>
        <c:axId val="134679552"/>
      </c:barChart>
      <c:catAx>
        <c:axId val="134678016"/>
        <c:scaling>
          <c:orientation val="minMax"/>
        </c:scaling>
        <c:axPos val="b"/>
        <c:numFmt formatCode="General" sourceLinked="1"/>
        <c:tickLblPos val="nextTo"/>
        <c:spPr>
          <a:ln w="2601">
            <a:solidFill>
              <a:schemeClr val="tx1"/>
            </a:solidFill>
            <a:prstDash val="solid"/>
          </a:ln>
        </c:spPr>
        <c:txPr>
          <a:bodyPr rot="0" vert="horz"/>
          <a:lstStyle/>
          <a:p>
            <a:pPr>
              <a:defRPr lang="en-US">
                <a:solidFill>
                  <a:srgbClr val="0070C0"/>
                </a:solidFill>
              </a:defRPr>
            </a:pPr>
            <a:endParaRPr lang="it-IT"/>
          </a:p>
        </c:txPr>
        <c:crossAx val="134679552"/>
        <c:crosses val="autoZero"/>
        <c:auto val="1"/>
        <c:lblAlgn val="ctr"/>
        <c:lblOffset val="100"/>
        <c:tickLblSkip val="1"/>
        <c:tickMarkSkip val="1"/>
      </c:catAx>
      <c:valAx>
        <c:axId val="134679552"/>
        <c:scaling>
          <c:orientation val="minMax"/>
          <c:max val="20"/>
          <c:min val="0"/>
        </c:scaling>
        <c:axPos val="l"/>
        <c:numFmt formatCode="General" sourceLinked="1"/>
        <c:tickLblPos val="nextTo"/>
        <c:spPr>
          <a:ln w="2601">
            <a:solidFill>
              <a:srgbClr val="0070C0"/>
            </a:solidFill>
            <a:prstDash val="solid"/>
          </a:ln>
        </c:spPr>
        <c:txPr>
          <a:bodyPr rot="0" vert="horz"/>
          <a:lstStyle/>
          <a:p>
            <a:pPr>
              <a:defRPr lang="en-US">
                <a:solidFill>
                  <a:srgbClr val="0070C0"/>
                </a:solidFill>
              </a:defRPr>
            </a:pPr>
            <a:endParaRPr lang="it-IT"/>
          </a:p>
        </c:txPr>
        <c:crossAx val="134678016"/>
        <c:crosses val="autoZero"/>
        <c:crossBetween val="between"/>
        <c:majorUnit val="2"/>
        <c:minorUnit val="1"/>
      </c:valAx>
      <c:spPr>
        <a:noFill/>
        <a:ln w="25400">
          <a:noFill/>
        </a:ln>
      </c:spPr>
    </c:plotArea>
    <c:plotVisOnly val="1"/>
    <c:dispBlanksAs val="gap"/>
  </c:chart>
  <c:spPr>
    <a:noFill/>
    <a:ln>
      <a:noFill/>
    </a:ln>
  </c:spPr>
  <c:txPr>
    <a:bodyPr/>
    <a:lstStyle/>
    <a:p>
      <a:pPr>
        <a:defRPr sz="1147" b="1" i="0" u="none" strike="noStrike" baseline="0">
          <a:solidFill>
            <a:srgbClr val="000304"/>
          </a:solidFill>
          <a:latin typeface="Arial"/>
          <a:ea typeface="Arial"/>
          <a:cs typeface="Arial"/>
        </a:defRPr>
      </a:pPr>
      <a:endParaRPr lang="it-IT"/>
    </a:p>
  </c:txPr>
  <c:externalData r:id="rId2"/>
</c:chartSpace>
</file>

<file path=ppt/charts/chart16.xml><?xml version="1.0" encoding="utf-8"?>
<c:chartSpace xmlns:c="http://schemas.openxmlformats.org/drawingml/2006/chart" xmlns:a="http://schemas.openxmlformats.org/drawingml/2006/main" xmlns:r="http://schemas.openxmlformats.org/officeDocument/2006/relationships">
  <c:lang val="it-IT"/>
  <c:clrMapOvr bg1="lt1" tx1="dk1" bg2="lt2" tx2="dk2" accent1="accent1" accent2="accent2" accent3="accent3" accent4="accent4" accent5="accent5" accent6="accent6" hlink="hlink" folHlink="folHlink"/>
  <c:chart>
    <c:plotArea>
      <c:layout>
        <c:manualLayout>
          <c:layoutTarget val="inner"/>
          <c:xMode val="edge"/>
          <c:yMode val="edge"/>
          <c:x val="0.17302798982188294"/>
          <c:y val="7.0957095709570955E-2"/>
          <c:w val="0.80661577608142565"/>
          <c:h val="0.85808580858086281"/>
        </c:manualLayout>
      </c:layout>
      <c:barChart>
        <c:barDir val="col"/>
        <c:grouping val="clustered"/>
        <c:ser>
          <c:idx val="0"/>
          <c:order val="0"/>
          <c:tx>
            <c:strRef>
              <c:f>Sheet1!$A$2</c:f>
              <c:strCache>
                <c:ptCount val="1"/>
                <c:pt idx="0">
                  <c:v>baseline</c:v>
                </c:pt>
              </c:strCache>
            </c:strRef>
          </c:tx>
          <c:spPr>
            <a:solidFill>
              <a:sysClr val="window" lastClr="FFFFFF">
                <a:lumMod val="65000"/>
              </a:sysClr>
            </a:solidFill>
            <a:ln w="10402">
              <a:solidFill>
                <a:sysClr val="window" lastClr="FFFFFF">
                  <a:lumMod val="65000"/>
                </a:sysClr>
              </a:solidFill>
              <a:prstDash val="solid"/>
            </a:ln>
          </c:spPr>
          <c:cat>
            <c:strRef>
              <c:f>Sheet1!$B$1:$B$1</c:f>
              <c:strCache>
                <c:ptCount val="1"/>
                <c:pt idx="0">
                  <c:v>PSA</c:v>
                </c:pt>
              </c:strCache>
            </c:strRef>
          </c:cat>
          <c:val>
            <c:numRef>
              <c:f>Sheet1!$B$2:$B$2</c:f>
              <c:numCache>
                <c:formatCode>General</c:formatCode>
                <c:ptCount val="1"/>
                <c:pt idx="0">
                  <c:v>0.65000000000000324</c:v>
                </c:pt>
              </c:numCache>
            </c:numRef>
          </c:val>
        </c:ser>
        <c:ser>
          <c:idx val="1"/>
          <c:order val="1"/>
          <c:tx>
            <c:strRef>
              <c:f>Sheet1!$A$3</c:f>
              <c:strCache>
                <c:ptCount val="1"/>
                <c:pt idx="0">
                  <c:v>16 weeks</c:v>
                </c:pt>
              </c:strCache>
            </c:strRef>
          </c:tx>
          <c:spPr>
            <a:solidFill>
              <a:srgbClr val="00B0F0"/>
            </a:solidFill>
            <a:ln w="10402">
              <a:solidFill>
                <a:srgbClr val="00B0F0"/>
              </a:solidFill>
              <a:prstDash val="solid"/>
            </a:ln>
          </c:spPr>
          <c:cat>
            <c:strRef>
              <c:f>Sheet1!$B$1:$B$1</c:f>
              <c:strCache>
                <c:ptCount val="1"/>
                <c:pt idx="0">
                  <c:v>PSA</c:v>
                </c:pt>
              </c:strCache>
            </c:strRef>
          </c:cat>
          <c:val>
            <c:numRef>
              <c:f>Sheet1!$B$3:$B$3</c:f>
              <c:numCache>
                <c:formatCode>General</c:formatCode>
                <c:ptCount val="1"/>
                <c:pt idx="0">
                  <c:v>0.60000000000000064</c:v>
                </c:pt>
              </c:numCache>
            </c:numRef>
          </c:val>
        </c:ser>
        <c:ser>
          <c:idx val="2"/>
          <c:order val="2"/>
          <c:tx>
            <c:strRef>
              <c:f>Sheet1!$A$4</c:f>
              <c:strCache>
                <c:ptCount val="1"/>
                <c:pt idx="0">
                  <c:v>26 weeks</c:v>
                </c:pt>
              </c:strCache>
            </c:strRef>
          </c:tx>
          <c:spPr>
            <a:solidFill>
              <a:srgbClr val="92D050"/>
            </a:solidFill>
            <a:ln w="10402">
              <a:solidFill>
                <a:srgbClr val="92D050"/>
              </a:solidFill>
              <a:prstDash val="solid"/>
            </a:ln>
          </c:spPr>
          <c:cat>
            <c:strRef>
              <c:f>Sheet1!$B$1:$B$1</c:f>
              <c:strCache>
                <c:ptCount val="1"/>
                <c:pt idx="0">
                  <c:v>PSA</c:v>
                </c:pt>
              </c:strCache>
            </c:strRef>
          </c:cat>
          <c:val>
            <c:numRef>
              <c:f>Sheet1!$B$4:$B$4</c:f>
              <c:numCache>
                <c:formatCode>General</c:formatCode>
                <c:ptCount val="1"/>
                <c:pt idx="0">
                  <c:v>0.68</c:v>
                </c:pt>
              </c:numCache>
            </c:numRef>
          </c:val>
        </c:ser>
        <c:dLbls/>
        <c:gapWidth val="40"/>
        <c:overlap val="-10"/>
        <c:axId val="134869376"/>
        <c:axId val="134870912"/>
      </c:barChart>
      <c:catAx>
        <c:axId val="134869376"/>
        <c:scaling>
          <c:orientation val="minMax"/>
        </c:scaling>
        <c:axPos val="b"/>
        <c:numFmt formatCode="General" sourceLinked="1"/>
        <c:tickLblPos val="nextTo"/>
        <c:spPr>
          <a:ln w="2600">
            <a:solidFill>
              <a:srgbClr val="0070C0"/>
            </a:solidFill>
            <a:prstDash val="solid"/>
          </a:ln>
        </c:spPr>
        <c:txPr>
          <a:bodyPr rot="0" vert="horz"/>
          <a:lstStyle/>
          <a:p>
            <a:pPr>
              <a:defRPr lang="en-US" sz="1147" b="1" i="0" u="none" strike="noStrike" baseline="0">
                <a:solidFill>
                  <a:srgbClr val="0070C0"/>
                </a:solidFill>
                <a:latin typeface="Arial"/>
                <a:ea typeface="Arial"/>
                <a:cs typeface="Arial"/>
              </a:defRPr>
            </a:pPr>
            <a:endParaRPr lang="it-IT"/>
          </a:p>
        </c:txPr>
        <c:crossAx val="134870912"/>
        <c:crosses val="autoZero"/>
        <c:auto val="1"/>
        <c:lblAlgn val="ctr"/>
        <c:lblOffset val="100"/>
        <c:tickLblSkip val="1"/>
        <c:tickMarkSkip val="1"/>
      </c:catAx>
      <c:valAx>
        <c:axId val="134870912"/>
        <c:scaling>
          <c:orientation val="minMax"/>
          <c:max val="1"/>
          <c:min val="0"/>
        </c:scaling>
        <c:axPos val="l"/>
        <c:numFmt formatCode="General" sourceLinked="1"/>
        <c:tickLblPos val="nextTo"/>
        <c:spPr>
          <a:ln w="2600">
            <a:solidFill>
              <a:srgbClr val="0070C0"/>
            </a:solidFill>
            <a:prstDash val="solid"/>
          </a:ln>
        </c:spPr>
        <c:txPr>
          <a:bodyPr rot="0" vert="horz"/>
          <a:lstStyle/>
          <a:p>
            <a:pPr>
              <a:defRPr lang="en-US" sz="1147" b="1" i="0" u="none" strike="noStrike" baseline="0">
                <a:solidFill>
                  <a:srgbClr val="0070C0"/>
                </a:solidFill>
                <a:latin typeface="Arial"/>
                <a:ea typeface="Arial"/>
                <a:cs typeface="Arial"/>
              </a:defRPr>
            </a:pPr>
            <a:endParaRPr lang="it-IT"/>
          </a:p>
        </c:txPr>
        <c:crossAx val="134869376"/>
        <c:crosses val="autoZero"/>
        <c:crossBetween val="between"/>
        <c:majorUnit val="0.5"/>
        <c:minorUnit val="0.5"/>
      </c:valAx>
      <c:spPr>
        <a:noFill/>
        <a:ln w="25400">
          <a:noFill/>
        </a:ln>
      </c:spPr>
    </c:plotArea>
    <c:plotVisOnly val="1"/>
    <c:dispBlanksAs val="gap"/>
  </c:chart>
  <c:spPr>
    <a:noFill/>
    <a:ln>
      <a:noFill/>
    </a:ln>
  </c:spPr>
  <c:txPr>
    <a:bodyPr/>
    <a:lstStyle/>
    <a:p>
      <a:pPr>
        <a:defRPr sz="1147" b="1" i="0" u="none" strike="noStrike" baseline="0">
          <a:solidFill>
            <a:schemeClr val="tx1"/>
          </a:solidFill>
          <a:latin typeface="Arial"/>
          <a:ea typeface="Arial"/>
          <a:cs typeface="Arial"/>
        </a:defRPr>
      </a:pPr>
      <a:endParaRPr lang="it-IT"/>
    </a:p>
  </c:txPr>
  <c:externalData r:id="rId2"/>
</c:chartSpace>
</file>

<file path=ppt/comments/comment1.xml><?xml version="1.0" encoding="utf-8"?>
<p:cmLst xmlns:a="http://schemas.openxmlformats.org/drawingml/2006/main" xmlns:r="http://schemas.openxmlformats.org/officeDocument/2006/relationships" xmlns:p="http://schemas.openxmlformats.org/presentationml/2006/main">
  <p:cm authorId="0" dt="2011-10-03T12:48:09.785" idx="6">
    <p:pos x="10" y="10"/>
    <p:text>Check axes labels in ref</p:text>
  </p:cm>
</p:cmLst>
</file>

<file path=ppt/drawings/drawing1.xml><?xml version="1.0" encoding="utf-8"?>
<c:userShapes xmlns:c="http://schemas.openxmlformats.org/drawingml/2006/chart">
  <cdr:relSizeAnchor xmlns:cdr="http://schemas.openxmlformats.org/drawingml/2006/chartDrawing">
    <cdr:from>
      <cdr:x>0.1815</cdr:x>
      <cdr:y>0.805</cdr:y>
    </cdr:from>
    <cdr:to>
      <cdr:x>0.28875</cdr:x>
      <cdr:y>0.85225</cdr:y>
    </cdr:to>
    <cdr:sp macro="" textlink="">
      <cdr:nvSpPr>
        <cdr:cNvPr id="1025" name="Text Box 1"/>
        <cdr:cNvSpPr txBox="1">
          <a:spLocks xmlns:a="http://schemas.openxmlformats.org/drawingml/2006/main" noChangeArrowheads="1"/>
        </cdr:cNvSpPr>
      </cdr:nvSpPr>
      <cdr:spPr bwMode="auto">
        <a:xfrm xmlns:a="http://schemas.openxmlformats.org/drawingml/2006/main">
          <a:off x="1479842" y="3795474"/>
          <a:ext cx="874452" cy="22277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27432" bIns="0" anchor="t" upright="1"/>
        <a:lstStyle xmlns:a="http://schemas.openxmlformats.org/drawingml/2006/main"/>
        <a:p xmlns:a="http://schemas.openxmlformats.org/drawingml/2006/main">
          <a:pPr algn="ctr" rtl="0">
            <a:defRPr sz="1000"/>
          </a:pPr>
          <a:r>
            <a:rPr lang="en-GB" sz="1100" b="1" i="0" u="none" strike="noStrike" baseline="0">
              <a:solidFill>
                <a:schemeClr val="bg1"/>
              </a:solidFill>
              <a:latin typeface="Arial"/>
              <a:cs typeface="Arial"/>
            </a:rPr>
            <a:t>Baseline</a:t>
          </a:r>
        </a:p>
      </cdr:txBody>
    </cdr:sp>
  </cdr:relSizeAnchor>
  <cdr:relSizeAnchor xmlns:cdr="http://schemas.openxmlformats.org/drawingml/2006/chartDrawing">
    <cdr:from>
      <cdr:x>0.28875</cdr:x>
      <cdr:y>0.805</cdr:y>
    </cdr:from>
    <cdr:to>
      <cdr:x>0.396</cdr:x>
      <cdr:y>0.85225</cdr:y>
    </cdr:to>
    <cdr:sp macro="" textlink="">
      <cdr:nvSpPr>
        <cdr:cNvPr id="1027" name="Text Box 3"/>
        <cdr:cNvSpPr txBox="1">
          <a:spLocks xmlns:a="http://schemas.openxmlformats.org/drawingml/2006/main" noChangeArrowheads="1"/>
        </cdr:cNvSpPr>
      </cdr:nvSpPr>
      <cdr:spPr bwMode="auto">
        <a:xfrm xmlns:a="http://schemas.openxmlformats.org/drawingml/2006/main">
          <a:off x="2354294" y="3795474"/>
          <a:ext cx="874452" cy="22277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27432" bIns="0" anchor="t" upright="1"/>
        <a:lstStyle xmlns:a="http://schemas.openxmlformats.org/drawingml/2006/main"/>
        <a:p xmlns:a="http://schemas.openxmlformats.org/drawingml/2006/main">
          <a:pPr algn="ctr" rtl="0">
            <a:defRPr sz="1000"/>
          </a:pPr>
          <a:r>
            <a:rPr lang="en-GB" sz="1100" b="1" i="0" u="none" strike="noStrike" baseline="0" dirty="0" smtClean="0">
              <a:solidFill>
                <a:schemeClr val="bg1"/>
              </a:solidFill>
              <a:latin typeface="Arial"/>
              <a:cs typeface="Arial"/>
            </a:rPr>
            <a:t>Sett </a:t>
          </a:r>
          <a:r>
            <a:rPr lang="en-GB" sz="1100" b="1" i="0" u="none" strike="noStrike" baseline="0" dirty="0">
              <a:solidFill>
                <a:schemeClr val="bg1"/>
              </a:solidFill>
              <a:latin typeface="Arial"/>
              <a:cs typeface="Arial"/>
            </a:rPr>
            <a:t>6</a:t>
          </a:r>
        </a:p>
      </cdr:txBody>
    </cdr:sp>
  </cdr:relSizeAnchor>
  <cdr:relSizeAnchor xmlns:cdr="http://schemas.openxmlformats.org/drawingml/2006/chartDrawing">
    <cdr:from>
      <cdr:x>0.396</cdr:x>
      <cdr:y>0.805</cdr:y>
    </cdr:from>
    <cdr:to>
      <cdr:x>0.50425</cdr:x>
      <cdr:y>0.85225</cdr:y>
    </cdr:to>
    <cdr:sp macro="" textlink="">
      <cdr:nvSpPr>
        <cdr:cNvPr id="1028" name="Text Box 4"/>
        <cdr:cNvSpPr txBox="1">
          <a:spLocks xmlns:a="http://schemas.openxmlformats.org/drawingml/2006/main" noChangeArrowheads="1"/>
        </cdr:cNvSpPr>
      </cdr:nvSpPr>
      <cdr:spPr bwMode="auto">
        <a:xfrm xmlns:a="http://schemas.openxmlformats.org/drawingml/2006/main">
          <a:off x="3228746" y="3795474"/>
          <a:ext cx="882606" cy="22277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27432" bIns="0" anchor="t" upright="1"/>
        <a:lstStyle xmlns:a="http://schemas.openxmlformats.org/drawingml/2006/main"/>
        <a:p xmlns:a="http://schemas.openxmlformats.org/drawingml/2006/main">
          <a:pPr algn="ctr" rtl="0">
            <a:defRPr sz="1000"/>
          </a:pPr>
          <a:r>
            <a:rPr lang="en-GB" sz="1100" b="1" i="0" u="none" strike="noStrike" baseline="0" dirty="0" smtClean="0">
              <a:solidFill>
                <a:schemeClr val="bg1"/>
              </a:solidFill>
              <a:latin typeface="Arial"/>
              <a:cs typeface="Arial"/>
            </a:rPr>
            <a:t>Sett </a:t>
          </a:r>
          <a:r>
            <a:rPr lang="en-GB" sz="1100" b="1" i="0" u="none" strike="noStrike" baseline="0" dirty="0">
              <a:solidFill>
                <a:schemeClr val="bg1"/>
              </a:solidFill>
              <a:latin typeface="Arial"/>
              <a:cs typeface="Arial"/>
            </a:rPr>
            <a:t>14</a:t>
          </a:r>
        </a:p>
      </cdr:txBody>
    </cdr:sp>
  </cdr:relSizeAnchor>
  <cdr:relSizeAnchor xmlns:cdr="http://schemas.openxmlformats.org/drawingml/2006/chartDrawing">
    <cdr:from>
      <cdr:x>0.59475</cdr:x>
      <cdr:y>0.805</cdr:y>
    </cdr:from>
    <cdr:to>
      <cdr:x>0.703</cdr:x>
      <cdr:y>0.85225</cdr:y>
    </cdr:to>
    <cdr:sp macro="" textlink="">
      <cdr:nvSpPr>
        <cdr:cNvPr id="1031" name="Text Box 7"/>
        <cdr:cNvSpPr txBox="1">
          <a:spLocks xmlns:a="http://schemas.openxmlformats.org/drawingml/2006/main" noChangeArrowheads="1"/>
        </cdr:cNvSpPr>
      </cdr:nvSpPr>
      <cdr:spPr bwMode="auto">
        <a:xfrm xmlns:a="http://schemas.openxmlformats.org/drawingml/2006/main">
          <a:off x="4849235" y="3795474"/>
          <a:ext cx="882605" cy="22277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27432" bIns="0" anchor="t" upright="1"/>
        <a:lstStyle xmlns:a="http://schemas.openxmlformats.org/drawingml/2006/main"/>
        <a:p xmlns:a="http://schemas.openxmlformats.org/drawingml/2006/main">
          <a:pPr algn="ctr" rtl="0">
            <a:defRPr sz="1000"/>
          </a:pPr>
          <a:r>
            <a:rPr lang="en-GB" sz="1100" b="1" i="0" u="none" strike="noStrike" baseline="0">
              <a:solidFill>
                <a:schemeClr val="bg1"/>
              </a:solidFill>
              <a:latin typeface="Arial"/>
              <a:cs typeface="Arial"/>
            </a:rPr>
            <a:t>Baseline</a:t>
          </a:r>
        </a:p>
      </cdr:txBody>
    </cdr:sp>
  </cdr:relSizeAnchor>
  <cdr:relSizeAnchor xmlns:cdr="http://schemas.openxmlformats.org/drawingml/2006/chartDrawing">
    <cdr:from>
      <cdr:x>0.703</cdr:x>
      <cdr:y>0.805</cdr:y>
    </cdr:from>
    <cdr:to>
      <cdr:x>0.81125</cdr:x>
      <cdr:y>0.85225</cdr:y>
    </cdr:to>
    <cdr:sp macro="" textlink="">
      <cdr:nvSpPr>
        <cdr:cNvPr id="1032" name="Text Box 8"/>
        <cdr:cNvSpPr txBox="1">
          <a:spLocks xmlns:a="http://schemas.openxmlformats.org/drawingml/2006/main" noChangeArrowheads="1"/>
        </cdr:cNvSpPr>
      </cdr:nvSpPr>
      <cdr:spPr bwMode="auto">
        <a:xfrm xmlns:a="http://schemas.openxmlformats.org/drawingml/2006/main">
          <a:off x="5731840" y="3795474"/>
          <a:ext cx="882606" cy="22277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27432" bIns="0" anchor="t" upright="1"/>
        <a:lstStyle xmlns:a="http://schemas.openxmlformats.org/drawingml/2006/main"/>
        <a:p xmlns:a="http://schemas.openxmlformats.org/drawingml/2006/main">
          <a:pPr algn="ctr" rtl="0">
            <a:defRPr sz="1000"/>
          </a:pPr>
          <a:r>
            <a:rPr lang="en-GB" sz="1100" b="1" i="0" u="none" strike="noStrike" baseline="0" dirty="0" smtClean="0">
              <a:solidFill>
                <a:schemeClr val="bg1"/>
              </a:solidFill>
              <a:latin typeface="Arial"/>
              <a:cs typeface="Arial"/>
            </a:rPr>
            <a:t>Sett </a:t>
          </a:r>
          <a:r>
            <a:rPr lang="en-GB" sz="1100" b="1" i="0" u="none" strike="noStrike" baseline="0" dirty="0">
              <a:solidFill>
                <a:schemeClr val="bg1"/>
              </a:solidFill>
              <a:latin typeface="Arial"/>
              <a:cs typeface="Arial"/>
            </a:rPr>
            <a:t>6</a:t>
          </a:r>
        </a:p>
      </cdr:txBody>
    </cdr:sp>
  </cdr:relSizeAnchor>
  <cdr:relSizeAnchor xmlns:cdr="http://schemas.openxmlformats.org/drawingml/2006/chartDrawing">
    <cdr:from>
      <cdr:x>0.81125</cdr:x>
      <cdr:y>0.805</cdr:y>
    </cdr:from>
    <cdr:to>
      <cdr:x>0.91925</cdr:x>
      <cdr:y>0.85225</cdr:y>
    </cdr:to>
    <cdr:sp macro="" textlink="">
      <cdr:nvSpPr>
        <cdr:cNvPr id="1033" name="Text Box 9"/>
        <cdr:cNvSpPr txBox="1">
          <a:spLocks xmlns:a="http://schemas.openxmlformats.org/drawingml/2006/main" noChangeArrowheads="1"/>
        </cdr:cNvSpPr>
      </cdr:nvSpPr>
      <cdr:spPr bwMode="auto">
        <a:xfrm xmlns:a="http://schemas.openxmlformats.org/drawingml/2006/main">
          <a:off x="6614446" y="3795474"/>
          <a:ext cx="880567" cy="22277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27432" bIns="0" anchor="t" upright="1"/>
        <a:lstStyle xmlns:a="http://schemas.openxmlformats.org/drawingml/2006/main"/>
        <a:p xmlns:a="http://schemas.openxmlformats.org/drawingml/2006/main">
          <a:pPr algn="ctr" rtl="0">
            <a:defRPr sz="1000"/>
          </a:pPr>
          <a:r>
            <a:rPr lang="en-GB" sz="1100" b="1" i="0" u="none" strike="noStrike" baseline="0" dirty="0" smtClean="0">
              <a:solidFill>
                <a:schemeClr val="bg1"/>
              </a:solidFill>
              <a:latin typeface="Arial"/>
              <a:cs typeface="Arial"/>
            </a:rPr>
            <a:t>Sett 14</a:t>
          </a:r>
          <a:endParaRPr lang="en-GB" sz="1100" b="1" i="0" u="none" strike="noStrike" baseline="0" dirty="0">
            <a:solidFill>
              <a:schemeClr val="bg1"/>
            </a:solidFill>
            <a:latin typeface="Arial"/>
            <a:cs typeface="Aria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F68D960C-A77E-4769-9E2F-42607B010410}" type="datetimeFigureOut">
              <a:rPr lang="en-US"/>
              <a:pPr>
                <a:defRPr/>
              </a:pPr>
              <a:t>7/19/2012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8223D4E0-9C13-4F34-BADE-73F6E8394F4D}" type="slidenum">
              <a:rPr lang="en-US"/>
              <a:pPr>
                <a:defRPr/>
              </a:pPr>
              <a:t>‹N›</a:t>
            </a:fld>
            <a:endParaRPr lang="en-US"/>
          </a:p>
        </p:txBody>
      </p:sp>
    </p:spTree>
    <p:extLst>
      <p:ext uri="{BB962C8B-B14F-4D97-AF65-F5344CB8AC3E}">
        <p14:creationId xmlns:p14="http://schemas.microsoft.com/office/powerpoint/2010/main" xmlns="" val="320333506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p:spPr>
      </p:sp>
      <p:sp>
        <p:nvSpPr>
          <p:cNvPr id="1198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4" name="Slide Number Placeholder 3"/>
          <p:cNvSpPr>
            <a:spLocks noGrp="1"/>
          </p:cNvSpPr>
          <p:nvPr>
            <p:ph type="sldNum" sz="quarter" idx="5"/>
          </p:nvPr>
        </p:nvSpPr>
        <p:spPr/>
        <p:txBody>
          <a:bodyPr/>
          <a:lstStyle/>
          <a:p>
            <a:pPr>
              <a:defRPr/>
            </a:pPr>
            <a:fld id="{3705D52D-8839-4D28-83DB-1A45CAA92827}" type="slidenum">
              <a:rPr lang="en-GB" smtClean="0"/>
              <a:pPr>
                <a:defRPr/>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p:spPr>
      </p:sp>
      <p:sp>
        <p:nvSpPr>
          <p:cNvPr id="1208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4" name="Slide Number Placeholder 3"/>
          <p:cNvSpPr>
            <a:spLocks noGrp="1"/>
          </p:cNvSpPr>
          <p:nvPr>
            <p:ph type="sldNum" sz="quarter" idx="5"/>
          </p:nvPr>
        </p:nvSpPr>
        <p:spPr/>
        <p:txBody>
          <a:bodyPr/>
          <a:lstStyle/>
          <a:p>
            <a:pPr>
              <a:defRPr/>
            </a:pPr>
            <a:fld id="{6236EB5F-ACDD-4322-A9B6-6029CB4B253C}" type="slidenum">
              <a:rPr lang="en-GB" smtClean="0"/>
              <a:pPr>
                <a:defRPr/>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1024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FB20811-CD4C-4BDB-895D-A76EC5A71F5F}" type="slidenum">
              <a:rPr lang="en-GB" smtClean="0"/>
              <a:pPr/>
              <a:t>3</a:t>
            </a:fld>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buFont typeface="Arial" pitchFamily="34" charset="0"/>
              <a:buNone/>
              <a:defRPr/>
            </a:pPr>
            <a:r>
              <a:rPr lang="en-GB" b="1" dirty="0" smtClean="0"/>
              <a:t>Notes</a:t>
            </a:r>
          </a:p>
          <a:p>
            <a:pPr>
              <a:defRPr/>
            </a:pPr>
            <a:r>
              <a:rPr lang="en-GB" dirty="0" smtClean="0"/>
              <a:t>The incidence of CHD rises with age in both men and women. Incidence in men is higher than in woman in all age ranges.</a:t>
            </a:r>
          </a:p>
          <a:p>
            <a:pPr>
              <a:buFont typeface="Arial" pitchFamily="34" charset="0"/>
              <a:buNone/>
              <a:defRPr/>
            </a:pPr>
            <a:r>
              <a:rPr lang="en-GB" b="1" dirty="0" smtClean="0"/>
              <a:t>References</a:t>
            </a:r>
          </a:p>
          <a:p>
            <a:pPr marL="228600" indent="-228600">
              <a:buFont typeface="+mj-lt"/>
              <a:buAutoNum type="arabicPeriod"/>
              <a:defRPr/>
            </a:pPr>
            <a:r>
              <a:rPr lang="en-GB" dirty="0" smtClean="0"/>
              <a:t>Lerner DJ, </a:t>
            </a:r>
            <a:r>
              <a:rPr lang="en-GB" dirty="0" err="1" smtClean="0"/>
              <a:t>Kannel</a:t>
            </a:r>
            <a:r>
              <a:rPr lang="en-GB" dirty="0" smtClean="0"/>
              <a:t> WB. Patterns of coronary heart disease morbidity and mortality in the sexes: a 26-year follow-up of the Framingham population. </a:t>
            </a:r>
            <a:r>
              <a:rPr lang="en-GB" i="1" dirty="0" smtClean="0"/>
              <a:t>Am Heart J. </a:t>
            </a:r>
            <a:r>
              <a:rPr lang="en-GB" dirty="0" smtClean="0"/>
              <a:t>1986;111:383-390.</a:t>
            </a:r>
          </a:p>
        </p:txBody>
      </p:sp>
      <p:sp>
        <p:nvSpPr>
          <p:cNvPr id="4" name="Slide Number Placeholder 3"/>
          <p:cNvSpPr>
            <a:spLocks noGrp="1"/>
          </p:cNvSpPr>
          <p:nvPr>
            <p:ph type="sldNum" sz="quarter" idx="5"/>
          </p:nvPr>
        </p:nvSpPr>
        <p:spPr/>
        <p:txBody>
          <a:bodyPr/>
          <a:lstStyle/>
          <a:p>
            <a:pPr>
              <a:defRPr/>
            </a:pPr>
            <a:fld id="{2121D15B-B0D8-4AA3-B7FC-896E9A708EF8}" type="slidenum">
              <a:rPr lang="en-GB" smtClean="0"/>
              <a:pPr>
                <a:defRPr/>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p:spPr>
      </p:sp>
      <p:sp>
        <p:nvSpPr>
          <p:cNvPr id="1228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4" name="Slide Number Placeholder 3"/>
          <p:cNvSpPr>
            <a:spLocks noGrp="1"/>
          </p:cNvSpPr>
          <p:nvPr>
            <p:ph type="sldNum" sz="quarter" idx="5"/>
          </p:nvPr>
        </p:nvSpPr>
        <p:spPr/>
        <p:txBody>
          <a:bodyPr/>
          <a:lstStyle/>
          <a:p>
            <a:pPr>
              <a:defRPr/>
            </a:pPr>
            <a:fld id="{4802B60C-EA37-4CC5-8822-99E3A7A4F413}" type="slidenum">
              <a:rPr lang="en-GB" smtClean="0"/>
              <a:pPr>
                <a:defRPr/>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3907"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p:spPr>
      </p:sp>
      <p:sp>
        <p:nvSpPr>
          <p:cNvPr id="1249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4" name="Slide Number Placeholder 3"/>
          <p:cNvSpPr>
            <a:spLocks noGrp="1"/>
          </p:cNvSpPr>
          <p:nvPr>
            <p:ph type="sldNum" sz="quarter" idx="5"/>
          </p:nvPr>
        </p:nvSpPr>
        <p:spPr/>
        <p:txBody>
          <a:bodyPr/>
          <a:lstStyle/>
          <a:p>
            <a:pPr>
              <a:defRPr/>
            </a:pPr>
            <a:fld id="{D7D0135D-6BA4-4FC1-B986-ED3BF05D7CB2}" type="slidenum">
              <a:rPr lang="en-GB">
                <a:solidFill>
                  <a:prstClr val="black"/>
                </a:solidFill>
              </a:rPr>
              <a:pPr>
                <a:defRPr/>
              </a:pPr>
              <a:t>7</a:t>
            </a:fld>
            <a:endParaRPr lang="en-GB">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6C631E8-24DA-454F-AA63-009C900F2598}" type="slidenum">
              <a:rPr lang="fr-FR"/>
              <a:pPr>
                <a:defRPr/>
              </a:pPr>
              <a:t>8</a:t>
            </a:fld>
            <a:endParaRPr lang="fr-FR"/>
          </a:p>
        </p:txBody>
      </p:sp>
      <p:sp>
        <p:nvSpPr>
          <p:cNvPr id="12595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25956"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r>
              <a:rPr lang="en-GB" smtClean="0"/>
              <a:t>Research indicates that </a:t>
            </a:r>
            <a:r>
              <a:rPr lang="en-GB" i="1" smtClean="0"/>
              <a:t>low</a:t>
            </a:r>
            <a:r>
              <a:rPr lang="en-GB" smtClean="0"/>
              <a:t> testosterone is associated with CAD in men.</a:t>
            </a:r>
            <a:r>
              <a:rPr lang="en-US" smtClean="0"/>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buFont typeface="Arial" pitchFamily="34" charset="0"/>
              <a:buNone/>
              <a:defRPr/>
            </a:pPr>
            <a:r>
              <a:rPr lang="en-GB" b="1" dirty="0" smtClean="0"/>
              <a:t>Reference</a:t>
            </a:r>
          </a:p>
          <a:p>
            <a:pPr marL="228600" indent="-228600">
              <a:buFont typeface="+mj-lt"/>
              <a:buAutoNum type="arabicPeriod"/>
              <a:defRPr/>
            </a:pPr>
            <a:r>
              <a:rPr lang="en-GB" dirty="0" smtClean="0"/>
              <a:t>English KM, Steeds RP, Jones TH, et al. Low-dose transdermal testosterone therapy improves angina threshold in men with chronic stable angina: A randomized, double-blind, placebo-controlled study.  </a:t>
            </a:r>
            <a:r>
              <a:rPr lang="en-GB" i="1" dirty="0" smtClean="0"/>
              <a:t>Circulation. </a:t>
            </a:r>
            <a:r>
              <a:rPr lang="en-GB" dirty="0" smtClean="0"/>
              <a:t>2000;17;102(16):1906-11.&lt;&lt;Ap1909 Figure 1.&gt;&gt;</a:t>
            </a:r>
          </a:p>
          <a:p>
            <a:pPr>
              <a:buFont typeface="Arial" pitchFamily="34" charset="0"/>
              <a:buNone/>
              <a:defRPr/>
            </a:pPr>
            <a:endParaRPr lang="en-GB" b="1" dirty="0" smtClean="0"/>
          </a:p>
        </p:txBody>
      </p:sp>
      <p:sp>
        <p:nvSpPr>
          <p:cNvPr id="4" name="Slide Number Placeholder 3"/>
          <p:cNvSpPr>
            <a:spLocks noGrp="1"/>
          </p:cNvSpPr>
          <p:nvPr>
            <p:ph type="sldNum" sz="quarter" idx="5"/>
          </p:nvPr>
        </p:nvSpPr>
        <p:spPr/>
        <p:txBody>
          <a:bodyPr/>
          <a:lstStyle/>
          <a:p>
            <a:pPr>
              <a:defRPr/>
            </a:pPr>
            <a:fld id="{E77B3343-3978-4280-95F4-4D44861A8712}" type="slidenum">
              <a:rPr lang="en-GB" smtClean="0"/>
              <a:pPr>
                <a:defRPr/>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Folienbildplatzhalter 1"/>
          <p:cNvSpPr>
            <a:spLocks noGrp="1" noRot="1" noChangeAspect="1" noTextEdit="1"/>
          </p:cNvSpPr>
          <p:nvPr>
            <p:ph type="sldImg"/>
          </p:nvPr>
        </p:nvSpPr>
        <p:spPr bwMode="auto">
          <a:noFill/>
          <a:ln>
            <a:solidFill>
              <a:srgbClr val="000000"/>
            </a:solidFill>
            <a:miter lim="800000"/>
            <a:headEnd/>
            <a:tailEnd/>
          </a:ln>
        </p:spPr>
      </p:sp>
      <p:sp>
        <p:nvSpPr>
          <p:cNvPr id="128003" name="Notizenplatzhalter 2"/>
          <p:cNvSpPr>
            <a:spLocks noGrp="1"/>
          </p:cNvSpPr>
          <p:nvPr>
            <p:ph type="body" idx="1"/>
          </p:nvPr>
        </p:nvSpPr>
        <p:spPr bwMode="auto">
          <a:noFill/>
        </p:spPr>
        <p:txBody>
          <a:bodyPr wrap="square" numCol="1" anchor="t" anchorCtr="0" compatLnSpc="1">
            <a:prstTxWarp prst="textNoShape">
              <a:avLst/>
            </a:prstTxWarp>
          </a:bodyPr>
          <a:lstStyle/>
          <a:p>
            <a:r>
              <a:rPr lang="en-US" smtClean="0"/>
              <a:t>Notes</a:t>
            </a:r>
          </a:p>
          <a:p>
            <a:endParaRPr lang="en-US" smtClean="0"/>
          </a:p>
        </p:txBody>
      </p:sp>
      <p:sp>
        <p:nvSpPr>
          <p:cNvPr id="70660" name="Foliennummernplatzhalter 3"/>
          <p:cNvSpPr>
            <a:spLocks noGrp="1"/>
          </p:cNvSpPr>
          <p:nvPr>
            <p:ph type="sldNum" sz="quarter" idx="5"/>
          </p:nvPr>
        </p:nvSpPr>
        <p:spPr/>
        <p:txBody>
          <a:bodyPr/>
          <a:lstStyle/>
          <a:p>
            <a:pPr>
              <a:defRPr/>
            </a:pPr>
            <a:fld id="{B293DAD7-0863-4F20-8464-DA6124DFC7D8}" type="slidenum">
              <a:rPr lang="de-DE" smtClean="0"/>
              <a:pPr>
                <a:defRPr/>
              </a:pPr>
              <a:t>10</a:t>
            </a:fld>
            <a:endParaRPr lang="de-DE"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bwMode="auto">
          <a:xfrm>
            <a:off x="1143000" y="684213"/>
            <a:ext cx="4573588" cy="3430587"/>
          </a:xfrm>
          <a:noFill/>
          <a:ln>
            <a:solidFill>
              <a:srgbClr val="000000"/>
            </a:solidFill>
            <a:miter lim="800000"/>
            <a:headEnd/>
            <a:tailEnd/>
          </a:ln>
        </p:spPr>
      </p:sp>
      <p:sp>
        <p:nvSpPr>
          <p:cNvPr id="126979" name="Rectangle 3"/>
          <p:cNvSpPr>
            <a:spLocks noGrp="1" noChangeArrowheads="1"/>
          </p:cNvSpPr>
          <p:nvPr>
            <p:ph type="body" idx="1"/>
          </p:nvPr>
        </p:nvSpPr>
        <p:spPr bwMode="auto">
          <a:xfrm>
            <a:off x="685800" y="4343400"/>
            <a:ext cx="5486400" cy="4116388"/>
          </a:xfrm>
          <a:noFill/>
        </p:spPr>
        <p:txBody>
          <a:bodyPr wrap="square" lIns="90608" tIns="45304" rIns="90608" bIns="45304" numCol="1" anchor="t" anchorCtr="0" compatLnSpc="1">
            <a:prstTxWarp prst="textNoShape">
              <a:avLst/>
            </a:prstTxWarp>
          </a:bodyPr>
          <a:lstStyle/>
          <a:p>
            <a:endParaRPr lang="en-GB" altLang="ko-KR" smtClean="0">
              <a:ea typeface="Gulim" pitchFamily="34" charset="-127"/>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buFont typeface="Arial" pitchFamily="34" charset="0"/>
              <a:buNone/>
              <a:defRPr/>
            </a:pPr>
            <a:r>
              <a:rPr lang="en-GB" b="1" dirty="0" smtClean="0"/>
              <a:t>References</a:t>
            </a:r>
          </a:p>
          <a:p>
            <a:pPr marL="228600" indent="-228600">
              <a:buFont typeface="+mj-lt"/>
              <a:buAutoNum type="arabicPeriod"/>
              <a:defRPr/>
            </a:pPr>
            <a:r>
              <a:rPr lang="en-GB" dirty="0" err="1" smtClean="0"/>
              <a:t>Jankowska</a:t>
            </a:r>
            <a:r>
              <a:rPr lang="en-GB" dirty="0" smtClean="0"/>
              <a:t> EA, Biel B, </a:t>
            </a:r>
            <a:r>
              <a:rPr lang="en-GB" dirty="0" err="1" smtClean="0"/>
              <a:t>Majda</a:t>
            </a:r>
            <a:r>
              <a:rPr lang="en-GB" dirty="0" smtClean="0"/>
              <a:t> J, et al. Anabolic deficiency in men with chronic heart failure: prevalence and detrimental impact on survival. </a:t>
            </a:r>
            <a:r>
              <a:rPr lang="en-GB" i="1" dirty="0" smtClean="0"/>
              <a:t>Circulation. </a:t>
            </a:r>
            <a:r>
              <a:rPr lang="en-GB" dirty="0" smtClean="0"/>
              <a:t>2006 Oct 24;114(17):1829-37.&lt;&lt;Ap1833 Figure 2&gt;&gt;</a:t>
            </a:r>
            <a:endParaRPr lang="en-GB" dirty="0"/>
          </a:p>
        </p:txBody>
      </p:sp>
      <p:sp>
        <p:nvSpPr>
          <p:cNvPr id="4" name="Slide Number Placeholder 3"/>
          <p:cNvSpPr>
            <a:spLocks noGrp="1"/>
          </p:cNvSpPr>
          <p:nvPr>
            <p:ph type="sldNum" sz="quarter" idx="5"/>
          </p:nvPr>
        </p:nvSpPr>
        <p:spPr/>
        <p:txBody>
          <a:bodyPr/>
          <a:lstStyle/>
          <a:p>
            <a:pPr>
              <a:defRPr/>
            </a:pPr>
            <a:fld id="{B38827B6-6996-4316-A750-F40BC38A5C77}" type="slidenum">
              <a:rPr lang="en-GB" smtClean="0"/>
              <a:pPr>
                <a:defRPr/>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10000"/>
          </a:bodyPr>
          <a:lstStyle/>
          <a:p>
            <a:pPr>
              <a:buFont typeface="Arial" pitchFamily="34" charset="0"/>
              <a:buNone/>
              <a:defRPr/>
            </a:pPr>
            <a:r>
              <a:rPr lang="en-GB" b="1" dirty="0" smtClean="0"/>
              <a:t>Notes </a:t>
            </a:r>
          </a:p>
          <a:p>
            <a:pPr>
              <a:defRPr/>
            </a:pPr>
            <a:r>
              <a:rPr lang="en-GB" dirty="0" smtClean="0"/>
              <a:t>A meta-analysis of randomized clinical trials to determine the risks of adverse events associated with testosterone replacement in older men.</a:t>
            </a:r>
          </a:p>
          <a:p>
            <a:pPr>
              <a:defRPr/>
            </a:pPr>
            <a:r>
              <a:rPr lang="en-GB" dirty="0" smtClean="0"/>
              <a:t>The MEDLINE database was searched from 1966 to April 2004, using testosterone as the indexing term; limits included human, male, &gt; or =45 years old, and randomized controlled trial. Of the 417 studies thus identified, 19 met the inclusion criteria: testosterone replacement for at least 90 days, men &gt; or =45 years old with low or low-normal testosterone level, randomized controlled trial, and medically stable men. Odds ratios (ORs) were pooled using a random effects model, assuming heterogeneous results across studies, and were weighted for sample size.</a:t>
            </a:r>
          </a:p>
          <a:p>
            <a:pPr>
              <a:defRPr/>
            </a:pPr>
            <a:r>
              <a:rPr lang="en-GB" dirty="0" smtClean="0"/>
              <a:t>In the 19 studies that met eligibility criteria, 651 men were treated with testosterone and 433 with placebo. </a:t>
            </a:r>
          </a:p>
          <a:p>
            <a:pPr>
              <a:defRPr/>
            </a:pPr>
            <a:r>
              <a:rPr lang="en-GB" dirty="0" smtClean="0"/>
              <a:t>Testosterone-treated men were nearly four times as likely to have </a:t>
            </a:r>
            <a:r>
              <a:rPr lang="en-GB" dirty="0" err="1" smtClean="0"/>
              <a:t>hematocrit</a:t>
            </a:r>
            <a:r>
              <a:rPr lang="en-GB" dirty="0" smtClean="0"/>
              <a:t> &gt;50% as placebo-treated men (OR = 3.69, 95% CI, 1.82-7.51). The frequency of cardiovascular events, or death was not significantly different between the two groups.</a:t>
            </a:r>
          </a:p>
          <a:p>
            <a:pPr>
              <a:defRPr/>
            </a:pPr>
            <a:endParaRPr lang="en-GB" dirty="0" smtClean="0"/>
          </a:p>
          <a:p>
            <a:pPr>
              <a:buFont typeface="Arial" pitchFamily="34" charset="0"/>
              <a:buNone/>
              <a:defRPr/>
            </a:pPr>
            <a:r>
              <a:rPr lang="en-GB" b="1" dirty="0" smtClean="0"/>
              <a:t>References</a:t>
            </a:r>
          </a:p>
          <a:p>
            <a:pPr>
              <a:defRPr/>
            </a:pPr>
            <a:r>
              <a:rPr lang="en-GB" dirty="0" smtClean="0"/>
              <a:t>Table derived from </a:t>
            </a:r>
            <a:r>
              <a:rPr lang="en-GB" dirty="0" err="1" smtClean="0"/>
              <a:t>Calof</a:t>
            </a:r>
            <a:r>
              <a:rPr lang="en-GB" dirty="0" smtClean="0"/>
              <a:t> OM, Singh AB, Lee ML, et a. Adverse events associated with testosterone replacement in middle-aged and older men: a  meta-analysis of randomized, placebo-controlled trials .</a:t>
            </a:r>
            <a:r>
              <a:rPr lang="en-GB" i="1" dirty="0" smtClean="0"/>
              <a:t>J </a:t>
            </a:r>
            <a:r>
              <a:rPr lang="en-GB" i="1" dirty="0" err="1" smtClean="0"/>
              <a:t>Gerontol</a:t>
            </a:r>
            <a:r>
              <a:rPr lang="en-GB" i="1" dirty="0" smtClean="0"/>
              <a:t> A </a:t>
            </a:r>
            <a:r>
              <a:rPr lang="en-GB" i="1" dirty="0" err="1" smtClean="0"/>
              <a:t>Biol</a:t>
            </a:r>
            <a:r>
              <a:rPr lang="en-GB" i="1" dirty="0" smtClean="0"/>
              <a:t> </a:t>
            </a:r>
            <a:r>
              <a:rPr lang="en-GB" i="1" dirty="0" err="1" smtClean="0"/>
              <a:t>Sci</a:t>
            </a:r>
            <a:r>
              <a:rPr lang="en-GB" i="1" dirty="0" smtClean="0"/>
              <a:t> Med Sci. </a:t>
            </a:r>
            <a:r>
              <a:rPr lang="en-GB" dirty="0" smtClean="0"/>
              <a:t>2005;60(11):1451-7.  Cited by </a:t>
            </a:r>
            <a:r>
              <a:rPr lang="en-GB" dirty="0" err="1" smtClean="0"/>
              <a:t>Buvat</a:t>
            </a:r>
            <a:r>
              <a:rPr lang="en-GB" dirty="0" smtClean="0"/>
              <a:t>  J, </a:t>
            </a:r>
            <a:r>
              <a:rPr lang="en-GB" dirty="0" err="1" smtClean="0"/>
              <a:t>Maggio</a:t>
            </a:r>
            <a:r>
              <a:rPr lang="en-GB" dirty="0" smtClean="0"/>
              <a:t> M, </a:t>
            </a:r>
            <a:r>
              <a:rPr lang="en-GB" dirty="0" err="1" smtClean="0"/>
              <a:t>Gooren</a:t>
            </a:r>
            <a:r>
              <a:rPr lang="en-GB" dirty="0" smtClean="0"/>
              <a:t> L, et al. Endocrine aspects of male sexual dysfunctions. </a:t>
            </a:r>
            <a:r>
              <a:rPr lang="en-GB" i="1" dirty="0" smtClean="0"/>
              <a:t>J Sex Med. </a:t>
            </a:r>
            <a:r>
              <a:rPr lang="en-GB" dirty="0" smtClean="0"/>
              <a:t>2010;7:1627–56.&lt;&lt;Ap1644, Table 6.&gt;&gt;</a:t>
            </a:r>
          </a:p>
          <a:p>
            <a:pPr>
              <a:defRPr/>
            </a:pPr>
            <a:endParaRPr lang="en-GB" dirty="0"/>
          </a:p>
        </p:txBody>
      </p:sp>
      <p:sp>
        <p:nvSpPr>
          <p:cNvPr id="4" name="Slide Number Placeholder 3"/>
          <p:cNvSpPr>
            <a:spLocks noGrp="1"/>
          </p:cNvSpPr>
          <p:nvPr>
            <p:ph type="sldNum" sz="quarter" idx="5"/>
          </p:nvPr>
        </p:nvSpPr>
        <p:spPr/>
        <p:txBody>
          <a:bodyPr/>
          <a:lstStyle/>
          <a:p>
            <a:pPr>
              <a:defRPr/>
            </a:pPr>
            <a:fld id="{672434CB-BA53-4310-8929-963D621CF30D}" type="slidenum">
              <a:rPr lang="en-GB" smtClean="0"/>
              <a:pPr>
                <a:defRPr/>
              </a:pPr>
              <a:t>13</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buFont typeface="Arial" pitchFamily="34" charset="0"/>
              <a:buNone/>
              <a:defRPr/>
            </a:pPr>
            <a:r>
              <a:rPr lang="en-GB" b="1" dirty="0" smtClean="0"/>
              <a:t>References</a:t>
            </a:r>
          </a:p>
          <a:p>
            <a:pPr marL="228600" indent="-228600">
              <a:buFont typeface="+mj-lt"/>
              <a:buAutoNum type="arabicPeriod"/>
              <a:defRPr/>
            </a:pPr>
            <a:r>
              <a:rPr lang="en-GB" dirty="0" err="1" smtClean="0"/>
              <a:t>Fernández-Balsells</a:t>
            </a:r>
            <a:r>
              <a:rPr lang="en-GB" dirty="0" smtClean="0"/>
              <a:t> MM, Murad MH, Lane M et al. Clinical review 1: Adverse effects of testosterone therapy in adult men: a systematic review and meta-analysis. </a:t>
            </a:r>
            <a:r>
              <a:rPr lang="en-GB" i="1" dirty="0" smtClean="0"/>
              <a:t>J </a:t>
            </a:r>
            <a:r>
              <a:rPr lang="en-GB" i="1" dirty="0" err="1" smtClean="0"/>
              <a:t>Clin</a:t>
            </a:r>
            <a:r>
              <a:rPr lang="en-GB" i="1" dirty="0" smtClean="0"/>
              <a:t> </a:t>
            </a:r>
            <a:r>
              <a:rPr lang="en-GB" i="1" dirty="0" err="1" smtClean="0"/>
              <a:t>Endocrinol</a:t>
            </a:r>
            <a:r>
              <a:rPr lang="en-GB" i="1" dirty="0" smtClean="0"/>
              <a:t> </a:t>
            </a:r>
            <a:r>
              <a:rPr lang="en-GB" i="1" dirty="0" err="1" smtClean="0"/>
              <a:t>Metab</a:t>
            </a:r>
            <a:r>
              <a:rPr lang="en-GB" i="1" dirty="0" smtClean="0"/>
              <a:t>. </a:t>
            </a:r>
            <a:r>
              <a:rPr lang="en-GB" dirty="0" smtClean="0"/>
              <a:t>2010 Jun;95(6):2560-75.&lt;&lt;Ap2569  Figure 2.&gt;&gt;</a:t>
            </a:r>
          </a:p>
          <a:p>
            <a:pPr>
              <a:defRPr/>
            </a:pPr>
            <a:endParaRPr lang="en-GB" dirty="0"/>
          </a:p>
        </p:txBody>
      </p:sp>
      <p:sp>
        <p:nvSpPr>
          <p:cNvPr id="4" name="Slide Number Placeholder 3"/>
          <p:cNvSpPr>
            <a:spLocks noGrp="1"/>
          </p:cNvSpPr>
          <p:nvPr>
            <p:ph type="sldNum" sz="quarter" idx="5"/>
          </p:nvPr>
        </p:nvSpPr>
        <p:spPr/>
        <p:txBody>
          <a:bodyPr/>
          <a:lstStyle/>
          <a:p>
            <a:pPr>
              <a:defRPr/>
            </a:pPr>
            <a:fld id="{C5146F90-A337-4EF5-B684-74025534201B}" type="slidenum">
              <a:rPr lang="en-GB" smtClean="0"/>
              <a:pPr>
                <a:defRPr/>
              </a:pPr>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buFont typeface="Arial" pitchFamily="34" charset="0"/>
              <a:buNone/>
              <a:defRPr/>
            </a:pPr>
            <a:r>
              <a:rPr lang="en-GB" b="1" dirty="0" smtClean="0"/>
              <a:t>Reference </a:t>
            </a:r>
          </a:p>
          <a:p>
            <a:pPr marL="228600" indent="-228600">
              <a:buFont typeface="+mj-lt"/>
              <a:buAutoNum type="arabicPeriod"/>
              <a:defRPr/>
            </a:pPr>
            <a:r>
              <a:rPr lang="en-GB" dirty="0" smtClean="0"/>
              <a:t>Pugh PJ, Jones RD, West JN et al. Testosterone treatment for men with chronic heart failure. </a:t>
            </a:r>
            <a:r>
              <a:rPr lang="en-GB" i="1" dirty="0" smtClean="0"/>
              <a:t>Heart. </a:t>
            </a:r>
            <a:r>
              <a:rPr lang="en-GB" dirty="0" smtClean="0"/>
              <a:t>2004 Apr;90(4):446-7. &lt;&lt;Ap446 Figure 1.&gt;&gt;</a:t>
            </a:r>
          </a:p>
          <a:p>
            <a:pPr>
              <a:buFont typeface="Arial" pitchFamily="34" charset="0"/>
              <a:buNone/>
              <a:defRPr/>
            </a:pPr>
            <a:endParaRPr lang="en-GB" b="1" dirty="0" smtClean="0"/>
          </a:p>
          <a:p>
            <a:pPr>
              <a:buFont typeface="Arial" pitchFamily="34" charset="0"/>
              <a:buNone/>
              <a:defRPr/>
            </a:pPr>
            <a:endParaRPr lang="en-GB" b="1" dirty="0" smtClean="0"/>
          </a:p>
          <a:p>
            <a:pPr>
              <a:buFont typeface="Arial" pitchFamily="34" charset="0"/>
              <a:buNone/>
              <a:defRPr/>
            </a:pPr>
            <a:r>
              <a:rPr lang="en-GB" b="1" dirty="0" smtClean="0"/>
              <a:t>.</a:t>
            </a:r>
          </a:p>
          <a:p>
            <a:pPr>
              <a:buFont typeface="Arial" pitchFamily="34" charset="0"/>
              <a:buNone/>
              <a:defRPr/>
            </a:pPr>
            <a:endParaRPr lang="en-GB" b="1" dirty="0" smtClean="0"/>
          </a:p>
          <a:p>
            <a:pPr>
              <a:buFont typeface="Arial" pitchFamily="34" charset="0"/>
              <a:buNone/>
              <a:defRPr/>
            </a:pPr>
            <a:endParaRPr lang="en-GB" b="1" dirty="0" smtClean="0"/>
          </a:p>
        </p:txBody>
      </p:sp>
      <p:sp>
        <p:nvSpPr>
          <p:cNvPr id="4" name="Slide Number Placeholder 3"/>
          <p:cNvSpPr>
            <a:spLocks noGrp="1"/>
          </p:cNvSpPr>
          <p:nvPr>
            <p:ph type="sldNum" sz="quarter" idx="5"/>
          </p:nvPr>
        </p:nvSpPr>
        <p:spPr/>
        <p:txBody>
          <a:bodyPr/>
          <a:lstStyle/>
          <a:p>
            <a:pPr>
              <a:defRPr/>
            </a:pPr>
            <a:fld id="{67354567-C94D-43D2-9355-B5FE8BA59F7A}" type="slidenum">
              <a:rPr lang="en-GB" smtClean="0"/>
              <a:pPr>
                <a:defRPr/>
              </a:pPr>
              <a:t>15</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3123"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4147"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p:spPr>
      </p:sp>
      <p:sp>
        <p:nvSpPr>
          <p:cNvPr id="13517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4" name="Slide Number Placeholder 3"/>
          <p:cNvSpPr>
            <a:spLocks noGrp="1"/>
          </p:cNvSpPr>
          <p:nvPr>
            <p:ph type="sldNum" sz="quarter" idx="5"/>
          </p:nvPr>
        </p:nvSpPr>
        <p:spPr/>
        <p:txBody>
          <a:bodyPr/>
          <a:lstStyle/>
          <a:p>
            <a:pPr>
              <a:defRPr/>
            </a:pPr>
            <a:fld id="{52906D64-4B06-4771-A6D5-BBEA27E651F0}" type="slidenum">
              <a:rPr lang="en-GB" smtClean="0"/>
              <a:pPr>
                <a:defRPr/>
              </a:pPr>
              <a:t>20</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noFill/>
          <a:ln>
            <a:solidFill>
              <a:srgbClr val="000000"/>
            </a:solidFill>
            <a:miter lim="800000"/>
            <a:headEnd/>
            <a:tailEnd/>
          </a:ln>
        </p:spPr>
      </p:sp>
      <p:sp>
        <p:nvSpPr>
          <p:cNvPr id="137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4" name="Slide Number Placeholder 3"/>
          <p:cNvSpPr>
            <a:spLocks noGrp="1"/>
          </p:cNvSpPr>
          <p:nvPr>
            <p:ph type="sldNum" sz="quarter" idx="5"/>
          </p:nvPr>
        </p:nvSpPr>
        <p:spPr/>
        <p:txBody>
          <a:bodyPr/>
          <a:lstStyle/>
          <a:p>
            <a:pPr>
              <a:defRPr/>
            </a:pPr>
            <a:fld id="{6528E056-FBFE-4A3E-B08D-253F5D129650}" type="slidenum">
              <a:rPr lang="en-GB" smtClean="0"/>
              <a:pPr>
                <a:defRPr/>
              </a:pPr>
              <a:t>23</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Folienbildplatzhalter 1"/>
          <p:cNvSpPr>
            <a:spLocks noGrp="1" noRot="1" noChangeAspect="1" noTextEdit="1"/>
          </p:cNvSpPr>
          <p:nvPr>
            <p:ph type="sldImg"/>
          </p:nvPr>
        </p:nvSpPr>
        <p:spPr bwMode="auto">
          <a:noFill/>
          <a:ln>
            <a:solidFill>
              <a:srgbClr val="000000"/>
            </a:solidFill>
            <a:miter lim="800000"/>
            <a:headEnd/>
            <a:tailEnd/>
          </a:ln>
        </p:spPr>
      </p:sp>
      <p:sp>
        <p:nvSpPr>
          <p:cNvPr id="192515" name="Notizenplatzhalter 2"/>
          <p:cNvSpPr>
            <a:spLocks noGrp="1"/>
          </p:cNvSpPr>
          <p:nvPr>
            <p:ph type="body" idx="1"/>
          </p:nvPr>
        </p:nvSpPr>
        <p:spPr bwMode="auto"/>
        <p:txBody>
          <a:bodyPr wrap="square" numCol="1" anchor="t" anchorCtr="0" compatLnSpc="1">
            <a:prstTxWarp prst="textNoShape">
              <a:avLst/>
            </a:prstTxWarp>
            <a:normAutofit lnSpcReduction="10000"/>
          </a:bodyPr>
          <a:lstStyle/>
          <a:p>
            <a:pPr>
              <a:buFont typeface="Arial" pitchFamily="34" charset="0"/>
              <a:buNone/>
              <a:defRPr/>
            </a:pPr>
            <a:r>
              <a:rPr lang="en-GB" b="1" dirty="0" smtClean="0"/>
              <a:t>Notes </a:t>
            </a:r>
          </a:p>
          <a:p>
            <a:pPr>
              <a:defRPr/>
            </a:pPr>
            <a:r>
              <a:rPr lang="en-GB" dirty="0" smtClean="0"/>
              <a:t>A meta-analysis of randomized clinical trials to determine the risks of adverse events associated with testosterone replacement in older men.</a:t>
            </a:r>
          </a:p>
          <a:p>
            <a:pPr>
              <a:defRPr/>
            </a:pPr>
            <a:r>
              <a:rPr lang="en-GB" dirty="0" smtClean="0"/>
              <a:t>The MEDLINE database was searched from 1966 to April 2004, using testosterone as the indexing term; limits included human, male, &gt; or =45 years old, and randomized controlled trial. Of the 417 studies thus identified, 19 met the inclusion criteria: testosterone replacement for at least 90 days, men &gt; or =45 years old with low or low-normal testosterone level, randomized controlled trial, and medically stable men. Odds ratios (ORs) were pooled using a random effects model, assuming heterogeneous results across studies, and were weighted for sample size.</a:t>
            </a:r>
          </a:p>
          <a:p>
            <a:pPr>
              <a:defRPr/>
            </a:pPr>
            <a:r>
              <a:rPr lang="en-GB" dirty="0" smtClean="0"/>
              <a:t>In the 19 studies that met eligibility criteria, 651 men were treated with testosterone and 433 with placebo. </a:t>
            </a:r>
          </a:p>
          <a:p>
            <a:pPr>
              <a:defRPr/>
            </a:pPr>
            <a:r>
              <a:rPr lang="en-GB" dirty="0" smtClean="0"/>
              <a:t>Testosterone-treated men were nearly four times as likely to have </a:t>
            </a:r>
            <a:r>
              <a:rPr lang="en-GB" dirty="0" err="1" smtClean="0"/>
              <a:t>hematocrit</a:t>
            </a:r>
            <a:r>
              <a:rPr lang="en-GB" dirty="0" smtClean="0"/>
              <a:t> &gt;50% as placebo-treated men (OR = 3.69, 95% CI, 1.82-7.51). The frequency of cardiovascular events, or death was not significantly different between the two groups.</a:t>
            </a:r>
          </a:p>
          <a:p>
            <a:pPr>
              <a:defRPr/>
            </a:pPr>
            <a:endParaRPr lang="en-GB" dirty="0" smtClean="0"/>
          </a:p>
          <a:p>
            <a:pPr>
              <a:buFont typeface="Arial" pitchFamily="34" charset="0"/>
              <a:buNone/>
              <a:defRPr/>
            </a:pPr>
            <a:r>
              <a:rPr lang="en-GB" b="1" dirty="0" smtClean="0"/>
              <a:t>Reference</a:t>
            </a:r>
          </a:p>
          <a:p>
            <a:pPr>
              <a:defRPr/>
            </a:pPr>
            <a:r>
              <a:rPr lang="en-GB" dirty="0" err="1" smtClean="0"/>
              <a:t>Calof</a:t>
            </a:r>
            <a:r>
              <a:rPr lang="en-GB" dirty="0" smtClean="0"/>
              <a:t> OM, Singh AB, Lee ML, et a. Adverse events associated with testosterone replacement in middle-aged and older men: a meta-analysis of randomized, placebo-controlled trials .</a:t>
            </a:r>
            <a:r>
              <a:rPr lang="en-GB" i="1" dirty="0" smtClean="0"/>
              <a:t>J </a:t>
            </a:r>
            <a:r>
              <a:rPr lang="en-GB" i="1" dirty="0" err="1" smtClean="0"/>
              <a:t>Gerontol</a:t>
            </a:r>
            <a:r>
              <a:rPr lang="en-GB" i="1" dirty="0" smtClean="0"/>
              <a:t> A </a:t>
            </a:r>
            <a:r>
              <a:rPr lang="en-GB" i="1" dirty="0" err="1" smtClean="0"/>
              <a:t>Biol</a:t>
            </a:r>
            <a:r>
              <a:rPr lang="en-GB" i="1" dirty="0" smtClean="0"/>
              <a:t> </a:t>
            </a:r>
            <a:r>
              <a:rPr lang="en-GB" i="1" dirty="0" err="1" smtClean="0"/>
              <a:t>Sci</a:t>
            </a:r>
            <a:r>
              <a:rPr lang="en-GB" i="1" dirty="0" smtClean="0"/>
              <a:t> Med Sci. </a:t>
            </a:r>
            <a:r>
              <a:rPr lang="en-GB" dirty="0" smtClean="0"/>
              <a:t>2005;60(11):1451-7. </a:t>
            </a:r>
            <a:endParaRPr lang="en-US" dirty="0" smtClean="0"/>
          </a:p>
        </p:txBody>
      </p:sp>
      <p:sp>
        <p:nvSpPr>
          <p:cNvPr id="71684" name="Foliennummernplatzhalter 3"/>
          <p:cNvSpPr>
            <a:spLocks noGrp="1"/>
          </p:cNvSpPr>
          <p:nvPr>
            <p:ph type="sldNum" sz="quarter" idx="5"/>
          </p:nvPr>
        </p:nvSpPr>
        <p:spPr/>
        <p:txBody>
          <a:bodyPr/>
          <a:lstStyle/>
          <a:p>
            <a:pPr>
              <a:defRPr/>
            </a:pPr>
            <a:fld id="{AC5459E4-E739-4102-A7FD-3F08C18E5C82}" type="slidenum">
              <a:rPr lang="de-DE" smtClean="0"/>
              <a:pPr>
                <a:defRPr/>
              </a:pPr>
              <a:t>24</a:t>
            </a:fld>
            <a:endParaRPr lang="de-DE"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a:buFont typeface="Arial" pitchFamily="34" charset="0"/>
              <a:buNone/>
              <a:defRPr/>
            </a:pPr>
            <a:r>
              <a:rPr lang="en-GB" b="1" dirty="0" smtClean="0"/>
              <a:t>References </a:t>
            </a:r>
          </a:p>
          <a:p>
            <a:pPr marL="228600" indent="-228600">
              <a:buFont typeface="+mj-lt"/>
              <a:buAutoNum type="arabicPeriod"/>
              <a:defRPr/>
            </a:pPr>
            <a:r>
              <a:rPr lang="en-GB" dirty="0" err="1" smtClean="0"/>
              <a:t>Buvat</a:t>
            </a:r>
            <a:r>
              <a:rPr lang="en-GB" dirty="0" smtClean="0"/>
              <a:t>  J, </a:t>
            </a:r>
            <a:r>
              <a:rPr lang="en-GB" dirty="0" err="1" smtClean="0"/>
              <a:t>Maggio</a:t>
            </a:r>
            <a:r>
              <a:rPr lang="en-GB" dirty="0" smtClean="0"/>
              <a:t> M, </a:t>
            </a:r>
            <a:r>
              <a:rPr lang="en-GB" dirty="0" err="1" smtClean="0"/>
              <a:t>Gooren</a:t>
            </a:r>
            <a:r>
              <a:rPr lang="en-GB" dirty="0" smtClean="0"/>
              <a:t> L, et al. Endocrine aspects of male sexual dysfunctions. </a:t>
            </a:r>
            <a:r>
              <a:rPr lang="en-GB" i="1" dirty="0" smtClean="0"/>
              <a:t>J Sex Med. </a:t>
            </a:r>
            <a:r>
              <a:rPr lang="en-GB" dirty="0" smtClean="0"/>
              <a:t>2010;7:1627–56.</a:t>
            </a:r>
            <a:endParaRPr lang="en-GB" dirty="0"/>
          </a:p>
        </p:txBody>
      </p:sp>
      <p:sp>
        <p:nvSpPr>
          <p:cNvPr id="4" name="Slide Number Placeholder 3"/>
          <p:cNvSpPr>
            <a:spLocks noGrp="1"/>
          </p:cNvSpPr>
          <p:nvPr>
            <p:ph type="sldNum" sz="quarter" idx="5"/>
          </p:nvPr>
        </p:nvSpPr>
        <p:spPr/>
        <p:txBody>
          <a:bodyPr/>
          <a:lstStyle/>
          <a:p>
            <a:pPr>
              <a:defRPr/>
            </a:pPr>
            <a:fld id="{E79B6419-D0CD-4510-955F-2A55AE2429A5}" type="slidenum">
              <a:rPr lang="en-GB" smtClean="0"/>
              <a:pPr>
                <a:defRPr/>
              </a:pPr>
              <a:t>25</a:t>
            </a:fld>
            <a:endParaRPr lang="en-GB"/>
          </a:p>
        </p:txBody>
      </p:sp>
      <p:sp>
        <p:nvSpPr>
          <p:cNvPr id="140292" name="Slide Image Placeholder 6"/>
          <p:cNvSpPr>
            <a:spLocks noGrp="1" noRot="1" noChangeAspect="1" noTextEdit="1"/>
          </p:cNvSpPr>
          <p:nvPr>
            <p:ph type="sldImg"/>
          </p:nvPr>
        </p:nvSpPr>
        <p:spPr bwMode="auto">
          <a:noFill/>
          <a:ln>
            <a:solidFill>
              <a:srgbClr val="000000"/>
            </a:solidFill>
            <a:miter lim="800000"/>
            <a:headEnd/>
            <a:tailEnd/>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1024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FB20811-CD4C-4BDB-895D-A76EC5A71F5F}" type="slidenum">
              <a:rPr lang="en-GB" smtClean="0"/>
              <a:pPr/>
              <a:t>26</a:t>
            </a:fld>
            <a:endParaRPr lang="en-GB"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974EB0AD-BFE2-4080-BA1C-46573AC425D6}" type="slidenum">
              <a:rPr lang="fr-FR" smtClean="0"/>
              <a:pPr>
                <a:defRPr/>
              </a:pPr>
              <a:t>27</a:t>
            </a:fld>
            <a:endParaRPr lang="fr-FR" smtClean="0"/>
          </a:p>
        </p:txBody>
      </p:sp>
      <p:sp>
        <p:nvSpPr>
          <p:cNvPr id="152580" name="Rectangle 3"/>
          <p:cNvSpPr>
            <a:spLocks noGrp="1" noChangeArrowheads="1"/>
          </p:cNvSpPr>
          <p:nvPr>
            <p:ph type="body" idx="1"/>
          </p:nvPr>
        </p:nvSpPr>
        <p:spPr/>
        <p:txBody>
          <a:bodyPr/>
          <a:lstStyle/>
          <a:p>
            <a:pPr>
              <a:buFont typeface="Arial" pitchFamily="34" charset="0"/>
              <a:buNone/>
              <a:defRPr/>
            </a:pPr>
            <a:r>
              <a:rPr lang="en-GB" b="1" dirty="0" smtClean="0"/>
              <a:t>Notes</a:t>
            </a:r>
          </a:p>
          <a:p>
            <a:pPr>
              <a:defRPr/>
            </a:pPr>
            <a:r>
              <a:rPr lang="en-GB" dirty="0" smtClean="0"/>
              <a:t>Epidemiological findings show that the incidence of prostate cancer rises at an age when testosterone levels fall</a:t>
            </a:r>
          </a:p>
          <a:p>
            <a:pPr>
              <a:buFont typeface="Arial" pitchFamily="34" charset="0"/>
              <a:buNone/>
              <a:defRPr/>
            </a:pPr>
            <a:endParaRPr lang="en-GB" b="1" dirty="0" smtClean="0"/>
          </a:p>
          <a:p>
            <a:pPr>
              <a:buFont typeface="Arial" pitchFamily="34" charset="0"/>
              <a:buNone/>
              <a:defRPr/>
            </a:pPr>
            <a:r>
              <a:rPr lang="en-GB" b="1" dirty="0" smtClean="0"/>
              <a:t>References</a:t>
            </a:r>
          </a:p>
          <a:p>
            <a:pPr marL="228600" indent="-228600">
              <a:buFont typeface="+mj-lt"/>
              <a:buAutoNum type="arabicPeriod"/>
              <a:defRPr/>
            </a:pPr>
            <a:r>
              <a:rPr lang="en-GB" dirty="0" smtClean="0"/>
              <a:t> </a:t>
            </a:r>
            <a:r>
              <a:rPr lang="en-GB" dirty="0" err="1" smtClean="0"/>
              <a:t>Comhaire</a:t>
            </a:r>
            <a:r>
              <a:rPr lang="en-GB" dirty="0" smtClean="0"/>
              <a:t> FH: Hormone replacement therapy in the ageing male. </a:t>
            </a:r>
            <a:r>
              <a:rPr lang="en-GB" i="1" dirty="0" err="1" smtClean="0"/>
              <a:t>Eur</a:t>
            </a:r>
            <a:r>
              <a:rPr lang="en-GB" i="1" dirty="0" smtClean="0"/>
              <a:t> </a:t>
            </a:r>
            <a:r>
              <a:rPr lang="en-GB" i="1" dirty="0" err="1" smtClean="0"/>
              <a:t>Urol</a:t>
            </a:r>
            <a:r>
              <a:rPr lang="en-GB" i="1" dirty="0" smtClean="0"/>
              <a:t> </a:t>
            </a:r>
            <a:r>
              <a:rPr lang="en-GB" dirty="0" smtClean="0"/>
              <a:t>2000;38:655-662. &lt;&lt;Abstract.&gt;&gt;</a:t>
            </a:r>
          </a:p>
          <a:p>
            <a:pPr marL="228600" indent="-228600">
              <a:buFont typeface="Arial" pitchFamily="34" charset="0"/>
              <a:buNone/>
              <a:defRPr/>
            </a:pPr>
            <a:endParaRPr lang="en-GB" dirty="0" smtClean="0"/>
          </a:p>
          <a:p>
            <a:pPr>
              <a:defRPr/>
            </a:pPr>
            <a:endParaRPr lang="en-GB" dirty="0" smtClean="0"/>
          </a:p>
          <a:p>
            <a:pPr>
              <a:defRPr/>
            </a:pPr>
            <a:endParaRPr lang="en-GB" dirty="0" smtClean="0"/>
          </a:p>
          <a:p>
            <a:pPr>
              <a:defRPr/>
            </a:pPr>
            <a:endParaRPr lang="en-GB" dirty="0" smtClean="0"/>
          </a:p>
        </p:txBody>
      </p:sp>
      <p:sp>
        <p:nvSpPr>
          <p:cNvPr id="142340" name="Slide Image Placeholder 6"/>
          <p:cNvSpPr>
            <a:spLocks noGrp="1" noRot="1" noChangeAspect="1" noTextEdit="1"/>
          </p:cNvSpPr>
          <p:nvPr>
            <p:ph type="sldImg"/>
          </p:nvPr>
        </p:nvSpPr>
        <p:spPr bwMode="auto">
          <a:noFill/>
          <a:ln>
            <a:solidFill>
              <a:srgbClr val="000000"/>
            </a:solidFill>
            <a:miter lim="800000"/>
            <a:headEnd/>
            <a:tailEnd/>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B72BAF-12A3-4993-8B5C-2F99F17B235E}" type="slidenum">
              <a:rPr lang="fr-FR" smtClean="0"/>
              <a:pPr fontAlgn="base">
                <a:spcBef>
                  <a:spcPct val="0"/>
                </a:spcBef>
                <a:spcAft>
                  <a:spcPct val="0"/>
                </a:spcAft>
                <a:defRPr/>
              </a:pPr>
              <a:t>29</a:t>
            </a:fld>
            <a:endParaRPr lang="fr-FR" smtClean="0"/>
          </a:p>
        </p:txBody>
      </p:sp>
      <p:sp>
        <p:nvSpPr>
          <p:cNvPr id="1443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8724" name="Rectangle 3"/>
          <p:cNvSpPr>
            <a:spLocks noGrp="1" noChangeArrowheads="1"/>
          </p:cNvSpPr>
          <p:nvPr>
            <p:ph type="body" idx="1"/>
          </p:nvPr>
        </p:nvSpPr>
        <p:spPr bwMode="auto"/>
        <p:txBody>
          <a:bodyPr wrap="square" numCol="1" anchor="t" anchorCtr="0" compatLnSpc="1">
            <a:prstTxWarp prst="textNoShape">
              <a:avLst/>
            </a:prstTxWarp>
            <a:normAutofit fontScale="85000" lnSpcReduction="20000"/>
          </a:bodyPr>
          <a:lstStyle/>
          <a:p>
            <a:pPr eaLnBrk="1" hangingPunct="1">
              <a:spcBef>
                <a:spcPct val="0"/>
              </a:spcBef>
              <a:buFont typeface="Arial" pitchFamily="34" charset="0"/>
              <a:buNone/>
              <a:defRPr/>
            </a:pPr>
            <a:r>
              <a:rPr lang="en-US" b="1" dirty="0" smtClean="0"/>
              <a:t>Notes</a:t>
            </a:r>
          </a:p>
          <a:p>
            <a:pPr eaLnBrk="1" hangingPunct="1">
              <a:spcBef>
                <a:spcPct val="0"/>
              </a:spcBef>
              <a:defRPr/>
            </a:pPr>
            <a:r>
              <a:rPr lang="en-GB" dirty="0" smtClean="0"/>
              <a:t>In the last decade numerous groups have shown that low levels of </a:t>
            </a:r>
            <a:r>
              <a:rPr lang="en-GB" dirty="0" err="1" smtClean="0"/>
              <a:t>pretreatment</a:t>
            </a:r>
            <a:r>
              <a:rPr lang="en-GB" dirty="0" smtClean="0"/>
              <a:t> serum total testosterone consistently predict more aggressive disease, worse prognosis and worse treatment response in patients with metastatic prostate cancer. Prior studies have not demonstrated this same correlation in patients with known localized disease. Rigorously tested </a:t>
            </a:r>
            <a:r>
              <a:rPr lang="en-GB" dirty="0" err="1" smtClean="0"/>
              <a:t>pretreatment</a:t>
            </a:r>
            <a:r>
              <a:rPr lang="en-GB" dirty="0" smtClean="0"/>
              <a:t> total testosterone levels as a potential staging and prognostic marker in a large cohort of 879 patients with localized cancer treated with radical prostatectomy.</a:t>
            </a:r>
          </a:p>
          <a:p>
            <a:pPr eaLnBrk="1" hangingPunct="1">
              <a:spcBef>
                <a:spcPct val="0"/>
              </a:spcBef>
              <a:defRPr/>
            </a:pPr>
            <a:endParaRPr lang="en-GB" dirty="0" smtClean="0"/>
          </a:p>
          <a:p>
            <a:pPr eaLnBrk="1" hangingPunct="1">
              <a:spcBef>
                <a:spcPct val="0"/>
              </a:spcBef>
              <a:defRPr/>
            </a:pPr>
            <a:r>
              <a:rPr lang="en-GB" dirty="0" smtClean="0"/>
              <a:t>Materials and Methods: retrospectively reviewed the clinical records of 879 patients treated with radical prostatectomy between January 1, 1986 and June 30, 2002 from 9 hospital sites. Nonparametric tests were used to compare the relationship of </a:t>
            </a:r>
            <a:r>
              <a:rPr lang="en-GB" dirty="0" err="1" smtClean="0"/>
              <a:t>pretreatment</a:t>
            </a:r>
            <a:r>
              <a:rPr lang="en-GB" dirty="0" smtClean="0"/>
              <a:t> testosterone to other variables. Multivariate logistic regression analysis was used to assess clinical predictors of extraprostatic disease. Kaplan-Meier survival methods and Cox regression analysis were used to assess predictors of biochemical recurrence.</a:t>
            </a:r>
          </a:p>
          <a:p>
            <a:pPr eaLnBrk="1" hangingPunct="1">
              <a:spcBef>
                <a:spcPct val="0"/>
              </a:spcBef>
              <a:defRPr/>
            </a:pPr>
            <a:endParaRPr lang="en-GB" dirty="0" smtClean="0"/>
          </a:p>
          <a:p>
            <a:pPr eaLnBrk="1" hangingPunct="1">
              <a:spcBef>
                <a:spcPct val="0"/>
              </a:spcBef>
              <a:defRPr/>
            </a:pPr>
            <a:r>
              <a:rPr lang="en-GB" dirty="0" smtClean="0"/>
              <a:t>Results: patients with </a:t>
            </a:r>
            <a:r>
              <a:rPr lang="en-GB" dirty="0" err="1" smtClean="0"/>
              <a:t>nonorgan</a:t>
            </a:r>
            <a:r>
              <a:rPr lang="en-GB" dirty="0" smtClean="0"/>
              <a:t> confined prostate cancer (pT3–T4) showed significantly lower </a:t>
            </a:r>
            <a:r>
              <a:rPr lang="en-GB" dirty="0" err="1" smtClean="0"/>
              <a:t>pretreatment</a:t>
            </a:r>
            <a:r>
              <a:rPr lang="en-GB" dirty="0" smtClean="0"/>
              <a:t> total testosterone levels than those with organ confined cancer (pT1–T2) (nonparametric p =0.041). In multivariate analysis </a:t>
            </a:r>
            <a:r>
              <a:rPr lang="en-GB" dirty="0" err="1" smtClean="0"/>
              <a:t>pretreatment</a:t>
            </a:r>
            <a:r>
              <a:rPr lang="en-GB" dirty="0" smtClean="0"/>
              <a:t> total testosterone emerged as a significant independent predictor of extraprostatic disease (p =0.046). Total testosterone was not a significant predictor of biochemical (prostate specific antigen) recurrence (p =0.467).</a:t>
            </a:r>
          </a:p>
          <a:p>
            <a:pPr eaLnBrk="1" hangingPunct="1">
              <a:spcBef>
                <a:spcPct val="0"/>
              </a:spcBef>
              <a:defRPr/>
            </a:pPr>
            <a:endParaRPr lang="en-GB" dirty="0" smtClean="0"/>
          </a:p>
          <a:p>
            <a:pPr eaLnBrk="1" hangingPunct="1">
              <a:spcBef>
                <a:spcPct val="0"/>
              </a:spcBef>
              <a:defRPr/>
            </a:pPr>
            <a:r>
              <a:rPr lang="en-GB" dirty="0" smtClean="0"/>
              <a:t>Conclusions: </a:t>
            </a:r>
            <a:r>
              <a:rPr lang="en-GB" dirty="0" err="1" smtClean="0"/>
              <a:t>pretreatment</a:t>
            </a:r>
            <a:r>
              <a:rPr lang="en-GB" dirty="0" smtClean="0"/>
              <a:t> total testosterone was an independent predictor of extraprostatic disease in patients with localized prostate cancer. As testosterone decreases patients have an increased likelihood of </a:t>
            </a:r>
            <a:r>
              <a:rPr lang="en-GB" dirty="0" err="1" smtClean="0"/>
              <a:t>nonorgan</a:t>
            </a:r>
            <a:r>
              <a:rPr lang="en-GB" dirty="0" smtClean="0"/>
              <a:t> confined disease. Low testosterone was not predictive of biochemical recurrence, although trends observed dictate study in larger cohorts with mature followup.</a:t>
            </a:r>
          </a:p>
          <a:p>
            <a:pPr eaLnBrk="1" hangingPunct="1">
              <a:spcBef>
                <a:spcPct val="0"/>
              </a:spcBef>
              <a:buFont typeface="Arial" pitchFamily="34" charset="0"/>
              <a:buNone/>
              <a:defRPr/>
            </a:pPr>
            <a:endParaRPr lang="en-GB" b="1" dirty="0" smtClean="0"/>
          </a:p>
          <a:p>
            <a:pPr eaLnBrk="1" hangingPunct="1">
              <a:spcBef>
                <a:spcPct val="0"/>
              </a:spcBef>
              <a:buFont typeface="Arial" pitchFamily="34" charset="0"/>
              <a:buNone/>
              <a:defRPr/>
            </a:pPr>
            <a:r>
              <a:rPr lang="en-GB" b="1" dirty="0" smtClean="0"/>
              <a:t>Reference</a:t>
            </a:r>
          </a:p>
          <a:p>
            <a:pPr marL="228600" indent="-228600" eaLnBrk="1" hangingPunct="1">
              <a:spcBef>
                <a:spcPct val="0"/>
              </a:spcBef>
              <a:buFont typeface="+mj-lt"/>
              <a:buAutoNum type="arabicPeriod"/>
              <a:defRPr/>
            </a:pPr>
            <a:r>
              <a:rPr lang="en-GB" dirty="0" smtClean="0"/>
              <a:t>Massengill JC, Sun L, </a:t>
            </a:r>
            <a:r>
              <a:rPr lang="en-GB" dirty="0" err="1" smtClean="0"/>
              <a:t>Moul</a:t>
            </a:r>
            <a:r>
              <a:rPr lang="en-GB" dirty="0" smtClean="0"/>
              <a:t> JW et al. </a:t>
            </a:r>
            <a:r>
              <a:rPr lang="en-GB" dirty="0" err="1" smtClean="0"/>
              <a:t>Pretreatment</a:t>
            </a:r>
            <a:r>
              <a:rPr lang="en-GB" dirty="0" smtClean="0"/>
              <a:t> total testosterone level predicts pathological stage in patients with localized prostate cancer treated with radical prostatectomy. J Urol. 2003 May;169(5):1670-5.&lt;&lt;Abstract&gt;&gt;</a:t>
            </a:r>
          </a:p>
          <a:p>
            <a:pPr eaLnBrk="1" hangingPunct="1">
              <a:spcBef>
                <a:spcPct val="0"/>
              </a:spcBef>
              <a:defRPr/>
            </a:pPr>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buFont typeface="Arial" pitchFamily="34" charset="0"/>
              <a:buNone/>
              <a:defRPr/>
            </a:pPr>
            <a:r>
              <a:rPr lang="en-GB" b="1" dirty="0" smtClean="0"/>
              <a:t>References</a:t>
            </a:r>
          </a:p>
          <a:p>
            <a:pPr marL="228600" indent="-228600">
              <a:buFont typeface="+mj-lt"/>
              <a:buAutoNum type="arabicPeriod"/>
              <a:defRPr/>
            </a:pPr>
            <a:r>
              <a:rPr lang="en-GB" dirty="0" err="1" smtClean="0"/>
              <a:t>Madersbacher</a:t>
            </a:r>
            <a:r>
              <a:rPr lang="en-GB" dirty="0" smtClean="0"/>
              <a:t> S, </a:t>
            </a:r>
            <a:r>
              <a:rPr lang="en-GB" dirty="0" err="1" smtClean="0"/>
              <a:t>Schatzl</a:t>
            </a:r>
            <a:r>
              <a:rPr lang="en-GB" dirty="0" smtClean="0"/>
              <a:t> G, </a:t>
            </a:r>
            <a:r>
              <a:rPr lang="en-GB" dirty="0" err="1" smtClean="0"/>
              <a:t>Bieglmayer</a:t>
            </a:r>
            <a:r>
              <a:rPr lang="en-GB" dirty="0" smtClean="0"/>
              <a:t> C, et al. Impact of radical prostatectomy and TURP on the hypothalamic-pituitary-gonadal hormone axis Urology. 2002 Nov;60(5):869-74.&lt;&lt;Abstract.&gt;&gt;</a:t>
            </a:r>
          </a:p>
          <a:p>
            <a:pPr>
              <a:defRPr/>
            </a:pPr>
            <a:endParaRPr lang="en-GB" dirty="0"/>
          </a:p>
        </p:txBody>
      </p:sp>
      <p:sp>
        <p:nvSpPr>
          <p:cNvPr id="4" name="Slide Number Placeholder 3"/>
          <p:cNvSpPr>
            <a:spLocks noGrp="1"/>
          </p:cNvSpPr>
          <p:nvPr>
            <p:ph type="sldNum" sz="quarter" idx="5"/>
          </p:nvPr>
        </p:nvSpPr>
        <p:spPr/>
        <p:txBody>
          <a:bodyPr/>
          <a:lstStyle/>
          <a:p>
            <a:pPr>
              <a:defRPr/>
            </a:pPr>
            <a:fld id="{8AFF64D8-656B-4DAC-861A-ACB82D937702}" type="slidenum">
              <a:rPr lang="en-GB" smtClean="0"/>
              <a:pPr>
                <a:defRPr/>
              </a:pPr>
              <a:t>30</a:t>
            </a:fld>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77500" lnSpcReduction="20000"/>
          </a:bodyPr>
          <a:lstStyle/>
          <a:p>
            <a:pPr>
              <a:buFont typeface="Arial" pitchFamily="34" charset="0"/>
              <a:buNone/>
              <a:defRPr/>
            </a:pPr>
            <a:r>
              <a:rPr lang="en-GB" b="1" dirty="0" smtClean="0"/>
              <a:t>Notes</a:t>
            </a:r>
          </a:p>
          <a:p>
            <a:pPr>
              <a:defRPr/>
            </a:pPr>
            <a:r>
              <a:rPr lang="en-GB" dirty="0" smtClean="0"/>
              <a:t>OBJECTIVE: the potential use of testosterone preparations for substitution therapy for ageing men and for male contraception, in addition to the well established substitution therapy of male hypogonadism, make increased testosterone use likely. However, little clinical information is available on the effect of testosterone therapy on the prostate in hypogonadal men.</a:t>
            </a:r>
          </a:p>
          <a:p>
            <a:pPr>
              <a:defRPr/>
            </a:pPr>
            <a:r>
              <a:rPr lang="en-GB" dirty="0" smtClean="0"/>
              <a:t>DESIGN AND MEASUREMENTS: In a controlled cross-sectional study, prostate volume measured by transrectal ultrasonography, serum levels of prostate-specific antigen (PSA) and sex hormones, and uroflow parameters were determined.</a:t>
            </a:r>
          </a:p>
          <a:p>
            <a:pPr>
              <a:defRPr/>
            </a:pPr>
            <a:r>
              <a:rPr lang="en-GB" dirty="0" smtClean="0"/>
              <a:t>PATIENTS: Three groups of age-matched men were enrolled in the study: 47 newly diagnosed hypogonadal men before testosterone treatment, 78 hypogonadal men with at least 6 months of effective testosterone therapy and 75 normal men.</a:t>
            </a:r>
          </a:p>
          <a:p>
            <a:pPr>
              <a:defRPr/>
            </a:pPr>
            <a:r>
              <a:rPr lang="en-GB" dirty="0" smtClean="0"/>
              <a:t>RESULTS: Regression analysis revealed a significant positive correlation of prostate volume with age in normal men and testosterone-treated hypogonadal men, whereas no significant correlation was detected in untreated hypogonadal men. Prostate volume was significantly lower in untreated hypogonadal men (12.2 (11.0-13.5) ml) (mean (95% confidence limits)) compared to both other groups. However, no significant difference in prostate volume was detected between testosterone-treated hypogonadal men (21.3 (19.9-22.8) ml) and normal men (22.9 (21.4-24.4) ml). Similar results were obtained for PSA with comparable values in the testosterone-treated hypogonadal men (0.98 (0.88-1.10) micrograms/l) and normal men (1.02(0.91-1.14) micrograms/l), and significantly lower concentrations in the untreated hypogonadal men (0.64 (0.55-0.73) micrograms/l). No differences in uroflow parameters were detected between the three study groups.</a:t>
            </a:r>
          </a:p>
          <a:p>
            <a:pPr>
              <a:defRPr/>
            </a:pPr>
            <a:r>
              <a:rPr lang="en-GB" dirty="0" smtClean="0"/>
              <a:t>CONCLUSIONS: Effective testosterone treatment of hypogonadal men results in prostate volume and prostate-specific antigen levels comparable to age-matched normal men. Therefore, testosterone-induced prostate growth should not preclude hypogonadal men from testosterone substitution therapy</a:t>
            </a:r>
          </a:p>
          <a:p>
            <a:pPr>
              <a:defRPr/>
            </a:pPr>
            <a:endParaRPr lang="en-GB" dirty="0" smtClean="0"/>
          </a:p>
          <a:p>
            <a:pPr>
              <a:buFont typeface="Arial" pitchFamily="34" charset="0"/>
              <a:buNone/>
              <a:defRPr/>
            </a:pPr>
            <a:r>
              <a:rPr lang="en-GB" b="1" dirty="0" smtClean="0"/>
              <a:t>References</a:t>
            </a:r>
          </a:p>
          <a:p>
            <a:pPr marL="228600" indent="-228600">
              <a:buFont typeface="+mj-lt"/>
              <a:buAutoNum type="arabicPeriod"/>
              <a:defRPr/>
            </a:pPr>
            <a:r>
              <a:rPr lang="en-GB" dirty="0" err="1" smtClean="0"/>
              <a:t>Behre</a:t>
            </a:r>
            <a:r>
              <a:rPr lang="en-GB" dirty="0" smtClean="0"/>
              <a:t> HM, </a:t>
            </a:r>
            <a:r>
              <a:rPr lang="en-GB" dirty="0" err="1" smtClean="0"/>
              <a:t>Bohmeyer</a:t>
            </a:r>
            <a:r>
              <a:rPr lang="en-GB" dirty="0" smtClean="0"/>
              <a:t> J, </a:t>
            </a:r>
            <a:r>
              <a:rPr lang="en-GB" dirty="0" err="1" smtClean="0"/>
              <a:t>Nieschlag</a:t>
            </a:r>
            <a:r>
              <a:rPr lang="en-GB" dirty="0" smtClean="0"/>
              <a:t> E. Prostate volume in testosterone-treated and untreated hypogonadal men in comparison to age-matched normal controls. </a:t>
            </a:r>
            <a:r>
              <a:rPr lang="en-GB" dirty="0" err="1" smtClean="0"/>
              <a:t>Clin</a:t>
            </a:r>
            <a:r>
              <a:rPr lang="en-GB" dirty="0" smtClean="0"/>
              <a:t> </a:t>
            </a:r>
            <a:r>
              <a:rPr lang="en-GB" dirty="0" err="1" smtClean="0"/>
              <a:t>Endocrinol</a:t>
            </a:r>
            <a:r>
              <a:rPr lang="en-GB" dirty="0" smtClean="0"/>
              <a:t> (</a:t>
            </a:r>
            <a:r>
              <a:rPr lang="en-GB" dirty="0" err="1" smtClean="0"/>
              <a:t>Oxf</a:t>
            </a:r>
            <a:r>
              <a:rPr lang="en-GB" dirty="0" smtClean="0"/>
              <a:t>). 1994 Mar;40(3):341-9.</a:t>
            </a:r>
          </a:p>
        </p:txBody>
      </p:sp>
      <p:sp>
        <p:nvSpPr>
          <p:cNvPr id="4" name="Slide Number Placeholder 3"/>
          <p:cNvSpPr>
            <a:spLocks noGrp="1"/>
          </p:cNvSpPr>
          <p:nvPr>
            <p:ph type="sldNum" sz="quarter" idx="5"/>
          </p:nvPr>
        </p:nvSpPr>
        <p:spPr/>
        <p:txBody>
          <a:bodyPr/>
          <a:lstStyle/>
          <a:p>
            <a:pPr>
              <a:defRPr/>
            </a:pPr>
            <a:fld id="{C3E0F391-5EBE-4426-9BB0-F178B1D7F2C2}" type="slidenum">
              <a:rPr lang="en-GB" smtClean="0"/>
              <a:pPr>
                <a:defRPr/>
              </a:pPr>
              <a:t>31</a:t>
            </a:fld>
            <a:endParaRPr lang="en-GB"/>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buFont typeface="Arial" pitchFamily="34" charset="0"/>
              <a:buNone/>
              <a:defRPr/>
            </a:pPr>
            <a:r>
              <a:rPr lang="en-GB" b="1" dirty="0" smtClean="0"/>
              <a:t>Notes </a:t>
            </a:r>
          </a:p>
          <a:p>
            <a:pPr>
              <a:defRPr/>
            </a:pPr>
            <a:r>
              <a:rPr lang="en-GB" dirty="0" smtClean="0"/>
              <a:t>Serum prostate-specific antigen (PSA) level is unchanged during testosterone (T) flare. Men with stage D prostate cancer were treated with luteinizing hormone-releasing hormone (LHRH) agonists and T, and PSA levels were determined on selected days following injection. Despite an increase in serum T of approximately 50% over baseline, no increase in PSA level was seen.</a:t>
            </a:r>
            <a:r>
              <a:rPr lang="en-GB" baseline="30000" dirty="0" smtClean="0"/>
              <a:t>1</a:t>
            </a:r>
          </a:p>
          <a:p>
            <a:pPr>
              <a:buFont typeface="Arial" pitchFamily="34" charset="0"/>
              <a:buNone/>
              <a:defRPr/>
            </a:pPr>
            <a:endParaRPr lang="en-GB" dirty="0" smtClean="0"/>
          </a:p>
          <a:p>
            <a:pPr>
              <a:buFont typeface="Arial" pitchFamily="34" charset="0"/>
              <a:buNone/>
              <a:defRPr/>
            </a:pPr>
            <a:r>
              <a:rPr lang="en-GB" b="1" dirty="0" smtClean="0"/>
              <a:t>Reference</a:t>
            </a:r>
          </a:p>
          <a:p>
            <a:pPr marL="228600" indent="-228600">
              <a:buFont typeface="+mj-lt"/>
              <a:buAutoNum type="arabicPeriod"/>
              <a:defRPr/>
            </a:pPr>
            <a:r>
              <a:rPr lang="en-GB" dirty="0" err="1" smtClean="0"/>
              <a:t>Morgentaler</a:t>
            </a:r>
            <a:r>
              <a:rPr lang="en-GB" dirty="0" smtClean="0"/>
              <a:t> A, </a:t>
            </a:r>
            <a:r>
              <a:rPr lang="en-GB" dirty="0" err="1" smtClean="0"/>
              <a:t>Traish</a:t>
            </a:r>
            <a:r>
              <a:rPr lang="en-GB" dirty="0" smtClean="0"/>
              <a:t> AM. Shifting the paradigm of testosterone and prostate cancer: the saturation model and the limits of androgen-dependent growth. </a:t>
            </a:r>
            <a:r>
              <a:rPr lang="en-GB" i="1" dirty="0" err="1" smtClean="0"/>
              <a:t>Eur</a:t>
            </a:r>
            <a:r>
              <a:rPr lang="en-GB" i="1" dirty="0" smtClean="0"/>
              <a:t> Urol. </a:t>
            </a:r>
            <a:r>
              <a:rPr lang="en-GB" dirty="0" smtClean="0"/>
              <a:t>2009;55(2):310-20. &lt;&lt;Ap315  Figure 4.&gt;&gt;</a:t>
            </a:r>
            <a:endParaRPr lang="en-GB" dirty="0"/>
          </a:p>
        </p:txBody>
      </p:sp>
      <p:sp>
        <p:nvSpPr>
          <p:cNvPr id="4" name="Slide Number Placeholder 3"/>
          <p:cNvSpPr>
            <a:spLocks noGrp="1"/>
          </p:cNvSpPr>
          <p:nvPr>
            <p:ph type="sldNum" sz="quarter" idx="5"/>
          </p:nvPr>
        </p:nvSpPr>
        <p:spPr/>
        <p:txBody>
          <a:bodyPr/>
          <a:lstStyle/>
          <a:p>
            <a:pPr>
              <a:defRPr/>
            </a:pPr>
            <a:fld id="{BD0372C5-A808-4FFA-98DD-AA5DC2B97147}" type="slidenum">
              <a:rPr lang="en-GB" smtClean="0"/>
              <a:pPr>
                <a:defRPr/>
              </a:pPr>
              <a:t>32</a:t>
            </a:fld>
            <a:endParaRPr lang="en-GB"/>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5" name="Notizenplatzhalter 2"/>
          <p:cNvSpPr>
            <a:spLocks noGrp="1"/>
          </p:cNvSpPr>
          <p:nvPr>
            <p:ph type="body" idx="1"/>
          </p:nvPr>
        </p:nvSpPr>
        <p:spPr/>
        <p:txBody>
          <a:bodyPr>
            <a:normAutofit fontScale="92500" lnSpcReduction="10000"/>
          </a:bodyPr>
          <a:lstStyle/>
          <a:p>
            <a:pPr>
              <a:buFont typeface="Arial" pitchFamily="34" charset="0"/>
              <a:buNone/>
              <a:defRPr/>
            </a:pPr>
            <a:r>
              <a:rPr lang="en-GB" b="1" dirty="0" smtClean="0"/>
              <a:t>Notes </a:t>
            </a:r>
          </a:p>
          <a:p>
            <a:pPr>
              <a:defRPr/>
            </a:pPr>
            <a:r>
              <a:rPr lang="en-GB" dirty="0" smtClean="0"/>
              <a:t>A meta-analysis of randomized clinical trials to determine the risks of adverse events associated with testosterone replacement in older men.</a:t>
            </a:r>
          </a:p>
          <a:p>
            <a:pPr>
              <a:defRPr/>
            </a:pPr>
            <a:r>
              <a:rPr lang="en-GB" dirty="0" smtClean="0"/>
              <a:t>METHODS: MEDLINE database was searched from 1966 to April 2004, using testosterone as the indexing term; limits included human, male, ≥45 years old, and randomised controlled trial. Of the 417 studies thus identified, 19 met the inclusion criteria: testosterone replacement for at least  90 days, men ≥45 years old with low or low-normal testosterone level, randomized controlled trial, and medically stable men. </a:t>
            </a:r>
          </a:p>
          <a:p>
            <a:pPr>
              <a:defRPr/>
            </a:pPr>
            <a:r>
              <a:rPr lang="en-GB" dirty="0" smtClean="0"/>
              <a:t>RESULTS: In the 19 studies that met eligibility criteria, 651 men were treated with testosterone and 433 with placebo. The combined rate of all prostate events was significantly greater in testosterone-treated men than in placebo-treated men (OR = 1.78, 95% confidence interval [CI], 1.07-2.95). Rates of prostate cancer, prostate-specific antigen (PSA) &gt;4 ng/ml, and prostate biopsies were numerically higher in the testosterone group than in the placebo group, although differences between the groups were not individually statistically significant. </a:t>
            </a:r>
          </a:p>
          <a:p>
            <a:pPr>
              <a:defRPr/>
            </a:pPr>
            <a:r>
              <a:rPr lang="en-GB" dirty="0" smtClean="0"/>
              <a:t>Testosterone replacement in older men was associated with a significantly higher risk of detection of prostate events and of </a:t>
            </a:r>
            <a:r>
              <a:rPr lang="en-GB" dirty="0" err="1" smtClean="0"/>
              <a:t>hematocrit</a:t>
            </a:r>
            <a:r>
              <a:rPr lang="en-GB" dirty="0" smtClean="0"/>
              <a:t> &gt;50% than was placebo. These data reaffirm the need to monitor PSA, and digital examination of the prostate during testosterone replacement in older men.</a:t>
            </a:r>
          </a:p>
          <a:p>
            <a:pPr>
              <a:buFont typeface="Arial" pitchFamily="34" charset="0"/>
              <a:buNone/>
              <a:defRPr/>
            </a:pPr>
            <a:r>
              <a:rPr lang="en-GB" b="1" dirty="0" smtClean="0"/>
              <a:t>References</a:t>
            </a:r>
          </a:p>
          <a:p>
            <a:pPr marL="228600" indent="-228600">
              <a:buFont typeface="+mj-lt"/>
              <a:buAutoNum type="arabicPeriod"/>
              <a:defRPr/>
            </a:pPr>
            <a:r>
              <a:rPr lang="en-GB" dirty="0" err="1" smtClean="0"/>
              <a:t>Calof</a:t>
            </a:r>
            <a:r>
              <a:rPr lang="en-GB" dirty="0" smtClean="0"/>
              <a:t> OM, Singh AB, Lee ML et al. Adverse events associated with testosterone replacement in middle-aged and older men: a meta-analysis of randomized, placebo-controlled trials. J </a:t>
            </a:r>
            <a:r>
              <a:rPr lang="en-GB" dirty="0" err="1" smtClean="0"/>
              <a:t>Gerontol</a:t>
            </a:r>
            <a:r>
              <a:rPr lang="en-GB" dirty="0" smtClean="0"/>
              <a:t> A </a:t>
            </a:r>
            <a:r>
              <a:rPr lang="en-GB" dirty="0" err="1" smtClean="0"/>
              <a:t>Biol</a:t>
            </a:r>
            <a:r>
              <a:rPr lang="en-GB" dirty="0" smtClean="0"/>
              <a:t> </a:t>
            </a:r>
            <a:r>
              <a:rPr lang="en-GB" dirty="0" err="1" smtClean="0"/>
              <a:t>Sci</a:t>
            </a:r>
            <a:r>
              <a:rPr lang="en-GB" dirty="0" smtClean="0"/>
              <a:t> Med Sci. 2005;60(11):1451-7.</a:t>
            </a:r>
          </a:p>
          <a:p>
            <a:pPr>
              <a:defRPr/>
            </a:pPr>
            <a:endParaRPr lang="en-GB" dirty="0" smtClean="0"/>
          </a:p>
          <a:p>
            <a:pPr>
              <a:defRPr/>
            </a:pPr>
            <a:endParaRPr lang="en-US" dirty="0" smtClean="0"/>
          </a:p>
        </p:txBody>
      </p:sp>
      <p:sp>
        <p:nvSpPr>
          <p:cNvPr id="148483" name="Foliennummernplatzhalter 3"/>
          <p:cNvSpPr txBox="1">
            <a:spLocks noGrp="1"/>
          </p:cNvSpPr>
          <p:nvPr/>
        </p:nvSpPr>
        <p:spPr bwMode="auto">
          <a:xfrm>
            <a:off x="3886200" y="8686800"/>
            <a:ext cx="2971800" cy="457200"/>
          </a:xfrm>
          <a:prstGeom prst="rect">
            <a:avLst/>
          </a:prstGeom>
          <a:noFill/>
          <a:ln w="9525">
            <a:noFill/>
            <a:miter lim="800000"/>
            <a:headEnd/>
            <a:tailEnd/>
          </a:ln>
        </p:spPr>
        <p:txBody>
          <a:bodyPr anchor="b"/>
          <a:lstStyle/>
          <a:p>
            <a:pPr algn="r"/>
            <a:fld id="{C1DC19A5-CDA9-4864-BCF2-613C1214ABFB}" type="slidenum">
              <a:rPr lang="de-DE" sz="1200"/>
              <a:pPr algn="r"/>
              <a:t>33</a:t>
            </a:fld>
            <a:endParaRPr lang="de-DE" sz="1200"/>
          </a:p>
        </p:txBody>
      </p:sp>
      <p:sp>
        <p:nvSpPr>
          <p:cNvPr id="148484" name="Slide Image Placeholder 5"/>
          <p:cNvSpPr>
            <a:spLocks noGrp="1" noRot="1" noChangeAspect="1" noTextEdit="1"/>
          </p:cNvSpPr>
          <p:nvPr>
            <p:ph type="sldImg"/>
          </p:nvPr>
        </p:nvSpPr>
        <p:spPr bwMode="auto">
          <a:noFill/>
          <a:ln>
            <a:solidFill>
              <a:srgbClr val="000000"/>
            </a:solidFill>
            <a:miter lim="800000"/>
            <a:headEnd/>
            <a:tailEnd/>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0531"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smtClean="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Folienbildplatzhalter 1"/>
          <p:cNvSpPr>
            <a:spLocks noGrp="1" noRot="1" noChangeAspect="1" noTextEdit="1"/>
          </p:cNvSpPr>
          <p:nvPr>
            <p:ph type="sldImg"/>
          </p:nvPr>
        </p:nvSpPr>
        <p:spPr bwMode="auto">
          <a:noFill/>
          <a:ln>
            <a:solidFill>
              <a:srgbClr val="000000"/>
            </a:solidFill>
            <a:miter lim="800000"/>
            <a:headEnd/>
            <a:tailEnd/>
          </a:ln>
        </p:spPr>
      </p:sp>
      <p:sp>
        <p:nvSpPr>
          <p:cNvPr id="151555" name="Notizenplatzhalter 2"/>
          <p:cNvSpPr>
            <a:spLocks noGrp="1"/>
          </p:cNvSpPr>
          <p:nvPr>
            <p:ph type="body" idx="1"/>
          </p:nvPr>
        </p:nvSpPr>
        <p:spPr bwMode="auto">
          <a:xfrm>
            <a:off x="914400" y="4343400"/>
            <a:ext cx="5029200" cy="4114800"/>
          </a:xfrm>
          <a:noFill/>
        </p:spPr>
        <p:txBody>
          <a:bodyPr wrap="square" numCol="1" anchor="t" anchorCtr="0" compatLnSpc="1">
            <a:prstTxWarp prst="textNoShape">
              <a:avLst/>
            </a:prstTxWarp>
          </a:bodyPr>
          <a:lstStyle/>
          <a:p>
            <a:endParaRPr lang="en-US" smtClean="0"/>
          </a:p>
        </p:txBody>
      </p:sp>
      <p:sp>
        <p:nvSpPr>
          <p:cNvPr id="151556" name="Foliennummernplatzhalter 3"/>
          <p:cNvSpPr txBox="1">
            <a:spLocks noGrp="1"/>
          </p:cNvSpPr>
          <p:nvPr/>
        </p:nvSpPr>
        <p:spPr bwMode="auto">
          <a:xfrm>
            <a:off x="3886200" y="8686800"/>
            <a:ext cx="2971800" cy="457200"/>
          </a:xfrm>
          <a:prstGeom prst="rect">
            <a:avLst/>
          </a:prstGeom>
          <a:noFill/>
          <a:ln w="9525">
            <a:noFill/>
            <a:miter lim="800000"/>
            <a:headEnd/>
            <a:tailEnd/>
          </a:ln>
        </p:spPr>
        <p:txBody>
          <a:bodyPr anchor="b"/>
          <a:lstStyle/>
          <a:p>
            <a:pPr algn="r">
              <a:spcBef>
                <a:spcPct val="20000"/>
              </a:spcBef>
            </a:pPr>
            <a:fld id="{E8369653-E268-47CB-B99F-64EF73313629}" type="slidenum">
              <a:rPr lang="de-DE" sz="1200">
                <a:solidFill>
                  <a:srgbClr val="000000"/>
                </a:solidFill>
                <a:cs typeface="Arial" pitchFamily="34" charset="0"/>
              </a:rPr>
              <a:pPr algn="r">
                <a:spcBef>
                  <a:spcPct val="20000"/>
                </a:spcBef>
              </a:pPr>
              <a:t>35</a:t>
            </a:fld>
            <a:endParaRPr lang="de-DE" sz="1200">
              <a:solidFill>
                <a:srgbClr val="000000"/>
              </a:solidFill>
              <a:cs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Folienbildplatzhalter 1"/>
          <p:cNvSpPr>
            <a:spLocks noGrp="1" noRot="1" noChangeAspect="1" noTextEdit="1"/>
          </p:cNvSpPr>
          <p:nvPr>
            <p:ph type="sldImg"/>
          </p:nvPr>
        </p:nvSpPr>
        <p:spPr bwMode="auto">
          <a:noFill/>
          <a:ln>
            <a:solidFill>
              <a:srgbClr val="000000"/>
            </a:solidFill>
            <a:miter lim="800000"/>
            <a:headEnd/>
            <a:tailEnd/>
          </a:ln>
        </p:spPr>
      </p:sp>
      <p:sp>
        <p:nvSpPr>
          <p:cNvPr id="183299" name="Notizenplatzhalter 2"/>
          <p:cNvSpPr>
            <a:spLocks noGrp="1"/>
          </p:cNvSpPr>
          <p:nvPr>
            <p:ph type="body" idx="1"/>
          </p:nvPr>
        </p:nvSpPr>
        <p:spPr bwMode="auto"/>
        <p:txBody>
          <a:bodyPr wrap="square" numCol="1" anchor="t" anchorCtr="0" compatLnSpc="1">
            <a:prstTxWarp prst="textNoShape">
              <a:avLst/>
            </a:prstTxWarp>
          </a:bodyPr>
          <a:lstStyle/>
          <a:p>
            <a:pPr>
              <a:buFont typeface="Arial" pitchFamily="34" charset="0"/>
              <a:buNone/>
              <a:defRPr/>
            </a:pPr>
            <a:r>
              <a:rPr lang="en-US" b="1" dirty="0" smtClean="0"/>
              <a:t>References</a:t>
            </a:r>
          </a:p>
          <a:p>
            <a:pPr marL="228600" indent="-228600">
              <a:buFont typeface="+mj-lt"/>
              <a:buAutoNum type="arabicPeriod"/>
              <a:defRPr/>
            </a:pPr>
            <a:r>
              <a:rPr lang="en-US" dirty="0" err="1" smtClean="0"/>
              <a:t>Bhasin</a:t>
            </a:r>
            <a:r>
              <a:rPr lang="en-US" dirty="0" smtClean="0"/>
              <a:t> S, Woodhouse L, </a:t>
            </a:r>
            <a:r>
              <a:rPr lang="en-US" dirty="0" err="1" smtClean="0"/>
              <a:t>Casaburi</a:t>
            </a:r>
            <a:r>
              <a:rPr lang="en-US" dirty="0" smtClean="0"/>
              <a:t> R et al. Older men are as responsive as young men to the anabolic effects of graded doses of testosterone on the skeletal muscle. J </a:t>
            </a:r>
            <a:r>
              <a:rPr lang="en-US" dirty="0" err="1" smtClean="0"/>
              <a:t>Clin</a:t>
            </a:r>
            <a:r>
              <a:rPr lang="en-US" dirty="0" smtClean="0"/>
              <a:t> </a:t>
            </a:r>
            <a:r>
              <a:rPr lang="en-US" dirty="0" err="1" smtClean="0"/>
              <a:t>Endocrinol</a:t>
            </a:r>
            <a:r>
              <a:rPr lang="en-US" dirty="0" smtClean="0"/>
              <a:t> </a:t>
            </a:r>
            <a:r>
              <a:rPr lang="en-US" dirty="0" err="1" smtClean="0"/>
              <a:t>Metab</a:t>
            </a:r>
            <a:r>
              <a:rPr lang="en-US" dirty="0" smtClean="0"/>
              <a:t>. 2005;90(2):678-88.&lt;&lt;Ap686  Table 6&gt;&gt;</a:t>
            </a:r>
          </a:p>
        </p:txBody>
      </p:sp>
      <p:sp>
        <p:nvSpPr>
          <p:cNvPr id="152580" name="Foliennummernplatzhalter 3"/>
          <p:cNvSpPr txBox="1">
            <a:spLocks noGrp="1"/>
          </p:cNvSpPr>
          <p:nvPr/>
        </p:nvSpPr>
        <p:spPr bwMode="auto">
          <a:xfrm>
            <a:off x="3886200" y="8686800"/>
            <a:ext cx="2971800" cy="457200"/>
          </a:xfrm>
          <a:prstGeom prst="rect">
            <a:avLst/>
          </a:prstGeom>
          <a:noFill/>
          <a:ln w="9525">
            <a:noFill/>
            <a:miter lim="800000"/>
            <a:headEnd/>
            <a:tailEnd/>
          </a:ln>
        </p:spPr>
        <p:txBody>
          <a:bodyPr anchor="b"/>
          <a:lstStyle/>
          <a:p>
            <a:pPr algn="r"/>
            <a:fld id="{73080DC3-4E4B-47DC-B43E-56C11B2F0738}" type="slidenum">
              <a:rPr lang="de-DE" sz="1200"/>
              <a:pPr algn="r"/>
              <a:t>36</a:t>
            </a:fld>
            <a:endParaRPr lang="de-DE"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Folienbildplatzhalter 1"/>
          <p:cNvSpPr>
            <a:spLocks noGrp="1" noRot="1" noChangeAspect="1" noTextEdit="1"/>
          </p:cNvSpPr>
          <p:nvPr>
            <p:ph type="sldImg"/>
          </p:nvPr>
        </p:nvSpPr>
        <p:spPr bwMode="auto">
          <a:noFill/>
          <a:ln>
            <a:solidFill>
              <a:srgbClr val="000000"/>
            </a:solidFill>
            <a:miter lim="800000"/>
            <a:headEnd/>
            <a:tailEnd/>
          </a:ln>
        </p:spPr>
      </p:sp>
      <p:sp>
        <p:nvSpPr>
          <p:cNvPr id="184323" name="Notizenplatzhalter 2"/>
          <p:cNvSpPr>
            <a:spLocks noGrp="1"/>
          </p:cNvSpPr>
          <p:nvPr>
            <p:ph type="body" idx="1"/>
          </p:nvPr>
        </p:nvSpPr>
        <p:spPr bwMode="auto"/>
        <p:txBody>
          <a:bodyPr wrap="square" numCol="1" anchor="t" anchorCtr="0" compatLnSpc="1">
            <a:prstTxWarp prst="textNoShape">
              <a:avLst/>
            </a:prstTxWarp>
            <a:normAutofit fontScale="92500" lnSpcReduction="10000"/>
          </a:bodyPr>
          <a:lstStyle/>
          <a:p>
            <a:pPr>
              <a:buFont typeface="Arial" pitchFamily="34" charset="0"/>
              <a:buNone/>
              <a:defRPr/>
            </a:pPr>
            <a:r>
              <a:rPr lang="en-US" b="1" dirty="0" smtClean="0"/>
              <a:t>Notes</a:t>
            </a:r>
          </a:p>
          <a:p>
            <a:pPr>
              <a:defRPr/>
            </a:pPr>
            <a:r>
              <a:rPr lang="en-GB" dirty="0" smtClean="0"/>
              <a:t>PURPOSE: investigate and define the effects of exogenous testosterone on the normal prostate.</a:t>
            </a:r>
          </a:p>
          <a:p>
            <a:pPr>
              <a:defRPr/>
            </a:pPr>
            <a:r>
              <a:rPr lang="en-GB" dirty="0" smtClean="0"/>
              <a:t>MATERIALS AND METHODS: A total of 31 healthy volunteers 21 to 39 years old were randomized to receive either 100, 250 or 500 mg. testosterone via intramuscular injection once a week for 15 weeks. Baseline measurements of serum testosterone, free testosterone and prostate specific antigen (PSA) were taken at week 1. Semen samples were also collected for PSA content and prostate volumes were determined by transrectal ultrasound before testosterone injection. Blood was then drawn every other week before each testosterone injection for the 15 weeks, every other week thereafter until week 28 and again at week 40. After the first 15 weeks semen samples were again collected, and prostate volumes were determined by repeat transrectal ultrasound.</a:t>
            </a:r>
          </a:p>
          <a:p>
            <a:pPr>
              <a:defRPr/>
            </a:pPr>
            <a:r>
              <a:rPr lang="en-GB" dirty="0" smtClean="0"/>
              <a:t>RESULTS: Free and total serum testosterone levels increased significantly in the 250 and 500 mg. dose groups. No significant change occurred in the prostate volume or serum PSA levels at any dose of exogenous testosterone. Total semen PSA levels decreased following administration of testosterone but did not reach statistical significance.</a:t>
            </a:r>
          </a:p>
          <a:p>
            <a:pPr>
              <a:defRPr/>
            </a:pPr>
            <a:r>
              <a:rPr lang="en-GB" dirty="0" smtClean="0"/>
              <a:t>CONCLUSIONS: Despite significant elevations in serum total and free testosterone, healthy young men do not demonstrate increased serum or semen PSA levels, or increased prostate volume in response to exogenous testosterone injections.</a:t>
            </a:r>
          </a:p>
          <a:p>
            <a:pPr>
              <a:buFont typeface="Arial" pitchFamily="34" charset="0"/>
              <a:buNone/>
              <a:defRPr/>
            </a:pPr>
            <a:r>
              <a:rPr lang="en-US" b="1" dirty="0" smtClean="0"/>
              <a:t>References</a:t>
            </a:r>
          </a:p>
          <a:p>
            <a:pPr marL="228600" indent="-228600">
              <a:buFont typeface="+mj-lt"/>
              <a:buAutoNum type="arabicPeriod"/>
              <a:defRPr/>
            </a:pPr>
            <a:r>
              <a:rPr lang="en-US" dirty="0" smtClean="0"/>
              <a:t>Cooper CS, Perry PJ, Sparks AE et al. Effect of exogenous testosterone on prostate volume, serum and semen prostate specific antigen levels in healthy young men. J Urol. 1998 Feb;159(2):441–443 .&lt;&lt;Abstract&gt;&gt;</a:t>
            </a:r>
          </a:p>
          <a:p>
            <a:pPr>
              <a:defRPr/>
            </a:pPr>
            <a:endParaRPr lang="en-US" dirty="0" smtClean="0"/>
          </a:p>
          <a:p>
            <a:pPr>
              <a:defRPr/>
            </a:pPr>
            <a:endParaRPr lang="en-US" dirty="0" smtClean="0"/>
          </a:p>
          <a:p>
            <a:pPr>
              <a:defRPr/>
            </a:pPr>
            <a:endParaRPr lang="en-US" dirty="0" smtClean="0"/>
          </a:p>
          <a:p>
            <a:pPr>
              <a:defRPr/>
            </a:pPr>
            <a:endParaRPr lang="en-US" dirty="0" smtClean="0"/>
          </a:p>
        </p:txBody>
      </p:sp>
      <p:sp>
        <p:nvSpPr>
          <p:cNvPr id="63492" name="Foliennummernplatzhalter 3"/>
          <p:cNvSpPr>
            <a:spLocks noGrp="1"/>
          </p:cNvSpPr>
          <p:nvPr>
            <p:ph type="sldNum" sz="quarter" idx="5"/>
          </p:nvPr>
        </p:nvSpPr>
        <p:spPr/>
        <p:txBody>
          <a:bodyPr/>
          <a:lstStyle/>
          <a:p>
            <a:pPr>
              <a:defRPr/>
            </a:pPr>
            <a:fld id="{5548DD7E-ED98-4526-81EA-AEA5E9155147}" type="slidenum">
              <a:rPr lang="de-DE" smtClean="0"/>
              <a:pPr>
                <a:defRPr/>
              </a:pPr>
              <a:t>37</a:t>
            </a:fld>
            <a:endParaRPr lang="de-DE"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buFont typeface="Arial" pitchFamily="34" charset="0"/>
              <a:buNone/>
              <a:defRPr/>
            </a:pPr>
            <a:r>
              <a:rPr lang="en-GB" b="1" dirty="0" smtClean="0"/>
              <a:t>Notes</a:t>
            </a:r>
          </a:p>
          <a:p>
            <a:pPr>
              <a:defRPr/>
            </a:pPr>
            <a:r>
              <a:rPr lang="en-GB" dirty="0" smtClean="0"/>
              <a:t>Transdermal testosterone (T) delivery represents an effective alternative to injectable androgens. This study involved163 hypogonadal men who applied 5, 7.5, or 10 g AndroGel (T gel) 1% CIII per day for up to 42 months. Efficacy data were presented in 123 subjects considered evaluable. Continuous AndroGel treatment normalized mean serum T and free T levels.</a:t>
            </a:r>
            <a:r>
              <a:rPr lang="en-GB" baseline="30000" dirty="0" smtClean="0"/>
              <a:t>1</a:t>
            </a:r>
          </a:p>
          <a:p>
            <a:pPr>
              <a:buFont typeface="Arial" pitchFamily="34" charset="0"/>
              <a:buNone/>
              <a:defRPr/>
            </a:pPr>
            <a:endParaRPr lang="en-GB" b="1" dirty="0" smtClean="0"/>
          </a:p>
          <a:p>
            <a:pPr>
              <a:defRPr/>
            </a:pPr>
            <a:r>
              <a:rPr lang="en-GB" dirty="0" smtClean="0"/>
              <a:t>Mean serum PSA concentrations are shown on the slide The baseline PSA level was 0.85  0.06 ng/ml. With T replacement there were significant increases in PSA levels over time (P&lt;0.001 in the whole group, P+ 0.0002 in subjects  60 yr, and P=0.0160 in those  60 yr)</a:t>
            </a:r>
            <a:r>
              <a:rPr lang="en-GB" i="1" dirty="0" smtClean="0"/>
              <a:t>. </a:t>
            </a:r>
            <a:r>
              <a:rPr lang="en-GB" dirty="0" smtClean="0"/>
              <a:t>Mean serum PSA was 1.11 ± 0.08 ng/ml at month 6 and showed no further significant increases with continued T treatment (</a:t>
            </a:r>
            <a:r>
              <a:rPr lang="en-GB" i="1" dirty="0" smtClean="0"/>
              <a:t>P+0.150). </a:t>
            </a:r>
            <a:r>
              <a:rPr lang="en-GB" dirty="0" smtClean="0"/>
              <a:t>There was no difference in serum PSA levels among the three T gel dose groups.</a:t>
            </a:r>
            <a:r>
              <a:rPr lang="en-GB" baseline="30000" dirty="0" smtClean="0"/>
              <a:t>1</a:t>
            </a:r>
            <a:endParaRPr lang="en-GB" b="1" baseline="30000" dirty="0" smtClean="0"/>
          </a:p>
          <a:p>
            <a:pPr>
              <a:buFont typeface="Arial" pitchFamily="34" charset="0"/>
              <a:buNone/>
              <a:defRPr/>
            </a:pPr>
            <a:endParaRPr lang="en-GB" b="1" dirty="0" smtClean="0"/>
          </a:p>
          <a:p>
            <a:pPr>
              <a:buFont typeface="Arial" pitchFamily="34" charset="0"/>
              <a:buNone/>
              <a:defRPr/>
            </a:pPr>
            <a:r>
              <a:rPr lang="en-GB" b="1" dirty="0" smtClean="0"/>
              <a:t>References </a:t>
            </a:r>
          </a:p>
          <a:p>
            <a:pPr marL="228600" indent="-228600">
              <a:buFont typeface="+mj-lt"/>
              <a:buAutoNum type="arabicPeriod"/>
              <a:defRPr/>
            </a:pPr>
            <a:r>
              <a:rPr lang="en-GB" dirty="0" smtClean="0"/>
              <a:t>Wang C, Cunningham G, Dobs A, et al. Long-term testosterone gel (AndroGel) treatment maintains beneficial effects on sexual function and mood, lean and fat mass, and bone mineral density in hypogonadal men. </a:t>
            </a:r>
            <a:r>
              <a:rPr lang="en-GB" i="1" dirty="0" smtClean="0"/>
              <a:t>J </a:t>
            </a:r>
            <a:r>
              <a:rPr lang="en-GB" i="1" dirty="0" err="1" smtClean="0"/>
              <a:t>Clin</a:t>
            </a:r>
            <a:r>
              <a:rPr lang="en-GB" i="1" dirty="0" smtClean="0"/>
              <a:t> </a:t>
            </a:r>
            <a:r>
              <a:rPr lang="en-GB" i="1" dirty="0" err="1" smtClean="0"/>
              <a:t>Endocrinol</a:t>
            </a:r>
            <a:r>
              <a:rPr lang="en-GB" i="1" dirty="0" smtClean="0"/>
              <a:t> </a:t>
            </a:r>
            <a:r>
              <a:rPr lang="en-GB" i="1" dirty="0" err="1" smtClean="0"/>
              <a:t>Metabol</a:t>
            </a:r>
            <a:r>
              <a:rPr lang="en-GB" i="1" dirty="0" smtClean="0"/>
              <a:t>. </a:t>
            </a:r>
            <a:r>
              <a:rPr lang="en-GB" dirty="0" smtClean="0"/>
              <a:t>2004, 89(5):2085-98. </a:t>
            </a:r>
            <a:r>
              <a:rPr lang="en-GB" dirty="0" smtClean="0">
                <a:solidFill>
                  <a:schemeClr val="tx1">
                    <a:lumMod val="75000"/>
                    <a:lumOff val="25000"/>
                  </a:schemeClr>
                </a:solidFill>
              </a:rPr>
              <a:t>&lt;&lt;Ap2085, Ap2093 Fig 7. Ap2094.&gt;&gt;</a:t>
            </a:r>
          </a:p>
          <a:p>
            <a:pPr>
              <a:defRPr/>
            </a:pPr>
            <a:endParaRPr lang="en-GB" dirty="0"/>
          </a:p>
        </p:txBody>
      </p:sp>
      <p:sp>
        <p:nvSpPr>
          <p:cNvPr id="4" name="Slide Number Placeholder 3"/>
          <p:cNvSpPr>
            <a:spLocks noGrp="1"/>
          </p:cNvSpPr>
          <p:nvPr>
            <p:ph type="sldNum" sz="quarter" idx="5"/>
          </p:nvPr>
        </p:nvSpPr>
        <p:spPr/>
        <p:txBody>
          <a:bodyPr/>
          <a:lstStyle/>
          <a:p>
            <a:pPr>
              <a:defRPr/>
            </a:pPr>
            <a:fld id="{FBA8E1F7-3391-4AD5-AB15-754EC2AE965B}" type="slidenum">
              <a:rPr lang="en-GB" smtClean="0"/>
              <a:pPr>
                <a:defRPr/>
              </a:pPr>
              <a:t>38</a:t>
            </a:fld>
            <a:endParaRPr lang="en-GB"/>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buFont typeface="Arial" pitchFamily="34" charset="0"/>
              <a:buNone/>
              <a:defRPr/>
            </a:pPr>
            <a:r>
              <a:rPr lang="en-GB" b="1" dirty="0" smtClean="0"/>
              <a:t>Notes</a:t>
            </a:r>
          </a:p>
          <a:p>
            <a:pPr>
              <a:defRPr/>
            </a:pPr>
            <a:r>
              <a:rPr lang="en-GB" dirty="0" smtClean="0"/>
              <a:t>Administration of testosterone undecanoate (TU) over 12 months to men with sexual dysfunction and signs of the metabolic syndrome, restored their plasma testosterone (T) levels to the mid-range of reference values. This had a beneficial effect on their sexual functioning as evidenced by an improvement of their scores on the International Index of Erectile Function.</a:t>
            </a:r>
          </a:p>
          <a:p>
            <a:pPr>
              <a:defRPr/>
            </a:pPr>
            <a:endParaRPr lang="en-GB" dirty="0" smtClean="0"/>
          </a:p>
          <a:p>
            <a:pPr>
              <a:defRPr/>
            </a:pPr>
            <a:r>
              <a:rPr lang="en-GB" dirty="0" smtClean="0"/>
              <a:t>In this cohort of elderly men (54–76 years; median 64 years) there were no safety concerns over a one year period of T administration. Prostate specific antigen, PSA, levels remained stable; the International Prostate Symptoms Score, IPSS, improved slightly. Liver functions and plasma glucose remained stable.</a:t>
            </a:r>
          </a:p>
          <a:p>
            <a:pPr>
              <a:defRPr/>
            </a:pPr>
            <a:endParaRPr lang="en-GB" dirty="0" smtClean="0"/>
          </a:p>
          <a:p>
            <a:pPr>
              <a:buFont typeface="Arial" pitchFamily="34" charset="0"/>
              <a:buNone/>
              <a:defRPr/>
            </a:pPr>
            <a:r>
              <a:rPr lang="en-GB" b="1" dirty="0" smtClean="0"/>
              <a:t>Reference</a:t>
            </a:r>
          </a:p>
          <a:p>
            <a:pPr marL="228600" indent="-228600">
              <a:buFont typeface="+mj-lt"/>
              <a:buAutoNum type="arabicPeriod"/>
              <a:defRPr/>
            </a:pPr>
            <a:r>
              <a:rPr lang="en-GB" dirty="0" err="1" smtClean="0"/>
              <a:t>Saad</a:t>
            </a:r>
            <a:r>
              <a:rPr lang="en-GB" dirty="0" smtClean="0"/>
              <a:t> F, </a:t>
            </a:r>
            <a:r>
              <a:rPr lang="en-GB" dirty="0" err="1" smtClean="0"/>
              <a:t>Gooren</a:t>
            </a:r>
            <a:r>
              <a:rPr lang="en-GB" dirty="0" smtClean="0"/>
              <a:t> L, </a:t>
            </a:r>
            <a:r>
              <a:rPr lang="en-GB" dirty="0" err="1" smtClean="0"/>
              <a:t>Haider</a:t>
            </a:r>
            <a:r>
              <a:rPr lang="en-GB" dirty="0" smtClean="0"/>
              <a:t> A, </a:t>
            </a:r>
            <a:r>
              <a:rPr lang="en-GB" dirty="0" err="1" smtClean="0"/>
              <a:t>Yassin</a:t>
            </a:r>
            <a:r>
              <a:rPr lang="en-GB" dirty="0" smtClean="0"/>
              <a:t> A. An exploratory study of the effects of 12 month administration of the novel long-acting testosterone undecanoate on measures of sexual function and the metabolic syndrome. </a:t>
            </a:r>
            <a:r>
              <a:rPr lang="en-GB" i="1" dirty="0" smtClean="0"/>
              <a:t>Arch </a:t>
            </a:r>
            <a:r>
              <a:rPr lang="en-GB" i="1" dirty="0" err="1" smtClean="0"/>
              <a:t>Androl</a:t>
            </a:r>
            <a:r>
              <a:rPr lang="en-GB" i="1" dirty="0" smtClean="0"/>
              <a:t>. </a:t>
            </a:r>
            <a:r>
              <a:rPr lang="en-GB" dirty="0" smtClean="0"/>
              <a:t>2007;53(6):353-7.&lt;&lt;Abstract.&gt;&gt;</a:t>
            </a:r>
          </a:p>
        </p:txBody>
      </p:sp>
      <p:sp>
        <p:nvSpPr>
          <p:cNvPr id="4" name="Slide Number Placeholder 3"/>
          <p:cNvSpPr>
            <a:spLocks noGrp="1"/>
          </p:cNvSpPr>
          <p:nvPr>
            <p:ph type="sldNum" sz="quarter" idx="5"/>
          </p:nvPr>
        </p:nvSpPr>
        <p:spPr/>
        <p:txBody>
          <a:bodyPr/>
          <a:lstStyle/>
          <a:p>
            <a:pPr>
              <a:defRPr/>
            </a:pPr>
            <a:fld id="{05B8AD8E-E014-4853-A67B-03702ED221B0}" type="slidenum">
              <a:rPr lang="en-GB" smtClean="0"/>
              <a:pPr>
                <a:defRPr/>
              </a:pPr>
              <a:t>39</a:t>
            </a:fld>
            <a:endParaRPr lang="en-GB"/>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92500"/>
          </a:bodyPr>
          <a:lstStyle/>
          <a:p>
            <a:pPr>
              <a:buFont typeface="Arial" pitchFamily="34" charset="0"/>
              <a:buNone/>
              <a:defRPr/>
            </a:pPr>
            <a:r>
              <a:rPr lang="en-GB" b="1" dirty="0" smtClean="0"/>
              <a:t>Notes</a:t>
            </a:r>
          </a:p>
          <a:p>
            <a:pPr>
              <a:defRPr/>
            </a:pPr>
            <a:r>
              <a:rPr lang="en-GB" dirty="0" smtClean="0"/>
              <a:t>A retrospective study to evaluate how the PSA response to testosterone replacement therapy (TRT) varies with age, mode of testosterone treatment, and baseline levels of PSA and testosterone. In total, 48 consecutive hypogonadal men who completed 1 year of TRT were evaluated. All men had a negative prostate biopsy obtained prior to initiating TRT. Men received TRT in the form of intramuscular injections (n=33) or topical gel (n=25) based on clinical response. </a:t>
            </a:r>
            <a:r>
              <a:rPr lang="en-GB" baseline="30000" dirty="0" smtClean="0"/>
              <a:t>1</a:t>
            </a:r>
          </a:p>
          <a:p>
            <a:pPr>
              <a:defRPr/>
            </a:pPr>
            <a:r>
              <a:rPr lang="en-GB" dirty="0" smtClean="0"/>
              <a:t>Comparisons in the change in PSA after 1 year of TRT were made based on various thresholds for age and baseline values of PSA, total testosterone (TT), and free testosterone (FT). Baseline levels of TT were similar for the injection and transdermal groups, and both groups also had similar baseline PSA values (1.92±1.9 vs 1.71+1.9 ng/ml, respectively; P=0.67). After 1 year of TRT, mean PSA values did not differ significantly between groups, nor did the mean increase in PSA (P&gt;0.05). The overall mean increase in PSA was 0.31±0.76 ng/ml. After one year of TRT, </a:t>
            </a:r>
            <a:r>
              <a:rPr lang="en-GB" dirty="0" err="1" smtClean="0"/>
              <a:t>PSAwas</a:t>
            </a:r>
            <a:r>
              <a:rPr lang="en-GB" dirty="0" smtClean="0"/>
              <a:t> decreased in 21%, unchanged in 22%, and increased in 57%. Only 24% of the entire group demonstrated a PSA increase of 0.5 ng/ml or greater. </a:t>
            </a:r>
            <a:r>
              <a:rPr lang="en-GB" baseline="30000" dirty="0" smtClean="0"/>
              <a:t>1</a:t>
            </a:r>
          </a:p>
          <a:p>
            <a:pPr>
              <a:defRPr/>
            </a:pPr>
            <a:r>
              <a:rPr lang="en-GB" dirty="0" smtClean="0"/>
              <a:t> TRT causes only a mild increase in PSA in most hypogonadal men, and does not appear to be influenced by the mode of TRT, age, or baseline levels of PSA or testosterone.</a:t>
            </a:r>
            <a:r>
              <a:rPr lang="en-GB" baseline="30000" dirty="0" smtClean="0"/>
              <a:t>1</a:t>
            </a:r>
          </a:p>
          <a:p>
            <a:pPr>
              <a:buFont typeface="Arial" pitchFamily="34" charset="0"/>
              <a:buNone/>
              <a:defRPr/>
            </a:pPr>
            <a:r>
              <a:rPr lang="en-GB" b="1" dirty="0" smtClean="0"/>
              <a:t>References</a:t>
            </a:r>
          </a:p>
          <a:p>
            <a:pPr marL="228600" indent="-228600">
              <a:buFont typeface="+mj-lt"/>
              <a:buAutoNum type="arabicPeriod"/>
              <a:defRPr/>
            </a:pPr>
            <a:r>
              <a:rPr lang="en-GB" dirty="0" smtClean="0"/>
              <a:t>Rhoden EL &amp; </a:t>
            </a:r>
            <a:r>
              <a:rPr lang="en-GB" dirty="0" err="1" smtClean="0"/>
              <a:t>Morgentaler</a:t>
            </a:r>
            <a:r>
              <a:rPr lang="en-GB" dirty="0" smtClean="0"/>
              <a:t> A. Influence of demographic factors and biochemical characteristics on the prostate-specific antigen (PSA) response to testosterone replacement therapy. </a:t>
            </a:r>
            <a:r>
              <a:rPr lang="en-GB" i="1" dirty="0" err="1" smtClean="0"/>
              <a:t>Int</a:t>
            </a:r>
            <a:r>
              <a:rPr lang="en-GB" i="1" dirty="0" smtClean="0"/>
              <a:t> J </a:t>
            </a:r>
            <a:r>
              <a:rPr lang="en-GB" i="1" dirty="0" err="1" smtClean="0"/>
              <a:t>Impot</a:t>
            </a:r>
            <a:r>
              <a:rPr lang="en-GB" i="1" dirty="0" smtClean="0"/>
              <a:t> Res. </a:t>
            </a:r>
            <a:r>
              <a:rPr lang="en-GB" dirty="0" smtClean="0"/>
              <a:t>2006;18: 201–205.&lt;&lt;Ap201, Ap203.&gt;&gt;</a:t>
            </a:r>
            <a:endParaRPr lang="en-GB" dirty="0"/>
          </a:p>
        </p:txBody>
      </p:sp>
      <p:sp>
        <p:nvSpPr>
          <p:cNvPr id="4" name="Slide Number Placeholder 3"/>
          <p:cNvSpPr>
            <a:spLocks noGrp="1"/>
          </p:cNvSpPr>
          <p:nvPr>
            <p:ph type="sldNum" sz="quarter" idx="5"/>
          </p:nvPr>
        </p:nvSpPr>
        <p:spPr/>
        <p:txBody>
          <a:bodyPr/>
          <a:lstStyle/>
          <a:p>
            <a:pPr>
              <a:defRPr/>
            </a:pPr>
            <a:fld id="{5F9F0052-19A5-45F7-96A5-4624E0A79568}" type="slidenum">
              <a:rPr lang="en-GB" smtClean="0"/>
              <a:pPr>
                <a:defRPr/>
              </a:pPr>
              <a:t>40</a:t>
            </a:fld>
            <a:endParaRPr lang="en-GB"/>
          </a:p>
        </p:txBody>
      </p:sp>
      <p:sp>
        <p:nvSpPr>
          <p:cNvPr id="157700" name="Slide Image Placeholder 6"/>
          <p:cNvSpPr>
            <a:spLocks noGrp="1" noRot="1" noChangeAspect="1" noTextEdit="1"/>
          </p:cNvSpPr>
          <p:nvPr>
            <p:ph type="sldImg"/>
          </p:nvPr>
        </p:nvSpPr>
        <p:spPr bwMode="auto">
          <a:noFill/>
          <a:ln>
            <a:solidFill>
              <a:srgbClr val="000000"/>
            </a:solidFill>
            <a:miter lim="800000"/>
            <a:headEnd/>
            <a:tailEnd/>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982E699-F18F-4AC3-9C7F-6376697D7EAA}" type="slidenum">
              <a:rPr lang="fr-FR" smtClean="0"/>
              <a:pPr fontAlgn="base">
                <a:spcBef>
                  <a:spcPct val="0"/>
                </a:spcBef>
                <a:spcAft>
                  <a:spcPct val="0"/>
                </a:spcAft>
                <a:defRPr/>
              </a:pPr>
              <a:t>41</a:t>
            </a:fld>
            <a:endParaRPr lang="fr-FR" smtClean="0"/>
          </a:p>
        </p:txBody>
      </p:sp>
      <p:sp>
        <p:nvSpPr>
          <p:cNvPr id="1587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4628" name="Rectangle 3"/>
          <p:cNvSpPr>
            <a:spLocks noGrp="1" noChangeArrowheads="1"/>
          </p:cNvSpPr>
          <p:nvPr>
            <p:ph type="body" idx="1"/>
          </p:nvPr>
        </p:nvSpPr>
        <p:spPr bwMode="auto"/>
        <p:txBody>
          <a:bodyPr wrap="square" numCol="1" anchor="t" anchorCtr="0" compatLnSpc="1">
            <a:prstTxWarp prst="textNoShape">
              <a:avLst/>
            </a:prstTxWarp>
          </a:bodyPr>
          <a:lstStyle/>
          <a:p>
            <a:pPr eaLnBrk="1" hangingPunct="1">
              <a:spcBef>
                <a:spcPct val="0"/>
              </a:spcBef>
              <a:buFont typeface="Arial" pitchFamily="34" charset="0"/>
              <a:buNone/>
              <a:defRPr/>
            </a:pPr>
            <a:r>
              <a:rPr lang="en-US" b="1" dirty="0" smtClean="0">
                <a:solidFill>
                  <a:srgbClr val="000080"/>
                </a:solidFill>
              </a:rPr>
              <a:t>References</a:t>
            </a:r>
          </a:p>
          <a:p>
            <a:pPr marL="228600" indent="-228600" eaLnBrk="1" hangingPunct="1">
              <a:spcBef>
                <a:spcPct val="0"/>
              </a:spcBef>
              <a:buFont typeface="+mj-lt"/>
              <a:buAutoNum type="arabicPeriod"/>
              <a:defRPr/>
            </a:pPr>
            <a:r>
              <a:rPr lang="en-US" dirty="0" err="1" smtClean="0">
                <a:solidFill>
                  <a:srgbClr val="000080"/>
                </a:solidFill>
              </a:rPr>
              <a:t>Huebler</a:t>
            </a:r>
            <a:r>
              <a:rPr lang="en-US" dirty="0" smtClean="0">
                <a:solidFill>
                  <a:srgbClr val="000080"/>
                </a:solidFill>
              </a:rPr>
              <a:t> D et al. </a:t>
            </a:r>
            <a:r>
              <a:rPr lang="en-US" i="1" dirty="0" err="1" smtClean="0">
                <a:solidFill>
                  <a:srgbClr val="000080"/>
                </a:solidFill>
              </a:rPr>
              <a:t>Int</a:t>
            </a:r>
            <a:r>
              <a:rPr lang="en-US" i="1" dirty="0" smtClean="0">
                <a:solidFill>
                  <a:srgbClr val="000080"/>
                </a:solidFill>
              </a:rPr>
              <a:t> J </a:t>
            </a:r>
            <a:r>
              <a:rPr lang="en-US" i="1" dirty="0" err="1" smtClean="0">
                <a:solidFill>
                  <a:srgbClr val="000080"/>
                </a:solidFill>
              </a:rPr>
              <a:t>Impot</a:t>
            </a:r>
            <a:r>
              <a:rPr lang="en-US" i="1" dirty="0" smtClean="0">
                <a:solidFill>
                  <a:srgbClr val="000080"/>
                </a:solidFill>
              </a:rPr>
              <a:t> Res. </a:t>
            </a:r>
            <a:r>
              <a:rPr lang="en-US" dirty="0" smtClean="0">
                <a:solidFill>
                  <a:srgbClr val="000080"/>
                </a:solidFill>
              </a:rPr>
              <a:t>2002;14 (Suppl. 4), Abstract P52.&lt;&lt;To be sourced&gt;&gt;&gt;</a:t>
            </a:r>
            <a:endParaRPr lang="en-US"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3D663F9-CEC1-4BE4-AA0C-2388FB3324F5}" type="slidenum">
              <a:rPr lang="fr-FR" smtClean="0"/>
              <a:pPr fontAlgn="base">
                <a:spcBef>
                  <a:spcPct val="0"/>
                </a:spcBef>
                <a:spcAft>
                  <a:spcPct val="0"/>
                </a:spcAft>
                <a:defRPr/>
              </a:pPr>
              <a:t>42</a:t>
            </a:fld>
            <a:endParaRPr lang="fr-FR" smtClean="0"/>
          </a:p>
        </p:txBody>
      </p:sp>
      <p:sp>
        <p:nvSpPr>
          <p:cNvPr id="15974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5565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buFont typeface="Arial" pitchFamily="34" charset="0"/>
              <a:buNone/>
              <a:defRPr/>
            </a:pPr>
            <a:r>
              <a:rPr lang="en-US" b="1" dirty="0" smtClean="0"/>
              <a:t>Reference</a:t>
            </a:r>
          </a:p>
          <a:p>
            <a:pPr marL="228600" indent="-228600" eaLnBrk="1" hangingPunct="1">
              <a:spcBef>
                <a:spcPct val="0"/>
              </a:spcBef>
              <a:buFont typeface="+mj-lt"/>
              <a:buAutoNum type="arabicPeriod"/>
              <a:defRPr/>
            </a:pPr>
            <a:r>
              <a:rPr lang="nl-NL" dirty="0" smtClean="0"/>
              <a:t>von Eckardstein S et al. </a:t>
            </a:r>
            <a:r>
              <a:rPr lang="nl-NL" i="1" dirty="0" smtClean="0"/>
              <a:t>Andrologia . </a:t>
            </a:r>
            <a:r>
              <a:rPr lang="nl-NL" dirty="0" smtClean="0"/>
              <a:t>2004;36 (4): 65 (Abstract).</a:t>
            </a:r>
          </a:p>
          <a:p>
            <a:pPr eaLnBrk="1" hangingPunct="1">
              <a:spcBef>
                <a:spcPct val="0"/>
              </a:spcBef>
              <a:defRPr/>
            </a:pPr>
            <a:endParaRPr lang="en-U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22C37C2-7FE5-46A5-9C21-84D2F2709EF4}" type="slidenum">
              <a:rPr lang="fr-FR" smtClean="0"/>
              <a:pPr fontAlgn="base">
                <a:spcBef>
                  <a:spcPct val="0"/>
                </a:spcBef>
                <a:spcAft>
                  <a:spcPct val="0"/>
                </a:spcAft>
                <a:defRPr/>
              </a:pPr>
              <a:t>43</a:t>
            </a:fld>
            <a:endParaRPr lang="fr-FR" smtClean="0"/>
          </a:p>
        </p:txBody>
      </p:sp>
      <p:sp>
        <p:nvSpPr>
          <p:cNvPr id="16077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5667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buFont typeface="Arial" pitchFamily="34" charset="0"/>
              <a:buNone/>
              <a:defRPr/>
            </a:pPr>
            <a:r>
              <a:rPr lang="en-GB" sz="800" b="1" dirty="0" smtClean="0"/>
              <a:t>Reference </a:t>
            </a:r>
          </a:p>
          <a:p>
            <a:pPr marL="228600" indent="-228600" eaLnBrk="1" hangingPunct="1">
              <a:spcBef>
                <a:spcPct val="0"/>
              </a:spcBef>
              <a:buFont typeface="+mj-lt"/>
              <a:buAutoNum type="arabicPeriod"/>
              <a:defRPr/>
            </a:pPr>
            <a:r>
              <a:rPr lang="en-GB" sz="800" dirty="0" err="1" smtClean="0"/>
              <a:t>Zitzmann</a:t>
            </a:r>
            <a:r>
              <a:rPr lang="en-GB" sz="800" dirty="0" smtClean="0"/>
              <a:t> M, et al. Long-term experience with injections of testosterone undecanoate for substitution therapy in hypogonadal men. 87th Annual Meeting of the Endocrine Society; San Diego, CA. 2005. 2005. Jun 4–7, p. 306.&lt;&lt;To be sourced.&gt;&gt;</a:t>
            </a:r>
            <a:endParaRPr lang="en-US" sz="800"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Folienbildplatzhalter 1"/>
          <p:cNvSpPr>
            <a:spLocks noGrp="1" noRot="1" noChangeAspect="1" noTextEdit="1"/>
          </p:cNvSpPr>
          <p:nvPr>
            <p:ph type="sldImg"/>
          </p:nvPr>
        </p:nvSpPr>
        <p:spPr bwMode="auto">
          <a:noFill/>
          <a:ln>
            <a:solidFill>
              <a:srgbClr val="000000"/>
            </a:solidFill>
            <a:miter lim="800000"/>
            <a:headEnd/>
            <a:tailEnd/>
          </a:ln>
        </p:spPr>
      </p:sp>
      <p:sp>
        <p:nvSpPr>
          <p:cNvPr id="185347" name="Notizenplatzhalter 2"/>
          <p:cNvSpPr>
            <a:spLocks noGrp="1"/>
          </p:cNvSpPr>
          <p:nvPr>
            <p:ph type="body" idx="1"/>
          </p:nvPr>
        </p:nvSpPr>
        <p:spPr bwMode="auto"/>
        <p:txBody>
          <a:bodyPr wrap="square" numCol="1" anchor="t" anchorCtr="0" compatLnSpc="1">
            <a:prstTxWarp prst="textNoShape">
              <a:avLst/>
            </a:prstTxWarp>
            <a:normAutofit fontScale="85000" lnSpcReduction="10000"/>
          </a:bodyPr>
          <a:lstStyle/>
          <a:p>
            <a:pPr>
              <a:buFont typeface="Arial" pitchFamily="34" charset="0"/>
              <a:buNone/>
              <a:defRPr/>
            </a:pPr>
            <a:r>
              <a:rPr lang="en-US" b="1" dirty="0" smtClean="0"/>
              <a:t>Notes </a:t>
            </a:r>
          </a:p>
          <a:p>
            <a:pPr>
              <a:defRPr/>
            </a:pPr>
            <a:r>
              <a:rPr lang="en-GB" dirty="0" smtClean="0"/>
              <a:t>PURPOSE: One of the greatest concerns among clinicians regarding testosterone replacement therapy (TRT) is the fear of causing or promoting prostate cancer. Evaluated prostatic changes in hypogonadal men with and without high grade prostatic intraepithelial neoplasia (PIN), which is considered a prostatic precancerous lesion, after 1 year of TRT.</a:t>
            </a:r>
          </a:p>
          <a:p>
            <a:pPr>
              <a:defRPr/>
            </a:pPr>
            <a:r>
              <a:rPr lang="en-GB" dirty="0" smtClean="0"/>
              <a:t>MATERIALS AND METHODS: total of 75 hypogonadal who completed 12 months of TRT were studied. All underwent prostate biopsy prior to initiating treatment. Of the men 55 had benign prostate biopsies (PIN-) and 20 had PIN without frank cancer (PIN+). All men with PIN underwent repeat biopsy to exclude cancer prior to the initiation of testosterone treatment. Prostate specific antigen (PSA), and total and free testosterone were determined prior to treatment and at 1 year. Repeat biopsy was performed for a change noted on digital rectal examination or for a PSA increase of 1 ng/l or greater.</a:t>
            </a:r>
          </a:p>
          <a:p>
            <a:pPr>
              <a:defRPr/>
            </a:pPr>
            <a:r>
              <a:rPr lang="en-GB" dirty="0" smtClean="0"/>
              <a:t>RESULTS: PSA was similar at baseline in men with and without PIN (1.49 +/- 1.1 and 1.53 +/- 1.6 ng/dl, p &gt;0.05) and after 12 months of TRT (1.82 +/- 1.1 and 1.78 +/- 1.6 ng/dl, respectively, p &gt;0.05). A slight, similar increase in mean PSA was noted in the PIN- and PIN+ groups (0.25 +/- 0.6 and 0.33 +/- 0.6 ng/dl, p &gt;0.05). One man in the PIN+ group had cancer after biopsy was performed due to abnormal digital rectal examination. Four additional men in the PIN- group and 2 in the PIN+ group underwent re-biopsy for elevated PSA and none had cancer. No differences were noted between the PIN- and PIN+ groups with regard to total and free testosterone at baseline and at 1 year (p = 0.267).</a:t>
            </a:r>
          </a:p>
          <a:p>
            <a:pPr>
              <a:defRPr/>
            </a:pPr>
            <a:r>
              <a:rPr lang="en-GB" dirty="0" smtClean="0"/>
              <a:t>CONCLUSIONS: After 1 year of TRT men with PIN do not have a greater increase in PSA or a significantly increased risk of cancer than men without PIN. These results indicate that TRT is not contraindicated in men with a history of PIN.</a:t>
            </a:r>
          </a:p>
          <a:p>
            <a:pPr>
              <a:buFont typeface="Arial" pitchFamily="34" charset="0"/>
              <a:buNone/>
              <a:defRPr/>
            </a:pPr>
            <a:r>
              <a:rPr lang="en-US" b="1" dirty="0" smtClean="0"/>
              <a:t>Reference</a:t>
            </a:r>
          </a:p>
          <a:p>
            <a:pPr marL="228600" indent="-228600">
              <a:buFont typeface="+mj-lt"/>
              <a:buAutoNum type="arabicPeriod"/>
              <a:defRPr/>
            </a:pPr>
            <a:r>
              <a:rPr lang="en-US" dirty="0" smtClean="0"/>
              <a:t>Rhoden EL, </a:t>
            </a:r>
            <a:r>
              <a:rPr lang="en-US" dirty="0" err="1" smtClean="0"/>
              <a:t>Morgentaler</a:t>
            </a:r>
            <a:r>
              <a:rPr lang="en-US" dirty="0" smtClean="0"/>
              <a:t> A. Testosterone replacement therapy in hypogonadal men at high risk for prostate cancer: results of 1 year of treatment in men with prostatic intraepithelial neoplasia. </a:t>
            </a:r>
            <a:r>
              <a:rPr lang="en-US" i="1" dirty="0" smtClean="0"/>
              <a:t>J Urol. </a:t>
            </a:r>
            <a:r>
              <a:rPr lang="en-US" dirty="0" smtClean="0"/>
              <a:t>2003;170(6 Pt 1):2348-51.</a:t>
            </a:r>
          </a:p>
          <a:p>
            <a:pPr>
              <a:defRPr/>
            </a:pPr>
            <a:endParaRPr lang="en-US" dirty="0" smtClean="0"/>
          </a:p>
        </p:txBody>
      </p:sp>
      <p:sp>
        <p:nvSpPr>
          <p:cNvPr id="161796" name="Foliennummernplatzhalter 3"/>
          <p:cNvSpPr txBox="1">
            <a:spLocks noGrp="1"/>
          </p:cNvSpPr>
          <p:nvPr/>
        </p:nvSpPr>
        <p:spPr bwMode="auto">
          <a:xfrm>
            <a:off x="3886200" y="8686800"/>
            <a:ext cx="2971800" cy="457200"/>
          </a:xfrm>
          <a:prstGeom prst="rect">
            <a:avLst/>
          </a:prstGeom>
          <a:noFill/>
          <a:ln w="9525">
            <a:noFill/>
            <a:miter lim="800000"/>
            <a:headEnd/>
            <a:tailEnd/>
          </a:ln>
        </p:spPr>
        <p:txBody>
          <a:bodyPr anchor="b"/>
          <a:lstStyle/>
          <a:p>
            <a:pPr algn="r"/>
            <a:fld id="{AD0DECE8-5BB0-4432-9895-DD0396B4DAED}" type="slidenum">
              <a:rPr lang="de-DE" sz="1200"/>
              <a:pPr algn="r"/>
              <a:t>44</a:t>
            </a:fld>
            <a:endParaRPr lang="de-DE" sz="12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10000"/>
          </a:bodyPr>
          <a:lstStyle/>
          <a:p>
            <a:pPr>
              <a:buFont typeface="Arial" pitchFamily="34" charset="0"/>
              <a:buNone/>
              <a:defRPr/>
            </a:pPr>
            <a:r>
              <a:rPr lang="en-GB" b="1" dirty="0" smtClean="0"/>
              <a:t>Notes</a:t>
            </a:r>
          </a:p>
          <a:p>
            <a:pPr>
              <a:defRPr/>
            </a:pPr>
            <a:r>
              <a:rPr lang="en-GB" dirty="0" smtClean="0"/>
              <a:t>Controversy exists regarding testosterone replacement therapy (TRT) in men following radical prostatectomy (RP). Many clinicians are hesitant to offer patients TRT after an RP, out of concern that the increased androgen levels may promote </a:t>
            </a:r>
            <a:r>
              <a:rPr lang="en-GB" dirty="0" err="1" smtClean="0"/>
              <a:t>tumor</a:t>
            </a:r>
            <a:r>
              <a:rPr lang="en-GB" dirty="0" smtClean="0"/>
              <a:t> progression or recurrence from residual tumour. Recently, several small studies have demonstrated the use of TRT in men following an RP and have shown an improvement in serum testosterone levels with no increase in prostate-specific antigen (PSA) values.</a:t>
            </a:r>
          </a:p>
          <a:p>
            <a:pPr>
              <a:defRPr/>
            </a:pPr>
            <a:endParaRPr lang="en-GB" dirty="0" smtClean="0"/>
          </a:p>
          <a:p>
            <a:pPr>
              <a:defRPr/>
            </a:pPr>
            <a:r>
              <a:rPr lang="en-GB" dirty="0" smtClean="0"/>
              <a:t>AIMS: to assess changes in PSA and testosterone values in hypogonadal patients on TRT after RP and also to evaluate the impact of pathologic Gleason grade on ultimate PSA values.</a:t>
            </a:r>
          </a:p>
          <a:p>
            <a:pPr>
              <a:defRPr/>
            </a:pPr>
            <a:endParaRPr lang="en-GB" dirty="0" smtClean="0"/>
          </a:p>
          <a:p>
            <a:pPr>
              <a:defRPr/>
            </a:pPr>
            <a:r>
              <a:rPr lang="en-GB" dirty="0" smtClean="0"/>
              <a:t>METHODS: hypogonadal men who were treated with TRT following RP were retrospectively reviewed. PSA values before RP, after RP, and after TRT were evaluated. Serum testosterone levels before and after TRT were also examined. Only patients with undetectable PSA values and negative surgical margins on pathologic specimen were offered TRT and included in the study.  Main outcome measures were changes in PSA and testosterone values after initiation of TRT.</a:t>
            </a:r>
            <a:br>
              <a:rPr lang="en-GB" dirty="0" smtClean="0"/>
            </a:br>
            <a:r>
              <a:rPr lang="en-GB" dirty="0" smtClean="0"/>
              <a:t/>
            </a:r>
            <a:br>
              <a:rPr lang="en-GB" dirty="0" smtClean="0"/>
            </a:br>
            <a:r>
              <a:rPr lang="en-GB" dirty="0" smtClean="0"/>
              <a:t>RESULTS: Fifty-seven men, ages 53–83 years (mean 64), were identified as having initiated TRT following RP. Men received TRT for an average of 36 months following RP (range 1-136 months). Patients were followed an average of 13 months after initiation of TRT (range 1-99 months). The mean testosterone values rose from 255 ng/dL before TRT to 459 ng/dL after TRT (p&lt; 0.001). There was no increase in PSA values after initiation of TRT and thus no patient had a biochemical PSA recurrence.</a:t>
            </a:r>
            <a:br>
              <a:rPr lang="en-GB" dirty="0" smtClean="0"/>
            </a:br>
            <a:endParaRPr lang="en-GB" b="1" dirty="0" smtClean="0"/>
          </a:p>
          <a:p>
            <a:pPr>
              <a:buFont typeface="Arial" pitchFamily="34" charset="0"/>
              <a:buNone/>
              <a:defRPr/>
            </a:pPr>
            <a:r>
              <a:rPr lang="en-GB" b="1" dirty="0" smtClean="0"/>
              <a:t>Reference</a:t>
            </a:r>
          </a:p>
          <a:p>
            <a:pPr marL="228600" indent="-228600">
              <a:buFont typeface="+mj-lt"/>
              <a:buAutoNum type="arabicPeriod"/>
              <a:defRPr/>
            </a:pPr>
            <a:r>
              <a:rPr lang="en-GB" dirty="0" err="1" smtClean="0"/>
              <a:t>Khera</a:t>
            </a:r>
            <a:r>
              <a:rPr lang="en-GB" dirty="0" smtClean="0"/>
              <a:t> M, </a:t>
            </a:r>
            <a:r>
              <a:rPr lang="en-GB" dirty="0" err="1" smtClean="0"/>
              <a:t>Grober</a:t>
            </a:r>
            <a:r>
              <a:rPr lang="en-GB" dirty="0" smtClean="0"/>
              <a:t> ED, </a:t>
            </a:r>
            <a:r>
              <a:rPr lang="en-GB" dirty="0" err="1" smtClean="0"/>
              <a:t>Najari</a:t>
            </a:r>
            <a:r>
              <a:rPr lang="en-GB" dirty="0" smtClean="0"/>
              <a:t> B, et al. Testosterone replacement therapy following radical prostatectomy. J Sex Med. 2009;6:1165-1170.&lt;&lt;Abstract&gt;&gt;</a:t>
            </a:r>
            <a:endParaRPr lang="en-GB" dirty="0"/>
          </a:p>
        </p:txBody>
      </p:sp>
      <p:sp>
        <p:nvSpPr>
          <p:cNvPr id="4" name="Slide Number Placeholder 3"/>
          <p:cNvSpPr>
            <a:spLocks noGrp="1"/>
          </p:cNvSpPr>
          <p:nvPr>
            <p:ph type="sldNum" sz="quarter" idx="5"/>
          </p:nvPr>
        </p:nvSpPr>
        <p:spPr/>
        <p:txBody>
          <a:bodyPr/>
          <a:lstStyle/>
          <a:p>
            <a:pPr>
              <a:defRPr/>
            </a:pPr>
            <a:fld id="{B24426A7-6779-4071-BEA9-3F6A3FEC8B43}" type="slidenum">
              <a:rPr lang="en-GB" smtClean="0"/>
              <a:pPr>
                <a:defRPr/>
              </a:pPr>
              <a:t>45</a:t>
            </a:fld>
            <a:endParaRPr lang="en-GB"/>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77500" lnSpcReduction="20000"/>
          </a:bodyPr>
          <a:lstStyle/>
          <a:p>
            <a:pPr>
              <a:buFont typeface="Arial" pitchFamily="34" charset="0"/>
              <a:buNone/>
              <a:defRPr/>
            </a:pPr>
            <a:r>
              <a:rPr lang="en-GB" b="1" dirty="0" smtClean="0"/>
              <a:t>Notes</a:t>
            </a:r>
          </a:p>
          <a:p>
            <a:pPr>
              <a:defRPr/>
            </a:pPr>
            <a:r>
              <a:rPr lang="en-GB" dirty="0" smtClean="0"/>
              <a:t>LUTS – lower urinary tract symptoms </a:t>
            </a:r>
          </a:p>
          <a:p>
            <a:pPr>
              <a:defRPr/>
            </a:pPr>
            <a:r>
              <a:rPr lang="en-GB" dirty="0" smtClean="0"/>
              <a:t>OBJECTIVE: the potential use of testosterone preparations for substitution therapy for ageing men and for male contraception, in addition to the well established substitution therapy of male hypogonadism, make increased testosterone use likely. However, little clinical information is available on the effect of testosterone therapy on the prostate in hypogonadal men.</a:t>
            </a:r>
          </a:p>
          <a:p>
            <a:pPr>
              <a:defRPr/>
            </a:pPr>
            <a:r>
              <a:rPr lang="en-GB" dirty="0" smtClean="0"/>
              <a:t>DESIGN AND MEASUREMENTS: In a controlled cross-sectional study, prostate volume measured by transrectal ultrasonography, serum levels of prostate-specific antigen (PSA) and sex hormones, and uroflow parameters were determined.</a:t>
            </a:r>
          </a:p>
          <a:p>
            <a:pPr>
              <a:defRPr/>
            </a:pPr>
            <a:r>
              <a:rPr lang="en-GB" dirty="0" smtClean="0"/>
              <a:t>PATIENTS: Three groups of age-matched men were enrolled in the study: 47 newly diagnosed hypogonadal men before testosterone treatment, 78 hypogonadal men with at least 6 months of effective testosterone therapy and 75 normal men.</a:t>
            </a:r>
          </a:p>
          <a:p>
            <a:pPr>
              <a:defRPr/>
            </a:pPr>
            <a:r>
              <a:rPr lang="en-GB" dirty="0" smtClean="0"/>
              <a:t>RESULTS: Regression analysis revealed a significant positive correlation of prostate volume with age in normal men and testosterone-treated hypogonadal men, whereas no significant correlation was detected in untreated hypogonadal men. Prostate volume was significantly lower in untreated hypogonadal men (12.2 (11.0-13.5) ml) (mean (95% confidence limits)) compared to both other groups. However, no significant difference in prostate volume was detected between testosterone-treated hypogonadal men (21.3 (19.9-22.8) ml) and normal men (22.9 (21.4-24.4) ml). Similar results were obtained for PSA with comparable values in the testosterone-treated hypogonadal men (0.98 (0.88-1.10) micrograms/l) and normal men (1.02(0.91-1.14) micrograms/l), and significantly lower concentrations in the untreated hypogonadal men (0.64 (0.55-0.73) micrograms/l). </a:t>
            </a:r>
            <a:r>
              <a:rPr lang="en-GB" b="1" dirty="0" smtClean="0"/>
              <a:t>No differences in uroflow parameters were detected between the three study groups.</a:t>
            </a:r>
          </a:p>
          <a:p>
            <a:pPr>
              <a:defRPr/>
            </a:pPr>
            <a:r>
              <a:rPr lang="en-GB" dirty="0" smtClean="0"/>
              <a:t>CONCLUSIONS: Effective testosterone treatment of hypogonadal men results in prostate volume and prostate-specific antigen levels comparable to age-matched normal men. Therefore, testosterone-induced prostate growth should not preclude hypogonadal men from testosterone substitution therapy</a:t>
            </a:r>
          </a:p>
          <a:p>
            <a:pPr>
              <a:defRPr/>
            </a:pPr>
            <a:endParaRPr lang="en-GB" dirty="0" smtClean="0"/>
          </a:p>
          <a:p>
            <a:pPr>
              <a:buFont typeface="Arial" pitchFamily="34" charset="0"/>
              <a:buNone/>
              <a:defRPr/>
            </a:pPr>
            <a:r>
              <a:rPr lang="en-GB" b="1" dirty="0" smtClean="0"/>
              <a:t>References</a:t>
            </a:r>
            <a:r>
              <a:rPr lang="en-GB" dirty="0" smtClean="0"/>
              <a:t/>
            </a:r>
            <a:br>
              <a:rPr lang="en-GB" dirty="0" smtClean="0"/>
            </a:br>
            <a:r>
              <a:rPr lang="en-GB" dirty="0" err="1" smtClean="0"/>
              <a:t>Behre</a:t>
            </a:r>
            <a:r>
              <a:rPr lang="en-GB" dirty="0" smtClean="0"/>
              <a:t> HM, </a:t>
            </a:r>
            <a:r>
              <a:rPr lang="en-GB" dirty="0" err="1" smtClean="0"/>
              <a:t>Bohmeyer</a:t>
            </a:r>
            <a:r>
              <a:rPr lang="en-GB" dirty="0" smtClean="0"/>
              <a:t> J, </a:t>
            </a:r>
            <a:r>
              <a:rPr lang="en-GB" dirty="0" err="1" smtClean="0"/>
              <a:t>Nieschlag</a:t>
            </a:r>
            <a:r>
              <a:rPr lang="en-GB" dirty="0" smtClean="0"/>
              <a:t> E. Prostate volume in testosterone-treated and untreated hypogonadal men in comparison to age-matched normal controls. </a:t>
            </a:r>
            <a:r>
              <a:rPr lang="en-GB" i="1" dirty="0" err="1" smtClean="0"/>
              <a:t>Clin</a:t>
            </a:r>
            <a:r>
              <a:rPr lang="en-GB" i="1" dirty="0" smtClean="0"/>
              <a:t> </a:t>
            </a:r>
            <a:r>
              <a:rPr lang="en-GB" i="1" dirty="0" err="1" smtClean="0"/>
              <a:t>Endocrinol</a:t>
            </a:r>
            <a:r>
              <a:rPr lang="en-GB" i="1" dirty="0" smtClean="0"/>
              <a:t> (</a:t>
            </a:r>
            <a:r>
              <a:rPr lang="en-GB" i="1" dirty="0" err="1" smtClean="0"/>
              <a:t>Oxf</a:t>
            </a:r>
            <a:r>
              <a:rPr lang="en-GB" i="1" dirty="0" smtClean="0"/>
              <a:t>). </a:t>
            </a:r>
            <a:r>
              <a:rPr lang="en-GB" dirty="0" smtClean="0"/>
              <a:t>1994 Mar;40(3):341-9.</a:t>
            </a:r>
          </a:p>
          <a:p>
            <a:pPr>
              <a:defRPr/>
            </a:pPr>
            <a:endParaRPr lang="en-GB" dirty="0"/>
          </a:p>
        </p:txBody>
      </p:sp>
      <p:sp>
        <p:nvSpPr>
          <p:cNvPr id="4" name="Slide Number Placeholder 3"/>
          <p:cNvSpPr>
            <a:spLocks noGrp="1"/>
          </p:cNvSpPr>
          <p:nvPr>
            <p:ph type="sldNum" sz="quarter" idx="5"/>
          </p:nvPr>
        </p:nvSpPr>
        <p:spPr/>
        <p:txBody>
          <a:bodyPr/>
          <a:lstStyle/>
          <a:p>
            <a:pPr>
              <a:defRPr/>
            </a:pPr>
            <a:fld id="{37512003-F5D6-444F-8640-E5A8726D8877}" type="slidenum">
              <a:rPr lang="en-GB" smtClean="0"/>
              <a:pPr>
                <a:defRPr/>
              </a:pPr>
              <a:t>46</a:t>
            </a:fld>
            <a:endParaRPr lang="en-GB"/>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77500" lnSpcReduction="20000"/>
          </a:bodyPr>
          <a:lstStyle/>
          <a:p>
            <a:pPr>
              <a:buFont typeface="Arial" pitchFamily="34" charset="0"/>
              <a:buNone/>
              <a:defRPr/>
            </a:pPr>
            <a:r>
              <a:rPr lang="en-GB" b="1" dirty="0" smtClean="0"/>
              <a:t>Notes</a:t>
            </a:r>
          </a:p>
          <a:p>
            <a:pPr>
              <a:defRPr/>
            </a:pPr>
            <a:r>
              <a:rPr lang="en-GB" dirty="0" smtClean="0"/>
              <a:t>OBJECTIVE: the potential use of testosterone preparations for substitution therapy for ageing men and for male contraception, in addition to the well established substitution therapy of male hypogonadism, make increased testosterone use likely. However, little clinical information is available on the effect of testosterone therapy on the prostate in hypogonadal men.</a:t>
            </a:r>
          </a:p>
          <a:p>
            <a:pPr>
              <a:defRPr/>
            </a:pPr>
            <a:r>
              <a:rPr lang="en-GB" dirty="0" smtClean="0"/>
              <a:t>DESIGN AND MEASUREMENTS: In a controlled cross-sectional study, prostate volume measured by transrectal ultrasonography, serum levels of prostate-specific antigen (PSA) and sex hormones, and uroflow parameters were determined.</a:t>
            </a:r>
          </a:p>
          <a:p>
            <a:pPr>
              <a:defRPr/>
            </a:pPr>
            <a:r>
              <a:rPr lang="en-GB" dirty="0" smtClean="0"/>
              <a:t>PATIENTS: Three groups of age-matched men were enrolled in the study: 47 newly diagnosed hypogonadal men before testosterone treatment, 78 hypogonadal men with at least 6 months of effective testosterone therapy and 75 normal men.</a:t>
            </a:r>
          </a:p>
          <a:p>
            <a:pPr>
              <a:defRPr/>
            </a:pPr>
            <a:r>
              <a:rPr lang="en-GB" dirty="0" smtClean="0"/>
              <a:t>RESULTS: Regression analysis revealed a significant positive correlation of prostate volume with age in normal men and testosterone-treated hypogonadal men, whereas no significant correlation was detected in untreated hypogonadal men. Prostate volume was significantly lower in untreated hypogonadal men (12.2 (11.0-13.5) ml) (mean (95% confidence limits)) compared to both other groups. However, no significant difference in prostate volume was detected between testosterone-treated hypogonadal men (21.3 (19.9-22.8) ml) and normal men (22.9 (21.4-24.4) ml). Similar results were obtained for PSA with comparable values in the testosterone-treated hypogonadal men (0.98 (0.88-1.10) micrograms/l) and normal men (1.02(0.91-1.14) micrograms/l), and significantly lower concentrations in the untreated hypogonadal men (0.64 (0.55-0.73) micrograms/l). No differences in uroflow parameters were detected between the three study groups.</a:t>
            </a:r>
          </a:p>
          <a:p>
            <a:pPr>
              <a:defRPr/>
            </a:pPr>
            <a:r>
              <a:rPr lang="en-GB" dirty="0" smtClean="0"/>
              <a:t>CONCLUSIONS: Effective testosterone treatment of hypogonadal men results in prostate volume and prostate-specific antigen levels comparable to age-matched normal men. Therefore, testosterone-induced prostate growth should not preclude hypogonadal men from testosterone substitution therapy</a:t>
            </a:r>
          </a:p>
          <a:p>
            <a:pPr>
              <a:defRPr/>
            </a:pPr>
            <a:endParaRPr lang="en-GB" dirty="0" smtClean="0"/>
          </a:p>
          <a:p>
            <a:pPr>
              <a:buFont typeface="Arial" pitchFamily="34" charset="0"/>
              <a:buNone/>
              <a:defRPr/>
            </a:pPr>
            <a:r>
              <a:rPr lang="en-GB" b="1" dirty="0" smtClean="0"/>
              <a:t>References</a:t>
            </a:r>
            <a:r>
              <a:rPr lang="en-GB" dirty="0" smtClean="0"/>
              <a:t/>
            </a:r>
            <a:br>
              <a:rPr lang="en-GB" dirty="0" smtClean="0"/>
            </a:br>
            <a:r>
              <a:rPr lang="en-GB" dirty="0" err="1" smtClean="0"/>
              <a:t>Behre</a:t>
            </a:r>
            <a:r>
              <a:rPr lang="en-GB" dirty="0" smtClean="0"/>
              <a:t> HM, </a:t>
            </a:r>
            <a:r>
              <a:rPr lang="en-GB" dirty="0" err="1" smtClean="0"/>
              <a:t>Bohmeyer</a:t>
            </a:r>
            <a:r>
              <a:rPr lang="en-GB" dirty="0" smtClean="0"/>
              <a:t> J, </a:t>
            </a:r>
            <a:r>
              <a:rPr lang="en-GB" dirty="0" err="1" smtClean="0"/>
              <a:t>Nieschlag</a:t>
            </a:r>
            <a:r>
              <a:rPr lang="en-GB" dirty="0" smtClean="0"/>
              <a:t> E. Prostate volume in testosterone-treated and untreated hypogonadal men in comparison to age-matched normal controls. </a:t>
            </a:r>
            <a:r>
              <a:rPr lang="en-GB" i="1" dirty="0" err="1" smtClean="0"/>
              <a:t>Clin</a:t>
            </a:r>
            <a:r>
              <a:rPr lang="en-GB" i="1" dirty="0" smtClean="0"/>
              <a:t> </a:t>
            </a:r>
            <a:r>
              <a:rPr lang="en-GB" i="1" dirty="0" err="1" smtClean="0"/>
              <a:t>Endocrinol</a:t>
            </a:r>
            <a:r>
              <a:rPr lang="en-GB" i="1" dirty="0" smtClean="0"/>
              <a:t> (</a:t>
            </a:r>
            <a:r>
              <a:rPr lang="en-GB" i="1" dirty="0" err="1" smtClean="0"/>
              <a:t>Oxf</a:t>
            </a:r>
            <a:r>
              <a:rPr lang="en-GB" i="1" dirty="0" smtClean="0"/>
              <a:t>). </a:t>
            </a:r>
            <a:r>
              <a:rPr lang="en-GB" dirty="0" smtClean="0"/>
              <a:t>1994 Mar;40(3):341-9.</a:t>
            </a:r>
          </a:p>
        </p:txBody>
      </p:sp>
      <p:sp>
        <p:nvSpPr>
          <p:cNvPr id="4" name="Slide Number Placeholder 3"/>
          <p:cNvSpPr>
            <a:spLocks noGrp="1"/>
          </p:cNvSpPr>
          <p:nvPr>
            <p:ph type="sldNum" sz="quarter" idx="5"/>
          </p:nvPr>
        </p:nvSpPr>
        <p:spPr/>
        <p:txBody>
          <a:bodyPr/>
          <a:lstStyle/>
          <a:p>
            <a:pPr>
              <a:defRPr/>
            </a:pPr>
            <a:fld id="{DB1E3AF8-8C4F-4008-B81C-EEBAF735F545}" type="slidenum">
              <a:rPr lang="en-GB" smtClean="0"/>
              <a:pPr>
                <a:defRPr/>
              </a:pPr>
              <a:t>47</a:t>
            </a:fld>
            <a:endParaRPr lang="en-GB"/>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1" name="Notizenplatzhalter 2"/>
          <p:cNvSpPr>
            <a:spLocks noGrp="1"/>
          </p:cNvSpPr>
          <p:nvPr>
            <p:ph type="body" idx="1"/>
          </p:nvPr>
        </p:nvSpPr>
        <p:spPr/>
        <p:txBody>
          <a:bodyPr>
            <a:normAutofit fontScale="92500" lnSpcReduction="10000"/>
          </a:bodyPr>
          <a:lstStyle/>
          <a:p>
            <a:pPr>
              <a:buFont typeface="Arial" pitchFamily="34" charset="0"/>
              <a:buNone/>
              <a:defRPr/>
            </a:pPr>
            <a:r>
              <a:rPr lang="en-US" b="1" dirty="0" smtClean="0"/>
              <a:t>Notes</a:t>
            </a:r>
          </a:p>
          <a:p>
            <a:pPr>
              <a:defRPr/>
            </a:pPr>
            <a:r>
              <a:rPr lang="en-GB" dirty="0" smtClean="0"/>
              <a:t>Elderly men are bothered by lower urinary tract complaints designated as lower urinary tract symptoms (LUTS). In epidemiological studies LUTS appears strongly associated with erectile dysfunction, and also with metabolic syndrome. LUTS occurs at an age at which plasma testosterone levels decline, in some men to hypogonadal values. Objectives. This pilot study tested whether testosterone administration to elderly men complaining of LUTS and whose plasma testosterone levels are below normal, might alleviate LUTS.</a:t>
            </a:r>
          </a:p>
          <a:p>
            <a:pPr>
              <a:defRPr/>
            </a:pPr>
            <a:r>
              <a:rPr lang="en-GB" dirty="0" smtClean="0"/>
              <a:t>METHODS: Group 1 (n = 10) received treatment with testosterone gel (50 mg) daily for three months; group 2 (n = 20) received treatment with injections of testosterone undecanoate 1000 mg for 26 weeks.</a:t>
            </a:r>
          </a:p>
          <a:p>
            <a:pPr>
              <a:defRPr/>
            </a:pPr>
            <a:r>
              <a:rPr lang="en-GB" dirty="0" smtClean="0"/>
              <a:t>RESULTS: Upon these interventions, plasma testosterone increased to the normal range. Symptoms of LUTS, measured by the International Prostate Symptoms Score, improved significantly, and also scores of the Aging Males' Symptoms scale and international index of erectile function improved. There were no untoward effects on the prostate over this period of time of the study. </a:t>
            </a:r>
          </a:p>
          <a:p>
            <a:pPr>
              <a:defRPr/>
            </a:pPr>
            <a:r>
              <a:rPr lang="en-GB" dirty="0" smtClean="0"/>
              <a:t>CONCLUSION: Testosterone administration improved symptoms of LUTS in men with late-onset hypogonadism. The mechanism of action is as yet not understood, but it may be connected with or parallel with the effects of testosterone on penile tissues in hypogonadal men, such as on nitric oxide and phosphodiesterase.</a:t>
            </a:r>
            <a:endParaRPr lang="en-US" dirty="0" smtClean="0"/>
          </a:p>
          <a:p>
            <a:pPr>
              <a:defRPr/>
            </a:pPr>
            <a:endParaRPr lang="en-US" dirty="0" smtClean="0"/>
          </a:p>
          <a:p>
            <a:pPr>
              <a:buFont typeface="Arial" pitchFamily="34" charset="0"/>
              <a:buNone/>
              <a:defRPr/>
            </a:pPr>
            <a:r>
              <a:rPr lang="en-US" b="1" dirty="0" smtClean="0"/>
              <a:t>References</a:t>
            </a:r>
          </a:p>
          <a:p>
            <a:pPr>
              <a:defRPr/>
            </a:pPr>
            <a:r>
              <a:rPr lang="en-GB" dirty="0" err="1" smtClean="0"/>
              <a:t>Kalinchenko</a:t>
            </a:r>
            <a:r>
              <a:rPr lang="en-GB" dirty="0" smtClean="0"/>
              <a:t> S, </a:t>
            </a:r>
            <a:r>
              <a:rPr lang="en-GB" dirty="0" err="1" smtClean="0"/>
              <a:t>Vishnevskiy</a:t>
            </a:r>
            <a:r>
              <a:rPr lang="en-GB" dirty="0" smtClean="0"/>
              <a:t> EL, </a:t>
            </a:r>
            <a:r>
              <a:rPr lang="en-GB" dirty="0" err="1" smtClean="0"/>
              <a:t>Koval</a:t>
            </a:r>
            <a:r>
              <a:rPr lang="en-GB" dirty="0" smtClean="0"/>
              <a:t> AN, et al. Beneficial effects of testosterone administration on symptoms of the lower urinary tract in men with late-onset hypogonadism: a pilot study.  Aging Male. 2008;11(2):57–61.&lt;&lt;Abstract.&gt;&gt;</a:t>
            </a:r>
            <a:endParaRPr lang="en-US" dirty="0" smtClean="0"/>
          </a:p>
        </p:txBody>
      </p:sp>
      <p:sp>
        <p:nvSpPr>
          <p:cNvPr id="164867" name="Foliennummernplatzhalter 3"/>
          <p:cNvSpPr txBox="1">
            <a:spLocks noGrp="1"/>
          </p:cNvSpPr>
          <p:nvPr/>
        </p:nvSpPr>
        <p:spPr bwMode="auto">
          <a:xfrm>
            <a:off x="3886200" y="8686800"/>
            <a:ext cx="2971800" cy="457200"/>
          </a:xfrm>
          <a:prstGeom prst="rect">
            <a:avLst/>
          </a:prstGeom>
          <a:noFill/>
          <a:ln w="9525">
            <a:noFill/>
            <a:miter lim="800000"/>
            <a:headEnd/>
            <a:tailEnd/>
          </a:ln>
        </p:spPr>
        <p:txBody>
          <a:bodyPr anchor="b"/>
          <a:lstStyle/>
          <a:p>
            <a:pPr algn="r"/>
            <a:fld id="{9DC07E8B-05F6-4F8C-9E25-2C14F6CCFA28}" type="slidenum">
              <a:rPr lang="de-DE" sz="1200"/>
              <a:pPr algn="r"/>
              <a:t>48</a:t>
            </a:fld>
            <a:endParaRPr lang="de-DE" sz="1200"/>
          </a:p>
        </p:txBody>
      </p:sp>
      <p:sp>
        <p:nvSpPr>
          <p:cNvPr id="164868" name="Slide Image Placeholder 5"/>
          <p:cNvSpPr>
            <a:spLocks noGrp="1" noRot="1" noChangeAspect="1" noTextEdit="1"/>
          </p:cNvSpPr>
          <p:nvPr>
            <p:ph type="sldImg"/>
          </p:nvPr>
        </p:nvSpPr>
        <p:spPr bwMode="auto">
          <a:noFill/>
          <a:ln>
            <a:solidFill>
              <a:srgbClr val="000000"/>
            </a:solidFill>
            <a:miter lim="800000"/>
            <a:headEnd/>
            <a:tailEnd/>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Folienbildplatzhalter 1"/>
          <p:cNvSpPr>
            <a:spLocks noGrp="1" noRot="1" noChangeAspect="1" noTextEdit="1"/>
          </p:cNvSpPr>
          <p:nvPr>
            <p:ph type="sldImg"/>
          </p:nvPr>
        </p:nvSpPr>
        <p:spPr bwMode="auto">
          <a:noFill/>
          <a:ln>
            <a:solidFill>
              <a:srgbClr val="000000"/>
            </a:solidFill>
            <a:miter lim="800000"/>
            <a:headEnd/>
            <a:tailEnd/>
          </a:ln>
        </p:spPr>
      </p:sp>
      <p:sp>
        <p:nvSpPr>
          <p:cNvPr id="187395" name="Notizenplatzhalter 2"/>
          <p:cNvSpPr>
            <a:spLocks noGrp="1"/>
          </p:cNvSpPr>
          <p:nvPr>
            <p:ph type="body" idx="1"/>
          </p:nvPr>
        </p:nvSpPr>
        <p:spPr bwMode="auto"/>
        <p:txBody>
          <a:bodyPr wrap="square" numCol="1" anchor="t" anchorCtr="0" compatLnSpc="1">
            <a:prstTxWarp prst="textNoShape">
              <a:avLst/>
            </a:prstTxWarp>
            <a:normAutofit fontScale="92500" lnSpcReduction="10000"/>
          </a:bodyPr>
          <a:lstStyle/>
          <a:p>
            <a:pPr>
              <a:buFont typeface="Arial" pitchFamily="34" charset="0"/>
              <a:buNone/>
              <a:defRPr/>
            </a:pPr>
            <a:r>
              <a:rPr lang="en-GB" b="1" dirty="0" smtClean="0"/>
              <a:t>Notes</a:t>
            </a:r>
          </a:p>
          <a:p>
            <a:pPr>
              <a:defRPr/>
            </a:pPr>
            <a:r>
              <a:rPr lang="en-GB" dirty="0" smtClean="0"/>
              <a:t>OBJECTIVE: to prospectively investigate the effect of testosterone therapy on lower urinary tract symptoms (LUTS)/bladder and sexual functions in men with symptomatic late-onset hypogonadism (SLOH).</a:t>
            </a:r>
          </a:p>
          <a:p>
            <a:pPr>
              <a:defRPr/>
            </a:pPr>
            <a:r>
              <a:rPr lang="en-GB" dirty="0" smtClean="0"/>
              <a:t>METHODS: study included 25 men (age range 38–73 years) presented with sexual dysfunction, having SLOH, at a single university hospital. All men received testosterone replacement therapy with transdermal testosterone 50-100 mg gel per day for one year. Urodynamic studies with pressure-flow analysis, measurement of prostate volume, prostate specific antigen (PSA) and free PSA level, International Prostate Symptom Score (IPSS), Aging Male Symptom (AMS) scale and International Index of Erectile Function (IIEF-5) score were recorded in all men before and after one year of the treatment.</a:t>
            </a:r>
          </a:p>
          <a:p>
            <a:pPr>
              <a:defRPr/>
            </a:pPr>
            <a:r>
              <a:rPr lang="en-GB" dirty="0" smtClean="0"/>
              <a:t>RESULTS: mean AMS score significantly decreased from 40.4 +/- 7.3 to 28.8 +/- 5.31 (p = 0.001), and mean IIEF-5 score significantly increased from 8.84 +/- 3.76 to 14.36 +/- 3.62 (p = 0.001). The mean maximal bladder capacity and compliance significantly increased</a:t>
            </a:r>
            <a:br>
              <a:rPr lang="en-GB" dirty="0" smtClean="0"/>
            </a:br>
            <a:r>
              <a:rPr lang="en-GB" dirty="0" smtClean="0"/>
              <a:t>(p  0.007 and p = 0.032, respectively), and mean detrusor pressure at </a:t>
            </a:r>
            <a:r>
              <a:rPr lang="en-GB" dirty="0" err="1" smtClean="0"/>
              <a:t>Q</a:t>
            </a:r>
            <a:r>
              <a:rPr lang="en-GB" baseline="-25000" dirty="0" err="1" smtClean="0"/>
              <a:t>max</a:t>
            </a:r>
            <a:r>
              <a:rPr lang="en-GB" dirty="0" smtClean="0"/>
              <a:t> significantly decreased from pre-treatment to post-treatment (p = 0.017).</a:t>
            </a:r>
          </a:p>
          <a:p>
            <a:pPr>
              <a:defRPr/>
            </a:pPr>
            <a:r>
              <a:rPr lang="en-GB" dirty="0" smtClean="0"/>
              <a:t>CONCLUSION:  study suggests that in addition to improvement in sexual functions, testosterone therapy may also improve LUTS/bladder functions by increasing bladder capacity and compliance and decreasing detrusor pressure at maximal flow in men with SLOH.</a:t>
            </a:r>
          </a:p>
          <a:p>
            <a:pPr>
              <a:buFont typeface="Arial" pitchFamily="34" charset="0"/>
              <a:buNone/>
              <a:defRPr/>
            </a:pPr>
            <a:r>
              <a:rPr lang="en-GB" b="1" dirty="0" smtClean="0"/>
              <a:t>References</a:t>
            </a:r>
          </a:p>
          <a:p>
            <a:pPr marL="228600" indent="-228600">
              <a:buFont typeface="+mj-lt"/>
              <a:buAutoNum type="arabicPeriod"/>
              <a:defRPr/>
            </a:pPr>
            <a:r>
              <a:rPr lang="en-GB" dirty="0" err="1" smtClean="0"/>
              <a:t>Karazindiyanoğlu</a:t>
            </a:r>
            <a:r>
              <a:rPr lang="en-GB" dirty="0" smtClean="0"/>
              <a:t> S, </a:t>
            </a:r>
            <a:r>
              <a:rPr lang="en-GB" dirty="0" err="1" smtClean="0"/>
              <a:t>Cayan</a:t>
            </a:r>
            <a:r>
              <a:rPr lang="en-GB" dirty="0" smtClean="0"/>
              <a:t> S. The effect of testosterone therapy on lower urinary tract symptoms/bladder and sexual functions in men with symptomatic late-onset hypogonadism. Aging Male.2008;11(3):146-9.&lt;&lt;Abstract.&gt;&gt;</a:t>
            </a:r>
          </a:p>
          <a:p>
            <a:pPr>
              <a:defRPr/>
            </a:pPr>
            <a:endParaRPr lang="en-GB" dirty="0" smtClean="0"/>
          </a:p>
          <a:p>
            <a:pPr>
              <a:defRPr/>
            </a:pPr>
            <a:endParaRPr lang="en-US" dirty="0" smtClean="0"/>
          </a:p>
        </p:txBody>
      </p:sp>
      <p:sp>
        <p:nvSpPr>
          <p:cNvPr id="165892" name="Foliennummernplatzhalter 3"/>
          <p:cNvSpPr txBox="1">
            <a:spLocks noGrp="1"/>
          </p:cNvSpPr>
          <p:nvPr/>
        </p:nvSpPr>
        <p:spPr bwMode="auto">
          <a:xfrm>
            <a:off x="3886200" y="8686800"/>
            <a:ext cx="2971800" cy="457200"/>
          </a:xfrm>
          <a:prstGeom prst="rect">
            <a:avLst/>
          </a:prstGeom>
          <a:noFill/>
          <a:ln w="9525">
            <a:noFill/>
            <a:miter lim="800000"/>
            <a:headEnd/>
            <a:tailEnd/>
          </a:ln>
        </p:spPr>
        <p:txBody>
          <a:bodyPr anchor="b"/>
          <a:lstStyle/>
          <a:p>
            <a:pPr algn="r"/>
            <a:fld id="{CDCB8D1B-54D5-44F4-821E-4F188CE77123}" type="slidenum">
              <a:rPr lang="de-DE" sz="1200"/>
              <a:pPr algn="r"/>
              <a:t>49</a:t>
            </a:fld>
            <a:endParaRPr lang="de-DE" sz="12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9" name="Notizenplatzhalter 2"/>
          <p:cNvSpPr>
            <a:spLocks noGrp="1"/>
          </p:cNvSpPr>
          <p:nvPr>
            <p:ph type="body" idx="1"/>
          </p:nvPr>
        </p:nvSpPr>
        <p:spPr/>
        <p:txBody>
          <a:bodyPr>
            <a:normAutofit fontScale="92500" lnSpcReduction="10000"/>
          </a:bodyPr>
          <a:lstStyle/>
          <a:p>
            <a:pPr>
              <a:buFont typeface="Arial" pitchFamily="34" charset="0"/>
              <a:buNone/>
              <a:defRPr/>
            </a:pPr>
            <a:r>
              <a:rPr lang="en-GB" b="1" dirty="0" smtClean="0"/>
              <a:t>Notes</a:t>
            </a:r>
          </a:p>
          <a:p>
            <a:pPr>
              <a:defRPr/>
            </a:pPr>
            <a:r>
              <a:rPr lang="en-GB" dirty="0" smtClean="0"/>
              <a:t>OBJECTIVE: to prospectively investigate the effect of testosterone therapy on lower urinary tract symptoms (LUTS)/bladder and sexual functions in men with symptomatic late-onset hypogonadism (SLOH).</a:t>
            </a:r>
          </a:p>
          <a:p>
            <a:pPr>
              <a:defRPr/>
            </a:pPr>
            <a:r>
              <a:rPr lang="en-GB" dirty="0" smtClean="0"/>
              <a:t>METHODS: study included 25 men (age range 38–73 years) presented with sexual dysfunction, having SLOH, at a single university hospital. All men received testosterone replacement therapy with transdermal testosterone 50-100 mg gel per day for one year. Urodynamic studies with pressure-flow analysis, measurement of prostate volume, prostate specific antigen (PSA) and free PSA level, International Prostate Symptom Score (IPSS), Aging Male Symptom (AMS) scale and International Index of Erectile Function (IIEF-5) score were recorded in all men before and after one year of the treatment.</a:t>
            </a:r>
          </a:p>
          <a:p>
            <a:pPr>
              <a:defRPr/>
            </a:pPr>
            <a:r>
              <a:rPr lang="en-GB" dirty="0" smtClean="0"/>
              <a:t>RESULTS: mean AMS score significantly decreased from 40.4 +/- 7.3 to 28.8 +/- 5.31 (p = 0.001), and mean IIEF-5 score significantly increased from 8.84 +/- 3.76 to 14.36 +/- 3.62 (p = 0.001). The mean maximal bladder capacity and compliance significantly increased</a:t>
            </a:r>
            <a:br>
              <a:rPr lang="en-GB" dirty="0" smtClean="0"/>
            </a:br>
            <a:r>
              <a:rPr lang="en-GB" dirty="0" smtClean="0"/>
              <a:t>(p  0.007 and p = 0.032, respectively), and mean detrusor pressure at </a:t>
            </a:r>
            <a:r>
              <a:rPr lang="en-GB" dirty="0" err="1" smtClean="0"/>
              <a:t>Q</a:t>
            </a:r>
            <a:r>
              <a:rPr lang="en-GB" baseline="-25000" dirty="0" err="1" smtClean="0"/>
              <a:t>max</a:t>
            </a:r>
            <a:r>
              <a:rPr lang="en-GB" dirty="0" smtClean="0"/>
              <a:t> significantly decreased from pre-treatment to post-treatment (p = 0.017).</a:t>
            </a:r>
          </a:p>
          <a:p>
            <a:pPr>
              <a:defRPr/>
            </a:pPr>
            <a:r>
              <a:rPr lang="en-GB" dirty="0" smtClean="0"/>
              <a:t>CONCLUSION:  study suggests that in addition to improvement in sexual functions, testosterone therapy may also improve LUTS/bladder functions by increasing bladder capacity and compliance and decreasing detrusor pressure at maximal flow in men with SLOH.</a:t>
            </a:r>
          </a:p>
          <a:p>
            <a:pPr>
              <a:buFont typeface="Arial" pitchFamily="34" charset="0"/>
              <a:buNone/>
              <a:defRPr/>
            </a:pPr>
            <a:r>
              <a:rPr lang="en-GB" b="1" dirty="0" smtClean="0"/>
              <a:t>References</a:t>
            </a:r>
          </a:p>
          <a:p>
            <a:pPr marL="228600" indent="-228600">
              <a:buFont typeface="+mj-lt"/>
              <a:buAutoNum type="arabicPeriod"/>
              <a:defRPr/>
            </a:pPr>
            <a:r>
              <a:rPr lang="en-GB" dirty="0" err="1" smtClean="0"/>
              <a:t>Karazindiyanoğlu</a:t>
            </a:r>
            <a:r>
              <a:rPr lang="en-GB" dirty="0" smtClean="0"/>
              <a:t> S, </a:t>
            </a:r>
            <a:r>
              <a:rPr lang="en-GB" dirty="0" err="1" smtClean="0"/>
              <a:t>Cayan</a:t>
            </a:r>
            <a:r>
              <a:rPr lang="en-GB" dirty="0" smtClean="0"/>
              <a:t> S. The effect of testosterone therapy on lower urinary tract symptoms/bladder and sexual functions in men with symptomatic late-onset hypogonadism. Aging Male.2008;11(3):146-9.&lt;&lt;Abstract.&gt;&gt;</a:t>
            </a:r>
          </a:p>
          <a:p>
            <a:pPr>
              <a:defRPr/>
            </a:pPr>
            <a:endParaRPr lang="en-GB" dirty="0"/>
          </a:p>
        </p:txBody>
      </p:sp>
      <p:sp>
        <p:nvSpPr>
          <p:cNvPr id="166915" name="Foliennummernplatzhalter 3"/>
          <p:cNvSpPr txBox="1">
            <a:spLocks noGrp="1"/>
          </p:cNvSpPr>
          <p:nvPr/>
        </p:nvSpPr>
        <p:spPr bwMode="auto">
          <a:xfrm>
            <a:off x="3886200" y="8686800"/>
            <a:ext cx="2971800" cy="457200"/>
          </a:xfrm>
          <a:prstGeom prst="rect">
            <a:avLst/>
          </a:prstGeom>
          <a:noFill/>
          <a:ln w="9525">
            <a:noFill/>
            <a:miter lim="800000"/>
            <a:headEnd/>
            <a:tailEnd/>
          </a:ln>
        </p:spPr>
        <p:txBody>
          <a:bodyPr anchor="b"/>
          <a:lstStyle/>
          <a:p>
            <a:pPr algn="r"/>
            <a:fld id="{75A745C3-A8AD-4C4C-8D26-457852827E72}" type="slidenum">
              <a:rPr lang="de-DE" sz="1200"/>
              <a:pPr algn="r"/>
              <a:t>50</a:t>
            </a:fld>
            <a:endParaRPr lang="de-DE" sz="1200"/>
          </a:p>
        </p:txBody>
      </p:sp>
      <p:sp>
        <p:nvSpPr>
          <p:cNvPr id="166916" name="Slide Image Placeholder 5"/>
          <p:cNvSpPr>
            <a:spLocks noGrp="1" noRot="1" noChangeAspect="1" noTextEdit="1"/>
          </p:cNvSpPr>
          <p:nvPr>
            <p:ph type="sldImg"/>
          </p:nvPr>
        </p:nvSpPr>
        <p:spPr bwMode="auto">
          <a:noFill/>
          <a:ln>
            <a:solidFill>
              <a:srgbClr val="000000"/>
            </a:solidFill>
            <a:miter lim="800000"/>
            <a:headEnd/>
            <a:tailEnd/>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bwMode="auto">
          <a:noFill/>
          <a:ln>
            <a:solidFill>
              <a:srgbClr val="000000"/>
            </a:solidFill>
            <a:miter lim="800000"/>
            <a:headEnd/>
            <a:tailEnd/>
          </a:ln>
        </p:spPr>
      </p:sp>
      <p:sp>
        <p:nvSpPr>
          <p:cNvPr id="16793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4" name="Slide Number Placeholder 3"/>
          <p:cNvSpPr>
            <a:spLocks noGrp="1"/>
          </p:cNvSpPr>
          <p:nvPr>
            <p:ph type="sldNum" sz="quarter" idx="5"/>
          </p:nvPr>
        </p:nvSpPr>
        <p:spPr/>
        <p:txBody>
          <a:bodyPr/>
          <a:lstStyle/>
          <a:p>
            <a:pPr>
              <a:defRPr/>
            </a:pPr>
            <a:fld id="{8366E9D6-B989-4968-8E19-640E34420B5F}" type="slidenum">
              <a:rPr lang="en-GB" smtClean="0"/>
              <a:pPr>
                <a:defRPr/>
              </a:pPr>
              <a:t>51</a:t>
            </a:fld>
            <a:endParaRPr lang="en-GB"/>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bwMode="auto">
          <a:noFill/>
          <a:ln>
            <a:solidFill>
              <a:srgbClr val="000000"/>
            </a:solidFill>
            <a:miter lim="800000"/>
            <a:headEnd/>
            <a:tailEnd/>
          </a:ln>
        </p:spPr>
      </p:sp>
      <p:sp>
        <p:nvSpPr>
          <p:cNvPr id="1689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4" name="Slide Number Placeholder 3"/>
          <p:cNvSpPr>
            <a:spLocks noGrp="1"/>
          </p:cNvSpPr>
          <p:nvPr>
            <p:ph type="sldNum" sz="quarter" idx="5"/>
          </p:nvPr>
        </p:nvSpPr>
        <p:spPr/>
        <p:txBody>
          <a:bodyPr/>
          <a:lstStyle/>
          <a:p>
            <a:pPr>
              <a:defRPr/>
            </a:pPr>
            <a:fld id="{5E8FB328-6265-44CB-AA27-BE1E547EBAA7}" type="slidenum">
              <a:rPr lang="en-GB" smtClean="0"/>
              <a:pPr>
                <a:defRPr/>
              </a:pPr>
              <a:t>53</a:t>
            </a:fld>
            <a:endParaRPr lang="en-GB"/>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smtClean="0"/>
              <a:t>Gooren L, et al. The Aging Male 2007; 10:173-181.</a:t>
            </a:r>
          </a:p>
        </p:txBody>
      </p:sp>
      <p:sp>
        <p:nvSpPr>
          <p:cNvPr id="4" name="Slide Number Placeholder 3"/>
          <p:cNvSpPr>
            <a:spLocks noGrp="1"/>
          </p:cNvSpPr>
          <p:nvPr>
            <p:ph type="sldNum" sz="quarter" idx="5"/>
          </p:nvPr>
        </p:nvSpPr>
        <p:spPr/>
        <p:txBody>
          <a:bodyPr/>
          <a:lstStyle/>
          <a:p>
            <a:pPr>
              <a:defRPr/>
            </a:pPr>
            <a:fld id="{2B08D566-0CAE-423A-BB3B-D74C48C45118}" type="slidenum">
              <a:rPr lang="en-GB" smtClean="0"/>
              <a:pPr>
                <a:defRPr/>
              </a:pPr>
              <a:t>54</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8.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srcRect/>
          <a:stretch>
            <a:fillRect/>
          </a:stretch>
        </p:blipFill>
        <p:spPr bwMode="auto">
          <a:xfrm>
            <a:off x="1822450" y="4260850"/>
            <a:ext cx="7321550" cy="2597150"/>
          </a:xfrm>
          <a:prstGeom prst="rect">
            <a:avLst/>
          </a:prstGeom>
          <a:noFill/>
          <a:ln w="9525">
            <a:noFill/>
            <a:miter lim="800000"/>
            <a:headEnd/>
            <a:tailEnd/>
          </a:ln>
        </p:spPr>
      </p:pic>
      <p:pic>
        <p:nvPicPr>
          <p:cNvPr id="5" name="Picture 9"/>
          <p:cNvPicPr>
            <a:picLocks noChangeAspect="1"/>
          </p:cNvPicPr>
          <p:nvPr userDrawn="1"/>
        </p:nvPicPr>
        <p:blipFill>
          <a:blip r:embed="rId3"/>
          <a:srcRect/>
          <a:stretch>
            <a:fillRect/>
          </a:stretch>
        </p:blipFill>
        <p:spPr bwMode="auto">
          <a:xfrm>
            <a:off x="463550" y="2098675"/>
            <a:ext cx="1358900" cy="1371600"/>
          </a:xfrm>
          <a:prstGeom prst="rect">
            <a:avLst/>
          </a:prstGeom>
          <a:noFill/>
          <a:ln w="9525">
            <a:noFill/>
            <a:miter lim="800000"/>
            <a:headEnd/>
            <a:tailEnd/>
          </a:ln>
        </p:spPr>
      </p:pic>
      <p:sp>
        <p:nvSpPr>
          <p:cNvPr id="6" name="Title Placeholder 1"/>
          <p:cNvSpPr txBox="1">
            <a:spLocks/>
          </p:cNvSpPr>
          <p:nvPr userDrawn="1"/>
        </p:nvSpPr>
        <p:spPr>
          <a:xfrm>
            <a:off x="698500" y="2327275"/>
            <a:ext cx="7758113" cy="1933575"/>
          </a:xfrm>
          <a:prstGeom prst="rect">
            <a:avLst/>
          </a:prstGeom>
          <a:solidFill>
            <a:srgbClr val="7EC8E4"/>
          </a:solidFill>
        </p:spPr>
        <p:txBody>
          <a:bodyPr bIns="108000" anchor="ctr"/>
          <a:lstStyle>
            <a:lvl1pPr marL="720000" algn="l" defTabSz="457200" rtl="0" eaLnBrk="1" latinLnBrk="0" hangingPunct="1">
              <a:spcBef>
                <a:spcPct val="0"/>
              </a:spcBef>
              <a:spcAft>
                <a:spcPts val="0"/>
              </a:spcAft>
              <a:buNone/>
              <a:defRPr sz="3600" b="0" i="0" kern="1200" baseline="0">
                <a:solidFill>
                  <a:schemeClr val="tx1"/>
                </a:solidFill>
                <a:latin typeface="Frutiger 55 Roman"/>
                <a:ea typeface="+mj-ea"/>
                <a:cs typeface="Frutiger 55 Roman"/>
              </a:defRPr>
            </a:lvl1pPr>
          </a:lstStyle>
          <a:p>
            <a:pPr marL="306000" fontAlgn="auto">
              <a:defRPr/>
            </a:pPr>
            <a:endParaRPr lang="en-US" sz="4300" dirty="0">
              <a:solidFill>
                <a:srgbClr val="0094D8"/>
              </a:solidFill>
            </a:endParaRPr>
          </a:p>
        </p:txBody>
      </p:sp>
      <p:sp>
        <p:nvSpPr>
          <p:cNvPr id="7" name="Title Placeholder 1"/>
          <p:cNvSpPr txBox="1">
            <a:spLocks/>
          </p:cNvSpPr>
          <p:nvPr userDrawn="1"/>
        </p:nvSpPr>
        <p:spPr>
          <a:xfrm>
            <a:off x="2633663" y="4260850"/>
            <a:ext cx="5789612" cy="809625"/>
          </a:xfrm>
          <a:prstGeom prst="rect">
            <a:avLst/>
          </a:prstGeom>
          <a:noFill/>
        </p:spPr>
        <p:txBody>
          <a:bodyPr bIns="108000" anchor="ctr"/>
          <a:lstStyle>
            <a:lvl1pPr marL="720000" algn="l" defTabSz="457200" rtl="0" eaLnBrk="1" latinLnBrk="0" hangingPunct="1">
              <a:spcBef>
                <a:spcPct val="0"/>
              </a:spcBef>
              <a:spcAft>
                <a:spcPts val="0"/>
              </a:spcAft>
              <a:buNone/>
              <a:defRPr sz="3600" b="0" i="0" kern="1200" baseline="0">
                <a:solidFill>
                  <a:schemeClr val="tx1"/>
                </a:solidFill>
                <a:latin typeface="Frutiger 55 Roman"/>
                <a:ea typeface="+mj-ea"/>
                <a:cs typeface="Frutiger 55 Roman"/>
              </a:defRPr>
            </a:lvl1pPr>
          </a:lstStyle>
          <a:p>
            <a:pPr marL="306000" fontAlgn="auto">
              <a:defRPr/>
            </a:pPr>
            <a:endParaRPr lang="en-US" sz="3000" dirty="0">
              <a:solidFill>
                <a:schemeClr val="bg1"/>
              </a:solidFill>
            </a:endParaRPr>
          </a:p>
        </p:txBody>
      </p:sp>
      <p:sp>
        <p:nvSpPr>
          <p:cNvPr id="16" name="Text Placeholder 15"/>
          <p:cNvSpPr>
            <a:spLocks noGrp="1"/>
          </p:cNvSpPr>
          <p:nvPr>
            <p:ph type="body" sz="quarter" idx="15"/>
          </p:nvPr>
        </p:nvSpPr>
        <p:spPr>
          <a:xfrm>
            <a:off x="698500" y="2327982"/>
            <a:ext cx="7724892" cy="1933575"/>
          </a:xfrm>
          <a:prstGeom prst="rect">
            <a:avLst/>
          </a:prstGeom>
        </p:spPr>
        <p:txBody>
          <a:bodyPr anchor="ctr" anchorCtr="0">
            <a:normAutofit/>
          </a:bodyPr>
          <a:lstStyle>
            <a:lvl1pPr>
              <a:buNone/>
              <a:defRPr sz="4000">
                <a:solidFill>
                  <a:schemeClr val="bg1"/>
                </a:solidFill>
                <a:latin typeface="Frutiger 55 Roman"/>
              </a:defRPr>
            </a:lvl1pPr>
          </a:lstStyle>
          <a:p>
            <a:pPr lvl="0"/>
            <a:r>
              <a:rPr lang="en-US" dirty="0" smtClean="0"/>
              <a:t>Click to edit Master text styles</a:t>
            </a:r>
          </a:p>
        </p:txBody>
      </p:sp>
      <p:sp>
        <p:nvSpPr>
          <p:cNvPr id="18" name="Text Placeholder 17"/>
          <p:cNvSpPr>
            <a:spLocks noGrp="1"/>
          </p:cNvSpPr>
          <p:nvPr>
            <p:ph type="body" sz="quarter" idx="16"/>
          </p:nvPr>
        </p:nvSpPr>
        <p:spPr>
          <a:xfrm>
            <a:off x="2365375" y="4260850"/>
            <a:ext cx="6778625" cy="1020763"/>
          </a:xfrm>
          <a:prstGeom prst="rect">
            <a:avLst/>
          </a:prstGeom>
        </p:spPr>
        <p:txBody>
          <a:bodyPr anchor="ctr" anchorCtr="0">
            <a:normAutofit/>
          </a:bodyPr>
          <a:lstStyle>
            <a:lvl1pPr>
              <a:buNone/>
              <a:defRPr sz="3000">
                <a:solidFill>
                  <a:schemeClr val="tx1"/>
                </a:solidFill>
              </a:defRPr>
            </a:lvl1pPr>
            <a:lvl2pPr>
              <a:defRPr sz="3000">
                <a:solidFill>
                  <a:schemeClr val="bg1"/>
                </a:solidFill>
              </a:defRPr>
            </a:lvl2pPr>
            <a:lvl3pPr>
              <a:defRPr sz="3000">
                <a:solidFill>
                  <a:schemeClr val="bg1"/>
                </a:solidFill>
              </a:defRPr>
            </a:lvl3pPr>
            <a:lvl4pPr>
              <a:defRPr sz="3000">
                <a:solidFill>
                  <a:schemeClr val="bg1"/>
                </a:solidFill>
              </a:defRPr>
            </a:lvl4pPr>
            <a:lvl5pPr>
              <a:defRPr sz="3000">
                <a:solidFill>
                  <a:schemeClr val="bg1"/>
                </a:solidFill>
              </a:defRPr>
            </a:lvl5pPr>
          </a:lstStyle>
          <a:p>
            <a:pPr lvl="0"/>
            <a:r>
              <a:rPr lang="en-US" dirty="0"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5"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6"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598489" y="730251"/>
            <a:ext cx="7361236" cy="895350"/>
          </a:xfrm>
        </p:spPr>
        <p:txBody>
          <a:bodyPr/>
          <a:lstStyle>
            <a:lvl1pPr marL="0" indent="0">
              <a:defRPr sz="2800" b="1">
                <a:latin typeface="Frutiger 55 Roman"/>
              </a:defRPr>
            </a:lvl1pPr>
          </a:lstStyle>
          <a:p>
            <a:r>
              <a:rPr lang="en-US" dirty="0" smtClean="0"/>
              <a:t>Click to edit Master title style</a:t>
            </a:r>
            <a:endParaRPr lang="en-US" dirty="0"/>
          </a:p>
        </p:txBody>
      </p:sp>
      <p:sp>
        <p:nvSpPr>
          <p:cNvPr id="3" name="Content Placeholder 2"/>
          <p:cNvSpPr>
            <a:spLocks noGrp="1"/>
          </p:cNvSpPr>
          <p:nvPr>
            <p:ph idx="1"/>
          </p:nvPr>
        </p:nvSpPr>
        <p:spPr>
          <a:xfrm>
            <a:off x="598488" y="1781175"/>
            <a:ext cx="8105776" cy="4344988"/>
          </a:xfrm>
          <a:prstGeom prst="rect">
            <a:avLst/>
          </a:prstGeom>
        </p:spPr>
        <p:txBody>
          <a:bodyPr>
            <a:normAutofit/>
          </a:bodyPr>
          <a:lstStyle>
            <a:lvl1pPr algn="l" defTabSz="457200" rtl="0" eaLnBrk="1" latinLnBrk="0" hangingPunct="1">
              <a:spcBef>
                <a:spcPct val="20000"/>
              </a:spcBef>
              <a:buClr>
                <a:srgbClr val="4FA735"/>
              </a:buClr>
              <a:buFont typeface="Arial" pitchFamily="34" charset="0"/>
              <a:buChar char="•"/>
              <a:defRPr lang="en-US" sz="2400" b="0" i="0" kern="1200" dirty="0" smtClean="0">
                <a:solidFill>
                  <a:schemeClr val="tx1"/>
                </a:solidFill>
                <a:latin typeface="Frutiger 55 Roman"/>
                <a:ea typeface="+mn-ea"/>
                <a:cs typeface="Frutiger 55 Roman"/>
              </a:defRPr>
            </a:lvl1pPr>
            <a:lvl2pPr algn="l" defTabSz="457200" rtl="0" eaLnBrk="1" latinLnBrk="0" hangingPunct="1">
              <a:spcBef>
                <a:spcPct val="20000"/>
              </a:spcBef>
              <a:buClr>
                <a:srgbClr val="4FA735"/>
              </a:buClr>
              <a:buFont typeface="Arial"/>
              <a:defRPr lang="en-US" sz="2400" b="0" i="0" kern="1200" dirty="0" smtClean="0">
                <a:solidFill>
                  <a:schemeClr val="tx1"/>
                </a:solidFill>
                <a:latin typeface="Frutiger 55 Roman"/>
                <a:ea typeface="+mn-ea"/>
                <a:cs typeface="Frutiger 55 Roman"/>
              </a:defRPr>
            </a:lvl2pPr>
            <a:lvl3pPr algn="l" defTabSz="457200" rtl="0" eaLnBrk="1" latinLnBrk="0" hangingPunct="1">
              <a:spcBef>
                <a:spcPct val="20000"/>
              </a:spcBef>
              <a:buClr>
                <a:srgbClr val="4FA735"/>
              </a:buClr>
              <a:buFont typeface="Arial"/>
              <a:defRPr lang="en-US" sz="2000" b="0" i="0" kern="1200" dirty="0" smtClean="0">
                <a:solidFill>
                  <a:schemeClr val="tx1"/>
                </a:solidFill>
                <a:latin typeface="Frutiger 55 Roman"/>
                <a:ea typeface="+mn-ea"/>
                <a:cs typeface="Frutiger 55 Roman"/>
              </a:defRPr>
            </a:lvl3pPr>
            <a:lvl4pPr algn="l" defTabSz="457200" rtl="0" eaLnBrk="1" latinLnBrk="0" hangingPunct="1">
              <a:spcBef>
                <a:spcPct val="20000"/>
              </a:spcBef>
              <a:buClr>
                <a:srgbClr val="4FA735"/>
              </a:buClr>
              <a:buFont typeface="Arial"/>
              <a:defRPr lang="en-US" sz="1800" b="0" i="0" kern="1200" dirty="0" smtClean="0">
                <a:solidFill>
                  <a:schemeClr val="tx1"/>
                </a:solidFill>
                <a:latin typeface="Frutiger 55 Roman"/>
                <a:ea typeface="+mn-ea"/>
                <a:cs typeface="Frutiger 55 Roman"/>
              </a:defRPr>
            </a:lvl4pPr>
            <a:lvl5pPr algn="l" defTabSz="457200" rtl="0" eaLnBrk="1" latinLnBrk="0" hangingPunct="1">
              <a:spcBef>
                <a:spcPct val="20000"/>
              </a:spcBef>
              <a:buClr>
                <a:srgbClr val="4FA735"/>
              </a:buClr>
              <a:buFont typeface="Arial"/>
              <a:defRPr lang="en-US" sz="1600" b="0" i="0" kern="1200" dirty="0" smtClean="0">
                <a:solidFill>
                  <a:schemeClr val="tx1"/>
                </a:solidFill>
                <a:latin typeface="Frutiger 55 Roman"/>
                <a:ea typeface="+mn-ea"/>
                <a:cs typeface="Frutiger 55 Roman"/>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5"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6"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598489" y="730251"/>
            <a:ext cx="7361236" cy="895350"/>
          </a:xfrm>
        </p:spPr>
        <p:txBody>
          <a:bodyPr/>
          <a:lstStyle>
            <a:lvl1pPr marL="0" indent="0">
              <a:defRPr sz="2800" b="1">
                <a:latin typeface="Frutiger 55 Roman"/>
              </a:defRPr>
            </a:lvl1pPr>
          </a:lstStyle>
          <a:p>
            <a:r>
              <a:rPr lang="en-US" dirty="0" smtClean="0"/>
              <a:t>Click to edit Master title style</a:t>
            </a:r>
            <a:endParaRPr lang="en-US" dirty="0"/>
          </a:p>
        </p:txBody>
      </p:sp>
      <p:sp>
        <p:nvSpPr>
          <p:cNvPr id="3" name="Content Placeholder 2"/>
          <p:cNvSpPr>
            <a:spLocks noGrp="1"/>
          </p:cNvSpPr>
          <p:nvPr>
            <p:ph idx="1"/>
          </p:nvPr>
        </p:nvSpPr>
        <p:spPr>
          <a:xfrm>
            <a:off x="598487" y="1781175"/>
            <a:ext cx="8355481" cy="4344988"/>
          </a:xfrm>
          <a:prstGeom prst="rect">
            <a:avLst/>
          </a:prstGeom>
        </p:spPr>
        <p:txBody>
          <a:bodyPr>
            <a:normAutofit/>
          </a:bodyPr>
          <a:lstStyle>
            <a:lvl1pPr marL="0" indent="0" algn="l" defTabSz="457200" rtl="0" eaLnBrk="1" latinLnBrk="0" hangingPunct="1">
              <a:spcBef>
                <a:spcPct val="20000"/>
              </a:spcBef>
              <a:buClr>
                <a:srgbClr val="4FA735"/>
              </a:buClr>
              <a:buFont typeface="Arial" pitchFamily="34" charset="0"/>
              <a:buNone/>
              <a:defRPr lang="en-US" sz="2400" b="0" i="0" kern="1200" dirty="0" smtClean="0">
                <a:solidFill>
                  <a:schemeClr val="tx1"/>
                </a:solidFill>
                <a:latin typeface="Frutiger 55 Roman"/>
                <a:ea typeface="+mn-ea"/>
                <a:cs typeface="Frutiger 55 Roman"/>
              </a:defRPr>
            </a:lvl1pPr>
            <a:lvl2pPr algn="l" defTabSz="457200" rtl="0" eaLnBrk="1" latinLnBrk="0" hangingPunct="1">
              <a:spcBef>
                <a:spcPct val="20000"/>
              </a:spcBef>
              <a:buClr>
                <a:srgbClr val="4FA735"/>
              </a:buClr>
              <a:buFont typeface="Arial"/>
              <a:buNone/>
              <a:defRPr lang="en-US" sz="2400" b="0" i="0" kern="1200" dirty="0" smtClean="0">
                <a:solidFill>
                  <a:schemeClr val="tx1"/>
                </a:solidFill>
                <a:latin typeface="Frutiger 55 Roman"/>
                <a:ea typeface="+mn-ea"/>
                <a:cs typeface="Frutiger 55 Roman"/>
              </a:defRPr>
            </a:lvl2pPr>
            <a:lvl3pPr algn="l" defTabSz="457200" rtl="0" eaLnBrk="1" latinLnBrk="0" hangingPunct="1">
              <a:spcBef>
                <a:spcPct val="20000"/>
              </a:spcBef>
              <a:buClr>
                <a:srgbClr val="4FA735"/>
              </a:buClr>
              <a:buFont typeface="Arial"/>
              <a:buNone/>
              <a:defRPr lang="en-US" sz="2000" b="0" i="0" kern="1200" dirty="0" smtClean="0">
                <a:solidFill>
                  <a:schemeClr val="tx1"/>
                </a:solidFill>
                <a:latin typeface="Frutiger 55 Roman"/>
                <a:ea typeface="+mn-ea"/>
                <a:cs typeface="Frutiger 55 Roman"/>
              </a:defRPr>
            </a:lvl3pPr>
            <a:lvl4pPr algn="l" defTabSz="457200" rtl="0" eaLnBrk="1" latinLnBrk="0" hangingPunct="1">
              <a:spcBef>
                <a:spcPct val="20000"/>
              </a:spcBef>
              <a:buClr>
                <a:srgbClr val="4FA735"/>
              </a:buClr>
              <a:buFont typeface="Arial"/>
              <a:buNone/>
              <a:defRPr lang="en-US" sz="1800" b="0" i="0" kern="1200" dirty="0" smtClean="0">
                <a:solidFill>
                  <a:schemeClr val="tx1"/>
                </a:solidFill>
                <a:latin typeface="Frutiger 55 Roman"/>
                <a:ea typeface="+mn-ea"/>
                <a:cs typeface="Frutiger 55 Roman"/>
              </a:defRPr>
            </a:lvl4pPr>
            <a:lvl5pPr algn="l" defTabSz="457200" rtl="0" eaLnBrk="1" latinLnBrk="0" hangingPunct="1">
              <a:spcBef>
                <a:spcPct val="20000"/>
              </a:spcBef>
              <a:buClr>
                <a:srgbClr val="4FA735"/>
              </a:buClr>
              <a:buFont typeface="Arial"/>
              <a:buNone/>
              <a:defRPr lang="en-US" sz="1600" b="0" i="0" kern="1200" dirty="0" smtClean="0">
                <a:solidFill>
                  <a:schemeClr val="tx1"/>
                </a:solidFill>
                <a:latin typeface="Frutiger 55 Roman"/>
                <a:ea typeface="+mn-ea"/>
                <a:cs typeface="Frutiger 55 Roman"/>
              </a:defRPr>
            </a:lvl5pPr>
          </a:lstStyle>
          <a:p>
            <a:pPr lvl="0"/>
            <a:r>
              <a:rPr lang="en-US" dirty="0"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8"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9"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pic>
        <p:nvPicPr>
          <p:cNvPr id="10" name="Picture 11"/>
          <p:cNvPicPr>
            <a:picLocks noChangeAspect="1"/>
          </p:cNvPicPr>
          <p:nvPr userDrawn="1"/>
        </p:nvPicPr>
        <p:blipFill>
          <a:blip r:embed="rId4"/>
          <a:srcRect/>
          <a:stretch>
            <a:fillRect/>
          </a:stretch>
        </p:blipFill>
        <p:spPr bwMode="auto">
          <a:xfrm>
            <a:off x="-7938" y="6251575"/>
            <a:ext cx="620713" cy="622300"/>
          </a:xfrm>
          <a:prstGeom prst="rect">
            <a:avLst/>
          </a:prstGeom>
          <a:noFill/>
          <a:ln w="9525">
            <a:noFill/>
            <a:miter lim="800000"/>
            <a:headEnd/>
            <a:tailEnd/>
          </a:ln>
        </p:spPr>
      </p:pic>
      <p:pic>
        <p:nvPicPr>
          <p:cNvPr id="11" name="Picture 12"/>
          <p:cNvPicPr>
            <a:picLocks noChangeAspect="1"/>
          </p:cNvPicPr>
          <p:nvPr userDrawn="1"/>
        </p:nvPicPr>
        <p:blipFill>
          <a:blip r:embed="rId5"/>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598485" y="730249"/>
            <a:ext cx="7361241" cy="892176"/>
          </a:xfrm>
        </p:spPr>
        <p:txBody>
          <a:bodyPr/>
          <a:lstStyle>
            <a:lvl1pPr marL="0" indent="0">
              <a:defRPr sz="2800" b="1"/>
            </a:lvl1pPr>
          </a:lstStyle>
          <a:p>
            <a:r>
              <a:rPr lang="en-US" dirty="0" smtClean="0"/>
              <a:t>Click to edit Master title style</a:t>
            </a:r>
            <a:endParaRPr lang="en-US" dirty="0"/>
          </a:p>
        </p:txBody>
      </p:sp>
      <p:sp>
        <p:nvSpPr>
          <p:cNvPr id="3" name="Text Placeholder 2"/>
          <p:cNvSpPr>
            <a:spLocks noGrp="1"/>
          </p:cNvSpPr>
          <p:nvPr>
            <p:ph type="body" idx="1"/>
          </p:nvPr>
        </p:nvSpPr>
        <p:spPr>
          <a:xfrm>
            <a:off x="598486" y="1636714"/>
            <a:ext cx="3898901" cy="639762"/>
          </a:xfrm>
          <a:prstGeom prst="rect">
            <a:avLst/>
          </a:prstGeom>
          <a:solidFill>
            <a:srgbClr val="98DEF8"/>
          </a:solidFill>
          <a:ln>
            <a:solidFill>
              <a:schemeClr val="bg1">
                <a:lumMod val="65000"/>
              </a:schemeClr>
            </a:solidFill>
          </a:ln>
        </p:spPr>
        <p:txBody>
          <a:bodyPr tIns="90000" bIns="90000" anchor="ctr" anchorCtr="0">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598486" y="2276476"/>
            <a:ext cx="3898901" cy="3951288"/>
          </a:xfrm>
          <a:prstGeom prst="rect">
            <a:avLst/>
          </a:prstGeom>
          <a:ln>
            <a:solidFill>
              <a:schemeClr val="bg1">
                <a:lumMod val="65000"/>
              </a:schemeClr>
            </a:solidFill>
          </a:ln>
        </p:spPr>
        <p:txBody>
          <a:bodyPr/>
          <a:lstStyle>
            <a:lvl1pPr marL="180975" indent="-180975">
              <a:buClr>
                <a:srgbClr val="4FA735"/>
              </a:buClr>
              <a:defRPr sz="1800"/>
            </a:lvl1pPr>
            <a:lvl2pPr>
              <a:buClr>
                <a:srgbClr val="4FA735"/>
              </a:buClr>
              <a:defRPr sz="1800"/>
            </a:lvl2pPr>
            <a:lvl3pPr>
              <a:buClr>
                <a:srgbClr val="4FA735"/>
              </a:buClr>
              <a:defRPr sz="1600"/>
            </a:lvl3pPr>
            <a:lvl4pPr>
              <a:buClr>
                <a:srgbClr val="4FA735"/>
              </a:buClr>
              <a:defRPr sz="1600"/>
            </a:lvl4pPr>
            <a:lvl5pPr>
              <a:buClr>
                <a:srgbClr val="4FA735"/>
              </a:buClr>
              <a:defRPr sz="1400"/>
            </a:lvl5pPr>
            <a:lvl6pPr>
              <a:defRPr sz="1600"/>
            </a:lvl6pPr>
            <a:lvl7pPr>
              <a:defRPr sz="1600"/>
            </a:lvl7pPr>
            <a:lvl8pPr>
              <a:defRPr sz="1600"/>
            </a:lvl8pPr>
            <a:lvl9pPr>
              <a:defRPr sz="1600"/>
            </a:lvl9pPr>
          </a:lstStyle>
          <a:p>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5" name="Text Placeholder 4"/>
          <p:cNvSpPr>
            <a:spLocks noGrp="1"/>
          </p:cNvSpPr>
          <p:nvPr>
            <p:ph type="body" sz="quarter" idx="3"/>
          </p:nvPr>
        </p:nvSpPr>
        <p:spPr>
          <a:xfrm>
            <a:off x="4775200" y="1636714"/>
            <a:ext cx="3911600" cy="639762"/>
          </a:xfrm>
          <a:prstGeom prst="rect">
            <a:avLst/>
          </a:prstGeom>
          <a:solidFill>
            <a:srgbClr val="98DEF8"/>
          </a:solidFill>
          <a:ln>
            <a:solidFill>
              <a:schemeClr val="bg1">
                <a:lumMod val="65000"/>
              </a:schemeClr>
            </a:solidFill>
          </a:ln>
        </p:spPr>
        <p:txBody>
          <a:bodyPr tIns="90000" bIns="90000" anchor="ctr" anchorCtr="0">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775200" y="2276476"/>
            <a:ext cx="3911600" cy="3951288"/>
          </a:xfrm>
          <a:prstGeom prst="rect">
            <a:avLst/>
          </a:prstGeom>
          <a:ln>
            <a:solidFill>
              <a:schemeClr val="bg1">
                <a:lumMod val="65000"/>
              </a:schemeClr>
            </a:solidFill>
          </a:ln>
        </p:spPr>
        <p:txBody>
          <a:bodyPr/>
          <a:lstStyle>
            <a:lvl1pPr marL="180975" indent="-180975"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1pPr>
            <a:lvl2pPr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2pPr>
            <a:lvl3pPr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3pPr>
            <a:lvl4pPr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4pPr>
            <a:lvl5pPr algn="l" defTabSz="457200" rtl="0" eaLnBrk="0" fontAlgn="base" hangingPunct="0">
              <a:spcBef>
                <a:spcPct val="20000"/>
              </a:spcBef>
              <a:spcAft>
                <a:spcPct val="0"/>
              </a:spcAft>
              <a:buClr>
                <a:srgbClr val="4FA735"/>
              </a:buClr>
              <a:buFont typeface="Arial" pitchFamily="34" charset="0"/>
              <a:defRPr lang="en-US" sz="1800" kern="1200" dirty="0">
                <a:solidFill>
                  <a:schemeClr val="tx1"/>
                </a:solidFill>
                <a:latin typeface="Frutiger 55 Roman"/>
                <a:ea typeface="Frutiger 55 Roman"/>
                <a:cs typeface="Frutiger 55 Roman"/>
              </a:defRPr>
            </a:lvl5pPr>
            <a:lvl6pPr>
              <a:defRPr sz="1600"/>
            </a:lvl6pPr>
            <a:lvl7pPr>
              <a:defRPr sz="1600"/>
            </a:lvl7pPr>
            <a:lvl8pPr>
              <a:defRPr sz="1600"/>
            </a:lvl8pPr>
            <a:lvl9pPr>
              <a:defRPr sz="1600"/>
            </a:lvl9pPr>
          </a:lstStyle>
          <a:p>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5"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598487" y="730251"/>
            <a:ext cx="7361237" cy="892174"/>
          </a:xfrm>
        </p:spPr>
        <p:txBody>
          <a:bodyPr/>
          <a:lstStyle>
            <a:lvl1pPr>
              <a:defRPr sz="2800" b="1"/>
            </a:lvl1pPr>
          </a:lstStyle>
          <a:p>
            <a:r>
              <a:rPr lang="en-GB"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6"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7"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1814866"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14866" y="911225"/>
            <a:ext cx="5486400" cy="38163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814866"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5"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598488" y="730251"/>
            <a:ext cx="7361237" cy="892174"/>
          </a:xfrm>
        </p:spPr>
        <p:txBody>
          <a:bodyPr/>
          <a:lstStyle>
            <a:lvl1pPr>
              <a:defRPr sz="2800" b="1"/>
            </a:lvl1pPr>
          </a:lstStyle>
          <a:p>
            <a:r>
              <a:rPr lang="en-GB" dirty="0" smtClean="0"/>
              <a:t>Click to edit Master title style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7"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none" baseline="0"/>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4573BA8E-57F3-44EF-AFAF-AA780E69FF40}" type="datetimeFigureOut">
              <a:rPr lang="en-US"/>
              <a:pPr>
                <a:defRPr/>
              </a:pPr>
              <a:t>7/19/2012</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8B80FB2F-1AFC-4391-98E9-A225E62A7AC6}" type="slidenum">
              <a:rPr lang="en-GB"/>
              <a:pPr>
                <a:defRPr/>
              </a:pPr>
              <a:t>‹N›</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image" Target="../media/image5.emf"/><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218" name="Picture 22"/>
          <p:cNvPicPr>
            <a:picLocks noChangeAspect="1"/>
          </p:cNvPicPr>
          <p:nvPr/>
        </p:nvPicPr>
        <p:blipFill>
          <a:blip r:embed="rId11"/>
          <a:srcRect/>
          <a:stretch>
            <a:fillRect/>
          </a:stretch>
        </p:blipFill>
        <p:spPr bwMode="auto">
          <a:xfrm>
            <a:off x="96838" y="6373813"/>
            <a:ext cx="8951912" cy="484187"/>
          </a:xfrm>
          <a:prstGeom prst="rect">
            <a:avLst/>
          </a:prstGeom>
          <a:noFill/>
          <a:ln w="9525">
            <a:noFill/>
            <a:miter lim="800000"/>
            <a:headEnd/>
            <a:tailEnd/>
          </a:ln>
        </p:spPr>
      </p:pic>
      <p:pic>
        <p:nvPicPr>
          <p:cNvPr id="9219" name="Picture 6"/>
          <p:cNvPicPr>
            <a:picLocks noChangeAspect="1"/>
          </p:cNvPicPr>
          <p:nvPr/>
        </p:nvPicPr>
        <p:blipFill>
          <a:blip r:embed="rId12"/>
          <a:srcRect/>
          <a:stretch>
            <a:fillRect/>
          </a:stretch>
        </p:blipFill>
        <p:spPr bwMode="auto">
          <a:xfrm>
            <a:off x="457200" y="274638"/>
            <a:ext cx="1485900" cy="457200"/>
          </a:xfrm>
          <a:prstGeom prst="rect">
            <a:avLst/>
          </a:prstGeom>
          <a:noFill/>
          <a:ln w="9525">
            <a:noFill/>
            <a:miter lim="800000"/>
            <a:headEnd/>
            <a:tailEnd/>
          </a:ln>
        </p:spPr>
      </p:pic>
      <p:pic>
        <p:nvPicPr>
          <p:cNvPr id="9220" name="Picture 7"/>
          <p:cNvPicPr>
            <a:picLocks noChangeAspect="1"/>
          </p:cNvPicPr>
          <p:nvPr/>
        </p:nvPicPr>
        <p:blipFill>
          <a:blip r:embed="rId13"/>
          <a:srcRect/>
          <a:stretch>
            <a:fillRect/>
          </a:stretch>
        </p:blipFill>
        <p:spPr bwMode="auto">
          <a:xfrm>
            <a:off x="7950200" y="274638"/>
            <a:ext cx="736600" cy="749300"/>
          </a:xfrm>
          <a:prstGeom prst="rect">
            <a:avLst/>
          </a:prstGeom>
          <a:noFill/>
          <a:ln w="9525">
            <a:noFill/>
            <a:miter lim="800000"/>
            <a:headEnd/>
            <a:tailEnd/>
          </a:ln>
        </p:spPr>
      </p:pic>
      <p:sp>
        <p:nvSpPr>
          <p:cNvPr id="9221" name="Title Placeholder 1"/>
          <p:cNvSpPr>
            <a:spLocks noGrp="1"/>
          </p:cNvSpPr>
          <p:nvPr>
            <p:ph type="title"/>
          </p:nvPr>
        </p:nvSpPr>
        <p:spPr bwMode="auto">
          <a:xfrm>
            <a:off x="598488" y="731839"/>
            <a:ext cx="7351712" cy="890586"/>
          </a:xfrm>
          <a:prstGeom prst="rect">
            <a:avLst/>
          </a:prstGeom>
          <a:noFill/>
          <a:ln w="9525">
            <a:noFill/>
            <a:miter lim="800000"/>
            <a:headEnd/>
            <a:tailEnd/>
          </a:ln>
        </p:spPr>
        <p:txBody>
          <a:bodyPr vert="horz" wrap="square" lIns="91440" tIns="0" rIns="91440" bIns="45720" numCol="1" anchor="t" anchorCtr="0" compatLnSpc="1">
            <a:prstTxWarp prst="textNoShape">
              <a:avLst/>
            </a:prstTxWarp>
          </a:bodyPr>
          <a:lstStyle/>
          <a:p>
            <a:pPr lvl="0"/>
            <a:r>
              <a:rPr lang="en-GB" dirty="0" smtClean="0"/>
              <a:t>Your title here</a:t>
            </a:r>
            <a:endParaRPr lang="en-US" dirty="0" smtClean="0"/>
          </a:p>
        </p:txBody>
      </p:sp>
      <p:pic>
        <p:nvPicPr>
          <p:cNvPr id="9222" name="Picture 18"/>
          <p:cNvPicPr>
            <a:picLocks noChangeAspect="1"/>
          </p:cNvPicPr>
          <p:nvPr/>
        </p:nvPicPr>
        <p:blipFill>
          <a:blip r:embed="rId14"/>
          <a:srcRect/>
          <a:stretch>
            <a:fillRect/>
          </a:stretch>
        </p:blipFill>
        <p:spPr bwMode="auto">
          <a:xfrm>
            <a:off x="9048750" y="6500813"/>
            <a:ext cx="103188" cy="373062"/>
          </a:xfrm>
          <a:prstGeom prst="rect">
            <a:avLst/>
          </a:prstGeom>
          <a:noFill/>
          <a:ln w="9525">
            <a:noFill/>
            <a:miter lim="800000"/>
            <a:headEnd/>
            <a:tailEnd/>
          </a:ln>
        </p:spPr>
      </p:pic>
      <p:pic>
        <p:nvPicPr>
          <p:cNvPr id="9223" name="Picture 21"/>
          <p:cNvPicPr>
            <a:picLocks noChangeAspect="1"/>
          </p:cNvPicPr>
          <p:nvPr/>
        </p:nvPicPr>
        <p:blipFill>
          <a:blip r:embed="rId15"/>
          <a:srcRect/>
          <a:stretch>
            <a:fillRect/>
          </a:stretch>
        </p:blipFill>
        <p:spPr bwMode="auto">
          <a:xfrm>
            <a:off x="9048750" y="6500813"/>
            <a:ext cx="103188" cy="3730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71" r:id="rId1"/>
    <p:sldLayoutId id="2147483872" r:id="rId2"/>
    <p:sldLayoutId id="2147483882" r:id="rId3"/>
    <p:sldLayoutId id="2147483873" r:id="rId4"/>
    <p:sldLayoutId id="2147483874" r:id="rId5"/>
    <p:sldLayoutId id="2147483875" r:id="rId6"/>
    <p:sldLayoutId id="2147483876" r:id="rId7"/>
    <p:sldLayoutId id="2147483877" r:id="rId8"/>
    <p:sldLayoutId id="2147483884" r:id="rId9"/>
  </p:sldLayoutIdLst>
  <p:timing>
    <p:tnLst>
      <p:par>
        <p:cTn id="1" dur="indefinite" restart="never" nodeType="tmRoot"/>
      </p:par>
    </p:tnLst>
  </p:timing>
  <p:txStyles>
    <p:titleStyle>
      <a:lvl1pPr marL="0" indent="0" algn="l" defTabSz="457200" rtl="0" eaLnBrk="0" fontAlgn="base" hangingPunct="0">
        <a:spcBef>
          <a:spcPct val="0"/>
        </a:spcBef>
        <a:spcAft>
          <a:spcPct val="0"/>
        </a:spcAft>
        <a:defRPr sz="2800" b="1" kern="1200">
          <a:solidFill>
            <a:schemeClr val="tx1"/>
          </a:solidFill>
          <a:latin typeface="Frutiger 55 Roman"/>
          <a:ea typeface="Frutiger 55 Roman"/>
          <a:cs typeface="Frutiger 55 Roman"/>
        </a:defRPr>
      </a:lvl1pPr>
      <a:lvl2pPr marL="358775" algn="l" defTabSz="457200" rtl="0" eaLnBrk="0" fontAlgn="base" hangingPunct="0">
        <a:spcBef>
          <a:spcPct val="0"/>
        </a:spcBef>
        <a:spcAft>
          <a:spcPct val="0"/>
        </a:spcAft>
        <a:defRPr sz="3000">
          <a:solidFill>
            <a:schemeClr val="tx1"/>
          </a:solidFill>
          <a:latin typeface="Frutiger 55 Roman"/>
          <a:ea typeface="Frutiger 55 Roman"/>
          <a:cs typeface="Frutiger 55 Roman"/>
        </a:defRPr>
      </a:lvl2pPr>
      <a:lvl3pPr marL="358775" algn="l" defTabSz="457200" rtl="0" eaLnBrk="0" fontAlgn="base" hangingPunct="0">
        <a:spcBef>
          <a:spcPct val="0"/>
        </a:spcBef>
        <a:spcAft>
          <a:spcPct val="0"/>
        </a:spcAft>
        <a:defRPr sz="3000">
          <a:solidFill>
            <a:schemeClr val="tx1"/>
          </a:solidFill>
          <a:latin typeface="Frutiger 55 Roman"/>
          <a:ea typeface="Frutiger 55 Roman"/>
          <a:cs typeface="Frutiger 55 Roman"/>
        </a:defRPr>
      </a:lvl3pPr>
      <a:lvl4pPr marL="358775" algn="l" defTabSz="457200" rtl="0" eaLnBrk="0" fontAlgn="base" hangingPunct="0">
        <a:spcBef>
          <a:spcPct val="0"/>
        </a:spcBef>
        <a:spcAft>
          <a:spcPct val="0"/>
        </a:spcAft>
        <a:defRPr sz="3000">
          <a:solidFill>
            <a:schemeClr val="tx1"/>
          </a:solidFill>
          <a:latin typeface="Frutiger 55 Roman"/>
          <a:ea typeface="Frutiger 55 Roman"/>
          <a:cs typeface="Frutiger 55 Roman"/>
        </a:defRPr>
      </a:lvl4pPr>
      <a:lvl5pPr marL="358775" algn="l" defTabSz="457200" rtl="0" eaLnBrk="0" fontAlgn="base" hangingPunct="0">
        <a:spcBef>
          <a:spcPct val="0"/>
        </a:spcBef>
        <a:spcAft>
          <a:spcPct val="0"/>
        </a:spcAft>
        <a:defRPr sz="3000">
          <a:solidFill>
            <a:schemeClr val="tx1"/>
          </a:solidFill>
          <a:latin typeface="Frutiger 55 Roman"/>
          <a:ea typeface="Frutiger 55 Roman"/>
          <a:cs typeface="Frutiger 55 Roman"/>
        </a:defRPr>
      </a:lvl5pPr>
      <a:lvl6pPr marL="815975" algn="l" defTabSz="457200" rtl="0" fontAlgn="base">
        <a:spcBef>
          <a:spcPct val="0"/>
        </a:spcBef>
        <a:spcAft>
          <a:spcPct val="0"/>
        </a:spcAft>
        <a:defRPr sz="3000">
          <a:solidFill>
            <a:schemeClr val="tx1"/>
          </a:solidFill>
          <a:latin typeface="Frutiger 55 Roman"/>
          <a:ea typeface="Frutiger 55 Roman"/>
          <a:cs typeface="Frutiger 55 Roman"/>
        </a:defRPr>
      </a:lvl6pPr>
      <a:lvl7pPr marL="1273175" algn="l" defTabSz="457200" rtl="0" fontAlgn="base">
        <a:spcBef>
          <a:spcPct val="0"/>
        </a:spcBef>
        <a:spcAft>
          <a:spcPct val="0"/>
        </a:spcAft>
        <a:defRPr sz="3000">
          <a:solidFill>
            <a:schemeClr val="tx1"/>
          </a:solidFill>
          <a:latin typeface="Frutiger 55 Roman"/>
          <a:ea typeface="Frutiger 55 Roman"/>
          <a:cs typeface="Frutiger 55 Roman"/>
        </a:defRPr>
      </a:lvl7pPr>
      <a:lvl8pPr marL="1730375" algn="l" defTabSz="457200" rtl="0" fontAlgn="base">
        <a:spcBef>
          <a:spcPct val="0"/>
        </a:spcBef>
        <a:spcAft>
          <a:spcPct val="0"/>
        </a:spcAft>
        <a:defRPr sz="3000">
          <a:solidFill>
            <a:schemeClr val="tx1"/>
          </a:solidFill>
          <a:latin typeface="Frutiger 55 Roman"/>
          <a:ea typeface="Frutiger 55 Roman"/>
          <a:cs typeface="Frutiger 55 Roman"/>
        </a:defRPr>
      </a:lvl8pPr>
      <a:lvl9pPr marL="2187575" algn="l" defTabSz="457200" rtl="0" fontAlgn="base">
        <a:spcBef>
          <a:spcPct val="0"/>
        </a:spcBef>
        <a:spcAft>
          <a:spcPct val="0"/>
        </a:spcAft>
        <a:defRPr sz="3000">
          <a:solidFill>
            <a:schemeClr val="tx1"/>
          </a:solidFill>
          <a:latin typeface="Frutiger 55 Roman"/>
          <a:ea typeface="Frutiger 55 Roman"/>
          <a:cs typeface="Frutiger 55 Roman"/>
        </a:defRPr>
      </a:lvl9pPr>
    </p:titleStyle>
    <p:bodyStyle>
      <a:lvl1pPr marL="342900" indent="-342900" algn="l" defTabSz="457200" rtl="0" eaLnBrk="0" fontAlgn="base" hangingPunct="0">
        <a:spcBef>
          <a:spcPct val="20000"/>
        </a:spcBef>
        <a:spcAft>
          <a:spcPct val="0"/>
        </a:spcAft>
        <a:buFont typeface="Arial" pitchFamily="34" charset="0"/>
        <a:buChar char="•"/>
        <a:defRPr sz="2100" kern="1200">
          <a:solidFill>
            <a:schemeClr val="tx1"/>
          </a:solidFill>
          <a:latin typeface="Frutiger 55 Roman"/>
          <a:ea typeface="Frutiger 55 Roman"/>
          <a:cs typeface="Frutiger 55 Roman"/>
        </a:defRPr>
      </a:lvl1pPr>
      <a:lvl2pPr marL="742950" indent="-285750" algn="l" defTabSz="457200" rtl="0" eaLnBrk="0" fontAlgn="base" hangingPunct="0">
        <a:spcBef>
          <a:spcPct val="20000"/>
        </a:spcBef>
        <a:spcAft>
          <a:spcPct val="0"/>
        </a:spcAft>
        <a:buFont typeface="Arial" pitchFamily="34" charset="0"/>
        <a:buChar char="–"/>
        <a:defRPr kern="1200">
          <a:solidFill>
            <a:schemeClr val="tx1"/>
          </a:solidFill>
          <a:latin typeface="Frutiger 55 Roman"/>
          <a:ea typeface="Frutiger 55 Roman"/>
          <a:cs typeface="Frutiger 55 Roman"/>
        </a:defRPr>
      </a:lvl2pPr>
      <a:lvl3pPr marL="1143000" indent="-228600" algn="l" defTabSz="457200" rtl="0" eaLnBrk="0" fontAlgn="base" hangingPunct="0">
        <a:spcBef>
          <a:spcPct val="20000"/>
        </a:spcBef>
        <a:spcAft>
          <a:spcPct val="0"/>
        </a:spcAft>
        <a:buFont typeface="Arial" pitchFamily="34" charset="0"/>
        <a:buChar char="•"/>
        <a:defRPr kern="1200">
          <a:solidFill>
            <a:schemeClr val="tx1"/>
          </a:solidFill>
          <a:latin typeface="Frutiger 55 Roman"/>
          <a:ea typeface="Frutiger 55 Roman"/>
          <a:cs typeface="Frutiger 55 Roman"/>
        </a:defRPr>
      </a:lvl3pPr>
      <a:lvl4pPr marL="1600200" indent="-228600" algn="l" defTabSz="457200" rtl="0" eaLnBrk="0" fontAlgn="base" hangingPunct="0">
        <a:spcBef>
          <a:spcPct val="20000"/>
        </a:spcBef>
        <a:spcAft>
          <a:spcPct val="0"/>
        </a:spcAft>
        <a:buFont typeface="Arial" pitchFamily="34" charset="0"/>
        <a:buChar char="–"/>
        <a:defRPr kern="1200">
          <a:solidFill>
            <a:schemeClr val="tx1"/>
          </a:solidFill>
          <a:latin typeface="Frutiger 55 Roman"/>
          <a:ea typeface="Frutiger 55 Roman"/>
          <a:cs typeface="Frutiger 55 Roman"/>
        </a:defRPr>
      </a:lvl4pPr>
      <a:lvl5pPr marL="2057400" indent="-228600" algn="l" defTabSz="457200" rtl="0" eaLnBrk="0" fontAlgn="base" hangingPunct="0">
        <a:spcBef>
          <a:spcPct val="20000"/>
        </a:spcBef>
        <a:spcAft>
          <a:spcPct val="0"/>
        </a:spcAft>
        <a:buFont typeface="Arial" pitchFamily="34" charset="0"/>
        <a:buChar char="»"/>
        <a:defRPr kern="1200">
          <a:solidFill>
            <a:schemeClr val="tx1"/>
          </a:solidFill>
          <a:latin typeface="Frutiger 55 Roman"/>
          <a:ea typeface="Frutiger 55 Roman"/>
          <a:cs typeface="Frutiger 55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chart" Target="../charts/chart11.xml"/></Relationships>
</file>

<file path=ppt/slides/_rels/slide3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chart" Target="../charts/char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chart" Target="../charts/chart16.xml"/></Relationships>
</file>

<file path=ppt/slides/_rels/slide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comments" Target="../comments/comment1.xml"/></Relationships>
</file>

<file path=ppt/slides/_rels/slide51.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wmf"/><Relationship Id="rId4" Type="http://schemas.openxmlformats.org/officeDocument/2006/relationships/image" Target="../media/image23.wmf"/></Relationships>
</file>

<file path=ppt/slides/_rels/slide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sz="quarter" idx="15"/>
          </p:nvPr>
        </p:nvSpPr>
        <p:spPr>
          <a:xfrm>
            <a:off x="698500" y="2327982"/>
            <a:ext cx="8150225" cy="1933575"/>
          </a:xfrm>
        </p:spPr>
        <p:txBody>
          <a:bodyPr>
            <a:normAutofit lnSpcReduction="10000"/>
          </a:bodyPr>
          <a:lstStyle/>
          <a:p>
            <a:pPr marL="0" indent="0"/>
            <a:endParaRPr lang="en-GB" sz="3600" dirty="0" smtClean="0"/>
          </a:p>
          <a:p>
            <a:pPr marL="0" indent="0"/>
            <a:r>
              <a:rPr lang="en-GB" sz="2800" dirty="0" smtClean="0"/>
              <a:t>Il </a:t>
            </a:r>
            <a:r>
              <a:rPr lang="en-GB" sz="2800" dirty="0" err="1" smtClean="0"/>
              <a:t>ruolo</a:t>
            </a:r>
            <a:r>
              <a:rPr lang="en-GB" sz="2800" dirty="0" smtClean="0"/>
              <a:t> </a:t>
            </a:r>
            <a:r>
              <a:rPr lang="it-IT" sz="2800" dirty="0" smtClean="0"/>
              <a:t>della terapia sostitutiva con testosterone nel trattamento dell’Ipogonadismo: </a:t>
            </a:r>
          </a:p>
          <a:p>
            <a:pPr marL="0" indent="0"/>
            <a:r>
              <a:rPr lang="it-IT" sz="2800" dirty="0" smtClean="0"/>
              <a:t>miti da sfatare</a:t>
            </a:r>
          </a:p>
          <a:p>
            <a:pPr marL="0" lvl="0" indent="0"/>
            <a:endParaRPr lang="en-GB" sz="3600" dirty="0" smtClean="0"/>
          </a:p>
        </p:txBody>
      </p:sp>
      <p:sp>
        <p:nvSpPr>
          <p:cNvPr id="4" name="Text Placeholder 2"/>
          <p:cNvSpPr>
            <a:spLocks noGrp="1"/>
          </p:cNvSpPr>
          <p:nvPr>
            <p:ph type="body" sz="quarter" idx="16"/>
          </p:nvPr>
        </p:nvSpPr>
        <p:spPr/>
        <p:txBody>
          <a:bodyPr/>
          <a:lstStyle/>
          <a:p>
            <a:r>
              <a:rPr lang="en-GB" smtClean="0"/>
              <a:t>Dr Geoff Hackett</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3"/>
          <p:cNvSpPr>
            <a:spLocks noGrp="1"/>
          </p:cNvSpPr>
          <p:nvPr>
            <p:ph type="title"/>
          </p:nvPr>
        </p:nvSpPr>
        <p:spPr/>
        <p:txBody>
          <a:bodyPr/>
          <a:lstStyle/>
          <a:p>
            <a:r>
              <a:rPr lang="it-IT" dirty="0" smtClean="0"/>
              <a:t>Preoccupazioni sulla sicurezza della terapia sostitutiva del testosterone (TRT) </a:t>
            </a:r>
            <a:endParaRPr lang="en-GB" dirty="0" smtClean="0"/>
          </a:p>
        </p:txBody>
      </p:sp>
      <p:sp>
        <p:nvSpPr>
          <p:cNvPr id="57347" name="Content Placeholder 4"/>
          <p:cNvSpPr>
            <a:spLocks noGrp="1"/>
          </p:cNvSpPr>
          <p:nvPr>
            <p:ph idx="1"/>
          </p:nvPr>
        </p:nvSpPr>
        <p:spPr/>
        <p:txBody>
          <a:bodyPr>
            <a:normAutofit/>
          </a:bodyPr>
          <a:lstStyle/>
          <a:p>
            <a:pPr lvl="0" algn="just"/>
            <a:r>
              <a:rPr lang="it-IT" dirty="0"/>
              <a:t>Preoccupazioni sulla sicurezza del testosterone potrebbero avere contribuito </a:t>
            </a:r>
            <a:r>
              <a:rPr lang="it-IT" dirty="0" smtClean="0"/>
              <a:t>a </a:t>
            </a:r>
            <a:r>
              <a:rPr lang="it-IT" dirty="0"/>
              <a:t>un impiego limitato della TRT</a:t>
            </a:r>
          </a:p>
          <a:p>
            <a:pPr lvl="0" algn="just">
              <a:buNone/>
            </a:pPr>
            <a:r>
              <a:rPr lang="it-IT" dirty="0" smtClean="0"/>
              <a:t>	</a:t>
            </a:r>
            <a:r>
              <a:rPr lang="it-IT" sz="2000" dirty="0" smtClean="0"/>
              <a:t>-Rischio </a:t>
            </a:r>
            <a:r>
              <a:rPr lang="it-IT" sz="2000" dirty="0"/>
              <a:t>cardiovascolare</a:t>
            </a:r>
          </a:p>
          <a:p>
            <a:pPr lvl="0" algn="just">
              <a:buNone/>
            </a:pPr>
            <a:r>
              <a:rPr lang="it-IT" sz="2000" dirty="0" smtClean="0"/>
              <a:t>	-Cancro </a:t>
            </a:r>
            <a:r>
              <a:rPr lang="it-IT" sz="2000" dirty="0"/>
              <a:t>alla prostata e altri disturbi (es. Ipertrofia prostatica benigna)</a:t>
            </a:r>
          </a:p>
          <a:p>
            <a:pPr lvl="0" algn="just"/>
            <a:r>
              <a:rPr lang="it-IT" dirty="0"/>
              <a:t>Vari studi hanno dimostrato che nessuna di queste problematiche è giustificata</a:t>
            </a:r>
          </a:p>
          <a:p>
            <a:pPr algn="just"/>
            <a:endParaRPr lang="en-GB"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dirty="0" smtClean="0"/>
              <a:t>Cardiovascolare</a:t>
            </a:r>
            <a:br>
              <a:rPr lang="it-IT" dirty="0" smtClean="0"/>
            </a:br>
            <a:r>
              <a:rPr lang="en-GB" dirty="0" smtClean="0"/>
              <a:t/>
            </a:r>
            <a:br>
              <a:rPr lang="en-GB" dirty="0" smtClean="0"/>
            </a:br>
            <a:endParaRPr lang="en-GB"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p:nvPr/>
        </p:nvGrpSpPr>
        <p:grpSpPr>
          <a:xfrm>
            <a:off x="598489" y="1803736"/>
            <a:ext cx="8545511" cy="4551312"/>
            <a:chOff x="598489" y="1803736"/>
            <a:chExt cx="8545511" cy="4551312"/>
          </a:xfrm>
        </p:grpSpPr>
        <p:graphicFrame>
          <p:nvGraphicFramePr>
            <p:cNvPr id="10" name="Object 5"/>
            <p:cNvGraphicFramePr>
              <a:graphicFrameLocks noChangeAspect="1"/>
            </p:cNvGraphicFramePr>
            <p:nvPr/>
          </p:nvGraphicFramePr>
          <p:xfrm>
            <a:off x="598489" y="1987854"/>
            <a:ext cx="7385451" cy="4367194"/>
          </p:xfrm>
          <a:graphic>
            <a:graphicData uri="http://schemas.openxmlformats.org/drawingml/2006/chart">
              <c:chart xmlns:c="http://schemas.openxmlformats.org/drawingml/2006/chart" xmlns:r="http://schemas.openxmlformats.org/officeDocument/2006/relationships" r:id="rId3"/>
            </a:graphicData>
          </a:graphic>
        </p:graphicFrame>
        <p:sp>
          <p:nvSpPr>
            <p:cNvPr id="1030" name="TextBox 9"/>
            <p:cNvSpPr txBox="1">
              <a:spLocks noChangeArrowheads="1"/>
            </p:cNvSpPr>
            <p:nvPr/>
          </p:nvSpPr>
          <p:spPr bwMode="auto">
            <a:xfrm>
              <a:off x="1501253" y="1803736"/>
              <a:ext cx="6284463" cy="523220"/>
            </a:xfrm>
            <a:prstGeom prst="rect">
              <a:avLst/>
            </a:prstGeom>
            <a:solidFill>
              <a:srgbClr val="00B0F0"/>
            </a:solidFill>
            <a:ln w="9525">
              <a:solidFill>
                <a:schemeClr val="tx1"/>
              </a:solidFill>
              <a:miter lim="800000"/>
              <a:headEnd/>
              <a:tailEnd/>
            </a:ln>
          </p:spPr>
          <p:txBody>
            <a:bodyPr wrap="square">
              <a:spAutoFit/>
            </a:bodyPr>
            <a:lstStyle/>
            <a:p>
              <a:pPr algn="ctr"/>
              <a:r>
                <a:rPr lang="it-IT" sz="1400" b="1" dirty="0" smtClean="0">
                  <a:solidFill>
                    <a:schemeClr val="bg2"/>
                  </a:solidFill>
                  <a:latin typeface="Frutiger 55 Roman"/>
                </a:rPr>
                <a:t>Incidenza di coronaropatie legata all’età nella popolazione generale nel corso di 26 anni	</a:t>
              </a:r>
              <a:endParaRPr lang="it-IT" sz="1400" b="1" dirty="0">
                <a:solidFill>
                  <a:schemeClr val="bg2"/>
                </a:solidFill>
                <a:latin typeface="Frutiger 55 Roman"/>
              </a:endParaRPr>
            </a:p>
          </p:txBody>
        </p:sp>
        <p:sp>
          <p:nvSpPr>
            <p:cNvPr id="9" name="TextBox 9"/>
            <p:cNvSpPr txBox="1">
              <a:spLocks noChangeArrowheads="1"/>
            </p:cNvSpPr>
            <p:nvPr/>
          </p:nvSpPr>
          <p:spPr bwMode="auto">
            <a:xfrm>
              <a:off x="7785717" y="6047271"/>
              <a:ext cx="1358283" cy="307777"/>
            </a:xfrm>
            <a:prstGeom prst="rect">
              <a:avLst/>
            </a:prstGeom>
            <a:noFill/>
            <a:ln w="9525">
              <a:noFill/>
              <a:miter lim="800000"/>
              <a:headEnd/>
              <a:tailEnd/>
            </a:ln>
          </p:spPr>
          <p:txBody>
            <a:bodyPr wrap="square">
              <a:spAutoFit/>
            </a:bodyPr>
            <a:lstStyle/>
            <a:p>
              <a:pPr algn="r"/>
              <a:r>
                <a:rPr lang="en-GB" sz="1400" dirty="0" smtClean="0">
                  <a:solidFill>
                    <a:srgbClr val="0070C0"/>
                  </a:solidFill>
                  <a:latin typeface="Frutiger 55 Roman"/>
                </a:rPr>
                <a:t>N=5.127 </a:t>
              </a:r>
              <a:endParaRPr lang="en-GB" sz="1400" dirty="0">
                <a:solidFill>
                  <a:srgbClr val="0070C0"/>
                </a:solidFill>
                <a:latin typeface="Frutiger 55 Roman"/>
              </a:endParaRPr>
            </a:p>
          </p:txBody>
        </p:sp>
      </p:grpSp>
      <p:sp>
        <p:nvSpPr>
          <p:cNvPr id="1027" name="Text Box 3"/>
          <p:cNvSpPr txBox="1">
            <a:spLocks noChangeArrowheads="1"/>
          </p:cNvSpPr>
          <p:nvPr/>
        </p:nvSpPr>
        <p:spPr bwMode="auto">
          <a:xfrm>
            <a:off x="107031" y="6355048"/>
            <a:ext cx="3716082" cy="261610"/>
          </a:xfrm>
          <a:prstGeom prst="rect">
            <a:avLst/>
          </a:prstGeom>
          <a:noFill/>
          <a:ln w="9525">
            <a:noFill/>
            <a:miter lim="800000"/>
            <a:headEnd/>
            <a:tailEnd/>
          </a:ln>
        </p:spPr>
        <p:txBody>
          <a:bodyPr wrap="none">
            <a:spAutoFit/>
          </a:bodyPr>
          <a:lstStyle/>
          <a:p>
            <a:pPr eaLnBrk="0" hangingPunct="0"/>
            <a:r>
              <a:rPr lang="de-DE" sz="1100" dirty="0">
                <a:latin typeface="Frutiger 55 Roman"/>
              </a:rPr>
              <a:t>Lerner DJ &amp; Kannel </a:t>
            </a:r>
            <a:r>
              <a:rPr lang="de-DE" sz="1100" dirty="0" smtClean="0">
                <a:latin typeface="Frutiger 55 Roman"/>
              </a:rPr>
              <a:t>WB. </a:t>
            </a:r>
            <a:r>
              <a:rPr lang="de-DE" sz="1100" i="1" dirty="0">
                <a:latin typeface="Frutiger 55 Roman"/>
              </a:rPr>
              <a:t>Am Heart </a:t>
            </a:r>
            <a:r>
              <a:rPr lang="de-DE" sz="1100" i="1" dirty="0" smtClean="0">
                <a:latin typeface="Frutiger 55 Roman"/>
              </a:rPr>
              <a:t>J </a:t>
            </a:r>
            <a:r>
              <a:rPr lang="de-DE" sz="1100" dirty="0" smtClean="0">
                <a:latin typeface="Frutiger 55 Roman"/>
              </a:rPr>
              <a:t>1986;111:383–390.</a:t>
            </a:r>
            <a:endParaRPr lang="de-DE" sz="1100" dirty="0">
              <a:latin typeface="Frutiger 55 Roman"/>
            </a:endParaRPr>
          </a:p>
        </p:txBody>
      </p:sp>
      <p:sp>
        <p:nvSpPr>
          <p:cNvPr id="1031" name="Rectangle 6"/>
          <p:cNvSpPr>
            <a:spLocks noChangeArrowheads="1"/>
          </p:cNvSpPr>
          <p:nvPr/>
        </p:nvSpPr>
        <p:spPr bwMode="auto">
          <a:xfrm>
            <a:off x="7268206" y="2362180"/>
            <a:ext cx="966931" cy="369332"/>
          </a:xfrm>
          <a:prstGeom prst="rect">
            <a:avLst/>
          </a:prstGeom>
          <a:noFill/>
          <a:ln w="9525">
            <a:noFill/>
            <a:miter lim="800000"/>
            <a:headEnd/>
            <a:tailEnd/>
          </a:ln>
        </p:spPr>
        <p:txBody>
          <a:bodyPr wrap="none">
            <a:spAutoFit/>
          </a:bodyPr>
          <a:lstStyle/>
          <a:p>
            <a:pPr eaLnBrk="0" hangingPunct="0"/>
            <a:r>
              <a:rPr lang="de-DE" b="1" dirty="0" err="1" smtClean="0">
                <a:solidFill>
                  <a:srgbClr val="0697FA"/>
                </a:solidFill>
                <a:latin typeface="Frutiger 55 Roman"/>
              </a:rPr>
              <a:t>Maschi</a:t>
            </a:r>
            <a:endParaRPr lang="de-DE" b="1" dirty="0">
              <a:solidFill>
                <a:srgbClr val="0697FA"/>
              </a:solidFill>
              <a:latin typeface="Frutiger 55 Roman"/>
            </a:endParaRPr>
          </a:p>
        </p:txBody>
      </p:sp>
      <p:sp>
        <p:nvSpPr>
          <p:cNvPr id="1032" name="Rectangle 7"/>
          <p:cNvSpPr>
            <a:spLocks noChangeArrowheads="1"/>
          </p:cNvSpPr>
          <p:nvPr/>
        </p:nvSpPr>
        <p:spPr bwMode="auto">
          <a:xfrm>
            <a:off x="7231718" y="2881549"/>
            <a:ext cx="1197764" cy="369332"/>
          </a:xfrm>
          <a:prstGeom prst="rect">
            <a:avLst/>
          </a:prstGeom>
          <a:noFill/>
          <a:ln w="9525">
            <a:noFill/>
            <a:miter lim="800000"/>
            <a:headEnd/>
            <a:tailEnd/>
          </a:ln>
        </p:spPr>
        <p:txBody>
          <a:bodyPr wrap="none">
            <a:spAutoFit/>
          </a:bodyPr>
          <a:lstStyle/>
          <a:p>
            <a:pPr eaLnBrk="0" hangingPunct="0"/>
            <a:r>
              <a:rPr lang="de-DE" b="1" dirty="0" err="1" smtClean="0">
                <a:solidFill>
                  <a:srgbClr val="92D050"/>
                </a:solidFill>
                <a:latin typeface="Frutiger 55 Roman"/>
              </a:rPr>
              <a:t>Femmine</a:t>
            </a:r>
            <a:endParaRPr lang="de-DE" b="1" dirty="0">
              <a:solidFill>
                <a:srgbClr val="92D050"/>
              </a:solidFill>
              <a:latin typeface="Frutiger 55 Roman"/>
            </a:endParaRPr>
          </a:p>
        </p:txBody>
      </p:sp>
      <p:sp>
        <p:nvSpPr>
          <p:cNvPr id="1029" name="Title 10"/>
          <p:cNvSpPr>
            <a:spLocks noGrp="1"/>
          </p:cNvSpPr>
          <p:nvPr>
            <p:ph type="title"/>
          </p:nvPr>
        </p:nvSpPr>
        <p:spPr>
          <a:xfrm>
            <a:off x="549502" y="873126"/>
            <a:ext cx="8381738" cy="895350"/>
          </a:xfrm>
        </p:spPr>
        <p:txBody>
          <a:bodyPr/>
          <a:lstStyle/>
          <a:p>
            <a:r>
              <a:rPr lang="it-IT" dirty="0" smtClean="0"/>
              <a:t>Testosterone e rischio cardiaco</a:t>
            </a:r>
            <a:endParaRPr lang="it-IT"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7"/>
          <p:cNvGrpSpPr/>
          <p:nvPr/>
        </p:nvGrpSpPr>
        <p:grpSpPr>
          <a:xfrm>
            <a:off x="1168743" y="1929409"/>
            <a:ext cx="7975256" cy="4443932"/>
            <a:chOff x="71470" y="1039845"/>
            <a:chExt cx="10013200" cy="5389498"/>
          </a:xfrm>
        </p:grpSpPr>
        <p:graphicFrame>
          <p:nvGraphicFramePr>
            <p:cNvPr id="20" name="Object 2"/>
            <p:cNvGraphicFramePr>
              <a:graphicFrameLocks noChangeAspect="1"/>
            </p:cNvGraphicFramePr>
            <p:nvPr/>
          </p:nvGraphicFramePr>
          <p:xfrm>
            <a:off x="71470" y="1039845"/>
            <a:ext cx="7510398" cy="5389498"/>
          </p:xfrm>
          <a:graphic>
            <a:graphicData uri="http://schemas.openxmlformats.org/drawingml/2006/chart">
              <c:chart xmlns:c="http://schemas.openxmlformats.org/drawingml/2006/chart" xmlns:r="http://schemas.openxmlformats.org/officeDocument/2006/relationships" r:id="rId3"/>
            </a:graphicData>
          </a:graphic>
        </p:graphicFrame>
        <p:sp>
          <p:nvSpPr>
            <p:cNvPr id="2052" name="Freeform 30"/>
            <p:cNvSpPr>
              <a:spLocks/>
            </p:cNvSpPr>
            <p:nvPr/>
          </p:nvSpPr>
          <p:spPr bwMode="auto">
            <a:xfrm>
              <a:off x="1209675" y="2217738"/>
              <a:ext cx="5322888" cy="2182812"/>
            </a:xfrm>
            <a:custGeom>
              <a:avLst/>
              <a:gdLst>
                <a:gd name="T0" fmla="*/ 2147483647 w 3353"/>
                <a:gd name="T1" fmla="*/ 2147483647 h 1375"/>
                <a:gd name="T2" fmla="*/ 2147483647 w 3353"/>
                <a:gd name="T3" fmla="*/ 2147483647 h 1375"/>
                <a:gd name="T4" fmla="*/ 2147483647 w 3353"/>
                <a:gd name="T5" fmla="*/ 2147483647 h 1375"/>
                <a:gd name="T6" fmla="*/ 2147483647 w 3353"/>
                <a:gd name="T7" fmla="*/ 2147483647 h 1375"/>
                <a:gd name="T8" fmla="*/ 2147483647 w 3353"/>
                <a:gd name="T9" fmla="*/ 2147483647 h 1375"/>
                <a:gd name="T10" fmla="*/ 2147483647 w 3353"/>
                <a:gd name="T11" fmla="*/ 2147483647 h 1375"/>
                <a:gd name="T12" fmla="*/ 2147483647 w 3353"/>
                <a:gd name="T13" fmla="*/ 2147483647 h 1375"/>
                <a:gd name="T14" fmla="*/ 2147483647 w 3353"/>
                <a:gd name="T15" fmla="*/ 2147483647 h 1375"/>
                <a:gd name="T16" fmla="*/ 2147483647 w 3353"/>
                <a:gd name="T17" fmla="*/ 2147483647 h 1375"/>
                <a:gd name="T18" fmla="*/ 2147483647 w 3353"/>
                <a:gd name="T19" fmla="*/ 2147483647 h 1375"/>
                <a:gd name="T20" fmla="*/ 2147483647 w 3353"/>
                <a:gd name="T21" fmla="*/ 2147483647 h 1375"/>
                <a:gd name="T22" fmla="*/ 2147483647 w 3353"/>
                <a:gd name="T23" fmla="*/ 2147483647 h 1375"/>
                <a:gd name="T24" fmla="*/ 2147483647 w 3353"/>
                <a:gd name="T25" fmla="*/ 2147483647 h 1375"/>
                <a:gd name="T26" fmla="*/ 2147483647 w 3353"/>
                <a:gd name="T27" fmla="*/ 2147483647 h 1375"/>
                <a:gd name="T28" fmla="*/ 2147483647 w 3353"/>
                <a:gd name="T29" fmla="*/ 2147483647 h 1375"/>
                <a:gd name="T30" fmla="*/ 2147483647 w 3353"/>
                <a:gd name="T31" fmla="*/ 2147483647 h 1375"/>
                <a:gd name="T32" fmla="*/ 2147483647 w 3353"/>
                <a:gd name="T33" fmla="*/ 2147483647 h 1375"/>
                <a:gd name="T34" fmla="*/ 2147483647 w 3353"/>
                <a:gd name="T35" fmla="*/ 2147483647 h 1375"/>
                <a:gd name="T36" fmla="*/ 2147483647 w 3353"/>
                <a:gd name="T37" fmla="*/ 2147483647 h 1375"/>
                <a:gd name="T38" fmla="*/ 2147483647 w 3353"/>
                <a:gd name="T39" fmla="*/ 2147483647 h 1375"/>
                <a:gd name="T40" fmla="*/ 2147483647 w 3353"/>
                <a:gd name="T41" fmla="*/ 2147483647 h 1375"/>
                <a:gd name="T42" fmla="*/ 2147483647 w 3353"/>
                <a:gd name="T43" fmla="*/ 2147483647 h 1375"/>
                <a:gd name="T44" fmla="*/ 2147483647 w 3353"/>
                <a:gd name="T45" fmla="*/ 2147483647 h 1375"/>
                <a:gd name="T46" fmla="*/ 2147483647 w 3353"/>
                <a:gd name="T47" fmla="*/ 2147483647 h 1375"/>
                <a:gd name="T48" fmla="*/ 2147483647 w 3353"/>
                <a:gd name="T49" fmla="*/ 2147483647 h 1375"/>
                <a:gd name="T50" fmla="*/ 2147483647 w 3353"/>
                <a:gd name="T51" fmla="*/ 2147483647 h 1375"/>
                <a:gd name="T52" fmla="*/ 2147483647 w 3353"/>
                <a:gd name="T53" fmla="*/ 2147483647 h 1375"/>
                <a:gd name="T54" fmla="*/ 2147483647 w 3353"/>
                <a:gd name="T55" fmla="*/ 2147483647 h 1375"/>
                <a:gd name="T56" fmla="*/ 2147483647 w 3353"/>
                <a:gd name="T57" fmla="*/ 2147483647 h 1375"/>
                <a:gd name="T58" fmla="*/ 2147483647 w 3353"/>
                <a:gd name="T59" fmla="*/ 2147483647 h 1375"/>
                <a:gd name="T60" fmla="*/ 2147483647 w 3353"/>
                <a:gd name="T61" fmla="*/ 2147483647 h 1375"/>
                <a:gd name="T62" fmla="*/ 2147483647 w 3353"/>
                <a:gd name="T63" fmla="*/ 2147483647 h 1375"/>
                <a:gd name="T64" fmla="*/ 2147483647 w 3353"/>
                <a:gd name="T65" fmla="*/ 2147483647 h 1375"/>
                <a:gd name="T66" fmla="*/ 2147483647 w 3353"/>
                <a:gd name="T67" fmla="*/ 2147483647 h 1375"/>
                <a:gd name="T68" fmla="*/ 2147483647 w 3353"/>
                <a:gd name="T69" fmla="*/ 2147483647 h 1375"/>
                <a:gd name="T70" fmla="*/ 2147483647 w 3353"/>
                <a:gd name="T71" fmla="*/ 2147483647 h 1375"/>
                <a:gd name="T72" fmla="*/ 2147483647 w 3353"/>
                <a:gd name="T73" fmla="*/ 2147483647 h 1375"/>
                <a:gd name="T74" fmla="*/ 2147483647 w 3353"/>
                <a:gd name="T75" fmla="*/ 2147483647 h 1375"/>
                <a:gd name="T76" fmla="*/ 2147483647 w 3353"/>
                <a:gd name="T77" fmla="*/ 2147483647 h 1375"/>
                <a:gd name="T78" fmla="*/ 2147483647 w 3353"/>
                <a:gd name="T79" fmla="*/ 2147483647 h 1375"/>
                <a:gd name="T80" fmla="*/ 2147483647 w 3353"/>
                <a:gd name="T81" fmla="*/ 2147483647 h 1375"/>
                <a:gd name="T82" fmla="*/ 2147483647 w 3353"/>
                <a:gd name="T83" fmla="*/ 2147483647 h 1375"/>
                <a:gd name="T84" fmla="*/ 2147483647 w 3353"/>
                <a:gd name="T85" fmla="*/ 2147483647 h 1375"/>
                <a:gd name="T86" fmla="*/ 2147483647 w 3353"/>
                <a:gd name="T87" fmla="*/ 2147483647 h 1375"/>
                <a:gd name="T88" fmla="*/ 2147483647 w 3353"/>
                <a:gd name="T89" fmla="*/ 2147483647 h 1375"/>
                <a:gd name="T90" fmla="*/ 2147483647 w 3353"/>
                <a:gd name="T91" fmla="*/ 2147483647 h 1375"/>
                <a:gd name="T92" fmla="*/ 2147483647 w 3353"/>
                <a:gd name="T93" fmla="*/ 2147483647 h 1375"/>
                <a:gd name="T94" fmla="*/ 2147483647 w 3353"/>
                <a:gd name="T95" fmla="*/ 2147483647 h 1375"/>
                <a:gd name="T96" fmla="*/ 2147483647 w 3353"/>
                <a:gd name="T97" fmla="*/ 2147483647 h 1375"/>
                <a:gd name="T98" fmla="*/ 2147483647 w 3353"/>
                <a:gd name="T99" fmla="*/ 2147483647 h 1375"/>
                <a:gd name="T100" fmla="*/ 2147483647 w 3353"/>
                <a:gd name="T101" fmla="*/ 2147483647 h 13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353"/>
                <a:gd name="T154" fmla="*/ 0 h 1375"/>
                <a:gd name="T155" fmla="*/ 3353 w 3353"/>
                <a:gd name="T156" fmla="*/ 1375 h 137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353" h="1375">
                  <a:moveTo>
                    <a:pt x="0" y="0"/>
                  </a:moveTo>
                  <a:lnTo>
                    <a:pt x="51" y="6"/>
                  </a:lnTo>
                  <a:lnTo>
                    <a:pt x="66" y="22"/>
                  </a:lnTo>
                  <a:lnTo>
                    <a:pt x="96" y="22"/>
                  </a:lnTo>
                  <a:lnTo>
                    <a:pt x="108" y="36"/>
                  </a:lnTo>
                  <a:lnTo>
                    <a:pt x="137" y="40"/>
                  </a:lnTo>
                  <a:lnTo>
                    <a:pt x="150" y="52"/>
                  </a:lnTo>
                  <a:lnTo>
                    <a:pt x="174" y="57"/>
                  </a:lnTo>
                  <a:lnTo>
                    <a:pt x="176" y="67"/>
                  </a:lnTo>
                  <a:lnTo>
                    <a:pt x="188" y="67"/>
                  </a:lnTo>
                  <a:lnTo>
                    <a:pt x="186" y="75"/>
                  </a:lnTo>
                  <a:lnTo>
                    <a:pt x="279" y="70"/>
                  </a:lnTo>
                  <a:lnTo>
                    <a:pt x="281" y="82"/>
                  </a:lnTo>
                  <a:lnTo>
                    <a:pt x="317" y="82"/>
                  </a:lnTo>
                  <a:lnTo>
                    <a:pt x="326" y="94"/>
                  </a:lnTo>
                  <a:lnTo>
                    <a:pt x="386" y="94"/>
                  </a:lnTo>
                  <a:lnTo>
                    <a:pt x="386" y="100"/>
                  </a:lnTo>
                  <a:lnTo>
                    <a:pt x="416" y="102"/>
                  </a:lnTo>
                  <a:lnTo>
                    <a:pt x="414" y="109"/>
                  </a:lnTo>
                  <a:lnTo>
                    <a:pt x="454" y="111"/>
                  </a:lnTo>
                  <a:lnTo>
                    <a:pt x="453" y="123"/>
                  </a:lnTo>
                  <a:lnTo>
                    <a:pt x="482" y="126"/>
                  </a:lnTo>
                  <a:lnTo>
                    <a:pt x="482" y="138"/>
                  </a:lnTo>
                  <a:lnTo>
                    <a:pt x="506" y="136"/>
                  </a:lnTo>
                  <a:lnTo>
                    <a:pt x="507" y="145"/>
                  </a:lnTo>
                  <a:lnTo>
                    <a:pt x="555" y="147"/>
                  </a:lnTo>
                  <a:lnTo>
                    <a:pt x="557" y="160"/>
                  </a:lnTo>
                  <a:lnTo>
                    <a:pt x="578" y="159"/>
                  </a:lnTo>
                  <a:lnTo>
                    <a:pt x="582" y="169"/>
                  </a:lnTo>
                  <a:lnTo>
                    <a:pt x="626" y="172"/>
                  </a:lnTo>
                  <a:lnTo>
                    <a:pt x="627" y="189"/>
                  </a:lnTo>
                  <a:lnTo>
                    <a:pt x="672" y="192"/>
                  </a:lnTo>
                  <a:lnTo>
                    <a:pt x="672" y="199"/>
                  </a:lnTo>
                  <a:lnTo>
                    <a:pt x="699" y="198"/>
                  </a:lnTo>
                  <a:lnTo>
                    <a:pt x="701" y="208"/>
                  </a:lnTo>
                  <a:lnTo>
                    <a:pt x="720" y="208"/>
                  </a:lnTo>
                  <a:lnTo>
                    <a:pt x="720" y="214"/>
                  </a:lnTo>
                  <a:lnTo>
                    <a:pt x="744" y="216"/>
                  </a:lnTo>
                  <a:lnTo>
                    <a:pt x="743" y="222"/>
                  </a:lnTo>
                  <a:lnTo>
                    <a:pt x="766" y="223"/>
                  </a:lnTo>
                  <a:lnTo>
                    <a:pt x="776" y="231"/>
                  </a:lnTo>
                  <a:lnTo>
                    <a:pt x="783" y="238"/>
                  </a:lnTo>
                  <a:lnTo>
                    <a:pt x="785" y="247"/>
                  </a:lnTo>
                  <a:lnTo>
                    <a:pt x="821" y="247"/>
                  </a:lnTo>
                  <a:lnTo>
                    <a:pt x="824" y="256"/>
                  </a:lnTo>
                  <a:lnTo>
                    <a:pt x="837" y="262"/>
                  </a:lnTo>
                  <a:lnTo>
                    <a:pt x="863" y="264"/>
                  </a:lnTo>
                  <a:lnTo>
                    <a:pt x="861" y="273"/>
                  </a:lnTo>
                  <a:lnTo>
                    <a:pt x="882" y="280"/>
                  </a:lnTo>
                  <a:lnTo>
                    <a:pt x="882" y="286"/>
                  </a:lnTo>
                  <a:lnTo>
                    <a:pt x="912" y="286"/>
                  </a:lnTo>
                  <a:lnTo>
                    <a:pt x="914" y="298"/>
                  </a:lnTo>
                  <a:lnTo>
                    <a:pt x="950" y="298"/>
                  </a:lnTo>
                  <a:lnTo>
                    <a:pt x="950" y="307"/>
                  </a:lnTo>
                  <a:lnTo>
                    <a:pt x="969" y="307"/>
                  </a:lnTo>
                  <a:lnTo>
                    <a:pt x="971" y="316"/>
                  </a:lnTo>
                  <a:lnTo>
                    <a:pt x="993" y="316"/>
                  </a:lnTo>
                  <a:lnTo>
                    <a:pt x="996" y="330"/>
                  </a:lnTo>
                  <a:lnTo>
                    <a:pt x="1014" y="331"/>
                  </a:lnTo>
                  <a:lnTo>
                    <a:pt x="1014" y="342"/>
                  </a:lnTo>
                  <a:lnTo>
                    <a:pt x="1029" y="342"/>
                  </a:lnTo>
                  <a:lnTo>
                    <a:pt x="1031" y="351"/>
                  </a:lnTo>
                  <a:lnTo>
                    <a:pt x="1053" y="351"/>
                  </a:lnTo>
                  <a:lnTo>
                    <a:pt x="1058" y="363"/>
                  </a:lnTo>
                  <a:lnTo>
                    <a:pt x="1068" y="361"/>
                  </a:lnTo>
                  <a:lnTo>
                    <a:pt x="1068" y="372"/>
                  </a:lnTo>
                  <a:lnTo>
                    <a:pt x="1086" y="372"/>
                  </a:lnTo>
                  <a:lnTo>
                    <a:pt x="1089" y="384"/>
                  </a:lnTo>
                  <a:lnTo>
                    <a:pt x="1100" y="384"/>
                  </a:lnTo>
                  <a:lnTo>
                    <a:pt x="1107" y="400"/>
                  </a:lnTo>
                  <a:lnTo>
                    <a:pt x="1106" y="409"/>
                  </a:lnTo>
                  <a:lnTo>
                    <a:pt x="1124" y="411"/>
                  </a:lnTo>
                  <a:lnTo>
                    <a:pt x="1125" y="430"/>
                  </a:lnTo>
                  <a:lnTo>
                    <a:pt x="1146" y="432"/>
                  </a:lnTo>
                  <a:lnTo>
                    <a:pt x="1148" y="445"/>
                  </a:lnTo>
                  <a:lnTo>
                    <a:pt x="1158" y="454"/>
                  </a:lnTo>
                  <a:lnTo>
                    <a:pt x="1187" y="456"/>
                  </a:lnTo>
                  <a:lnTo>
                    <a:pt x="1194" y="469"/>
                  </a:lnTo>
                  <a:lnTo>
                    <a:pt x="1238" y="471"/>
                  </a:lnTo>
                  <a:lnTo>
                    <a:pt x="1238" y="480"/>
                  </a:lnTo>
                  <a:lnTo>
                    <a:pt x="1247" y="480"/>
                  </a:lnTo>
                  <a:lnTo>
                    <a:pt x="1248" y="487"/>
                  </a:lnTo>
                  <a:lnTo>
                    <a:pt x="1290" y="489"/>
                  </a:lnTo>
                  <a:lnTo>
                    <a:pt x="1293" y="504"/>
                  </a:lnTo>
                  <a:lnTo>
                    <a:pt x="1325" y="507"/>
                  </a:lnTo>
                  <a:lnTo>
                    <a:pt x="1325" y="523"/>
                  </a:lnTo>
                  <a:lnTo>
                    <a:pt x="1356" y="526"/>
                  </a:lnTo>
                  <a:lnTo>
                    <a:pt x="1359" y="540"/>
                  </a:lnTo>
                  <a:lnTo>
                    <a:pt x="1382" y="538"/>
                  </a:lnTo>
                  <a:lnTo>
                    <a:pt x="1383" y="546"/>
                  </a:lnTo>
                  <a:lnTo>
                    <a:pt x="1437" y="547"/>
                  </a:lnTo>
                  <a:lnTo>
                    <a:pt x="1442" y="565"/>
                  </a:lnTo>
                  <a:lnTo>
                    <a:pt x="1475" y="567"/>
                  </a:lnTo>
                  <a:lnTo>
                    <a:pt x="1473" y="573"/>
                  </a:lnTo>
                  <a:lnTo>
                    <a:pt x="1508" y="574"/>
                  </a:lnTo>
                  <a:lnTo>
                    <a:pt x="1509" y="586"/>
                  </a:lnTo>
                  <a:lnTo>
                    <a:pt x="1530" y="587"/>
                  </a:lnTo>
                  <a:lnTo>
                    <a:pt x="1529" y="600"/>
                  </a:lnTo>
                  <a:lnTo>
                    <a:pt x="1547" y="598"/>
                  </a:lnTo>
                  <a:lnTo>
                    <a:pt x="1548" y="610"/>
                  </a:lnTo>
                  <a:lnTo>
                    <a:pt x="1598" y="610"/>
                  </a:lnTo>
                  <a:lnTo>
                    <a:pt x="1599" y="621"/>
                  </a:lnTo>
                  <a:lnTo>
                    <a:pt x="1614" y="619"/>
                  </a:lnTo>
                  <a:lnTo>
                    <a:pt x="1613" y="633"/>
                  </a:lnTo>
                  <a:lnTo>
                    <a:pt x="1631" y="636"/>
                  </a:lnTo>
                  <a:lnTo>
                    <a:pt x="1637" y="643"/>
                  </a:lnTo>
                  <a:lnTo>
                    <a:pt x="1637" y="658"/>
                  </a:lnTo>
                  <a:lnTo>
                    <a:pt x="1658" y="657"/>
                  </a:lnTo>
                  <a:lnTo>
                    <a:pt x="1665" y="669"/>
                  </a:lnTo>
                  <a:lnTo>
                    <a:pt x="1668" y="679"/>
                  </a:lnTo>
                  <a:lnTo>
                    <a:pt x="1704" y="676"/>
                  </a:lnTo>
                  <a:lnTo>
                    <a:pt x="1703" y="685"/>
                  </a:lnTo>
                  <a:lnTo>
                    <a:pt x="1758" y="688"/>
                  </a:lnTo>
                  <a:lnTo>
                    <a:pt x="1757" y="696"/>
                  </a:lnTo>
                  <a:lnTo>
                    <a:pt x="1781" y="697"/>
                  </a:lnTo>
                  <a:lnTo>
                    <a:pt x="1781" y="705"/>
                  </a:lnTo>
                  <a:lnTo>
                    <a:pt x="1814" y="705"/>
                  </a:lnTo>
                  <a:lnTo>
                    <a:pt x="1815" y="718"/>
                  </a:lnTo>
                  <a:lnTo>
                    <a:pt x="1827" y="717"/>
                  </a:lnTo>
                  <a:lnTo>
                    <a:pt x="1830" y="723"/>
                  </a:lnTo>
                  <a:lnTo>
                    <a:pt x="1853" y="723"/>
                  </a:lnTo>
                  <a:lnTo>
                    <a:pt x="1856" y="732"/>
                  </a:lnTo>
                  <a:lnTo>
                    <a:pt x="1892" y="736"/>
                  </a:lnTo>
                  <a:lnTo>
                    <a:pt x="1892" y="745"/>
                  </a:lnTo>
                  <a:lnTo>
                    <a:pt x="1926" y="743"/>
                  </a:lnTo>
                  <a:lnTo>
                    <a:pt x="1926" y="765"/>
                  </a:lnTo>
                  <a:lnTo>
                    <a:pt x="1943" y="768"/>
                  </a:lnTo>
                  <a:lnTo>
                    <a:pt x="1944" y="778"/>
                  </a:lnTo>
                  <a:lnTo>
                    <a:pt x="1986" y="775"/>
                  </a:lnTo>
                  <a:lnTo>
                    <a:pt x="1986" y="784"/>
                  </a:lnTo>
                  <a:lnTo>
                    <a:pt x="2021" y="784"/>
                  </a:lnTo>
                  <a:lnTo>
                    <a:pt x="2021" y="792"/>
                  </a:lnTo>
                  <a:lnTo>
                    <a:pt x="2054" y="793"/>
                  </a:lnTo>
                  <a:lnTo>
                    <a:pt x="2055" y="802"/>
                  </a:lnTo>
                  <a:lnTo>
                    <a:pt x="2093" y="804"/>
                  </a:lnTo>
                  <a:lnTo>
                    <a:pt x="2093" y="811"/>
                  </a:lnTo>
                  <a:lnTo>
                    <a:pt x="2141" y="810"/>
                  </a:lnTo>
                  <a:lnTo>
                    <a:pt x="2142" y="826"/>
                  </a:lnTo>
                  <a:lnTo>
                    <a:pt x="2166" y="826"/>
                  </a:lnTo>
                  <a:lnTo>
                    <a:pt x="2168" y="835"/>
                  </a:lnTo>
                  <a:lnTo>
                    <a:pt x="2180" y="837"/>
                  </a:lnTo>
                  <a:lnTo>
                    <a:pt x="2181" y="855"/>
                  </a:lnTo>
                  <a:lnTo>
                    <a:pt x="2198" y="859"/>
                  </a:lnTo>
                  <a:lnTo>
                    <a:pt x="2199" y="867"/>
                  </a:lnTo>
                  <a:lnTo>
                    <a:pt x="2211" y="867"/>
                  </a:lnTo>
                  <a:lnTo>
                    <a:pt x="2211" y="883"/>
                  </a:lnTo>
                  <a:lnTo>
                    <a:pt x="2222" y="886"/>
                  </a:lnTo>
                  <a:lnTo>
                    <a:pt x="2223" y="895"/>
                  </a:lnTo>
                  <a:lnTo>
                    <a:pt x="2256" y="894"/>
                  </a:lnTo>
                  <a:lnTo>
                    <a:pt x="2256" y="904"/>
                  </a:lnTo>
                  <a:lnTo>
                    <a:pt x="2295" y="903"/>
                  </a:lnTo>
                  <a:lnTo>
                    <a:pt x="2297" y="910"/>
                  </a:lnTo>
                  <a:lnTo>
                    <a:pt x="2354" y="911"/>
                  </a:lnTo>
                  <a:lnTo>
                    <a:pt x="2354" y="927"/>
                  </a:lnTo>
                  <a:lnTo>
                    <a:pt x="2373" y="928"/>
                  </a:lnTo>
                  <a:lnTo>
                    <a:pt x="2372" y="934"/>
                  </a:lnTo>
                  <a:lnTo>
                    <a:pt x="2403" y="934"/>
                  </a:lnTo>
                  <a:lnTo>
                    <a:pt x="2402" y="946"/>
                  </a:lnTo>
                  <a:lnTo>
                    <a:pt x="2414" y="949"/>
                  </a:lnTo>
                  <a:lnTo>
                    <a:pt x="2417" y="964"/>
                  </a:lnTo>
                  <a:lnTo>
                    <a:pt x="2439" y="966"/>
                  </a:lnTo>
                  <a:lnTo>
                    <a:pt x="2439" y="978"/>
                  </a:lnTo>
                  <a:lnTo>
                    <a:pt x="2466" y="982"/>
                  </a:lnTo>
                  <a:lnTo>
                    <a:pt x="2468" y="990"/>
                  </a:lnTo>
                  <a:lnTo>
                    <a:pt x="2493" y="990"/>
                  </a:lnTo>
                  <a:lnTo>
                    <a:pt x="2496" y="1003"/>
                  </a:lnTo>
                  <a:lnTo>
                    <a:pt x="2519" y="1005"/>
                  </a:lnTo>
                  <a:lnTo>
                    <a:pt x="2519" y="1018"/>
                  </a:lnTo>
                  <a:lnTo>
                    <a:pt x="2586" y="1015"/>
                  </a:lnTo>
                  <a:lnTo>
                    <a:pt x="2586" y="1033"/>
                  </a:lnTo>
                  <a:lnTo>
                    <a:pt x="2615" y="1035"/>
                  </a:lnTo>
                  <a:lnTo>
                    <a:pt x="2615" y="1047"/>
                  </a:lnTo>
                  <a:lnTo>
                    <a:pt x="2639" y="1051"/>
                  </a:lnTo>
                  <a:lnTo>
                    <a:pt x="2639" y="1057"/>
                  </a:lnTo>
                  <a:lnTo>
                    <a:pt x="2655" y="1057"/>
                  </a:lnTo>
                  <a:lnTo>
                    <a:pt x="2655" y="1066"/>
                  </a:lnTo>
                  <a:lnTo>
                    <a:pt x="2706" y="1065"/>
                  </a:lnTo>
                  <a:lnTo>
                    <a:pt x="2706" y="1072"/>
                  </a:lnTo>
                  <a:lnTo>
                    <a:pt x="2771" y="1072"/>
                  </a:lnTo>
                  <a:lnTo>
                    <a:pt x="2771" y="1092"/>
                  </a:lnTo>
                  <a:lnTo>
                    <a:pt x="2778" y="1092"/>
                  </a:lnTo>
                  <a:lnTo>
                    <a:pt x="2778" y="1105"/>
                  </a:lnTo>
                  <a:lnTo>
                    <a:pt x="2810" y="1105"/>
                  </a:lnTo>
                  <a:lnTo>
                    <a:pt x="2810" y="1122"/>
                  </a:lnTo>
                  <a:lnTo>
                    <a:pt x="2883" y="1122"/>
                  </a:lnTo>
                  <a:lnTo>
                    <a:pt x="2883" y="1129"/>
                  </a:lnTo>
                  <a:lnTo>
                    <a:pt x="2934" y="1131"/>
                  </a:lnTo>
                  <a:lnTo>
                    <a:pt x="2934" y="1143"/>
                  </a:lnTo>
                  <a:lnTo>
                    <a:pt x="2954" y="1143"/>
                  </a:lnTo>
                  <a:lnTo>
                    <a:pt x="2954" y="1162"/>
                  </a:lnTo>
                  <a:lnTo>
                    <a:pt x="2997" y="1164"/>
                  </a:lnTo>
                  <a:lnTo>
                    <a:pt x="2997" y="1185"/>
                  </a:lnTo>
                  <a:lnTo>
                    <a:pt x="3108" y="1189"/>
                  </a:lnTo>
                  <a:lnTo>
                    <a:pt x="3108" y="1203"/>
                  </a:lnTo>
                  <a:lnTo>
                    <a:pt x="3122" y="1206"/>
                  </a:lnTo>
                  <a:lnTo>
                    <a:pt x="3122" y="1221"/>
                  </a:lnTo>
                  <a:lnTo>
                    <a:pt x="3143" y="1224"/>
                  </a:lnTo>
                  <a:lnTo>
                    <a:pt x="3143" y="1269"/>
                  </a:lnTo>
                  <a:lnTo>
                    <a:pt x="3207" y="1273"/>
                  </a:lnTo>
                  <a:lnTo>
                    <a:pt x="3209" y="1296"/>
                  </a:lnTo>
                  <a:lnTo>
                    <a:pt x="3234" y="1297"/>
                  </a:lnTo>
                  <a:lnTo>
                    <a:pt x="3234" y="1311"/>
                  </a:lnTo>
                  <a:lnTo>
                    <a:pt x="3296" y="1312"/>
                  </a:lnTo>
                  <a:lnTo>
                    <a:pt x="3296" y="1344"/>
                  </a:lnTo>
                  <a:lnTo>
                    <a:pt x="3353" y="1344"/>
                  </a:lnTo>
                  <a:lnTo>
                    <a:pt x="3353" y="1375"/>
                  </a:lnTo>
                </a:path>
              </a:pathLst>
            </a:custGeom>
            <a:noFill/>
            <a:ln w="38100">
              <a:solidFill>
                <a:schemeClr val="accent6"/>
              </a:solidFill>
              <a:round/>
              <a:headEnd/>
              <a:tailEnd/>
            </a:ln>
          </p:spPr>
          <p:txBody>
            <a:bodyPr anchor="ctr"/>
            <a:lstStyle/>
            <a:p>
              <a:endParaRPr lang="en-GB">
                <a:latin typeface="Frutiger 55 Roman"/>
              </a:endParaRPr>
            </a:p>
          </p:txBody>
        </p:sp>
        <p:sp>
          <p:nvSpPr>
            <p:cNvPr id="2053" name="Freeform 29"/>
            <p:cNvSpPr>
              <a:spLocks/>
            </p:cNvSpPr>
            <p:nvPr/>
          </p:nvSpPr>
          <p:spPr bwMode="auto">
            <a:xfrm>
              <a:off x="1187450" y="2205038"/>
              <a:ext cx="5343525" cy="1684337"/>
            </a:xfrm>
            <a:custGeom>
              <a:avLst/>
              <a:gdLst>
                <a:gd name="T0" fmla="*/ 2147483647 w 3366"/>
                <a:gd name="T1" fmla="*/ 2147483647 h 1061"/>
                <a:gd name="T2" fmla="*/ 2147483647 w 3366"/>
                <a:gd name="T3" fmla="*/ 2147483647 h 1061"/>
                <a:gd name="T4" fmla="*/ 2147483647 w 3366"/>
                <a:gd name="T5" fmla="*/ 2147483647 h 1061"/>
                <a:gd name="T6" fmla="*/ 2147483647 w 3366"/>
                <a:gd name="T7" fmla="*/ 2147483647 h 1061"/>
                <a:gd name="T8" fmla="*/ 2147483647 w 3366"/>
                <a:gd name="T9" fmla="*/ 2147483647 h 1061"/>
                <a:gd name="T10" fmla="*/ 2147483647 w 3366"/>
                <a:gd name="T11" fmla="*/ 2147483647 h 1061"/>
                <a:gd name="T12" fmla="*/ 2147483647 w 3366"/>
                <a:gd name="T13" fmla="*/ 2147483647 h 1061"/>
                <a:gd name="T14" fmla="*/ 2147483647 w 3366"/>
                <a:gd name="T15" fmla="*/ 2147483647 h 1061"/>
                <a:gd name="T16" fmla="*/ 2147483647 w 3366"/>
                <a:gd name="T17" fmla="*/ 2147483647 h 1061"/>
                <a:gd name="T18" fmla="*/ 2147483647 w 3366"/>
                <a:gd name="T19" fmla="*/ 2147483647 h 1061"/>
                <a:gd name="T20" fmla="*/ 2147483647 w 3366"/>
                <a:gd name="T21" fmla="*/ 2147483647 h 1061"/>
                <a:gd name="T22" fmla="*/ 2147483647 w 3366"/>
                <a:gd name="T23" fmla="*/ 2147483647 h 1061"/>
                <a:gd name="T24" fmla="*/ 2147483647 w 3366"/>
                <a:gd name="T25" fmla="*/ 2147483647 h 1061"/>
                <a:gd name="T26" fmla="*/ 2147483647 w 3366"/>
                <a:gd name="T27" fmla="*/ 2147483647 h 1061"/>
                <a:gd name="T28" fmla="*/ 2147483647 w 3366"/>
                <a:gd name="T29" fmla="*/ 2147483647 h 1061"/>
                <a:gd name="T30" fmla="*/ 2147483647 w 3366"/>
                <a:gd name="T31" fmla="*/ 2147483647 h 1061"/>
                <a:gd name="T32" fmla="*/ 2147483647 w 3366"/>
                <a:gd name="T33" fmla="*/ 2147483647 h 1061"/>
                <a:gd name="T34" fmla="*/ 2147483647 w 3366"/>
                <a:gd name="T35" fmla="*/ 2147483647 h 1061"/>
                <a:gd name="T36" fmla="*/ 2147483647 w 3366"/>
                <a:gd name="T37" fmla="*/ 2147483647 h 1061"/>
                <a:gd name="T38" fmla="*/ 2147483647 w 3366"/>
                <a:gd name="T39" fmla="*/ 2147483647 h 1061"/>
                <a:gd name="T40" fmla="*/ 2147483647 w 3366"/>
                <a:gd name="T41" fmla="*/ 2147483647 h 1061"/>
                <a:gd name="T42" fmla="*/ 2147483647 w 3366"/>
                <a:gd name="T43" fmla="*/ 2147483647 h 1061"/>
                <a:gd name="T44" fmla="*/ 2147483647 w 3366"/>
                <a:gd name="T45" fmla="*/ 2147483647 h 1061"/>
                <a:gd name="T46" fmla="*/ 2147483647 w 3366"/>
                <a:gd name="T47" fmla="*/ 2147483647 h 1061"/>
                <a:gd name="T48" fmla="*/ 2147483647 w 3366"/>
                <a:gd name="T49" fmla="*/ 2147483647 h 1061"/>
                <a:gd name="T50" fmla="*/ 2147483647 w 3366"/>
                <a:gd name="T51" fmla="*/ 2147483647 h 1061"/>
                <a:gd name="T52" fmla="*/ 2147483647 w 3366"/>
                <a:gd name="T53" fmla="*/ 2147483647 h 1061"/>
                <a:gd name="T54" fmla="*/ 2147483647 w 3366"/>
                <a:gd name="T55" fmla="*/ 2147483647 h 1061"/>
                <a:gd name="T56" fmla="*/ 2147483647 w 3366"/>
                <a:gd name="T57" fmla="*/ 2147483647 h 1061"/>
                <a:gd name="T58" fmla="*/ 2147483647 w 3366"/>
                <a:gd name="T59" fmla="*/ 2147483647 h 1061"/>
                <a:gd name="T60" fmla="*/ 2147483647 w 3366"/>
                <a:gd name="T61" fmla="*/ 2147483647 h 1061"/>
                <a:gd name="T62" fmla="*/ 2147483647 w 3366"/>
                <a:gd name="T63" fmla="*/ 2147483647 h 1061"/>
                <a:gd name="T64" fmla="*/ 2147483647 w 3366"/>
                <a:gd name="T65" fmla="*/ 2147483647 h 1061"/>
                <a:gd name="T66" fmla="*/ 2147483647 w 3366"/>
                <a:gd name="T67" fmla="*/ 2147483647 h 1061"/>
                <a:gd name="T68" fmla="*/ 2147483647 w 3366"/>
                <a:gd name="T69" fmla="*/ 2147483647 h 1061"/>
                <a:gd name="T70" fmla="*/ 2147483647 w 3366"/>
                <a:gd name="T71" fmla="*/ 2147483647 h 1061"/>
                <a:gd name="T72" fmla="*/ 2147483647 w 3366"/>
                <a:gd name="T73" fmla="*/ 2147483647 h 1061"/>
                <a:gd name="T74" fmla="*/ 2147483647 w 3366"/>
                <a:gd name="T75" fmla="*/ 2147483647 h 1061"/>
                <a:gd name="T76" fmla="*/ 2147483647 w 3366"/>
                <a:gd name="T77" fmla="*/ 2147483647 h 1061"/>
                <a:gd name="T78" fmla="*/ 2147483647 w 3366"/>
                <a:gd name="T79" fmla="*/ 2147483647 h 1061"/>
                <a:gd name="T80" fmla="*/ 2147483647 w 3366"/>
                <a:gd name="T81" fmla="*/ 2147483647 h 1061"/>
                <a:gd name="T82" fmla="*/ 2147483647 w 3366"/>
                <a:gd name="T83" fmla="*/ 2147483647 h 1061"/>
                <a:gd name="T84" fmla="*/ 2147483647 w 3366"/>
                <a:gd name="T85" fmla="*/ 2147483647 h 1061"/>
                <a:gd name="T86" fmla="*/ 2147483647 w 3366"/>
                <a:gd name="T87" fmla="*/ 2147483647 h 1061"/>
                <a:gd name="T88" fmla="*/ 2147483647 w 3366"/>
                <a:gd name="T89" fmla="*/ 2147483647 h 1061"/>
                <a:gd name="T90" fmla="*/ 2147483647 w 3366"/>
                <a:gd name="T91" fmla="*/ 2147483647 h 1061"/>
                <a:gd name="T92" fmla="*/ 2147483647 w 3366"/>
                <a:gd name="T93" fmla="*/ 2147483647 h 1061"/>
                <a:gd name="T94" fmla="*/ 2147483647 w 3366"/>
                <a:gd name="T95" fmla="*/ 2147483647 h 1061"/>
                <a:gd name="T96" fmla="*/ 2147483647 w 3366"/>
                <a:gd name="T97" fmla="*/ 2147483647 h 1061"/>
                <a:gd name="T98" fmla="*/ 2147483647 w 3366"/>
                <a:gd name="T99" fmla="*/ 2147483647 h 1061"/>
                <a:gd name="T100" fmla="*/ 2147483647 w 3366"/>
                <a:gd name="T101" fmla="*/ 2147483647 h 1061"/>
                <a:gd name="T102" fmla="*/ 2147483647 w 3366"/>
                <a:gd name="T103" fmla="*/ 2147483647 h 1061"/>
                <a:gd name="T104" fmla="*/ 2147483647 w 3366"/>
                <a:gd name="T105" fmla="*/ 2147483647 h 1061"/>
                <a:gd name="T106" fmla="*/ 2147483647 w 3366"/>
                <a:gd name="T107" fmla="*/ 2147483647 h 1061"/>
                <a:gd name="T108" fmla="*/ 2147483647 w 3366"/>
                <a:gd name="T109" fmla="*/ 2147483647 h 106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366"/>
                <a:gd name="T166" fmla="*/ 0 h 1061"/>
                <a:gd name="T167" fmla="*/ 3366 w 3366"/>
                <a:gd name="T168" fmla="*/ 1061 h 106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366" h="1061">
                  <a:moveTo>
                    <a:pt x="0" y="0"/>
                  </a:moveTo>
                  <a:lnTo>
                    <a:pt x="75" y="10"/>
                  </a:lnTo>
                  <a:lnTo>
                    <a:pt x="124" y="35"/>
                  </a:lnTo>
                  <a:lnTo>
                    <a:pt x="157" y="40"/>
                  </a:lnTo>
                  <a:lnTo>
                    <a:pt x="185" y="54"/>
                  </a:lnTo>
                  <a:lnTo>
                    <a:pt x="199" y="62"/>
                  </a:lnTo>
                  <a:lnTo>
                    <a:pt x="274" y="62"/>
                  </a:lnTo>
                  <a:lnTo>
                    <a:pt x="308" y="66"/>
                  </a:lnTo>
                  <a:lnTo>
                    <a:pt x="350" y="68"/>
                  </a:lnTo>
                  <a:lnTo>
                    <a:pt x="353" y="74"/>
                  </a:lnTo>
                  <a:lnTo>
                    <a:pt x="438" y="81"/>
                  </a:lnTo>
                  <a:lnTo>
                    <a:pt x="436" y="87"/>
                  </a:lnTo>
                  <a:lnTo>
                    <a:pt x="467" y="89"/>
                  </a:lnTo>
                  <a:lnTo>
                    <a:pt x="470" y="104"/>
                  </a:lnTo>
                  <a:lnTo>
                    <a:pt x="511" y="105"/>
                  </a:lnTo>
                  <a:lnTo>
                    <a:pt x="515" y="116"/>
                  </a:lnTo>
                  <a:lnTo>
                    <a:pt x="568" y="119"/>
                  </a:lnTo>
                  <a:lnTo>
                    <a:pt x="568" y="125"/>
                  </a:lnTo>
                  <a:lnTo>
                    <a:pt x="599" y="126"/>
                  </a:lnTo>
                  <a:lnTo>
                    <a:pt x="601" y="134"/>
                  </a:lnTo>
                  <a:lnTo>
                    <a:pt x="641" y="135"/>
                  </a:lnTo>
                  <a:lnTo>
                    <a:pt x="649" y="147"/>
                  </a:lnTo>
                  <a:lnTo>
                    <a:pt x="707" y="150"/>
                  </a:lnTo>
                  <a:lnTo>
                    <a:pt x="707" y="156"/>
                  </a:lnTo>
                  <a:lnTo>
                    <a:pt x="737" y="155"/>
                  </a:lnTo>
                  <a:lnTo>
                    <a:pt x="739" y="164"/>
                  </a:lnTo>
                  <a:lnTo>
                    <a:pt x="787" y="164"/>
                  </a:lnTo>
                  <a:lnTo>
                    <a:pt x="788" y="179"/>
                  </a:lnTo>
                  <a:lnTo>
                    <a:pt x="835" y="183"/>
                  </a:lnTo>
                  <a:lnTo>
                    <a:pt x="836" y="197"/>
                  </a:lnTo>
                  <a:lnTo>
                    <a:pt x="875" y="201"/>
                  </a:lnTo>
                  <a:lnTo>
                    <a:pt x="880" y="213"/>
                  </a:lnTo>
                  <a:lnTo>
                    <a:pt x="905" y="212"/>
                  </a:lnTo>
                  <a:lnTo>
                    <a:pt x="905" y="224"/>
                  </a:lnTo>
                  <a:lnTo>
                    <a:pt x="962" y="224"/>
                  </a:lnTo>
                  <a:lnTo>
                    <a:pt x="962" y="233"/>
                  </a:lnTo>
                  <a:lnTo>
                    <a:pt x="985" y="231"/>
                  </a:lnTo>
                  <a:lnTo>
                    <a:pt x="985" y="240"/>
                  </a:lnTo>
                  <a:lnTo>
                    <a:pt x="1010" y="240"/>
                  </a:lnTo>
                  <a:lnTo>
                    <a:pt x="1010" y="248"/>
                  </a:lnTo>
                  <a:lnTo>
                    <a:pt x="1031" y="249"/>
                  </a:lnTo>
                  <a:lnTo>
                    <a:pt x="1031" y="261"/>
                  </a:lnTo>
                  <a:lnTo>
                    <a:pt x="1070" y="264"/>
                  </a:lnTo>
                  <a:lnTo>
                    <a:pt x="1073" y="281"/>
                  </a:lnTo>
                  <a:lnTo>
                    <a:pt x="1097" y="281"/>
                  </a:lnTo>
                  <a:lnTo>
                    <a:pt x="1099" y="293"/>
                  </a:lnTo>
                  <a:lnTo>
                    <a:pt x="1115" y="291"/>
                  </a:lnTo>
                  <a:lnTo>
                    <a:pt x="1117" y="308"/>
                  </a:lnTo>
                  <a:lnTo>
                    <a:pt x="1133" y="308"/>
                  </a:lnTo>
                  <a:lnTo>
                    <a:pt x="1138" y="327"/>
                  </a:lnTo>
                  <a:lnTo>
                    <a:pt x="1157" y="329"/>
                  </a:lnTo>
                  <a:lnTo>
                    <a:pt x="1157" y="338"/>
                  </a:lnTo>
                  <a:lnTo>
                    <a:pt x="1187" y="338"/>
                  </a:lnTo>
                  <a:lnTo>
                    <a:pt x="1187" y="348"/>
                  </a:lnTo>
                  <a:lnTo>
                    <a:pt x="1210" y="347"/>
                  </a:lnTo>
                  <a:lnTo>
                    <a:pt x="1211" y="356"/>
                  </a:lnTo>
                  <a:lnTo>
                    <a:pt x="1253" y="356"/>
                  </a:lnTo>
                  <a:lnTo>
                    <a:pt x="1256" y="371"/>
                  </a:lnTo>
                  <a:lnTo>
                    <a:pt x="1315" y="374"/>
                  </a:lnTo>
                  <a:lnTo>
                    <a:pt x="1316" y="387"/>
                  </a:lnTo>
                  <a:lnTo>
                    <a:pt x="1349" y="389"/>
                  </a:lnTo>
                  <a:lnTo>
                    <a:pt x="1351" y="401"/>
                  </a:lnTo>
                  <a:lnTo>
                    <a:pt x="1393" y="401"/>
                  </a:lnTo>
                  <a:lnTo>
                    <a:pt x="1391" y="410"/>
                  </a:lnTo>
                  <a:lnTo>
                    <a:pt x="1442" y="411"/>
                  </a:lnTo>
                  <a:lnTo>
                    <a:pt x="1442" y="422"/>
                  </a:lnTo>
                  <a:lnTo>
                    <a:pt x="1484" y="423"/>
                  </a:lnTo>
                  <a:lnTo>
                    <a:pt x="1484" y="434"/>
                  </a:lnTo>
                  <a:lnTo>
                    <a:pt x="1510" y="432"/>
                  </a:lnTo>
                  <a:lnTo>
                    <a:pt x="1511" y="440"/>
                  </a:lnTo>
                  <a:lnTo>
                    <a:pt x="1525" y="441"/>
                  </a:lnTo>
                  <a:lnTo>
                    <a:pt x="1525" y="450"/>
                  </a:lnTo>
                  <a:lnTo>
                    <a:pt x="1544" y="449"/>
                  </a:lnTo>
                  <a:lnTo>
                    <a:pt x="1546" y="462"/>
                  </a:lnTo>
                  <a:lnTo>
                    <a:pt x="1618" y="464"/>
                  </a:lnTo>
                  <a:lnTo>
                    <a:pt x="1618" y="474"/>
                  </a:lnTo>
                  <a:lnTo>
                    <a:pt x="1630" y="474"/>
                  </a:lnTo>
                  <a:lnTo>
                    <a:pt x="1631" y="485"/>
                  </a:lnTo>
                  <a:lnTo>
                    <a:pt x="1648" y="486"/>
                  </a:lnTo>
                  <a:lnTo>
                    <a:pt x="1648" y="501"/>
                  </a:lnTo>
                  <a:lnTo>
                    <a:pt x="1681" y="501"/>
                  </a:lnTo>
                  <a:lnTo>
                    <a:pt x="1681" y="512"/>
                  </a:lnTo>
                  <a:lnTo>
                    <a:pt x="1715" y="510"/>
                  </a:lnTo>
                  <a:lnTo>
                    <a:pt x="1715" y="522"/>
                  </a:lnTo>
                  <a:lnTo>
                    <a:pt x="1769" y="521"/>
                  </a:lnTo>
                  <a:lnTo>
                    <a:pt x="1774" y="531"/>
                  </a:lnTo>
                  <a:lnTo>
                    <a:pt x="1823" y="534"/>
                  </a:lnTo>
                  <a:lnTo>
                    <a:pt x="1826" y="545"/>
                  </a:lnTo>
                  <a:lnTo>
                    <a:pt x="1862" y="545"/>
                  </a:lnTo>
                  <a:lnTo>
                    <a:pt x="1862" y="557"/>
                  </a:lnTo>
                  <a:lnTo>
                    <a:pt x="1894" y="555"/>
                  </a:lnTo>
                  <a:lnTo>
                    <a:pt x="1894" y="566"/>
                  </a:lnTo>
                  <a:lnTo>
                    <a:pt x="1927" y="564"/>
                  </a:lnTo>
                  <a:lnTo>
                    <a:pt x="1928" y="578"/>
                  </a:lnTo>
                  <a:lnTo>
                    <a:pt x="1945" y="576"/>
                  </a:lnTo>
                  <a:lnTo>
                    <a:pt x="1945" y="587"/>
                  </a:lnTo>
                  <a:lnTo>
                    <a:pt x="1981" y="585"/>
                  </a:lnTo>
                  <a:lnTo>
                    <a:pt x="1984" y="594"/>
                  </a:lnTo>
                  <a:lnTo>
                    <a:pt x="2038" y="593"/>
                  </a:lnTo>
                  <a:lnTo>
                    <a:pt x="2036" y="603"/>
                  </a:lnTo>
                  <a:lnTo>
                    <a:pt x="2071" y="605"/>
                  </a:lnTo>
                  <a:lnTo>
                    <a:pt x="2074" y="612"/>
                  </a:lnTo>
                  <a:lnTo>
                    <a:pt x="2107" y="609"/>
                  </a:lnTo>
                  <a:lnTo>
                    <a:pt x="2107" y="617"/>
                  </a:lnTo>
                  <a:lnTo>
                    <a:pt x="2149" y="617"/>
                  </a:lnTo>
                  <a:lnTo>
                    <a:pt x="2150" y="626"/>
                  </a:lnTo>
                  <a:lnTo>
                    <a:pt x="2177" y="627"/>
                  </a:lnTo>
                  <a:lnTo>
                    <a:pt x="2179" y="636"/>
                  </a:lnTo>
                  <a:lnTo>
                    <a:pt x="2195" y="636"/>
                  </a:lnTo>
                  <a:lnTo>
                    <a:pt x="2194" y="654"/>
                  </a:lnTo>
                  <a:lnTo>
                    <a:pt x="2221" y="656"/>
                  </a:lnTo>
                  <a:lnTo>
                    <a:pt x="2222" y="668"/>
                  </a:lnTo>
                  <a:lnTo>
                    <a:pt x="2258" y="669"/>
                  </a:lnTo>
                  <a:lnTo>
                    <a:pt x="2257" y="686"/>
                  </a:lnTo>
                  <a:lnTo>
                    <a:pt x="2312" y="687"/>
                  </a:lnTo>
                  <a:lnTo>
                    <a:pt x="2311" y="696"/>
                  </a:lnTo>
                  <a:lnTo>
                    <a:pt x="2365" y="696"/>
                  </a:lnTo>
                  <a:lnTo>
                    <a:pt x="2366" y="711"/>
                  </a:lnTo>
                  <a:lnTo>
                    <a:pt x="2405" y="711"/>
                  </a:lnTo>
                  <a:lnTo>
                    <a:pt x="2405" y="720"/>
                  </a:lnTo>
                  <a:lnTo>
                    <a:pt x="2428" y="722"/>
                  </a:lnTo>
                  <a:lnTo>
                    <a:pt x="2426" y="734"/>
                  </a:lnTo>
                  <a:lnTo>
                    <a:pt x="2446" y="735"/>
                  </a:lnTo>
                  <a:lnTo>
                    <a:pt x="2446" y="749"/>
                  </a:lnTo>
                  <a:lnTo>
                    <a:pt x="2482" y="752"/>
                  </a:lnTo>
                  <a:lnTo>
                    <a:pt x="2482" y="762"/>
                  </a:lnTo>
                  <a:lnTo>
                    <a:pt x="2527" y="767"/>
                  </a:lnTo>
                  <a:lnTo>
                    <a:pt x="2530" y="776"/>
                  </a:lnTo>
                  <a:lnTo>
                    <a:pt x="2554" y="774"/>
                  </a:lnTo>
                  <a:lnTo>
                    <a:pt x="2554" y="786"/>
                  </a:lnTo>
                  <a:lnTo>
                    <a:pt x="2599" y="786"/>
                  </a:lnTo>
                  <a:lnTo>
                    <a:pt x="2597" y="792"/>
                  </a:lnTo>
                  <a:lnTo>
                    <a:pt x="2641" y="792"/>
                  </a:lnTo>
                  <a:lnTo>
                    <a:pt x="2642" y="809"/>
                  </a:lnTo>
                  <a:lnTo>
                    <a:pt x="2668" y="809"/>
                  </a:lnTo>
                  <a:lnTo>
                    <a:pt x="2668" y="819"/>
                  </a:lnTo>
                  <a:lnTo>
                    <a:pt x="2723" y="819"/>
                  </a:lnTo>
                  <a:lnTo>
                    <a:pt x="2722" y="827"/>
                  </a:lnTo>
                  <a:lnTo>
                    <a:pt x="2780" y="827"/>
                  </a:lnTo>
                  <a:lnTo>
                    <a:pt x="2780" y="836"/>
                  </a:lnTo>
                  <a:lnTo>
                    <a:pt x="2789" y="836"/>
                  </a:lnTo>
                  <a:lnTo>
                    <a:pt x="2789" y="845"/>
                  </a:lnTo>
                  <a:lnTo>
                    <a:pt x="2821" y="848"/>
                  </a:lnTo>
                  <a:lnTo>
                    <a:pt x="2821" y="854"/>
                  </a:lnTo>
                  <a:lnTo>
                    <a:pt x="2899" y="855"/>
                  </a:lnTo>
                  <a:lnTo>
                    <a:pt x="2899" y="864"/>
                  </a:lnTo>
                  <a:lnTo>
                    <a:pt x="2948" y="864"/>
                  </a:lnTo>
                  <a:lnTo>
                    <a:pt x="2948" y="873"/>
                  </a:lnTo>
                  <a:lnTo>
                    <a:pt x="2972" y="872"/>
                  </a:lnTo>
                  <a:lnTo>
                    <a:pt x="2971" y="891"/>
                  </a:lnTo>
                  <a:lnTo>
                    <a:pt x="3013" y="891"/>
                  </a:lnTo>
                  <a:lnTo>
                    <a:pt x="3013" y="914"/>
                  </a:lnTo>
                  <a:lnTo>
                    <a:pt x="3122" y="914"/>
                  </a:lnTo>
                  <a:lnTo>
                    <a:pt x="3122" y="924"/>
                  </a:lnTo>
                  <a:lnTo>
                    <a:pt x="3133" y="926"/>
                  </a:lnTo>
                  <a:lnTo>
                    <a:pt x="3133" y="941"/>
                  </a:lnTo>
                  <a:lnTo>
                    <a:pt x="3157" y="942"/>
                  </a:lnTo>
                  <a:lnTo>
                    <a:pt x="3157" y="978"/>
                  </a:lnTo>
                  <a:lnTo>
                    <a:pt x="3218" y="980"/>
                  </a:lnTo>
                  <a:lnTo>
                    <a:pt x="3217" y="998"/>
                  </a:lnTo>
                  <a:lnTo>
                    <a:pt x="3250" y="997"/>
                  </a:lnTo>
                  <a:lnTo>
                    <a:pt x="3248" y="1014"/>
                  </a:lnTo>
                  <a:lnTo>
                    <a:pt x="3307" y="1016"/>
                  </a:lnTo>
                  <a:lnTo>
                    <a:pt x="3307" y="1037"/>
                  </a:lnTo>
                  <a:lnTo>
                    <a:pt x="3366" y="1035"/>
                  </a:lnTo>
                  <a:lnTo>
                    <a:pt x="3366" y="1061"/>
                  </a:lnTo>
                </a:path>
              </a:pathLst>
            </a:custGeom>
            <a:noFill/>
            <a:ln w="38100">
              <a:solidFill>
                <a:srgbClr val="FFFF00"/>
              </a:solidFill>
              <a:round/>
              <a:headEnd/>
              <a:tailEnd/>
            </a:ln>
          </p:spPr>
          <p:txBody>
            <a:bodyPr anchor="ctr"/>
            <a:lstStyle/>
            <a:p>
              <a:endParaRPr lang="en-GB">
                <a:latin typeface="Frutiger 55 Roman"/>
              </a:endParaRPr>
            </a:p>
          </p:txBody>
        </p:sp>
        <p:sp>
          <p:nvSpPr>
            <p:cNvPr id="2054" name="Freeform 28"/>
            <p:cNvSpPr>
              <a:spLocks/>
            </p:cNvSpPr>
            <p:nvPr/>
          </p:nvSpPr>
          <p:spPr bwMode="auto">
            <a:xfrm>
              <a:off x="1128713" y="2190750"/>
              <a:ext cx="5403850" cy="1495425"/>
            </a:xfrm>
            <a:custGeom>
              <a:avLst/>
              <a:gdLst>
                <a:gd name="T0" fmla="*/ 2147483647 w 3404"/>
                <a:gd name="T1" fmla="*/ 2147483647 h 942"/>
                <a:gd name="T2" fmla="*/ 2147483647 w 3404"/>
                <a:gd name="T3" fmla="*/ 2147483647 h 942"/>
                <a:gd name="T4" fmla="*/ 2147483647 w 3404"/>
                <a:gd name="T5" fmla="*/ 2147483647 h 942"/>
                <a:gd name="T6" fmla="*/ 2147483647 w 3404"/>
                <a:gd name="T7" fmla="*/ 2147483647 h 942"/>
                <a:gd name="T8" fmla="*/ 2147483647 w 3404"/>
                <a:gd name="T9" fmla="*/ 2147483647 h 942"/>
                <a:gd name="T10" fmla="*/ 2147483647 w 3404"/>
                <a:gd name="T11" fmla="*/ 2147483647 h 942"/>
                <a:gd name="T12" fmla="*/ 2147483647 w 3404"/>
                <a:gd name="T13" fmla="*/ 2147483647 h 942"/>
                <a:gd name="T14" fmla="*/ 2147483647 w 3404"/>
                <a:gd name="T15" fmla="*/ 2147483647 h 942"/>
                <a:gd name="T16" fmla="*/ 2147483647 w 3404"/>
                <a:gd name="T17" fmla="*/ 2147483647 h 942"/>
                <a:gd name="T18" fmla="*/ 2147483647 w 3404"/>
                <a:gd name="T19" fmla="*/ 2147483647 h 942"/>
                <a:gd name="T20" fmla="*/ 2147483647 w 3404"/>
                <a:gd name="T21" fmla="*/ 2147483647 h 942"/>
                <a:gd name="T22" fmla="*/ 2147483647 w 3404"/>
                <a:gd name="T23" fmla="*/ 2147483647 h 942"/>
                <a:gd name="T24" fmla="*/ 2147483647 w 3404"/>
                <a:gd name="T25" fmla="*/ 2147483647 h 942"/>
                <a:gd name="T26" fmla="*/ 2147483647 w 3404"/>
                <a:gd name="T27" fmla="*/ 2147483647 h 942"/>
                <a:gd name="T28" fmla="*/ 2147483647 w 3404"/>
                <a:gd name="T29" fmla="*/ 2147483647 h 942"/>
                <a:gd name="T30" fmla="*/ 2147483647 w 3404"/>
                <a:gd name="T31" fmla="*/ 2147483647 h 942"/>
                <a:gd name="T32" fmla="*/ 2147483647 w 3404"/>
                <a:gd name="T33" fmla="*/ 2147483647 h 942"/>
                <a:gd name="T34" fmla="*/ 2147483647 w 3404"/>
                <a:gd name="T35" fmla="*/ 2147483647 h 942"/>
                <a:gd name="T36" fmla="*/ 2147483647 w 3404"/>
                <a:gd name="T37" fmla="*/ 2147483647 h 942"/>
                <a:gd name="T38" fmla="*/ 2147483647 w 3404"/>
                <a:gd name="T39" fmla="*/ 2147483647 h 942"/>
                <a:gd name="T40" fmla="*/ 2147483647 w 3404"/>
                <a:gd name="T41" fmla="*/ 2147483647 h 942"/>
                <a:gd name="T42" fmla="*/ 2147483647 w 3404"/>
                <a:gd name="T43" fmla="*/ 2147483647 h 942"/>
                <a:gd name="T44" fmla="*/ 2147483647 w 3404"/>
                <a:gd name="T45" fmla="*/ 2147483647 h 942"/>
                <a:gd name="T46" fmla="*/ 2147483647 w 3404"/>
                <a:gd name="T47" fmla="*/ 2147483647 h 942"/>
                <a:gd name="T48" fmla="*/ 2147483647 w 3404"/>
                <a:gd name="T49" fmla="*/ 2147483647 h 942"/>
                <a:gd name="T50" fmla="*/ 2147483647 w 3404"/>
                <a:gd name="T51" fmla="*/ 2147483647 h 942"/>
                <a:gd name="T52" fmla="*/ 2147483647 w 3404"/>
                <a:gd name="T53" fmla="*/ 2147483647 h 942"/>
                <a:gd name="T54" fmla="*/ 2147483647 w 3404"/>
                <a:gd name="T55" fmla="*/ 2147483647 h 942"/>
                <a:gd name="T56" fmla="*/ 2147483647 w 3404"/>
                <a:gd name="T57" fmla="*/ 2147483647 h 942"/>
                <a:gd name="T58" fmla="*/ 2147483647 w 3404"/>
                <a:gd name="T59" fmla="*/ 2147483647 h 942"/>
                <a:gd name="T60" fmla="*/ 2147483647 w 3404"/>
                <a:gd name="T61" fmla="*/ 2147483647 h 942"/>
                <a:gd name="T62" fmla="*/ 2147483647 w 3404"/>
                <a:gd name="T63" fmla="*/ 2147483647 h 942"/>
                <a:gd name="T64" fmla="*/ 2147483647 w 3404"/>
                <a:gd name="T65" fmla="*/ 2147483647 h 942"/>
                <a:gd name="T66" fmla="*/ 2147483647 w 3404"/>
                <a:gd name="T67" fmla="*/ 2147483647 h 942"/>
                <a:gd name="T68" fmla="*/ 2147483647 w 3404"/>
                <a:gd name="T69" fmla="*/ 2147483647 h 942"/>
                <a:gd name="T70" fmla="*/ 2147483647 w 3404"/>
                <a:gd name="T71" fmla="*/ 2147483647 h 942"/>
                <a:gd name="T72" fmla="*/ 2147483647 w 3404"/>
                <a:gd name="T73" fmla="*/ 2147483647 h 942"/>
                <a:gd name="T74" fmla="*/ 2147483647 w 3404"/>
                <a:gd name="T75" fmla="*/ 2147483647 h 942"/>
                <a:gd name="T76" fmla="*/ 2147483647 w 3404"/>
                <a:gd name="T77" fmla="*/ 2147483647 h 942"/>
                <a:gd name="T78" fmla="*/ 2147483647 w 3404"/>
                <a:gd name="T79" fmla="*/ 2147483647 h 942"/>
                <a:gd name="T80" fmla="*/ 2147483647 w 3404"/>
                <a:gd name="T81" fmla="*/ 2147483647 h 942"/>
                <a:gd name="T82" fmla="*/ 2147483647 w 3404"/>
                <a:gd name="T83" fmla="*/ 2147483647 h 942"/>
                <a:gd name="T84" fmla="*/ 2147483647 w 3404"/>
                <a:gd name="T85" fmla="*/ 2147483647 h 942"/>
                <a:gd name="T86" fmla="*/ 2147483647 w 3404"/>
                <a:gd name="T87" fmla="*/ 2147483647 h 942"/>
                <a:gd name="T88" fmla="*/ 2147483647 w 3404"/>
                <a:gd name="T89" fmla="*/ 2147483647 h 942"/>
                <a:gd name="T90" fmla="*/ 2147483647 w 3404"/>
                <a:gd name="T91" fmla="*/ 2147483647 h 942"/>
                <a:gd name="T92" fmla="*/ 2147483647 w 3404"/>
                <a:gd name="T93" fmla="*/ 2147483647 h 942"/>
                <a:gd name="T94" fmla="*/ 2147483647 w 3404"/>
                <a:gd name="T95" fmla="*/ 2147483647 h 942"/>
                <a:gd name="T96" fmla="*/ 2147483647 w 3404"/>
                <a:gd name="T97" fmla="*/ 2147483647 h 942"/>
                <a:gd name="T98" fmla="*/ 2147483647 w 3404"/>
                <a:gd name="T99" fmla="*/ 2147483647 h 942"/>
                <a:gd name="T100" fmla="*/ 2147483647 w 3404"/>
                <a:gd name="T101" fmla="*/ 2147483647 h 942"/>
                <a:gd name="T102" fmla="*/ 2147483647 w 3404"/>
                <a:gd name="T103" fmla="*/ 2147483647 h 942"/>
                <a:gd name="T104" fmla="*/ 2147483647 w 3404"/>
                <a:gd name="T105" fmla="*/ 2147483647 h 9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404"/>
                <a:gd name="T160" fmla="*/ 0 h 942"/>
                <a:gd name="T161" fmla="*/ 3404 w 3404"/>
                <a:gd name="T162" fmla="*/ 942 h 94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404" h="942">
                  <a:moveTo>
                    <a:pt x="0" y="0"/>
                  </a:moveTo>
                  <a:lnTo>
                    <a:pt x="48" y="4"/>
                  </a:lnTo>
                  <a:lnTo>
                    <a:pt x="53" y="17"/>
                  </a:lnTo>
                  <a:lnTo>
                    <a:pt x="112" y="15"/>
                  </a:lnTo>
                  <a:lnTo>
                    <a:pt x="120" y="32"/>
                  </a:lnTo>
                  <a:lnTo>
                    <a:pt x="160" y="34"/>
                  </a:lnTo>
                  <a:lnTo>
                    <a:pt x="189" y="35"/>
                  </a:lnTo>
                  <a:lnTo>
                    <a:pt x="191" y="45"/>
                  </a:lnTo>
                  <a:lnTo>
                    <a:pt x="231" y="44"/>
                  </a:lnTo>
                  <a:lnTo>
                    <a:pt x="233" y="60"/>
                  </a:lnTo>
                  <a:lnTo>
                    <a:pt x="354" y="60"/>
                  </a:lnTo>
                  <a:lnTo>
                    <a:pt x="356" y="71"/>
                  </a:lnTo>
                  <a:lnTo>
                    <a:pt x="432" y="68"/>
                  </a:lnTo>
                  <a:lnTo>
                    <a:pt x="434" y="77"/>
                  </a:lnTo>
                  <a:lnTo>
                    <a:pt x="468" y="78"/>
                  </a:lnTo>
                  <a:lnTo>
                    <a:pt x="468" y="86"/>
                  </a:lnTo>
                  <a:lnTo>
                    <a:pt x="510" y="86"/>
                  </a:lnTo>
                  <a:lnTo>
                    <a:pt x="513" y="96"/>
                  </a:lnTo>
                  <a:lnTo>
                    <a:pt x="534" y="95"/>
                  </a:lnTo>
                  <a:lnTo>
                    <a:pt x="533" y="99"/>
                  </a:lnTo>
                  <a:lnTo>
                    <a:pt x="554" y="99"/>
                  </a:lnTo>
                  <a:lnTo>
                    <a:pt x="554" y="110"/>
                  </a:lnTo>
                  <a:lnTo>
                    <a:pt x="609" y="111"/>
                  </a:lnTo>
                  <a:lnTo>
                    <a:pt x="611" y="119"/>
                  </a:lnTo>
                  <a:lnTo>
                    <a:pt x="647" y="120"/>
                  </a:lnTo>
                  <a:lnTo>
                    <a:pt x="648" y="128"/>
                  </a:lnTo>
                  <a:lnTo>
                    <a:pt x="669" y="127"/>
                  </a:lnTo>
                  <a:lnTo>
                    <a:pt x="672" y="134"/>
                  </a:lnTo>
                  <a:lnTo>
                    <a:pt x="720" y="134"/>
                  </a:lnTo>
                  <a:lnTo>
                    <a:pt x="722" y="143"/>
                  </a:lnTo>
                  <a:lnTo>
                    <a:pt x="766" y="142"/>
                  </a:lnTo>
                  <a:lnTo>
                    <a:pt x="767" y="150"/>
                  </a:lnTo>
                  <a:lnTo>
                    <a:pt x="812" y="152"/>
                  </a:lnTo>
                  <a:lnTo>
                    <a:pt x="828" y="155"/>
                  </a:lnTo>
                  <a:lnTo>
                    <a:pt x="830" y="164"/>
                  </a:lnTo>
                  <a:lnTo>
                    <a:pt x="881" y="164"/>
                  </a:lnTo>
                  <a:lnTo>
                    <a:pt x="882" y="179"/>
                  </a:lnTo>
                  <a:lnTo>
                    <a:pt x="927" y="183"/>
                  </a:lnTo>
                  <a:lnTo>
                    <a:pt x="930" y="198"/>
                  </a:lnTo>
                  <a:lnTo>
                    <a:pt x="975" y="198"/>
                  </a:lnTo>
                  <a:lnTo>
                    <a:pt x="975" y="207"/>
                  </a:lnTo>
                  <a:lnTo>
                    <a:pt x="1019" y="207"/>
                  </a:lnTo>
                  <a:lnTo>
                    <a:pt x="1019" y="218"/>
                  </a:lnTo>
                  <a:lnTo>
                    <a:pt x="1053" y="218"/>
                  </a:lnTo>
                  <a:lnTo>
                    <a:pt x="1059" y="228"/>
                  </a:lnTo>
                  <a:lnTo>
                    <a:pt x="1086" y="231"/>
                  </a:lnTo>
                  <a:lnTo>
                    <a:pt x="1086" y="240"/>
                  </a:lnTo>
                  <a:lnTo>
                    <a:pt x="1114" y="243"/>
                  </a:lnTo>
                  <a:lnTo>
                    <a:pt x="1116" y="255"/>
                  </a:lnTo>
                  <a:lnTo>
                    <a:pt x="1146" y="260"/>
                  </a:lnTo>
                  <a:lnTo>
                    <a:pt x="1151" y="272"/>
                  </a:lnTo>
                  <a:lnTo>
                    <a:pt x="1167" y="273"/>
                  </a:lnTo>
                  <a:lnTo>
                    <a:pt x="1170" y="282"/>
                  </a:lnTo>
                  <a:lnTo>
                    <a:pt x="1194" y="284"/>
                  </a:lnTo>
                  <a:lnTo>
                    <a:pt x="1193" y="294"/>
                  </a:lnTo>
                  <a:lnTo>
                    <a:pt x="1215" y="296"/>
                  </a:lnTo>
                  <a:lnTo>
                    <a:pt x="1214" y="308"/>
                  </a:lnTo>
                  <a:lnTo>
                    <a:pt x="1234" y="307"/>
                  </a:lnTo>
                  <a:lnTo>
                    <a:pt x="1239" y="317"/>
                  </a:lnTo>
                  <a:lnTo>
                    <a:pt x="1275" y="318"/>
                  </a:lnTo>
                  <a:lnTo>
                    <a:pt x="1275" y="327"/>
                  </a:lnTo>
                  <a:lnTo>
                    <a:pt x="1296" y="326"/>
                  </a:lnTo>
                  <a:lnTo>
                    <a:pt x="1296" y="336"/>
                  </a:lnTo>
                  <a:lnTo>
                    <a:pt x="1359" y="336"/>
                  </a:lnTo>
                  <a:lnTo>
                    <a:pt x="1359" y="345"/>
                  </a:lnTo>
                  <a:lnTo>
                    <a:pt x="1385" y="347"/>
                  </a:lnTo>
                  <a:lnTo>
                    <a:pt x="1386" y="357"/>
                  </a:lnTo>
                  <a:lnTo>
                    <a:pt x="1410" y="356"/>
                  </a:lnTo>
                  <a:lnTo>
                    <a:pt x="1410" y="363"/>
                  </a:lnTo>
                  <a:lnTo>
                    <a:pt x="1451" y="365"/>
                  </a:lnTo>
                  <a:lnTo>
                    <a:pt x="1454" y="372"/>
                  </a:lnTo>
                  <a:lnTo>
                    <a:pt x="1497" y="371"/>
                  </a:lnTo>
                  <a:lnTo>
                    <a:pt x="1497" y="380"/>
                  </a:lnTo>
                  <a:lnTo>
                    <a:pt x="1544" y="382"/>
                  </a:lnTo>
                  <a:lnTo>
                    <a:pt x="1545" y="393"/>
                  </a:lnTo>
                  <a:lnTo>
                    <a:pt x="1572" y="395"/>
                  </a:lnTo>
                  <a:lnTo>
                    <a:pt x="1572" y="402"/>
                  </a:lnTo>
                  <a:lnTo>
                    <a:pt x="1596" y="402"/>
                  </a:lnTo>
                  <a:lnTo>
                    <a:pt x="1596" y="411"/>
                  </a:lnTo>
                  <a:lnTo>
                    <a:pt x="1653" y="411"/>
                  </a:lnTo>
                  <a:lnTo>
                    <a:pt x="1653" y="426"/>
                  </a:lnTo>
                  <a:lnTo>
                    <a:pt x="1676" y="428"/>
                  </a:lnTo>
                  <a:lnTo>
                    <a:pt x="1679" y="444"/>
                  </a:lnTo>
                  <a:lnTo>
                    <a:pt x="1716" y="444"/>
                  </a:lnTo>
                  <a:lnTo>
                    <a:pt x="1721" y="458"/>
                  </a:lnTo>
                  <a:lnTo>
                    <a:pt x="1754" y="456"/>
                  </a:lnTo>
                  <a:lnTo>
                    <a:pt x="1754" y="462"/>
                  </a:lnTo>
                  <a:lnTo>
                    <a:pt x="1802" y="460"/>
                  </a:lnTo>
                  <a:lnTo>
                    <a:pt x="1802" y="470"/>
                  </a:lnTo>
                  <a:lnTo>
                    <a:pt x="1851" y="471"/>
                  </a:lnTo>
                  <a:lnTo>
                    <a:pt x="1851" y="479"/>
                  </a:lnTo>
                  <a:lnTo>
                    <a:pt x="1877" y="477"/>
                  </a:lnTo>
                  <a:lnTo>
                    <a:pt x="1875" y="486"/>
                  </a:lnTo>
                  <a:lnTo>
                    <a:pt x="1904" y="486"/>
                  </a:lnTo>
                  <a:lnTo>
                    <a:pt x="1902" y="495"/>
                  </a:lnTo>
                  <a:lnTo>
                    <a:pt x="1947" y="494"/>
                  </a:lnTo>
                  <a:lnTo>
                    <a:pt x="1944" y="503"/>
                  </a:lnTo>
                  <a:lnTo>
                    <a:pt x="1976" y="506"/>
                  </a:lnTo>
                  <a:lnTo>
                    <a:pt x="1976" y="515"/>
                  </a:lnTo>
                  <a:lnTo>
                    <a:pt x="2021" y="519"/>
                  </a:lnTo>
                  <a:lnTo>
                    <a:pt x="2021" y="530"/>
                  </a:lnTo>
                  <a:lnTo>
                    <a:pt x="2070" y="528"/>
                  </a:lnTo>
                  <a:lnTo>
                    <a:pt x="2073" y="539"/>
                  </a:lnTo>
                  <a:lnTo>
                    <a:pt x="2135" y="539"/>
                  </a:lnTo>
                  <a:lnTo>
                    <a:pt x="2133" y="551"/>
                  </a:lnTo>
                  <a:lnTo>
                    <a:pt x="2214" y="554"/>
                  </a:lnTo>
                  <a:lnTo>
                    <a:pt x="2216" y="567"/>
                  </a:lnTo>
                  <a:lnTo>
                    <a:pt x="2226" y="567"/>
                  </a:lnTo>
                  <a:lnTo>
                    <a:pt x="2228" y="578"/>
                  </a:lnTo>
                  <a:lnTo>
                    <a:pt x="2252" y="578"/>
                  </a:lnTo>
                  <a:lnTo>
                    <a:pt x="2265" y="590"/>
                  </a:lnTo>
                  <a:lnTo>
                    <a:pt x="2273" y="602"/>
                  </a:lnTo>
                  <a:lnTo>
                    <a:pt x="2307" y="602"/>
                  </a:lnTo>
                  <a:lnTo>
                    <a:pt x="2310" y="608"/>
                  </a:lnTo>
                  <a:lnTo>
                    <a:pt x="2382" y="610"/>
                  </a:lnTo>
                  <a:lnTo>
                    <a:pt x="2381" y="620"/>
                  </a:lnTo>
                  <a:lnTo>
                    <a:pt x="2406" y="620"/>
                  </a:lnTo>
                  <a:lnTo>
                    <a:pt x="2406" y="627"/>
                  </a:lnTo>
                  <a:lnTo>
                    <a:pt x="2438" y="626"/>
                  </a:lnTo>
                  <a:lnTo>
                    <a:pt x="2439" y="635"/>
                  </a:lnTo>
                  <a:lnTo>
                    <a:pt x="2460" y="633"/>
                  </a:lnTo>
                  <a:lnTo>
                    <a:pt x="2460" y="653"/>
                  </a:lnTo>
                  <a:lnTo>
                    <a:pt x="2486" y="653"/>
                  </a:lnTo>
                  <a:lnTo>
                    <a:pt x="2486" y="662"/>
                  </a:lnTo>
                  <a:lnTo>
                    <a:pt x="2507" y="660"/>
                  </a:lnTo>
                  <a:lnTo>
                    <a:pt x="2508" y="671"/>
                  </a:lnTo>
                  <a:lnTo>
                    <a:pt x="2550" y="675"/>
                  </a:lnTo>
                  <a:lnTo>
                    <a:pt x="2550" y="689"/>
                  </a:lnTo>
                  <a:lnTo>
                    <a:pt x="2592" y="688"/>
                  </a:lnTo>
                  <a:lnTo>
                    <a:pt x="2594" y="693"/>
                  </a:lnTo>
                  <a:lnTo>
                    <a:pt x="2644" y="696"/>
                  </a:lnTo>
                  <a:lnTo>
                    <a:pt x="2645" y="707"/>
                  </a:lnTo>
                  <a:lnTo>
                    <a:pt x="2685" y="707"/>
                  </a:lnTo>
                  <a:lnTo>
                    <a:pt x="2690" y="725"/>
                  </a:lnTo>
                  <a:lnTo>
                    <a:pt x="2715" y="726"/>
                  </a:lnTo>
                  <a:lnTo>
                    <a:pt x="2823" y="726"/>
                  </a:lnTo>
                  <a:lnTo>
                    <a:pt x="2825" y="750"/>
                  </a:lnTo>
                  <a:lnTo>
                    <a:pt x="2861" y="750"/>
                  </a:lnTo>
                  <a:lnTo>
                    <a:pt x="2861" y="759"/>
                  </a:lnTo>
                  <a:lnTo>
                    <a:pt x="2932" y="759"/>
                  </a:lnTo>
                  <a:lnTo>
                    <a:pt x="2933" y="768"/>
                  </a:lnTo>
                  <a:lnTo>
                    <a:pt x="2984" y="767"/>
                  </a:lnTo>
                  <a:lnTo>
                    <a:pt x="2984" y="776"/>
                  </a:lnTo>
                  <a:lnTo>
                    <a:pt x="3008" y="776"/>
                  </a:lnTo>
                  <a:lnTo>
                    <a:pt x="3008" y="794"/>
                  </a:lnTo>
                  <a:lnTo>
                    <a:pt x="3050" y="795"/>
                  </a:lnTo>
                  <a:lnTo>
                    <a:pt x="3051" y="810"/>
                  </a:lnTo>
                  <a:lnTo>
                    <a:pt x="3160" y="808"/>
                  </a:lnTo>
                  <a:lnTo>
                    <a:pt x="3168" y="831"/>
                  </a:lnTo>
                  <a:lnTo>
                    <a:pt x="3194" y="834"/>
                  </a:lnTo>
                  <a:lnTo>
                    <a:pt x="3194" y="868"/>
                  </a:lnTo>
                  <a:lnTo>
                    <a:pt x="3252" y="864"/>
                  </a:lnTo>
                  <a:lnTo>
                    <a:pt x="3254" y="882"/>
                  </a:lnTo>
                  <a:lnTo>
                    <a:pt x="3281" y="882"/>
                  </a:lnTo>
                  <a:lnTo>
                    <a:pt x="3282" y="899"/>
                  </a:lnTo>
                  <a:lnTo>
                    <a:pt x="3344" y="900"/>
                  </a:lnTo>
                  <a:lnTo>
                    <a:pt x="3345" y="921"/>
                  </a:lnTo>
                  <a:lnTo>
                    <a:pt x="3402" y="923"/>
                  </a:lnTo>
                  <a:lnTo>
                    <a:pt x="3404" y="942"/>
                  </a:lnTo>
                </a:path>
              </a:pathLst>
            </a:custGeom>
            <a:noFill/>
            <a:ln w="38100">
              <a:solidFill>
                <a:srgbClr val="92D050"/>
              </a:solidFill>
              <a:round/>
              <a:headEnd/>
              <a:tailEnd/>
            </a:ln>
          </p:spPr>
          <p:txBody>
            <a:bodyPr anchor="ctr"/>
            <a:lstStyle/>
            <a:p>
              <a:endParaRPr lang="en-GB">
                <a:latin typeface="Frutiger 55 Roman"/>
              </a:endParaRPr>
            </a:p>
          </p:txBody>
        </p:sp>
        <p:grpSp>
          <p:nvGrpSpPr>
            <p:cNvPr id="3" name="Gruppieren 16"/>
            <p:cNvGrpSpPr>
              <a:grpSpLocks/>
            </p:cNvGrpSpPr>
            <p:nvPr/>
          </p:nvGrpSpPr>
          <p:grpSpPr bwMode="auto">
            <a:xfrm>
              <a:off x="5621926" y="1403582"/>
              <a:ext cx="2274668" cy="1399741"/>
              <a:chOff x="6929458" y="1341438"/>
              <a:chExt cx="2274212" cy="1398798"/>
            </a:xfrm>
          </p:grpSpPr>
          <p:sp>
            <p:nvSpPr>
              <p:cNvPr id="2058" name="Text Box 23"/>
              <p:cNvSpPr txBox="1">
                <a:spLocks noChangeArrowheads="1"/>
              </p:cNvSpPr>
              <p:nvPr/>
            </p:nvSpPr>
            <p:spPr bwMode="auto">
              <a:xfrm>
                <a:off x="6929458" y="1341438"/>
                <a:ext cx="2274212" cy="1398798"/>
              </a:xfrm>
              <a:prstGeom prst="rect">
                <a:avLst/>
              </a:prstGeom>
              <a:noFill/>
              <a:ln w="12700" algn="ctr">
                <a:noFill/>
                <a:miter lim="800000"/>
                <a:headEnd/>
                <a:tailEnd/>
              </a:ln>
            </p:spPr>
            <p:txBody>
              <a:bodyPr wrap="none">
                <a:spAutoFit/>
              </a:bodyPr>
              <a:lstStyle/>
              <a:p>
                <a:r>
                  <a:rPr lang="de-DE" sz="1400" b="1" dirty="0">
                    <a:solidFill>
                      <a:srgbClr val="0070C0"/>
                    </a:solidFill>
                    <a:latin typeface="Frutiger 55 Roman"/>
                  </a:rPr>
                  <a:t>Testosterone</a:t>
                </a:r>
                <a:r>
                  <a:rPr lang="de-DE" sz="1600" b="1" dirty="0">
                    <a:solidFill>
                      <a:srgbClr val="0070C0"/>
                    </a:solidFill>
                    <a:latin typeface="Frutiger 55 Roman"/>
                  </a:rPr>
                  <a:t> </a:t>
                </a:r>
              </a:p>
              <a:p>
                <a:pPr marL="349250" lvl="1"/>
                <a:r>
                  <a:rPr lang="de-DE" sz="1200" b="1" dirty="0">
                    <a:solidFill>
                      <a:srgbClr val="0070C0"/>
                    </a:solidFill>
                    <a:latin typeface="Frutiger 55 Roman"/>
                  </a:rPr>
                  <a:t>4 </a:t>
                </a:r>
                <a:r>
                  <a:rPr lang="de-DE" sz="1200" b="1" dirty="0" err="1" smtClean="0">
                    <a:solidFill>
                      <a:srgbClr val="0070C0"/>
                    </a:solidFill>
                    <a:latin typeface="Frutiger 55 Roman"/>
                  </a:rPr>
                  <a:t>livello</a:t>
                </a:r>
                <a:r>
                  <a:rPr lang="de-DE" sz="1200" b="1" dirty="0" smtClean="0">
                    <a:solidFill>
                      <a:srgbClr val="0070C0"/>
                    </a:solidFill>
                    <a:latin typeface="Frutiger 55 Roman"/>
                  </a:rPr>
                  <a:t> </a:t>
                </a:r>
                <a:r>
                  <a:rPr lang="de-DE" sz="1200" b="1" dirty="0" err="1" smtClean="0">
                    <a:solidFill>
                      <a:srgbClr val="0070C0"/>
                    </a:solidFill>
                    <a:latin typeface="Frutiger 55 Roman"/>
                  </a:rPr>
                  <a:t>massimo</a:t>
                </a:r>
                <a:endParaRPr lang="de-DE" sz="1200" b="1" dirty="0">
                  <a:solidFill>
                    <a:srgbClr val="0070C0"/>
                  </a:solidFill>
                  <a:latin typeface="Frutiger 55 Roman"/>
                </a:endParaRPr>
              </a:p>
              <a:p>
                <a:pPr marL="349250" lvl="1">
                  <a:spcBef>
                    <a:spcPts val="200"/>
                  </a:spcBef>
                </a:pPr>
                <a:r>
                  <a:rPr lang="de-DE" sz="1200" b="1" dirty="0">
                    <a:solidFill>
                      <a:srgbClr val="0070C0"/>
                    </a:solidFill>
                    <a:latin typeface="Frutiger 55 Roman"/>
                  </a:rPr>
                  <a:t>3</a:t>
                </a:r>
              </a:p>
              <a:p>
                <a:pPr marL="349250" lvl="1">
                  <a:spcBef>
                    <a:spcPts val="200"/>
                  </a:spcBef>
                </a:pPr>
                <a:r>
                  <a:rPr lang="de-DE" sz="1200" b="1" dirty="0">
                    <a:solidFill>
                      <a:srgbClr val="0070C0"/>
                    </a:solidFill>
                    <a:latin typeface="Frutiger 55 Roman"/>
                  </a:rPr>
                  <a:t>2</a:t>
                </a:r>
              </a:p>
              <a:p>
                <a:pPr marL="349250" lvl="1">
                  <a:spcBef>
                    <a:spcPts val="200"/>
                  </a:spcBef>
                </a:pPr>
                <a:r>
                  <a:rPr lang="de-DE" sz="1200" b="1" dirty="0">
                    <a:solidFill>
                      <a:srgbClr val="0070C0"/>
                    </a:solidFill>
                    <a:latin typeface="Frutiger 55 Roman"/>
                  </a:rPr>
                  <a:t>1 </a:t>
                </a:r>
                <a:r>
                  <a:rPr lang="de-DE" sz="1200" b="1" dirty="0" err="1" smtClean="0">
                    <a:solidFill>
                      <a:srgbClr val="0070C0"/>
                    </a:solidFill>
                    <a:latin typeface="Frutiger 55 Roman"/>
                  </a:rPr>
                  <a:t>livello</a:t>
                </a:r>
                <a:r>
                  <a:rPr lang="de-DE" sz="1200" b="1" dirty="0" smtClean="0">
                    <a:solidFill>
                      <a:srgbClr val="0070C0"/>
                    </a:solidFill>
                    <a:latin typeface="Frutiger 55 Roman"/>
                  </a:rPr>
                  <a:t> </a:t>
                </a:r>
                <a:r>
                  <a:rPr lang="de-DE" sz="1200" b="1" dirty="0" err="1" smtClean="0">
                    <a:solidFill>
                      <a:srgbClr val="0070C0"/>
                    </a:solidFill>
                    <a:latin typeface="Frutiger 55 Roman"/>
                  </a:rPr>
                  <a:t>minimo</a:t>
                </a:r>
                <a:endParaRPr lang="de-DE" sz="1200" b="1" dirty="0">
                  <a:solidFill>
                    <a:srgbClr val="0070C0"/>
                  </a:solidFill>
                  <a:latin typeface="Frutiger 55 Roman"/>
                </a:endParaRPr>
              </a:p>
            </p:txBody>
          </p:sp>
          <p:sp>
            <p:nvSpPr>
              <p:cNvPr id="2059" name="Line 24"/>
              <p:cNvSpPr>
                <a:spLocks noChangeShapeType="1"/>
              </p:cNvSpPr>
              <p:nvPr/>
            </p:nvSpPr>
            <p:spPr bwMode="auto">
              <a:xfrm>
                <a:off x="7132139" y="1800225"/>
                <a:ext cx="144463" cy="0"/>
              </a:xfrm>
              <a:prstGeom prst="line">
                <a:avLst/>
              </a:prstGeom>
              <a:noFill/>
              <a:ln w="38100">
                <a:solidFill>
                  <a:srgbClr val="92D050"/>
                </a:solidFill>
                <a:round/>
                <a:headEnd/>
                <a:tailEnd/>
              </a:ln>
            </p:spPr>
            <p:txBody>
              <a:bodyPr anchor="ctr"/>
              <a:lstStyle/>
              <a:p>
                <a:endParaRPr lang="en-GB">
                  <a:latin typeface="Frutiger 55 Roman"/>
                </a:endParaRPr>
              </a:p>
            </p:txBody>
          </p:sp>
          <p:sp>
            <p:nvSpPr>
              <p:cNvPr id="2060" name="Line 25"/>
              <p:cNvSpPr>
                <a:spLocks noChangeShapeType="1"/>
              </p:cNvSpPr>
              <p:nvPr/>
            </p:nvSpPr>
            <p:spPr bwMode="auto">
              <a:xfrm>
                <a:off x="7132139" y="2332038"/>
                <a:ext cx="144463" cy="0"/>
              </a:xfrm>
              <a:prstGeom prst="line">
                <a:avLst/>
              </a:prstGeom>
              <a:noFill/>
              <a:ln w="38100">
                <a:solidFill>
                  <a:schemeClr val="accent6"/>
                </a:solidFill>
                <a:round/>
                <a:headEnd/>
                <a:tailEnd/>
              </a:ln>
            </p:spPr>
            <p:txBody>
              <a:bodyPr anchor="ctr"/>
              <a:lstStyle/>
              <a:p>
                <a:endParaRPr lang="en-GB">
                  <a:latin typeface="Frutiger 55 Roman"/>
                </a:endParaRPr>
              </a:p>
            </p:txBody>
          </p:sp>
          <p:sp>
            <p:nvSpPr>
              <p:cNvPr id="2061" name="Line 26"/>
              <p:cNvSpPr>
                <a:spLocks noChangeShapeType="1"/>
              </p:cNvSpPr>
              <p:nvPr/>
            </p:nvSpPr>
            <p:spPr bwMode="auto">
              <a:xfrm>
                <a:off x="7132139" y="2598738"/>
                <a:ext cx="144463" cy="0"/>
              </a:xfrm>
              <a:prstGeom prst="line">
                <a:avLst/>
              </a:prstGeom>
              <a:noFill/>
              <a:ln w="38100">
                <a:solidFill>
                  <a:srgbClr val="0070C0"/>
                </a:solidFill>
                <a:round/>
                <a:headEnd/>
                <a:tailEnd/>
              </a:ln>
            </p:spPr>
            <p:txBody>
              <a:bodyPr anchor="ctr"/>
              <a:lstStyle/>
              <a:p>
                <a:endParaRPr lang="en-GB">
                  <a:latin typeface="Frutiger 55 Roman"/>
                </a:endParaRPr>
              </a:p>
            </p:txBody>
          </p:sp>
          <p:sp>
            <p:nvSpPr>
              <p:cNvPr id="2062" name="Line 27"/>
              <p:cNvSpPr>
                <a:spLocks noChangeShapeType="1"/>
              </p:cNvSpPr>
              <p:nvPr/>
            </p:nvSpPr>
            <p:spPr bwMode="auto">
              <a:xfrm>
                <a:off x="7132139" y="2065338"/>
                <a:ext cx="144463" cy="0"/>
              </a:xfrm>
              <a:prstGeom prst="line">
                <a:avLst/>
              </a:prstGeom>
              <a:noFill/>
              <a:ln w="38100">
                <a:solidFill>
                  <a:srgbClr val="FFFF00"/>
                </a:solidFill>
                <a:round/>
                <a:headEnd/>
                <a:tailEnd/>
              </a:ln>
            </p:spPr>
            <p:txBody>
              <a:bodyPr anchor="ctr"/>
              <a:lstStyle/>
              <a:p>
                <a:endParaRPr lang="en-GB">
                  <a:latin typeface="Frutiger 55 Roman"/>
                </a:endParaRPr>
              </a:p>
            </p:txBody>
          </p:sp>
        </p:grpSp>
        <p:sp>
          <p:nvSpPr>
            <p:cNvPr id="2057" name="Freeform 31"/>
            <p:cNvSpPr>
              <a:spLocks/>
            </p:cNvSpPr>
            <p:nvPr/>
          </p:nvSpPr>
          <p:spPr bwMode="auto">
            <a:xfrm>
              <a:off x="1128713" y="2193925"/>
              <a:ext cx="5405437" cy="2403475"/>
            </a:xfrm>
            <a:custGeom>
              <a:avLst/>
              <a:gdLst>
                <a:gd name="T0" fmla="*/ 2147483647 w 3405"/>
                <a:gd name="T1" fmla="*/ 2147483647 h 1514"/>
                <a:gd name="T2" fmla="*/ 2147483647 w 3405"/>
                <a:gd name="T3" fmla="*/ 2147483647 h 1514"/>
                <a:gd name="T4" fmla="*/ 2147483647 w 3405"/>
                <a:gd name="T5" fmla="*/ 2147483647 h 1514"/>
                <a:gd name="T6" fmla="*/ 2147483647 w 3405"/>
                <a:gd name="T7" fmla="*/ 2147483647 h 1514"/>
                <a:gd name="T8" fmla="*/ 2147483647 w 3405"/>
                <a:gd name="T9" fmla="*/ 2147483647 h 1514"/>
                <a:gd name="T10" fmla="*/ 2147483647 w 3405"/>
                <a:gd name="T11" fmla="*/ 2147483647 h 1514"/>
                <a:gd name="T12" fmla="*/ 2147483647 w 3405"/>
                <a:gd name="T13" fmla="*/ 2147483647 h 1514"/>
                <a:gd name="T14" fmla="*/ 2147483647 w 3405"/>
                <a:gd name="T15" fmla="*/ 2147483647 h 1514"/>
                <a:gd name="T16" fmla="*/ 2147483647 w 3405"/>
                <a:gd name="T17" fmla="*/ 2147483647 h 1514"/>
                <a:gd name="T18" fmla="*/ 2147483647 w 3405"/>
                <a:gd name="T19" fmla="*/ 2147483647 h 1514"/>
                <a:gd name="T20" fmla="*/ 2147483647 w 3405"/>
                <a:gd name="T21" fmla="*/ 2147483647 h 1514"/>
                <a:gd name="T22" fmla="*/ 2147483647 w 3405"/>
                <a:gd name="T23" fmla="*/ 2147483647 h 1514"/>
                <a:gd name="T24" fmla="*/ 2147483647 w 3405"/>
                <a:gd name="T25" fmla="*/ 2147483647 h 1514"/>
                <a:gd name="T26" fmla="*/ 2147483647 w 3405"/>
                <a:gd name="T27" fmla="*/ 2147483647 h 1514"/>
                <a:gd name="T28" fmla="*/ 2147483647 w 3405"/>
                <a:gd name="T29" fmla="*/ 2147483647 h 1514"/>
                <a:gd name="T30" fmla="*/ 2147483647 w 3405"/>
                <a:gd name="T31" fmla="*/ 2147483647 h 1514"/>
                <a:gd name="T32" fmla="*/ 2147483647 w 3405"/>
                <a:gd name="T33" fmla="*/ 2147483647 h 1514"/>
                <a:gd name="T34" fmla="*/ 2147483647 w 3405"/>
                <a:gd name="T35" fmla="*/ 2147483647 h 1514"/>
                <a:gd name="T36" fmla="*/ 2147483647 w 3405"/>
                <a:gd name="T37" fmla="*/ 2147483647 h 1514"/>
                <a:gd name="T38" fmla="*/ 2147483647 w 3405"/>
                <a:gd name="T39" fmla="*/ 2147483647 h 1514"/>
                <a:gd name="T40" fmla="*/ 2147483647 w 3405"/>
                <a:gd name="T41" fmla="*/ 2147483647 h 1514"/>
                <a:gd name="T42" fmla="*/ 2147483647 w 3405"/>
                <a:gd name="T43" fmla="*/ 2147483647 h 1514"/>
                <a:gd name="T44" fmla="*/ 2147483647 w 3405"/>
                <a:gd name="T45" fmla="*/ 2147483647 h 1514"/>
                <a:gd name="T46" fmla="*/ 2147483647 w 3405"/>
                <a:gd name="T47" fmla="*/ 2147483647 h 1514"/>
                <a:gd name="T48" fmla="*/ 2147483647 w 3405"/>
                <a:gd name="T49" fmla="*/ 2147483647 h 1514"/>
                <a:gd name="T50" fmla="*/ 2147483647 w 3405"/>
                <a:gd name="T51" fmla="*/ 2147483647 h 1514"/>
                <a:gd name="T52" fmla="*/ 2147483647 w 3405"/>
                <a:gd name="T53" fmla="*/ 2147483647 h 1514"/>
                <a:gd name="T54" fmla="*/ 2147483647 w 3405"/>
                <a:gd name="T55" fmla="*/ 2147483647 h 1514"/>
                <a:gd name="T56" fmla="*/ 2147483647 w 3405"/>
                <a:gd name="T57" fmla="*/ 2147483647 h 1514"/>
                <a:gd name="T58" fmla="*/ 2147483647 w 3405"/>
                <a:gd name="T59" fmla="*/ 2147483647 h 1514"/>
                <a:gd name="T60" fmla="*/ 2147483647 w 3405"/>
                <a:gd name="T61" fmla="*/ 2147483647 h 1514"/>
                <a:gd name="T62" fmla="*/ 2147483647 w 3405"/>
                <a:gd name="T63" fmla="*/ 2147483647 h 1514"/>
                <a:gd name="T64" fmla="*/ 2147483647 w 3405"/>
                <a:gd name="T65" fmla="*/ 2147483647 h 1514"/>
                <a:gd name="T66" fmla="*/ 2147483647 w 3405"/>
                <a:gd name="T67" fmla="*/ 2147483647 h 1514"/>
                <a:gd name="T68" fmla="*/ 2147483647 w 3405"/>
                <a:gd name="T69" fmla="*/ 2147483647 h 1514"/>
                <a:gd name="T70" fmla="*/ 2147483647 w 3405"/>
                <a:gd name="T71" fmla="*/ 2147483647 h 1514"/>
                <a:gd name="T72" fmla="*/ 2147483647 w 3405"/>
                <a:gd name="T73" fmla="*/ 2147483647 h 1514"/>
                <a:gd name="T74" fmla="*/ 2147483647 w 3405"/>
                <a:gd name="T75" fmla="*/ 2147483647 h 1514"/>
                <a:gd name="T76" fmla="*/ 2147483647 w 3405"/>
                <a:gd name="T77" fmla="*/ 2147483647 h 1514"/>
                <a:gd name="T78" fmla="*/ 2147483647 w 3405"/>
                <a:gd name="T79" fmla="*/ 2147483647 h 1514"/>
                <a:gd name="T80" fmla="*/ 2147483647 w 3405"/>
                <a:gd name="T81" fmla="*/ 2147483647 h 1514"/>
                <a:gd name="T82" fmla="*/ 2147483647 w 3405"/>
                <a:gd name="T83" fmla="*/ 2147483647 h 1514"/>
                <a:gd name="T84" fmla="*/ 2147483647 w 3405"/>
                <a:gd name="T85" fmla="*/ 2147483647 h 1514"/>
                <a:gd name="T86" fmla="*/ 2147483647 w 3405"/>
                <a:gd name="T87" fmla="*/ 2147483647 h 1514"/>
                <a:gd name="T88" fmla="*/ 2147483647 w 3405"/>
                <a:gd name="T89" fmla="*/ 2147483647 h 1514"/>
                <a:gd name="T90" fmla="*/ 2147483647 w 3405"/>
                <a:gd name="T91" fmla="*/ 2147483647 h 1514"/>
                <a:gd name="T92" fmla="*/ 2147483647 w 3405"/>
                <a:gd name="T93" fmla="*/ 2147483647 h 1514"/>
                <a:gd name="T94" fmla="*/ 2147483647 w 3405"/>
                <a:gd name="T95" fmla="*/ 2147483647 h 1514"/>
                <a:gd name="T96" fmla="*/ 2147483647 w 3405"/>
                <a:gd name="T97" fmla="*/ 2147483647 h 1514"/>
                <a:gd name="T98" fmla="*/ 2147483647 w 3405"/>
                <a:gd name="T99" fmla="*/ 2147483647 h 1514"/>
                <a:gd name="T100" fmla="*/ 2147483647 w 3405"/>
                <a:gd name="T101" fmla="*/ 2147483647 h 1514"/>
                <a:gd name="T102" fmla="*/ 2147483647 w 3405"/>
                <a:gd name="T103" fmla="*/ 2147483647 h 151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405"/>
                <a:gd name="T157" fmla="*/ 0 h 1514"/>
                <a:gd name="T158" fmla="*/ 3405 w 3405"/>
                <a:gd name="T159" fmla="*/ 1514 h 151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405" h="1514">
                  <a:moveTo>
                    <a:pt x="0" y="0"/>
                  </a:moveTo>
                  <a:lnTo>
                    <a:pt x="30" y="1"/>
                  </a:lnTo>
                  <a:lnTo>
                    <a:pt x="38" y="6"/>
                  </a:lnTo>
                  <a:lnTo>
                    <a:pt x="48" y="12"/>
                  </a:lnTo>
                  <a:lnTo>
                    <a:pt x="51" y="24"/>
                  </a:lnTo>
                  <a:lnTo>
                    <a:pt x="101" y="28"/>
                  </a:lnTo>
                  <a:lnTo>
                    <a:pt x="102" y="39"/>
                  </a:lnTo>
                  <a:lnTo>
                    <a:pt x="141" y="42"/>
                  </a:lnTo>
                  <a:lnTo>
                    <a:pt x="144" y="55"/>
                  </a:lnTo>
                  <a:lnTo>
                    <a:pt x="173" y="58"/>
                  </a:lnTo>
                  <a:lnTo>
                    <a:pt x="174" y="72"/>
                  </a:lnTo>
                  <a:lnTo>
                    <a:pt x="207" y="76"/>
                  </a:lnTo>
                  <a:lnTo>
                    <a:pt x="213" y="82"/>
                  </a:lnTo>
                  <a:lnTo>
                    <a:pt x="228" y="82"/>
                  </a:lnTo>
                  <a:lnTo>
                    <a:pt x="231" y="94"/>
                  </a:lnTo>
                  <a:lnTo>
                    <a:pt x="245" y="94"/>
                  </a:lnTo>
                  <a:lnTo>
                    <a:pt x="329" y="99"/>
                  </a:lnTo>
                  <a:lnTo>
                    <a:pt x="333" y="109"/>
                  </a:lnTo>
                  <a:lnTo>
                    <a:pt x="383" y="112"/>
                  </a:lnTo>
                  <a:lnTo>
                    <a:pt x="384" y="124"/>
                  </a:lnTo>
                  <a:lnTo>
                    <a:pt x="440" y="124"/>
                  </a:lnTo>
                  <a:lnTo>
                    <a:pt x="441" y="133"/>
                  </a:lnTo>
                  <a:lnTo>
                    <a:pt x="468" y="135"/>
                  </a:lnTo>
                  <a:lnTo>
                    <a:pt x="470" y="144"/>
                  </a:lnTo>
                  <a:lnTo>
                    <a:pt x="506" y="141"/>
                  </a:lnTo>
                  <a:lnTo>
                    <a:pt x="507" y="156"/>
                  </a:lnTo>
                  <a:lnTo>
                    <a:pt x="530" y="159"/>
                  </a:lnTo>
                  <a:lnTo>
                    <a:pt x="533" y="175"/>
                  </a:lnTo>
                  <a:lnTo>
                    <a:pt x="558" y="175"/>
                  </a:lnTo>
                  <a:lnTo>
                    <a:pt x="560" y="183"/>
                  </a:lnTo>
                  <a:lnTo>
                    <a:pt x="599" y="181"/>
                  </a:lnTo>
                  <a:lnTo>
                    <a:pt x="599" y="201"/>
                  </a:lnTo>
                  <a:lnTo>
                    <a:pt x="635" y="201"/>
                  </a:lnTo>
                  <a:lnTo>
                    <a:pt x="639" y="211"/>
                  </a:lnTo>
                  <a:lnTo>
                    <a:pt x="672" y="213"/>
                  </a:lnTo>
                  <a:lnTo>
                    <a:pt x="672" y="222"/>
                  </a:lnTo>
                  <a:lnTo>
                    <a:pt x="699" y="223"/>
                  </a:lnTo>
                  <a:lnTo>
                    <a:pt x="698" y="232"/>
                  </a:lnTo>
                  <a:lnTo>
                    <a:pt x="720" y="231"/>
                  </a:lnTo>
                  <a:lnTo>
                    <a:pt x="720" y="238"/>
                  </a:lnTo>
                  <a:lnTo>
                    <a:pt x="770" y="241"/>
                  </a:lnTo>
                  <a:lnTo>
                    <a:pt x="770" y="255"/>
                  </a:lnTo>
                  <a:lnTo>
                    <a:pt x="792" y="256"/>
                  </a:lnTo>
                  <a:lnTo>
                    <a:pt x="791" y="265"/>
                  </a:lnTo>
                  <a:lnTo>
                    <a:pt x="822" y="264"/>
                  </a:lnTo>
                  <a:lnTo>
                    <a:pt x="831" y="277"/>
                  </a:lnTo>
                  <a:lnTo>
                    <a:pt x="837" y="286"/>
                  </a:lnTo>
                  <a:lnTo>
                    <a:pt x="873" y="286"/>
                  </a:lnTo>
                  <a:lnTo>
                    <a:pt x="873" y="301"/>
                  </a:lnTo>
                  <a:lnTo>
                    <a:pt x="891" y="300"/>
                  </a:lnTo>
                  <a:lnTo>
                    <a:pt x="893" y="315"/>
                  </a:lnTo>
                  <a:lnTo>
                    <a:pt x="915" y="312"/>
                  </a:lnTo>
                  <a:lnTo>
                    <a:pt x="918" y="322"/>
                  </a:lnTo>
                  <a:lnTo>
                    <a:pt x="935" y="327"/>
                  </a:lnTo>
                  <a:lnTo>
                    <a:pt x="932" y="339"/>
                  </a:lnTo>
                  <a:lnTo>
                    <a:pt x="968" y="340"/>
                  </a:lnTo>
                  <a:lnTo>
                    <a:pt x="968" y="348"/>
                  </a:lnTo>
                  <a:lnTo>
                    <a:pt x="997" y="350"/>
                  </a:lnTo>
                  <a:lnTo>
                    <a:pt x="998" y="357"/>
                  </a:lnTo>
                  <a:lnTo>
                    <a:pt x="1022" y="358"/>
                  </a:lnTo>
                  <a:lnTo>
                    <a:pt x="1023" y="370"/>
                  </a:lnTo>
                  <a:lnTo>
                    <a:pt x="1041" y="369"/>
                  </a:lnTo>
                  <a:lnTo>
                    <a:pt x="1043" y="382"/>
                  </a:lnTo>
                  <a:lnTo>
                    <a:pt x="1055" y="381"/>
                  </a:lnTo>
                  <a:lnTo>
                    <a:pt x="1055" y="387"/>
                  </a:lnTo>
                  <a:lnTo>
                    <a:pt x="1079" y="387"/>
                  </a:lnTo>
                  <a:lnTo>
                    <a:pt x="1103" y="408"/>
                  </a:lnTo>
                  <a:lnTo>
                    <a:pt x="1109" y="420"/>
                  </a:lnTo>
                  <a:lnTo>
                    <a:pt x="1119" y="418"/>
                  </a:lnTo>
                  <a:lnTo>
                    <a:pt x="1119" y="429"/>
                  </a:lnTo>
                  <a:lnTo>
                    <a:pt x="1134" y="433"/>
                  </a:lnTo>
                  <a:lnTo>
                    <a:pt x="1134" y="447"/>
                  </a:lnTo>
                  <a:lnTo>
                    <a:pt x="1148" y="447"/>
                  </a:lnTo>
                  <a:lnTo>
                    <a:pt x="1149" y="457"/>
                  </a:lnTo>
                  <a:lnTo>
                    <a:pt x="1163" y="457"/>
                  </a:lnTo>
                  <a:lnTo>
                    <a:pt x="1167" y="481"/>
                  </a:lnTo>
                  <a:lnTo>
                    <a:pt x="1176" y="478"/>
                  </a:lnTo>
                  <a:lnTo>
                    <a:pt x="1176" y="492"/>
                  </a:lnTo>
                  <a:lnTo>
                    <a:pt x="1193" y="492"/>
                  </a:lnTo>
                  <a:lnTo>
                    <a:pt x="1197" y="507"/>
                  </a:lnTo>
                  <a:lnTo>
                    <a:pt x="1215" y="510"/>
                  </a:lnTo>
                  <a:lnTo>
                    <a:pt x="1214" y="520"/>
                  </a:lnTo>
                  <a:lnTo>
                    <a:pt x="1236" y="522"/>
                  </a:lnTo>
                  <a:lnTo>
                    <a:pt x="1235" y="537"/>
                  </a:lnTo>
                  <a:lnTo>
                    <a:pt x="1283" y="537"/>
                  </a:lnTo>
                  <a:lnTo>
                    <a:pt x="1283" y="550"/>
                  </a:lnTo>
                  <a:lnTo>
                    <a:pt x="1328" y="547"/>
                  </a:lnTo>
                  <a:lnTo>
                    <a:pt x="1329" y="562"/>
                  </a:lnTo>
                  <a:lnTo>
                    <a:pt x="1355" y="564"/>
                  </a:lnTo>
                  <a:lnTo>
                    <a:pt x="1355" y="579"/>
                  </a:lnTo>
                  <a:lnTo>
                    <a:pt x="1379" y="583"/>
                  </a:lnTo>
                  <a:lnTo>
                    <a:pt x="1382" y="600"/>
                  </a:lnTo>
                  <a:lnTo>
                    <a:pt x="1409" y="603"/>
                  </a:lnTo>
                  <a:lnTo>
                    <a:pt x="1409" y="612"/>
                  </a:lnTo>
                  <a:lnTo>
                    <a:pt x="1434" y="610"/>
                  </a:lnTo>
                  <a:lnTo>
                    <a:pt x="1436" y="618"/>
                  </a:lnTo>
                  <a:lnTo>
                    <a:pt x="1485" y="618"/>
                  </a:lnTo>
                  <a:lnTo>
                    <a:pt x="1490" y="634"/>
                  </a:lnTo>
                  <a:lnTo>
                    <a:pt x="1524" y="634"/>
                  </a:lnTo>
                  <a:lnTo>
                    <a:pt x="1527" y="645"/>
                  </a:lnTo>
                  <a:lnTo>
                    <a:pt x="1550" y="643"/>
                  </a:lnTo>
                  <a:lnTo>
                    <a:pt x="1551" y="657"/>
                  </a:lnTo>
                  <a:lnTo>
                    <a:pt x="1572" y="657"/>
                  </a:lnTo>
                  <a:lnTo>
                    <a:pt x="1572" y="670"/>
                  </a:lnTo>
                  <a:lnTo>
                    <a:pt x="1590" y="670"/>
                  </a:lnTo>
                  <a:lnTo>
                    <a:pt x="1595" y="687"/>
                  </a:lnTo>
                  <a:lnTo>
                    <a:pt x="1641" y="690"/>
                  </a:lnTo>
                  <a:lnTo>
                    <a:pt x="1640" y="700"/>
                  </a:lnTo>
                  <a:lnTo>
                    <a:pt x="1656" y="699"/>
                  </a:lnTo>
                  <a:lnTo>
                    <a:pt x="1659" y="720"/>
                  </a:lnTo>
                  <a:lnTo>
                    <a:pt x="1680" y="721"/>
                  </a:lnTo>
                  <a:lnTo>
                    <a:pt x="1679" y="742"/>
                  </a:lnTo>
                  <a:lnTo>
                    <a:pt x="1691" y="742"/>
                  </a:lnTo>
                  <a:lnTo>
                    <a:pt x="1694" y="751"/>
                  </a:lnTo>
                  <a:lnTo>
                    <a:pt x="1722" y="751"/>
                  </a:lnTo>
                  <a:lnTo>
                    <a:pt x="1724" y="760"/>
                  </a:lnTo>
                  <a:lnTo>
                    <a:pt x="1757" y="760"/>
                  </a:lnTo>
                  <a:lnTo>
                    <a:pt x="1757" y="778"/>
                  </a:lnTo>
                  <a:lnTo>
                    <a:pt x="1809" y="775"/>
                  </a:lnTo>
                  <a:lnTo>
                    <a:pt x="1809" y="783"/>
                  </a:lnTo>
                  <a:lnTo>
                    <a:pt x="1836" y="784"/>
                  </a:lnTo>
                  <a:lnTo>
                    <a:pt x="1836" y="790"/>
                  </a:lnTo>
                  <a:lnTo>
                    <a:pt x="1863" y="792"/>
                  </a:lnTo>
                  <a:lnTo>
                    <a:pt x="1863" y="808"/>
                  </a:lnTo>
                  <a:lnTo>
                    <a:pt x="1902" y="814"/>
                  </a:lnTo>
                  <a:lnTo>
                    <a:pt x="1902" y="825"/>
                  </a:lnTo>
                  <a:lnTo>
                    <a:pt x="1928" y="825"/>
                  </a:lnTo>
                  <a:lnTo>
                    <a:pt x="1929" y="834"/>
                  </a:lnTo>
                  <a:lnTo>
                    <a:pt x="1971" y="838"/>
                  </a:lnTo>
                  <a:lnTo>
                    <a:pt x="1971" y="852"/>
                  </a:lnTo>
                  <a:lnTo>
                    <a:pt x="1985" y="852"/>
                  </a:lnTo>
                  <a:lnTo>
                    <a:pt x="1986" y="862"/>
                  </a:lnTo>
                  <a:lnTo>
                    <a:pt x="2019" y="865"/>
                  </a:lnTo>
                  <a:lnTo>
                    <a:pt x="2027" y="877"/>
                  </a:lnTo>
                  <a:lnTo>
                    <a:pt x="2070" y="880"/>
                  </a:lnTo>
                  <a:lnTo>
                    <a:pt x="2073" y="891"/>
                  </a:lnTo>
                  <a:lnTo>
                    <a:pt x="2106" y="891"/>
                  </a:lnTo>
                  <a:lnTo>
                    <a:pt x="2109" y="904"/>
                  </a:lnTo>
                  <a:lnTo>
                    <a:pt x="2133" y="906"/>
                  </a:lnTo>
                  <a:lnTo>
                    <a:pt x="2135" y="915"/>
                  </a:lnTo>
                  <a:lnTo>
                    <a:pt x="2199" y="915"/>
                  </a:lnTo>
                  <a:lnTo>
                    <a:pt x="2199" y="921"/>
                  </a:lnTo>
                  <a:lnTo>
                    <a:pt x="2220" y="928"/>
                  </a:lnTo>
                  <a:lnTo>
                    <a:pt x="2229" y="931"/>
                  </a:lnTo>
                  <a:lnTo>
                    <a:pt x="2225" y="950"/>
                  </a:lnTo>
                  <a:lnTo>
                    <a:pt x="2228" y="960"/>
                  </a:lnTo>
                  <a:lnTo>
                    <a:pt x="2253" y="961"/>
                  </a:lnTo>
                  <a:lnTo>
                    <a:pt x="2253" y="975"/>
                  </a:lnTo>
                  <a:lnTo>
                    <a:pt x="2258" y="985"/>
                  </a:lnTo>
                  <a:lnTo>
                    <a:pt x="2274" y="985"/>
                  </a:lnTo>
                  <a:lnTo>
                    <a:pt x="2274" y="999"/>
                  </a:lnTo>
                  <a:lnTo>
                    <a:pt x="2292" y="999"/>
                  </a:lnTo>
                  <a:lnTo>
                    <a:pt x="2294" y="1006"/>
                  </a:lnTo>
                  <a:lnTo>
                    <a:pt x="2339" y="1006"/>
                  </a:lnTo>
                  <a:lnTo>
                    <a:pt x="2340" y="1017"/>
                  </a:lnTo>
                  <a:lnTo>
                    <a:pt x="2382" y="1015"/>
                  </a:lnTo>
                  <a:lnTo>
                    <a:pt x="2384" y="1026"/>
                  </a:lnTo>
                  <a:lnTo>
                    <a:pt x="2405" y="1027"/>
                  </a:lnTo>
                  <a:lnTo>
                    <a:pt x="2405" y="1036"/>
                  </a:lnTo>
                  <a:lnTo>
                    <a:pt x="2438" y="1035"/>
                  </a:lnTo>
                  <a:lnTo>
                    <a:pt x="2441" y="1048"/>
                  </a:lnTo>
                  <a:lnTo>
                    <a:pt x="2459" y="1047"/>
                  </a:lnTo>
                  <a:lnTo>
                    <a:pt x="2462" y="1077"/>
                  </a:lnTo>
                  <a:lnTo>
                    <a:pt x="2480" y="1078"/>
                  </a:lnTo>
                  <a:lnTo>
                    <a:pt x="2481" y="1090"/>
                  </a:lnTo>
                  <a:lnTo>
                    <a:pt x="2516" y="1096"/>
                  </a:lnTo>
                  <a:lnTo>
                    <a:pt x="2516" y="1107"/>
                  </a:lnTo>
                  <a:lnTo>
                    <a:pt x="2540" y="1107"/>
                  </a:lnTo>
                  <a:lnTo>
                    <a:pt x="2541" y="1122"/>
                  </a:lnTo>
                  <a:lnTo>
                    <a:pt x="2573" y="1122"/>
                  </a:lnTo>
                  <a:lnTo>
                    <a:pt x="2573" y="1129"/>
                  </a:lnTo>
                  <a:lnTo>
                    <a:pt x="2598" y="1129"/>
                  </a:lnTo>
                  <a:lnTo>
                    <a:pt x="2600" y="1138"/>
                  </a:lnTo>
                  <a:lnTo>
                    <a:pt x="2639" y="1138"/>
                  </a:lnTo>
                  <a:lnTo>
                    <a:pt x="2640" y="1156"/>
                  </a:lnTo>
                  <a:lnTo>
                    <a:pt x="2675" y="1161"/>
                  </a:lnTo>
                  <a:lnTo>
                    <a:pt x="2673" y="1174"/>
                  </a:lnTo>
                  <a:lnTo>
                    <a:pt x="2706" y="1176"/>
                  </a:lnTo>
                  <a:lnTo>
                    <a:pt x="2708" y="1186"/>
                  </a:lnTo>
                  <a:lnTo>
                    <a:pt x="2762" y="1188"/>
                  </a:lnTo>
                  <a:lnTo>
                    <a:pt x="2762" y="1195"/>
                  </a:lnTo>
                  <a:lnTo>
                    <a:pt x="2816" y="1194"/>
                  </a:lnTo>
                  <a:lnTo>
                    <a:pt x="2816" y="1210"/>
                  </a:lnTo>
                  <a:lnTo>
                    <a:pt x="2828" y="1210"/>
                  </a:lnTo>
                  <a:lnTo>
                    <a:pt x="2829" y="1228"/>
                  </a:lnTo>
                  <a:lnTo>
                    <a:pt x="2859" y="1228"/>
                  </a:lnTo>
                  <a:lnTo>
                    <a:pt x="2862" y="1242"/>
                  </a:lnTo>
                  <a:lnTo>
                    <a:pt x="2937" y="1245"/>
                  </a:lnTo>
                  <a:lnTo>
                    <a:pt x="2937" y="1261"/>
                  </a:lnTo>
                  <a:lnTo>
                    <a:pt x="2982" y="1263"/>
                  </a:lnTo>
                  <a:lnTo>
                    <a:pt x="2985" y="1270"/>
                  </a:lnTo>
                  <a:lnTo>
                    <a:pt x="3006" y="1269"/>
                  </a:lnTo>
                  <a:lnTo>
                    <a:pt x="3006" y="1296"/>
                  </a:lnTo>
                  <a:lnTo>
                    <a:pt x="3047" y="1297"/>
                  </a:lnTo>
                  <a:lnTo>
                    <a:pt x="3045" y="1318"/>
                  </a:lnTo>
                  <a:lnTo>
                    <a:pt x="3159" y="1318"/>
                  </a:lnTo>
                  <a:lnTo>
                    <a:pt x="3159" y="1335"/>
                  </a:lnTo>
                  <a:lnTo>
                    <a:pt x="3173" y="1336"/>
                  </a:lnTo>
                  <a:lnTo>
                    <a:pt x="3174" y="1350"/>
                  </a:lnTo>
                  <a:lnTo>
                    <a:pt x="3194" y="1353"/>
                  </a:lnTo>
                  <a:lnTo>
                    <a:pt x="3197" y="1414"/>
                  </a:lnTo>
                  <a:lnTo>
                    <a:pt x="3258" y="1414"/>
                  </a:lnTo>
                  <a:lnTo>
                    <a:pt x="3261" y="1432"/>
                  </a:lnTo>
                  <a:lnTo>
                    <a:pt x="3282" y="1434"/>
                  </a:lnTo>
                  <a:lnTo>
                    <a:pt x="3285" y="1459"/>
                  </a:lnTo>
                  <a:lnTo>
                    <a:pt x="3349" y="1462"/>
                  </a:lnTo>
                  <a:lnTo>
                    <a:pt x="3349" y="1486"/>
                  </a:lnTo>
                  <a:lnTo>
                    <a:pt x="3405" y="1486"/>
                  </a:lnTo>
                  <a:lnTo>
                    <a:pt x="3405" y="1514"/>
                  </a:lnTo>
                </a:path>
              </a:pathLst>
            </a:custGeom>
            <a:noFill/>
            <a:ln w="38100">
              <a:solidFill>
                <a:srgbClr val="0070C0"/>
              </a:solidFill>
              <a:round/>
              <a:headEnd/>
              <a:tailEnd/>
            </a:ln>
          </p:spPr>
          <p:txBody>
            <a:bodyPr anchor="ctr"/>
            <a:lstStyle/>
            <a:p>
              <a:endParaRPr lang="en-GB">
                <a:latin typeface="Frutiger 55 Roman"/>
              </a:endParaRPr>
            </a:p>
          </p:txBody>
        </p:sp>
        <p:sp>
          <p:nvSpPr>
            <p:cNvPr id="15" name="TextBox 14"/>
            <p:cNvSpPr txBox="1"/>
            <p:nvPr/>
          </p:nvSpPr>
          <p:spPr>
            <a:xfrm>
              <a:off x="8693901" y="6056078"/>
              <a:ext cx="1390769" cy="373265"/>
            </a:xfrm>
            <a:prstGeom prst="rect">
              <a:avLst/>
            </a:prstGeom>
            <a:noFill/>
          </p:spPr>
          <p:txBody>
            <a:bodyPr wrap="square" rtlCol="0">
              <a:spAutoFit/>
            </a:bodyPr>
            <a:lstStyle/>
            <a:p>
              <a:pPr algn="r"/>
              <a:r>
                <a:rPr lang="en-GB" sz="1400" dirty="0" smtClean="0">
                  <a:solidFill>
                    <a:srgbClr val="0070C0"/>
                  </a:solidFill>
                  <a:latin typeface="Frutiger 55 Roman"/>
                </a:rPr>
                <a:t>N=2314</a:t>
              </a:r>
              <a:endParaRPr lang="en-GB" sz="1400" dirty="0">
                <a:solidFill>
                  <a:srgbClr val="0070C0"/>
                </a:solidFill>
                <a:latin typeface="Frutiger 55 Roman"/>
              </a:endParaRPr>
            </a:p>
          </p:txBody>
        </p:sp>
      </p:grpSp>
      <p:sp>
        <p:nvSpPr>
          <p:cNvPr id="19" name="Title 18"/>
          <p:cNvSpPr>
            <a:spLocks noGrp="1"/>
          </p:cNvSpPr>
          <p:nvPr>
            <p:ph type="title"/>
          </p:nvPr>
        </p:nvSpPr>
        <p:spPr>
          <a:xfrm>
            <a:off x="522288" y="1034059"/>
            <a:ext cx="8313499" cy="895350"/>
          </a:xfrm>
        </p:spPr>
        <p:txBody>
          <a:bodyPr/>
          <a:lstStyle/>
          <a:p>
            <a:pPr algn="just"/>
            <a:r>
              <a:rPr lang="it-IT" sz="2000" dirty="0" smtClean="0"/>
              <a:t>Mortalità cardiovascolare: tasso di sopravvivenza (corretto </a:t>
            </a:r>
            <a:br>
              <a:rPr lang="it-IT" sz="2000" dirty="0" smtClean="0"/>
            </a:br>
            <a:r>
              <a:rPr lang="it-IT" sz="2000" dirty="0" smtClean="0"/>
              <a:t>per quartile di testosterone totale) negli uomini di età compresa </a:t>
            </a:r>
            <a:br>
              <a:rPr lang="it-IT" sz="2000" dirty="0" smtClean="0"/>
            </a:br>
            <a:r>
              <a:rPr lang="it-IT" sz="2000" dirty="0" smtClean="0"/>
              <a:t>tra i 42 e i 78 anni : studio EPIC- Norfolk –1993-2003</a:t>
            </a:r>
            <a:endParaRPr lang="it-IT" sz="2000" dirty="0"/>
          </a:p>
        </p:txBody>
      </p:sp>
      <p:sp>
        <p:nvSpPr>
          <p:cNvPr id="23" name="Rectangle 3"/>
          <p:cNvSpPr>
            <a:spLocks noChangeArrowheads="1"/>
          </p:cNvSpPr>
          <p:nvPr/>
        </p:nvSpPr>
        <p:spPr bwMode="auto">
          <a:xfrm>
            <a:off x="107031" y="6373341"/>
            <a:ext cx="3057247" cy="261610"/>
          </a:xfrm>
          <a:prstGeom prst="rect">
            <a:avLst/>
          </a:prstGeom>
          <a:noFill/>
          <a:ln w="9525" algn="ctr">
            <a:noFill/>
            <a:miter lim="800000"/>
            <a:headEnd/>
            <a:tailEnd/>
          </a:ln>
        </p:spPr>
        <p:txBody>
          <a:bodyPr wrap="none">
            <a:spAutoFit/>
          </a:bodyPr>
          <a:lstStyle/>
          <a:p>
            <a:r>
              <a:rPr lang="de-DE" sz="1000" dirty="0">
                <a:latin typeface="Frutiger 55 Roman"/>
              </a:rPr>
              <a:t>Khaw KT </a:t>
            </a:r>
            <a:r>
              <a:rPr lang="de-DE" sz="1000" i="1" dirty="0">
                <a:latin typeface="Frutiger 55 Roman"/>
              </a:rPr>
              <a:t>et al</a:t>
            </a:r>
            <a:r>
              <a:rPr lang="de-DE" sz="1000" dirty="0">
                <a:latin typeface="Frutiger 55 Roman"/>
              </a:rPr>
              <a:t>. </a:t>
            </a:r>
            <a:r>
              <a:rPr lang="de-DE" sz="1000" i="1" dirty="0">
                <a:latin typeface="Frutiger 55 Roman"/>
              </a:rPr>
              <a:t>Circulation</a:t>
            </a:r>
            <a:r>
              <a:rPr lang="de-DE" sz="1000" dirty="0">
                <a:latin typeface="Frutiger 55 Roman"/>
              </a:rPr>
              <a:t> </a:t>
            </a:r>
            <a:r>
              <a:rPr lang="de-DE" sz="1100" dirty="0" smtClean="0">
                <a:latin typeface="Frutiger 55 Roman"/>
              </a:rPr>
              <a:t>2007;116:2694–2701</a:t>
            </a:r>
            <a:r>
              <a:rPr lang="de-DE" sz="1000" dirty="0" smtClean="0">
                <a:latin typeface="Frutiger 55 Roman"/>
              </a:rPr>
              <a:t>.</a:t>
            </a:r>
            <a:endParaRPr lang="de-DE" sz="1000" dirty="0">
              <a:latin typeface="Frutiger 55 Roman"/>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4"/>
          <p:cNvSpPr txBox="1">
            <a:spLocks noChangeArrowheads="1"/>
          </p:cNvSpPr>
          <p:nvPr/>
        </p:nvSpPr>
        <p:spPr bwMode="auto">
          <a:xfrm>
            <a:off x="107031" y="6361633"/>
            <a:ext cx="4319588" cy="255587"/>
          </a:xfrm>
          <a:prstGeom prst="rect">
            <a:avLst/>
          </a:prstGeom>
          <a:noFill/>
          <a:ln w="9525">
            <a:noFill/>
            <a:round/>
            <a:headEnd/>
            <a:tailEnd/>
          </a:ln>
          <a:effectLst/>
        </p:spPr>
        <p:txBody>
          <a:bodyPr lIns="90000" tIns="46800" rIns="90000" bIns="46800" anchor="t" anchorCtr="0"/>
          <a:lstStyle/>
          <a:p>
            <a:pPr>
              <a:tabLst>
                <a:tab pos="723900" algn="l"/>
                <a:tab pos="1447800" algn="l"/>
                <a:tab pos="2171700" algn="l"/>
                <a:tab pos="2895600" algn="l"/>
                <a:tab pos="3619500" algn="l"/>
              </a:tabLst>
            </a:pPr>
            <a:r>
              <a:rPr lang="en-GB" sz="1000" dirty="0" err="1">
                <a:latin typeface="Frutiger 55 Roman"/>
                <a:ea typeface="msgothic" charset="0"/>
                <a:cs typeface="msgothic" charset="0"/>
              </a:rPr>
              <a:t>Vikan</a:t>
            </a:r>
            <a:r>
              <a:rPr lang="en-GB" sz="1000" dirty="0">
                <a:latin typeface="Frutiger 55 Roman"/>
                <a:ea typeface="msgothic" charset="0"/>
                <a:cs typeface="msgothic" charset="0"/>
              </a:rPr>
              <a:t> T </a:t>
            </a:r>
            <a:r>
              <a:rPr lang="en-GB" sz="1000" i="1" dirty="0">
                <a:latin typeface="Frutiger 55 Roman"/>
                <a:ea typeface="msgothic" charset="0"/>
                <a:cs typeface="msgothic" charset="0"/>
              </a:rPr>
              <a:t>et al</a:t>
            </a:r>
            <a:r>
              <a:rPr lang="en-GB" sz="1000" dirty="0">
                <a:latin typeface="Frutiger 55 Roman"/>
                <a:ea typeface="msgothic" charset="0"/>
                <a:cs typeface="msgothic" charset="0"/>
              </a:rPr>
              <a:t>. </a:t>
            </a:r>
            <a:r>
              <a:rPr lang="en-GB" sz="1000" i="1" dirty="0" err="1">
                <a:latin typeface="Frutiger 55 Roman"/>
                <a:ea typeface="msgothic" charset="0"/>
                <a:cs typeface="msgothic" charset="0"/>
              </a:rPr>
              <a:t>Eur</a:t>
            </a:r>
            <a:r>
              <a:rPr lang="en-GB" sz="1000" i="1" dirty="0">
                <a:latin typeface="Frutiger 55 Roman"/>
                <a:ea typeface="msgothic" charset="0"/>
                <a:cs typeface="msgothic" charset="0"/>
              </a:rPr>
              <a:t> J </a:t>
            </a:r>
            <a:r>
              <a:rPr lang="en-GB" sz="1100" i="1" dirty="0" err="1">
                <a:latin typeface="Frutiger 55 Roman"/>
                <a:ea typeface="msgothic" charset="0"/>
                <a:cs typeface="msgothic" charset="0"/>
              </a:rPr>
              <a:t>Endocrinol</a:t>
            </a:r>
            <a:r>
              <a:rPr lang="en-GB" sz="1000" i="1" dirty="0">
                <a:latin typeface="Frutiger 55 Roman"/>
                <a:ea typeface="msgothic" charset="0"/>
                <a:cs typeface="msgothic" charset="0"/>
              </a:rPr>
              <a:t> </a:t>
            </a:r>
            <a:r>
              <a:rPr lang="en-GB" sz="1000" dirty="0" smtClean="0">
                <a:latin typeface="Frutiger 55 Roman"/>
                <a:ea typeface="msgothic" charset="0"/>
                <a:cs typeface="msgothic" charset="0"/>
              </a:rPr>
              <a:t>2009;161:435–442.</a:t>
            </a:r>
            <a:endParaRPr lang="en-GB" sz="1000" dirty="0">
              <a:latin typeface="Frutiger 55 Roman"/>
              <a:ea typeface="msgothic" charset="0"/>
              <a:cs typeface="msgothic" charset="0"/>
            </a:endParaRPr>
          </a:p>
        </p:txBody>
      </p:sp>
      <p:sp>
        <p:nvSpPr>
          <p:cNvPr id="16" name="Title 15"/>
          <p:cNvSpPr>
            <a:spLocks noGrp="1"/>
          </p:cNvSpPr>
          <p:nvPr>
            <p:ph type="title"/>
          </p:nvPr>
        </p:nvSpPr>
        <p:spPr>
          <a:xfrm>
            <a:off x="598489" y="806451"/>
            <a:ext cx="7361236" cy="895350"/>
          </a:xfrm>
        </p:spPr>
        <p:txBody>
          <a:bodyPr/>
          <a:lstStyle/>
          <a:p>
            <a:r>
              <a:rPr lang="it-IT" dirty="0" smtClean="0"/>
              <a:t>Studio </a:t>
            </a:r>
            <a:r>
              <a:rPr lang="it-IT" dirty="0" err="1" smtClean="0"/>
              <a:t>Norway-Trømso</a:t>
            </a:r>
            <a:r>
              <a:rPr lang="it-IT" dirty="0" smtClean="0"/>
              <a:t>: androgeni e possibile rischio di mortalità</a:t>
            </a:r>
            <a:br>
              <a:rPr lang="it-IT" dirty="0" smtClean="0"/>
            </a:br>
            <a:r>
              <a:rPr lang="de-DE" dirty="0" smtClean="0"/>
              <a:t/>
            </a:r>
            <a:br>
              <a:rPr lang="de-DE" dirty="0" smtClean="0"/>
            </a:br>
            <a:endParaRPr lang="en-GB" dirty="0"/>
          </a:p>
        </p:txBody>
      </p:sp>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6380" t="31862" r="52009" b="38713"/>
          <a:stretch/>
        </p:blipFill>
        <p:spPr bwMode="auto">
          <a:xfrm>
            <a:off x="981249" y="1712692"/>
            <a:ext cx="7628354" cy="44378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Rettangolo 1"/>
          <p:cNvSpPr/>
          <p:nvPr/>
        </p:nvSpPr>
        <p:spPr>
          <a:xfrm>
            <a:off x="981249" y="2065284"/>
            <a:ext cx="343054" cy="387831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 name="CasellaDiTesto 2"/>
          <p:cNvSpPr txBox="1"/>
          <p:nvPr/>
        </p:nvSpPr>
        <p:spPr>
          <a:xfrm rot="16200000">
            <a:off x="137088" y="3847382"/>
            <a:ext cx="2063385" cy="307777"/>
          </a:xfrm>
          <a:prstGeom prst="rect">
            <a:avLst/>
          </a:prstGeom>
          <a:noFill/>
        </p:spPr>
        <p:txBody>
          <a:bodyPr wrap="none" rtlCol="0">
            <a:spAutoFit/>
          </a:bodyPr>
          <a:lstStyle/>
          <a:p>
            <a:r>
              <a:rPr lang="it-IT" sz="1400" dirty="0">
                <a:solidFill>
                  <a:schemeClr val="accent1">
                    <a:lumMod val="75000"/>
                  </a:schemeClr>
                </a:solidFill>
              </a:rPr>
              <a:t>morte per tutte le cause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91"/>
          <p:cNvSpPr txBox="1">
            <a:spLocks noChangeArrowheads="1"/>
          </p:cNvSpPr>
          <p:nvPr/>
        </p:nvSpPr>
        <p:spPr bwMode="auto">
          <a:xfrm>
            <a:off x="83775" y="6353938"/>
            <a:ext cx="3095719" cy="261610"/>
          </a:xfrm>
          <a:prstGeom prst="rect">
            <a:avLst/>
          </a:prstGeom>
          <a:noFill/>
          <a:ln w="9525" algn="ctr">
            <a:noFill/>
            <a:miter lim="800000"/>
            <a:headEnd/>
            <a:tailEnd/>
          </a:ln>
        </p:spPr>
        <p:txBody>
          <a:bodyPr wrap="none" anchor="ctr">
            <a:spAutoFit/>
          </a:bodyPr>
          <a:lstStyle/>
          <a:p>
            <a:pPr eaLnBrk="0" hangingPunct="0"/>
            <a:r>
              <a:rPr lang="de-DE" sz="1100" dirty="0">
                <a:latin typeface="Frutiger 55 Roman"/>
              </a:rPr>
              <a:t>Corona G </a:t>
            </a:r>
            <a:r>
              <a:rPr lang="de-DE" sz="1100" i="1" dirty="0">
                <a:latin typeface="Frutiger 55 Roman"/>
              </a:rPr>
              <a:t>et al</a:t>
            </a:r>
            <a:r>
              <a:rPr lang="de-DE" sz="1100" dirty="0">
                <a:latin typeface="Frutiger 55 Roman"/>
              </a:rPr>
              <a:t>. </a:t>
            </a:r>
            <a:r>
              <a:rPr lang="de-DE" sz="1100" i="1" dirty="0">
                <a:latin typeface="Frutiger 55 Roman"/>
              </a:rPr>
              <a:t>J Sex Med </a:t>
            </a:r>
            <a:r>
              <a:rPr lang="de-DE" sz="1100" dirty="0" smtClean="0">
                <a:latin typeface="Frutiger 55 Roman"/>
              </a:rPr>
              <a:t>2010;7:1557–1564.</a:t>
            </a:r>
            <a:endParaRPr lang="de-DE" sz="1100" dirty="0">
              <a:latin typeface="Frutiger 55 Roman"/>
            </a:endParaRPr>
          </a:p>
        </p:txBody>
      </p:sp>
      <p:grpSp>
        <p:nvGrpSpPr>
          <p:cNvPr id="2" name="Group 22"/>
          <p:cNvGrpSpPr/>
          <p:nvPr/>
        </p:nvGrpSpPr>
        <p:grpSpPr>
          <a:xfrm>
            <a:off x="1342789" y="2032554"/>
            <a:ext cx="7801211" cy="4335035"/>
            <a:chOff x="677316" y="1187450"/>
            <a:chExt cx="9990170" cy="5212218"/>
          </a:xfrm>
        </p:grpSpPr>
        <p:grpSp>
          <p:nvGrpSpPr>
            <p:cNvPr id="3" name="Gruppieren 18"/>
            <p:cNvGrpSpPr>
              <a:grpSpLocks/>
            </p:cNvGrpSpPr>
            <p:nvPr/>
          </p:nvGrpSpPr>
          <p:grpSpPr bwMode="auto">
            <a:xfrm>
              <a:off x="779463" y="1187450"/>
              <a:ext cx="5953125" cy="4762500"/>
              <a:chOff x="4788024" y="980728"/>
              <a:chExt cx="5953125" cy="4762500"/>
            </a:xfrm>
          </p:grpSpPr>
          <p:sp>
            <p:nvSpPr>
              <p:cNvPr id="59401" name="Text Box 15"/>
              <p:cNvSpPr txBox="1">
                <a:spLocks noChangeArrowheads="1"/>
              </p:cNvSpPr>
              <p:nvPr/>
            </p:nvSpPr>
            <p:spPr bwMode="auto">
              <a:xfrm>
                <a:off x="7740352" y="3740522"/>
                <a:ext cx="913903" cy="407059"/>
              </a:xfrm>
              <a:prstGeom prst="rect">
                <a:avLst/>
              </a:prstGeom>
              <a:noFill/>
              <a:ln w="9525">
                <a:noFill/>
                <a:miter lim="800000"/>
                <a:headEnd/>
                <a:tailEnd/>
              </a:ln>
            </p:spPr>
            <p:txBody>
              <a:bodyPr wrap="none">
                <a:spAutoFit/>
              </a:bodyPr>
              <a:lstStyle/>
              <a:p>
                <a:r>
                  <a:rPr lang="it-IT" sz="1600" b="1">
                    <a:solidFill>
                      <a:srgbClr val="0070C0"/>
                    </a:solidFill>
                    <a:latin typeface="Frutiger 55 Roman"/>
                  </a:rPr>
                  <a:t>p=NS</a:t>
                </a:r>
              </a:p>
            </p:txBody>
          </p:sp>
          <p:pic>
            <p:nvPicPr>
              <p:cNvPr id="59402" name="Picture 3"/>
              <p:cNvPicPr>
                <a:picLocks noChangeAspect="1" noChangeArrowheads="1"/>
              </p:cNvPicPr>
              <p:nvPr/>
            </p:nvPicPr>
            <p:blipFill>
              <a:blip r:embed="rId3" cstate="print"/>
              <a:srcRect/>
              <a:stretch>
                <a:fillRect/>
              </a:stretch>
            </p:blipFill>
            <p:spPr bwMode="auto">
              <a:xfrm>
                <a:off x="4788024" y="980728"/>
                <a:ext cx="5953125" cy="4762500"/>
              </a:xfrm>
              <a:prstGeom prst="rect">
                <a:avLst/>
              </a:prstGeom>
              <a:noFill/>
              <a:ln w="9525">
                <a:noFill/>
                <a:miter lim="800000"/>
                <a:headEnd/>
                <a:tailEnd/>
              </a:ln>
            </p:spPr>
          </p:pic>
          <p:grpSp>
            <p:nvGrpSpPr>
              <p:cNvPr id="4" name="Group 5"/>
              <p:cNvGrpSpPr>
                <a:grpSpLocks/>
              </p:cNvGrpSpPr>
              <p:nvPr/>
            </p:nvGrpSpPr>
            <p:grpSpPr bwMode="auto">
              <a:xfrm>
                <a:off x="5654154" y="4365107"/>
                <a:ext cx="2457451" cy="866776"/>
                <a:chOff x="4194" y="1689"/>
                <a:chExt cx="1548" cy="546"/>
              </a:xfrm>
            </p:grpSpPr>
            <p:grpSp>
              <p:nvGrpSpPr>
                <p:cNvPr id="5" name="Group 6"/>
                <p:cNvGrpSpPr>
                  <a:grpSpLocks/>
                </p:cNvGrpSpPr>
                <p:nvPr/>
              </p:nvGrpSpPr>
              <p:grpSpPr bwMode="auto">
                <a:xfrm>
                  <a:off x="4194" y="1689"/>
                  <a:ext cx="1502" cy="256"/>
                  <a:chOff x="5037" y="70"/>
                  <a:chExt cx="1502" cy="256"/>
                </a:xfrm>
              </p:grpSpPr>
              <p:sp>
                <p:nvSpPr>
                  <p:cNvPr id="59411" name="Line 7"/>
                  <p:cNvSpPr>
                    <a:spLocks noChangeShapeType="1"/>
                  </p:cNvSpPr>
                  <p:nvPr/>
                </p:nvSpPr>
                <p:spPr bwMode="auto">
                  <a:xfrm flipV="1">
                    <a:off x="5037" y="180"/>
                    <a:ext cx="115" cy="1"/>
                  </a:xfrm>
                  <a:prstGeom prst="line">
                    <a:avLst/>
                  </a:prstGeom>
                  <a:noFill/>
                  <a:ln w="38100">
                    <a:solidFill>
                      <a:srgbClr val="0000FF"/>
                    </a:solidFill>
                    <a:round/>
                    <a:headEnd/>
                    <a:tailEnd/>
                  </a:ln>
                </p:spPr>
                <p:txBody>
                  <a:bodyPr/>
                  <a:lstStyle/>
                  <a:p>
                    <a:endParaRPr lang="en-GB">
                      <a:solidFill>
                        <a:srgbClr val="0070C0"/>
                      </a:solidFill>
                      <a:latin typeface="Frutiger 55 Roman"/>
                    </a:endParaRPr>
                  </a:p>
                </p:txBody>
              </p:sp>
              <p:sp>
                <p:nvSpPr>
                  <p:cNvPr id="59412" name="Text Box 8"/>
                  <p:cNvSpPr txBox="1">
                    <a:spLocks noChangeArrowheads="1"/>
                  </p:cNvSpPr>
                  <p:nvPr/>
                </p:nvSpPr>
                <p:spPr bwMode="auto">
                  <a:xfrm>
                    <a:off x="5147" y="70"/>
                    <a:ext cx="1392" cy="256"/>
                  </a:xfrm>
                  <a:prstGeom prst="rect">
                    <a:avLst/>
                  </a:prstGeom>
                  <a:noFill/>
                  <a:ln w="9525">
                    <a:noFill/>
                    <a:miter lim="800000"/>
                    <a:headEnd/>
                    <a:tailEnd/>
                  </a:ln>
                </p:spPr>
                <p:txBody>
                  <a:bodyPr wrap="none">
                    <a:spAutoFit/>
                  </a:bodyPr>
                  <a:lstStyle/>
                  <a:p>
                    <a:r>
                      <a:rPr lang="it-IT" sz="1600" b="1" dirty="0">
                        <a:solidFill>
                          <a:srgbClr val="0070C0"/>
                        </a:solidFill>
                        <a:latin typeface="Frutiger 55 Roman"/>
                      </a:rPr>
                      <a:t>TT </a:t>
                    </a:r>
                    <a:r>
                      <a:rPr lang="it-IT" sz="1600" b="1" dirty="0">
                        <a:solidFill>
                          <a:srgbClr val="0070C0"/>
                        </a:solidFill>
                        <a:latin typeface="Frutiger 55 Roman"/>
                        <a:cs typeface="Times New Roman" pitchFamily="18" charset="0"/>
                        <a:sym typeface="Symbol" pitchFamily="18" charset="2"/>
                      </a:rPr>
                      <a:t></a:t>
                    </a:r>
                    <a:r>
                      <a:rPr lang="it-IT" sz="1600" b="1" dirty="0">
                        <a:solidFill>
                          <a:srgbClr val="0070C0"/>
                        </a:solidFill>
                        <a:latin typeface="Frutiger 55 Roman"/>
                        <a:cs typeface="Times New Roman" pitchFamily="18" charset="0"/>
                      </a:rPr>
                      <a:t> 10.4 nmol/l</a:t>
                    </a:r>
                  </a:p>
                </p:txBody>
              </p:sp>
            </p:grpSp>
            <p:grpSp>
              <p:nvGrpSpPr>
                <p:cNvPr id="6" name="Group 9"/>
                <p:cNvGrpSpPr>
                  <a:grpSpLocks/>
                </p:cNvGrpSpPr>
                <p:nvPr/>
              </p:nvGrpSpPr>
              <p:grpSpPr bwMode="auto">
                <a:xfrm>
                  <a:off x="4194" y="1834"/>
                  <a:ext cx="1548" cy="256"/>
                  <a:chOff x="5037" y="247"/>
                  <a:chExt cx="1548" cy="256"/>
                </a:xfrm>
              </p:grpSpPr>
              <p:sp>
                <p:nvSpPr>
                  <p:cNvPr id="59409" name="Line 10"/>
                  <p:cNvSpPr>
                    <a:spLocks noChangeShapeType="1"/>
                  </p:cNvSpPr>
                  <p:nvPr/>
                </p:nvSpPr>
                <p:spPr bwMode="auto">
                  <a:xfrm flipV="1">
                    <a:off x="5037" y="361"/>
                    <a:ext cx="115" cy="1"/>
                  </a:xfrm>
                  <a:prstGeom prst="line">
                    <a:avLst/>
                  </a:prstGeom>
                  <a:noFill/>
                  <a:ln w="38100">
                    <a:solidFill>
                      <a:srgbClr val="00FF00"/>
                    </a:solidFill>
                    <a:round/>
                    <a:headEnd/>
                    <a:tailEnd/>
                  </a:ln>
                </p:spPr>
                <p:txBody>
                  <a:bodyPr/>
                  <a:lstStyle/>
                  <a:p>
                    <a:endParaRPr lang="en-GB">
                      <a:solidFill>
                        <a:srgbClr val="0070C0"/>
                      </a:solidFill>
                      <a:latin typeface="Frutiger 55 Roman"/>
                    </a:endParaRPr>
                  </a:p>
                </p:txBody>
              </p:sp>
              <p:sp>
                <p:nvSpPr>
                  <p:cNvPr id="59410" name="Text Box 11"/>
                  <p:cNvSpPr txBox="1">
                    <a:spLocks noChangeArrowheads="1"/>
                  </p:cNvSpPr>
                  <p:nvPr/>
                </p:nvSpPr>
                <p:spPr bwMode="auto">
                  <a:xfrm>
                    <a:off x="5147" y="247"/>
                    <a:ext cx="1438" cy="256"/>
                  </a:xfrm>
                  <a:prstGeom prst="rect">
                    <a:avLst/>
                  </a:prstGeom>
                  <a:noFill/>
                  <a:ln w="9525">
                    <a:noFill/>
                    <a:miter lim="800000"/>
                    <a:headEnd/>
                    <a:tailEnd/>
                  </a:ln>
                </p:spPr>
                <p:txBody>
                  <a:bodyPr wrap="none">
                    <a:spAutoFit/>
                  </a:bodyPr>
                  <a:lstStyle/>
                  <a:p>
                    <a:r>
                      <a:rPr lang="it-IT" sz="1600" b="1" dirty="0">
                        <a:solidFill>
                          <a:srgbClr val="0070C0"/>
                        </a:solidFill>
                        <a:latin typeface="Frutiger 55 Roman"/>
                      </a:rPr>
                      <a:t>TT </a:t>
                    </a:r>
                    <a:r>
                      <a:rPr lang="it-IT" sz="1600" b="1" dirty="0" smtClean="0">
                        <a:solidFill>
                          <a:srgbClr val="0070C0"/>
                        </a:solidFill>
                        <a:latin typeface="Frutiger 55 Roman"/>
                      </a:rPr>
                      <a:t>8–10.4 </a:t>
                    </a:r>
                    <a:r>
                      <a:rPr lang="it-IT" sz="1600" b="1" dirty="0">
                        <a:solidFill>
                          <a:srgbClr val="0070C0"/>
                        </a:solidFill>
                        <a:latin typeface="Frutiger 55 Roman"/>
                      </a:rPr>
                      <a:t>nmol/l</a:t>
                    </a:r>
                    <a:endParaRPr lang="it-IT" sz="1600" b="1" dirty="0">
                      <a:solidFill>
                        <a:srgbClr val="0070C0"/>
                      </a:solidFill>
                      <a:latin typeface="Frutiger 55 Roman"/>
                      <a:cs typeface="Times New Roman" pitchFamily="18" charset="0"/>
                    </a:endParaRPr>
                  </a:p>
                </p:txBody>
              </p:sp>
            </p:grpSp>
            <p:grpSp>
              <p:nvGrpSpPr>
                <p:cNvPr id="7" name="Group 12"/>
                <p:cNvGrpSpPr>
                  <a:grpSpLocks/>
                </p:cNvGrpSpPr>
                <p:nvPr/>
              </p:nvGrpSpPr>
              <p:grpSpPr bwMode="auto">
                <a:xfrm>
                  <a:off x="4194" y="1979"/>
                  <a:ext cx="1278" cy="256"/>
                  <a:chOff x="5037" y="407"/>
                  <a:chExt cx="1278" cy="256"/>
                </a:xfrm>
              </p:grpSpPr>
              <p:sp>
                <p:nvSpPr>
                  <p:cNvPr id="59407" name="Line 13"/>
                  <p:cNvSpPr>
                    <a:spLocks noChangeShapeType="1"/>
                  </p:cNvSpPr>
                  <p:nvPr/>
                </p:nvSpPr>
                <p:spPr bwMode="auto">
                  <a:xfrm>
                    <a:off x="5037" y="528"/>
                    <a:ext cx="124" cy="2"/>
                  </a:xfrm>
                  <a:prstGeom prst="line">
                    <a:avLst/>
                  </a:prstGeom>
                  <a:noFill/>
                  <a:ln w="38100">
                    <a:solidFill>
                      <a:srgbClr val="FF0000"/>
                    </a:solidFill>
                    <a:round/>
                    <a:headEnd/>
                    <a:tailEnd/>
                  </a:ln>
                </p:spPr>
                <p:txBody>
                  <a:bodyPr/>
                  <a:lstStyle/>
                  <a:p>
                    <a:endParaRPr lang="en-GB">
                      <a:solidFill>
                        <a:srgbClr val="0070C0"/>
                      </a:solidFill>
                      <a:latin typeface="Frutiger 55 Roman"/>
                    </a:endParaRPr>
                  </a:p>
                </p:txBody>
              </p:sp>
              <p:sp>
                <p:nvSpPr>
                  <p:cNvPr id="59408" name="Text Box 14"/>
                  <p:cNvSpPr txBox="1">
                    <a:spLocks noChangeArrowheads="1"/>
                  </p:cNvSpPr>
                  <p:nvPr/>
                </p:nvSpPr>
                <p:spPr bwMode="auto">
                  <a:xfrm>
                    <a:off x="5147" y="407"/>
                    <a:ext cx="1168" cy="256"/>
                  </a:xfrm>
                  <a:prstGeom prst="rect">
                    <a:avLst/>
                  </a:prstGeom>
                  <a:noFill/>
                  <a:ln w="9525">
                    <a:noFill/>
                    <a:miter lim="800000"/>
                    <a:headEnd/>
                    <a:tailEnd/>
                  </a:ln>
                </p:spPr>
                <p:txBody>
                  <a:bodyPr wrap="none">
                    <a:spAutoFit/>
                  </a:bodyPr>
                  <a:lstStyle/>
                  <a:p>
                    <a:r>
                      <a:rPr lang="it-IT" sz="1600" b="1" dirty="0">
                        <a:solidFill>
                          <a:srgbClr val="0070C0"/>
                        </a:solidFill>
                        <a:latin typeface="Frutiger 55 Roman"/>
                      </a:rPr>
                      <a:t>TT &lt; 8 nmol/l</a:t>
                    </a:r>
                    <a:endParaRPr lang="it-IT" sz="1600" b="1" dirty="0">
                      <a:solidFill>
                        <a:srgbClr val="0070C0"/>
                      </a:solidFill>
                      <a:latin typeface="Frutiger 55 Roman"/>
                      <a:cs typeface="Times New Roman" pitchFamily="18" charset="0"/>
                    </a:endParaRPr>
                  </a:p>
                </p:txBody>
              </p:sp>
            </p:grpSp>
          </p:grpSp>
        </p:grpSp>
        <p:sp>
          <p:nvSpPr>
            <p:cNvPr id="59399" name="Text Box 16"/>
            <p:cNvSpPr txBox="1">
              <a:spLocks noChangeArrowheads="1"/>
            </p:cNvSpPr>
            <p:nvPr/>
          </p:nvSpPr>
          <p:spPr bwMode="auto">
            <a:xfrm>
              <a:off x="6804025" y="3524250"/>
              <a:ext cx="2792948" cy="407059"/>
            </a:xfrm>
            <a:prstGeom prst="rect">
              <a:avLst/>
            </a:prstGeom>
            <a:noFill/>
            <a:ln w="9525">
              <a:noFill/>
              <a:miter lim="800000"/>
              <a:headEnd/>
              <a:tailEnd/>
            </a:ln>
          </p:spPr>
          <p:txBody>
            <a:bodyPr wrap="none">
              <a:spAutoFit/>
            </a:bodyPr>
            <a:lstStyle/>
            <a:p>
              <a:r>
                <a:rPr lang="it-IT" sz="1600" dirty="0">
                  <a:solidFill>
                    <a:srgbClr val="0070C0"/>
                  </a:solidFill>
                  <a:latin typeface="Frutiger 55 Roman"/>
                </a:rPr>
                <a:t>p&lt;0.05 vs. TT </a:t>
              </a:r>
              <a:r>
                <a:rPr lang="it-IT" sz="1600" dirty="0" smtClean="0">
                  <a:solidFill>
                    <a:srgbClr val="0070C0"/>
                  </a:solidFill>
                  <a:latin typeface="Frutiger 55 Roman"/>
                  <a:cs typeface="Times New Roman" pitchFamily="18" charset="0"/>
                  <a:sym typeface="Symbol" pitchFamily="18" charset="2"/>
                </a:rPr>
                <a:t>10.4 </a:t>
              </a:r>
              <a:r>
                <a:rPr lang="it-IT" sz="1600" dirty="0" smtClean="0">
                  <a:solidFill>
                    <a:srgbClr val="0070C0"/>
                  </a:solidFill>
                  <a:latin typeface="Frutiger 55 Roman"/>
                  <a:cs typeface="Times New Roman" pitchFamily="18" charset="0"/>
                </a:rPr>
                <a:t> </a:t>
              </a:r>
              <a:r>
                <a:rPr lang="it-IT" sz="1600" dirty="0" smtClean="0">
                  <a:solidFill>
                    <a:srgbClr val="0070C0"/>
                  </a:solidFill>
                  <a:latin typeface="Frutiger 55 Roman"/>
                </a:rPr>
                <a:t> </a:t>
              </a:r>
              <a:endParaRPr lang="it-IT" sz="1600" dirty="0">
                <a:solidFill>
                  <a:srgbClr val="0070C0"/>
                </a:solidFill>
                <a:latin typeface="Frutiger 55 Roman"/>
              </a:endParaRPr>
            </a:p>
          </p:txBody>
        </p:sp>
        <p:sp>
          <p:nvSpPr>
            <p:cNvPr id="59400" name="Text Box 17"/>
            <p:cNvSpPr txBox="1">
              <a:spLocks noChangeArrowheads="1"/>
            </p:cNvSpPr>
            <p:nvPr/>
          </p:nvSpPr>
          <p:spPr bwMode="auto">
            <a:xfrm>
              <a:off x="6804025" y="4821238"/>
              <a:ext cx="3084444" cy="407059"/>
            </a:xfrm>
            <a:prstGeom prst="rect">
              <a:avLst/>
            </a:prstGeom>
            <a:noFill/>
            <a:ln w="9525">
              <a:noFill/>
              <a:miter lim="800000"/>
              <a:headEnd/>
              <a:tailEnd/>
            </a:ln>
          </p:spPr>
          <p:txBody>
            <a:bodyPr wrap="none">
              <a:spAutoFit/>
            </a:bodyPr>
            <a:lstStyle/>
            <a:p>
              <a:r>
                <a:rPr lang="it-IT" sz="1600" dirty="0">
                  <a:solidFill>
                    <a:srgbClr val="0070C0"/>
                  </a:solidFill>
                  <a:latin typeface="Frutiger 55 Roman"/>
                </a:rPr>
                <a:t>p&lt;0.0001 vs. TT </a:t>
              </a:r>
              <a:r>
                <a:rPr lang="it-IT" sz="1600" dirty="0" smtClean="0">
                  <a:solidFill>
                    <a:srgbClr val="0070C0"/>
                  </a:solidFill>
                  <a:latin typeface="Frutiger 55 Roman"/>
                  <a:cs typeface="Times New Roman" pitchFamily="18" charset="0"/>
                  <a:sym typeface="Symbol" pitchFamily="18" charset="2"/>
                </a:rPr>
                <a:t>10.4 </a:t>
              </a:r>
              <a:r>
                <a:rPr lang="it-IT" sz="1600" dirty="0" smtClean="0">
                  <a:solidFill>
                    <a:srgbClr val="0070C0"/>
                  </a:solidFill>
                  <a:latin typeface="Frutiger 55 Roman"/>
                  <a:cs typeface="Times New Roman" pitchFamily="18" charset="0"/>
                </a:rPr>
                <a:t> </a:t>
              </a:r>
              <a:r>
                <a:rPr lang="it-IT" sz="1600" dirty="0" smtClean="0">
                  <a:solidFill>
                    <a:srgbClr val="0070C0"/>
                  </a:solidFill>
                  <a:latin typeface="Frutiger 55 Roman"/>
                </a:rPr>
                <a:t> </a:t>
              </a:r>
              <a:endParaRPr lang="it-IT" sz="1600" dirty="0">
                <a:solidFill>
                  <a:srgbClr val="0070C0"/>
                </a:solidFill>
                <a:latin typeface="Frutiger 55 Roman"/>
              </a:endParaRPr>
            </a:p>
          </p:txBody>
        </p:sp>
        <p:sp>
          <p:nvSpPr>
            <p:cNvPr id="21" name="TextBox 20"/>
            <p:cNvSpPr txBox="1"/>
            <p:nvPr/>
          </p:nvSpPr>
          <p:spPr>
            <a:xfrm>
              <a:off x="8909707" y="6029613"/>
              <a:ext cx="1757779" cy="370055"/>
            </a:xfrm>
            <a:prstGeom prst="rect">
              <a:avLst/>
            </a:prstGeom>
            <a:noFill/>
          </p:spPr>
          <p:txBody>
            <a:bodyPr wrap="square" rtlCol="0">
              <a:spAutoFit/>
            </a:bodyPr>
            <a:lstStyle/>
            <a:p>
              <a:pPr algn="r"/>
              <a:r>
                <a:rPr lang="en-GB" sz="1400" dirty="0" smtClean="0">
                  <a:solidFill>
                    <a:srgbClr val="0070C0"/>
                  </a:solidFill>
                  <a:latin typeface="Frutiger 55 Roman"/>
                </a:rPr>
                <a:t>N=1.687</a:t>
              </a:r>
              <a:endParaRPr lang="en-GB" sz="1400" dirty="0">
                <a:solidFill>
                  <a:srgbClr val="0070C0"/>
                </a:solidFill>
                <a:latin typeface="Frutiger 55 Roman"/>
              </a:endParaRPr>
            </a:p>
          </p:txBody>
        </p:sp>
        <p:sp>
          <p:nvSpPr>
            <p:cNvPr id="59397" name="Text Box 18"/>
            <p:cNvSpPr txBox="1">
              <a:spLocks noChangeArrowheads="1"/>
            </p:cNvSpPr>
            <p:nvPr/>
          </p:nvSpPr>
          <p:spPr bwMode="auto">
            <a:xfrm>
              <a:off x="3097455" y="5726246"/>
              <a:ext cx="1765814" cy="333049"/>
            </a:xfrm>
            <a:prstGeom prst="rect">
              <a:avLst/>
            </a:prstGeom>
            <a:noFill/>
            <a:ln w="9525">
              <a:noFill/>
              <a:miter lim="800000"/>
              <a:headEnd/>
              <a:tailEnd/>
            </a:ln>
          </p:spPr>
          <p:txBody>
            <a:bodyPr wrap="none">
              <a:spAutoFit/>
            </a:bodyPr>
            <a:lstStyle/>
            <a:p>
              <a:r>
                <a:rPr lang="it-IT" sz="1200" b="1" dirty="0" smtClean="0">
                  <a:solidFill>
                    <a:srgbClr val="0070C0"/>
                  </a:solidFill>
                  <a:latin typeface="Frutiger 55 Roman"/>
                </a:rPr>
                <a:t>Follow-up (anni)</a:t>
              </a:r>
              <a:endParaRPr lang="it-IT" sz="1200" b="1" dirty="0">
                <a:solidFill>
                  <a:srgbClr val="0070C0"/>
                </a:solidFill>
                <a:latin typeface="Frutiger 55 Roman"/>
              </a:endParaRPr>
            </a:p>
          </p:txBody>
        </p:sp>
        <p:sp>
          <p:nvSpPr>
            <p:cNvPr id="59396" name="Text Box 17"/>
            <p:cNvSpPr txBox="1">
              <a:spLocks noChangeArrowheads="1"/>
            </p:cNvSpPr>
            <p:nvPr/>
          </p:nvSpPr>
          <p:spPr bwMode="auto">
            <a:xfrm rot="16200000" flipH="1">
              <a:off x="-1253090" y="3346887"/>
              <a:ext cx="4215536" cy="354723"/>
            </a:xfrm>
            <a:prstGeom prst="rect">
              <a:avLst/>
            </a:prstGeom>
            <a:noFill/>
            <a:ln w="9525">
              <a:noFill/>
              <a:miter lim="800000"/>
              <a:headEnd/>
              <a:tailEnd/>
            </a:ln>
          </p:spPr>
          <p:txBody>
            <a:bodyPr wrap="none">
              <a:spAutoFit/>
            </a:bodyPr>
            <a:lstStyle/>
            <a:p>
              <a:r>
                <a:rPr lang="en-US" sz="1200" b="1" dirty="0" err="1" smtClean="0">
                  <a:solidFill>
                    <a:srgbClr val="0070C0"/>
                  </a:solidFill>
                  <a:latin typeface="Frutiger 55 Roman"/>
                </a:rPr>
                <a:t>Proporzione</a:t>
              </a:r>
              <a:r>
                <a:rPr lang="en-US" sz="1200" b="1" dirty="0" smtClean="0">
                  <a:solidFill>
                    <a:srgbClr val="0070C0"/>
                  </a:solidFill>
                  <a:latin typeface="Frutiger 55 Roman"/>
                </a:rPr>
                <a:t> </a:t>
              </a:r>
              <a:r>
                <a:rPr lang="en-US" sz="1200" b="1" dirty="0" err="1" smtClean="0">
                  <a:solidFill>
                    <a:srgbClr val="0070C0"/>
                  </a:solidFill>
                  <a:latin typeface="Frutiger 55 Roman"/>
                </a:rPr>
                <a:t>libera</a:t>
              </a:r>
              <a:r>
                <a:rPr lang="en-US" sz="1200" b="1" dirty="0" smtClean="0">
                  <a:solidFill>
                    <a:srgbClr val="0070C0"/>
                  </a:solidFill>
                  <a:latin typeface="Frutiger 55 Roman"/>
                </a:rPr>
                <a:t> da </a:t>
              </a:r>
              <a:r>
                <a:rPr lang="en-US" sz="1200" b="1" dirty="0" err="1" smtClean="0">
                  <a:solidFill>
                    <a:srgbClr val="0070C0"/>
                  </a:solidFill>
                  <a:latin typeface="Frutiger 55 Roman"/>
                </a:rPr>
                <a:t>eventi</a:t>
              </a:r>
              <a:r>
                <a:rPr lang="en-US" sz="1200" b="1" dirty="0" smtClean="0">
                  <a:solidFill>
                    <a:srgbClr val="0070C0"/>
                  </a:solidFill>
                  <a:latin typeface="Frutiger 55 Roman"/>
                </a:rPr>
                <a:t> </a:t>
              </a:r>
              <a:r>
                <a:rPr lang="en-US" sz="1200" b="1" dirty="0" err="1" smtClean="0">
                  <a:solidFill>
                    <a:srgbClr val="0070C0"/>
                  </a:solidFill>
                  <a:latin typeface="Frutiger 55 Roman"/>
                </a:rPr>
                <a:t>letali</a:t>
              </a:r>
              <a:r>
                <a:rPr lang="en-US" sz="1200" b="1" dirty="0" smtClean="0">
                  <a:solidFill>
                    <a:srgbClr val="0070C0"/>
                  </a:solidFill>
                  <a:latin typeface="Frutiger 55 Roman"/>
                </a:rPr>
                <a:t> per  </a:t>
              </a:r>
              <a:r>
                <a:rPr lang="en-US" sz="1200" b="1" dirty="0">
                  <a:solidFill>
                    <a:srgbClr val="0070C0"/>
                  </a:solidFill>
                  <a:latin typeface="Frutiger 55 Roman"/>
                </a:rPr>
                <a:t>MACE </a:t>
              </a:r>
            </a:p>
          </p:txBody>
        </p:sp>
      </p:grpSp>
      <p:sp>
        <p:nvSpPr>
          <p:cNvPr id="38" name="Title 37"/>
          <p:cNvSpPr>
            <a:spLocks noGrp="1"/>
          </p:cNvSpPr>
          <p:nvPr>
            <p:ph type="title"/>
          </p:nvPr>
        </p:nvSpPr>
        <p:spPr>
          <a:xfrm>
            <a:off x="305372" y="1101726"/>
            <a:ext cx="8272556" cy="895350"/>
          </a:xfrm>
        </p:spPr>
        <p:txBody>
          <a:bodyPr/>
          <a:lstStyle/>
          <a:p>
            <a:pPr algn="just"/>
            <a:r>
              <a:rPr lang="it-IT" sz="2000" dirty="0" smtClean="0"/>
              <a:t>Proporzione di soggetti  liberi da eventi letali per eventi cardio-</a:t>
            </a:r>
            <a:br>
              <a:rPr lang="it-IT" sz="2000" dirty="0" smtClean="0"/>
            </a:br>
            <a:r>
              <a:rPr lang="it-IT" sz="2000" dirty="0" smtClean="0"/>
              <a:t>vascolari maggiori (MACE) in relazione a livelli baseline di testosterone in una serie consecutiva di 1687 soggetti affetti da ED</a:t>
            </a:r>
            <a:endParaRPr lang="it-IT" sz="2000"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it-IT" dirty="0" smtClean="0"/>
              <a:t>Testosterone e coronaropatia </a:t>
            </a:r>
            <a:br>
              <a:rPr lang="it-IT" dirty="0" smtClean="0"/>
            </a:br>
            <a:r>
              <a:rPr lang="it-IT" sz="1400" dirty="0" smtClean="0"/>
              <a:t>(CAD, </a:t>
            </a:r>
            <a:r>
              <a:rPr lang="it-IT" sz="1400" dirty="0" err="1" smtClean="0"/>
              <a:t>Coronary</a:t>
            </a:r>
            <a:r>
              <a:rPr lang="it-IT" sz="1400" dirty="0" smtClean="0"/>
              <a:t> </a:t>
            </a:r>
            <a:r>
              <a:rPr lang="it-IT" sz="1400" dirty="0" err="1"/>
              <a:t>A</a:t>
            </a:r>
            <a:r>
              <a:rPr lang="it-IT" sz="1400" dirty="0" err="1" smtClean="0"/>
              <a:t>rtery</a:t>
            </a:r>
            <a:r>
              <a:rPr lang="it-IT" sz="1400" dirty="0" smtClean="0"/>
              <a:t> </a:t>
            </a:r>
            <a:r>
              <a:rPr lang="it-IT" sz="1400" dirty="0" err="1"/>
              <a:t>D</a:t>
            </a:r>
            <a:r>
              <a:rPr lang="it-IT" sz="1400" dirty="0" err="1" smtClean="0"/>
              <a:t>isease</a:t>
            </a:r>
            <a:r>
              <a:rPr lang="it-IT" sz="1400" dirty="0" smtClean="0"/>
              <a:t>)</a:t>
            </a:r>
            <a:endParaRPr lang="it-IT" sz="1400" dirty="0"/>
          </a:p>
        </p:txBody>
      </p:sp>
      <p:sp>
        <p:nvSpPr>
          <p:cNvPr id="1427458" name="Rectangle 2"/>
          <p:cNvSpPr>
            <a:spLocks noGrp="1" noChangeArrowheads="1"/>
          </p:cNvSpPr>
          <p:nvPr>
            <p:ph idx="1"/>
          </p:nvPr>
        </p:nvSpPr>
        <p:spPr>
          <a:xfrm>
            <a:off x="446088" y="1828800"/>
            <a:ext cx="8105776" cy="4344988"/>
          </a:xfrm>
        </p:spPr>
        <p:txBody>
          <a:bodyPr>
            <a:normAutofit lnSpcReduction="10000"/>
          </a:bodyPr>
          <a:lstStyle/>
          <a:p>
            <a:pPr algn="just"/>
            <a:r>
              <a:rPr lang="it-IT" dirty="0"/>
              <a:t>I </a:t>
            </a:r>
            <a:r>
              <a:rPr lang="it-IT" dirty="0" smtClean="0"/>
              <a:t>livelli </a:t>
            </a:r>
            <a:r>
              <a:rPr lang="it-IT" dirty="0"/>
              <a:t>di testosterone biodisponibile (BT</a:t>
            </a:r>
            <a:r>
              <a:rPr lang="it-IT" dirty="0" smtClean="0"/>
              <a:t>) sono </a:t>
            </a:r>
            <a:r>
              <a:rPr lang="it-IT" dirty="0"/>
              <a:t>ridotti in maniera significativa in uomini affetti da coronaropatia</a:t>
            </a:r>
          </a:p>
          <a:p>
            <a:pPr algn="just">
              <a:buNone/>
            </a:pPr>
            <a:r>
              <a:rPr lang="it-IT" dirty="0" smtClean="0"/>
              <a:t>	</a:t>
            </a:r>
            <a:r>
              <a:rPr lang="it-IT" sz="2200" dirty="0" smtClean="0"/>
              <a:t>-</a:t>
            </a:r>
            <a:r>
              <a:rPr lang="it-IT" sz="1900" dirty="0"/>
              <a:t>	</a:t>
            </a:r>
            <a:r>
              <a:rPr lang="it-IT" sz="1900" dirty="0" smtClean="0"/>
              <a:t>circa </a:t>
            </a:r>
            <a:r>
              <a:rPr lang="it-IT" sz="1900" dirty="0"/>
              <a:t>1 uomo su 4 (23.4%) con coronaropatia ha livelli di testosterone </a:t>
            </a:r>
            <a:r>
              <a:rPr lang="it-IT" sz="1900" dirty="0" smtClean="0"/>
              <a:t>sierico </a:t>
            </a:r>
            <a:r>
              <a:rPr lang="it-IT" sz="1900" dirty="0"/>
              <a:t>entro il </a:t>
            </a:r>
            <a:r>
              <a:rPr lang="it-IT" sz="1900" dirty="0" err="1"/>
              <a:t>range</a:t>
            </a:r>
            <a:r>
              <a:rPr lang="it-IT" sz="1900" dirty="0"/>
              <a:t> clinico di ipogonadismo (questionario ADAM positivo 93.5%)</a:t>
            </a:r>
          </a:p>
          <a:p>
            <a:pPr algn="just"/>
            <a:r>
              <a:rPr lang="it-IT" dirty="0" smtClean="0"/>
              <a:t>La </a:t>
            </a:r>
            <a:r>
              <a:rPr lang="it-IT" dirty="0"/>
              <a:t>TRT migliora i sintomi dell’angina e l’ischemia cardiaca.</a:t>
            </a:r>
          </a:p>
          <a:p>
            <a:pPr lvl="0" algn="just"/>
            <a:r>
              <a:rPr lang="it-IT" dirty="0"/>
              <a:t>La TRT  migliora la capacità funzionale e la classe NYHA rispetto al placebo</a:t>
            </a:r>
          </a:p>
          <a:p>
            <a:pPr lvl="0" algn="just">
              <a:buNone/>
            </a:pPr>
            <a:r>
              <a:rPr lang="it-IT" dirty="0" smtClean="0"/>
              <a:t>	</a:t>
            </a:r>
            <a:r>
              <a:rPr lang="it-IT" sz="1900" dirty="0" smtClean="0"/>
              <a:t>- </a:t>
            </a:r>
            <a:r>
              <a:rPr lang="it-IT" sz="1900" dirty="0" err="1" smtClean="0"/>
              <a:t>Malkin</a:t>
            </a:r>
            <a:r>
              <a:rPr lang="it-IT" sz="1900" dirty="0" smtClean="0"/>
              <a:t> </a:t>
            </a:r>
            <a:r>
              <a:rPr lang="it-IT" sz="1900" dirty="0"/>
              <a:t>et al. hanno mostrato una correlazione significativa tra l’aumento di testosterone biodisponibile dovuto alla terapia e l’aumento della distanza percorsa a piedi, con risultati mantenuti a 12 mesi</a:t>
            </a:r>
          </a:p>
        </p:txBody>
      </p:sp>
      <p:sp>
        <p:nvSpPr>
          <p:cNvPr id="60420" name="Rectangle 5"/>
          <p:cNvSpPr>
            <a:spLocks noChangeArrowheads="1"/>
          </p:cNvSpPr>
          <p:nvPr/>
        </p:nvSpPr>
        <p:spPr bwMode="auto">
          <a:xfrm>
            <a:off x="97544" y="6372953"/>
            <a:ext cx="8606720" cy="430887"/>
          </a:xfrm>
          <a:prstGeom prst="rect">
            <a:avLst/>
          </a:prstGeom>
          <a:noFill/>
          <a:ln w="9525">
            <a:noFill/>
            <a:miter lim="800000"/>
            <a:headEnd/>
            <a:tailEnd/>
          </a:ln>
        </p:spPr>
        <p:txBody>
          <a:bodyPr wrap="square">
            <a:spAutoFit/>
          </a:bodyPr>
          <a:lstStyle/>
          <a:p>
            <a:r>
              <a:rPr lang="en-GB" sz="1100" dirty="0" smtClean="0">
                <a:latin typeface="Frutiger 55 Roman"/>
                <a:cs typeface="Arial" pitchFamily="34" charset="0"/>
              </a:rPr>
              <a:t>English </a:t>
            </a:r>
            <a:r>
              <a:rPr lang="en-GB" sz="1100" i="1" dirty="0">
                <a:latin typeface="Frutiger 55 Roman"/>
                <a:cs typeface="Arial" pitchFamily="34" charset="0"/>
              </a:rPr>
              <a:t>et al</a:t>
            </a:r>
            <a:r>
              <a:rPr lang="en-GB" sz="1100" dirty="0">
                <a:latin typeface="Frutiger 55 Roman"/>
                <a:cs typeface="Arial" pitchFamily="34" charset="0"/>
              </a:rPr>
              <a:t>. </a:t>
            </a:r>
            <a:r>
              <a:rPr lang="en-GB" sz="1100" i="1" dirty="0" err="1" smtClean="0">
                <a:latin typeface="Frutiger 55 Roman"/>
                <a:cs typeface="Arial" pitchFamily="34" charset="0"/>
              </a:rPr>
              <a:t>Eur</a:t>
            </a:r>
            <a:r>
              <a:rPr lang="en-GB" sz="1100" i="1" dirty="0" smtClean="0">
                <a:latin typeface="Frutiger 55 Roman"/>
                <a:cs typeface="Arial" pitchFamily="34" charset="0"/>
              </a:rPr>
              <a:t> </a:t>
            </a:r>
            <a:r>
              <a:rPr lang="en-GB" sz="1100" i="1" dirty="0">
                <a:latin typeface="Frutiger 55 Roman"/>
                <a:cs typeface="Arial" pitchFamily="34" charset="0"/>
              </a:rPr>
              <a:t>Heart </a:t>
            </a:r>
            <a:r>
              <a:rPr lang="en-GB" sz="1100" i="1" dirty="0" smtClean="0">
                <a:latin typeface="Frutiger 55 Roman"/>
                <a:cs typeface="Arial" pitchFamily="34" charset="0"/>
              </a:rPr>
              <a:t>J</a:t>
            </a:r>
            <a:r>
              <a:rPr lang="en-GB" sz="1100" dirty="0" smtClean="0">
                <a:latin typeface="Frutiger 55 Roman"/>
                <a:cs typeface="Arial" pitchFamily="34" charset="0"/>
              </a:rPr>
              <a:t> 2000;21:890–894</a:t>
            </a:r>
            <a:r>
              <a:rPr lang="en-GB" sz="1100" dirty="0">
                <a:latin typeface="Frutiger 55 Roman"/>
                <a:cs typeface="Arial" pitchFamily="34" charset="0"/>
              </a:rPr>
              <a:t>; </a:t>
            </a:r>
            <a:r>
              <a:rPr lang="en-GB" sz="1100" dirty="0" smtClean="0">
                <a:latin typeface="Frutiger 55 Roman"/>
                <a:cs typeface="Arial" pitchFamily="34" charset="0"/>
              </a:rPr>
              <a:t>English </a:t>
            </a:r>
            <a:r>
              <a:rPr lang="en-GB" sz="1100" i="1" dirty="0">
                <a:latin typeface="Frutiger 55 Roman"/>
                <a:cs typeface="Arial" pitchFamily="34" charset="0"/>
              </a:rPr>
              <a:t>et al.</a:t>
            </a:r>
            <a:r>
              <a:rPr lang="en-GB" sz="1100" dirty="0">
                <a:latin typeface="Frutiger 55 Roman"/>
                <a:cs typeface="Arial" pitchFamily="34" charset="0"/>
              </a:rPr>
              <a:t> </a:t>
            </a:r>
            <a:r>
              <a:rPr lang="en-GB" sz="1100" i="1" dirty="0" smtClean="0">
                <a:latin typeface="Frutiger 55 Roman"/>
                <a:cs typeface="Arial" pitchFamily="34" charset="0"/>
              </a:rPr>
              <a:t>Circulation</a:t>
            </a:r>
            <a:r>
              <a:rPr lang="en-GB" sz="1100" dirty="0" smtClean="0">
                <a:latin typeface="Frutiger 55 Roman"/>
                <a:cs typeface="Arial" pitchFamily="34" charset="0"/>
              </a:rPr>
              <a:t> 2000;102:1906–1911</a:t>
            </a:r>
            <a:r>
              <a:rPr lang="en-GB" sz="1100" dirty="0">
                <a:latin typeface="Frutiger 55 Roman"/>
                <a:cs typeface="Arial" pitchFamily="34" charset="0"/>
              </a:rPr>
              <a:t>; Pugh </a:t>
            </a:r>
            <a:r>
              <a:rPr lang="en-GB" sz="1100" i="1" dirty="0">
                <a:latin typeface="Frutiger 55 Roman"/>
                <a:cs typeface="Arial" pitchFamily="34" charset="0"/>
              </a:rPr>
              <a:t>et al</a:t>
            </a:r>
            <a:r>
              <a:rPr lang="en-GB" sz="1100" dirty="0">
                <a:latin typeface="Frutiger 55 Roman"/>
                <a:cs typeface="Arial" pitchFamily="34" charset="0"/>
              </a:rPr>
              <a:t>. </a:t>
            </a:r>
            <a:r>
              <a:rPr lang="en-GB" sz="1100" i="1" dirty="0">
                <a:latin typeface="Frutiger 55 Roman"/>
                <a:cs typeface="Arial" pitchFamily="34" charset="0"/>
              </a:rPr>
              <a:t>Endocrine Society </a:t>
            </a:r>
            <a:r>
              <a:rPr lang="en-GB" sz="1100" i="1" dirty="0" smtClean="0">
                <a:latin typeface="Frutiger 55 Roman"/>
                <a:cs typeface="Arial" pitchFamily="34" charset="0"/>
              </a:rPr>
              <a:t>Abstract</a:t>
            </a:r>
            <a:r>
              <a:rPr lang="en-GB" sz="1100" dirty="0" smtClean="0">
                <a:latin typeface="Frutiger 55 Roman"/>
                <a:cs typeface="Arial" pitchFamily="34" charset="0"/>
              </a:rPr>
              <a:t> 2003:p225.  </a:t>
            </a:r>
            <a:r>
              <a:rPr lang="en-GB" sz="1100" dirty="0" err="1" smtClean="0">
                <a:latin typeface="Frutiger 55 Roman"/>
                <a:cs typeface="Arial" pitchFamily="34" charset="0"/>
              </a:rPr>
              <a:t>Malkin</a:t>
            </a:r>
            <a:r>
              <a:rPr lang="en-GB" sz="1100" dirty="0" smtClean="0">
                <a:latin typeface="Frutiger 55 Roman"/>
                <a:cs typeface="Arial" pitchFamily="34" charset="0"/>
              </a:rPr>
              <a:t> </a:t>
            </a:r>
            <a:r>
              <a:rPr lang="en-GB" sz="1100" i="1" dirty="0" smtClean="0">
                <a:latin typeface="Frutiger 55 Roman"/>
                <a:cs typeface="Arial" pitchFamily="34" charset="0"/>
              </a:rPr>
              <a:t>et al. </a:t>
            </a:r>
            <a:r>
              <a:rPr lang="en-GB" sz="1100" i="1" dirty="0" err="1" smtClean="0">
                <a:latin typeface="Frutiger 55 Roman"/>
                <a:cs typeface="Arial" pitchFamily="34" charset="0"/>
              </a:rPr>
              <a:t>Eur</a:t>
            </a:r>
            <a:r>
              <a:rPr lang="en-GB" sz="1100" i="1" dirty="0" smtClean="0">
                <a:latin typeface="Frutiger 55 Roman"/>
                <a:cs typeface="Arial" pitchFamily="34" charset="0"/>
              </a:rPr>
              <a:t> Heart J </a:t>
            </a:r>
            <a:r>
              <a:rPr lang="en-GB" sz="1100" dirty="0" smtClean="0">
                <a:latin typeface="Frutiger 55 Roman"/>
                <a:cs typeface="Arial" pitchFamily="34" charset="0"/>
              </a:rPr>
              <a:t>2006;27:57–64. </a:t>
            </a:r>
            <a:endParaRPr lang="en-GB" sz="1100" dirty="0">
              <a:latin typeface="Frutiger 55 Roman"/>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ChangeArrowheads="1"/>
          </p:cNvSpPr>
          <p:nvPr/>
        </p:nvSpPr>
        <p:spPr bwMode="auto">
          <a:xfrm>
            <a:off x="1473104" y="1739901"/>
            <a:ext cx="6585045" cy="646331"/>
          </a:xfrm>
          <a:prstGeom prst="rect">
            <a:avLst/>
          </a:prstGeom>
          <a:solidFill>
            <a:srgbClr val="00B0F0"/>
          </a:solidFill>
          <a:ln w="9525">
            <a:solidFill>
              <a:schemeClr val="bg1"/>
            </a:solidFill>
            <a:miter lim="800000"/>
            <a:headEnd/>
            <a:tailEnd/>
          </a:ln>
        </p:spPr>
        <p:txBody>
          <a:bodyPr wrap="square" lIns="0" tIns="0" rIns="0" bIns="0">
            <a:spAutoFit/>
          </a:bodyPr>
          <a:lstStyle/>
          <a:p>
            <a:pPr algn="ctr"/>
            <a:r>
              <a:rPr lang="it-IT" sz="1400" dirty="0" smtClean="0">
                <a:solidFill>
                  <a:schemeClr val="bg2"/>
                </a:solidFill>
              </a:rPr>
              <a:t>Studio doppio </a:t>
            </a:r>
            <a:r>
              <a:rPr lang="it-IT" sz="1400" dirty="0">
                <a:solidFill>
                  <a:schemeClr val="bg2"/>
                </a:solidFill>
              </a:rPr>
              <a:t>cieco, randomizzato, placebo controllato </a:t>
            </a:r>
            <a:r>
              <a:rPr lang="it-IT" sz="1400" dirty="0" smtClean="0">
                <a:solidFill>
                  <a:schemeClr val="bg2"/>
                </a:solidFill>
              </a:rPr>
              <a:t>con terapia sostitutiva con cerotto testosterone 5 mg al giorno per 3 mesi</a:t>
            </a:r>
          </a:p>
          <a:p>
            <a:pPr algn="ctr"/>
            <a:r>
              <a:rPr lang="it-IT" sz="1400" dirty="0" smtClean="0">
                <a:solidFill>
                  <a:schemeClr val="bg2"/>
                </a:solidFill>
              </a:rPr>
              <a:t>Miglioramento del livello di angina negli uomini con angina cronica stabile  </a:t>
            </a:r>
            <a:endParaRPr lang="it-IT" sz="1400" dirty="0">
              <a:solidFill>
                <a:schemeClr val="bg2"/>
              </a:solidFill>
            </a:endParaRPr>
          </a:p>
        </p:txBody>
      </p:sp>
      <p:sp>
        <p:nvSpPr>
          <p:cNvPr id="8196" name="Text Box 3"/>
          <p:cNvSpPr txBox="1">
            <a:spLocks noChangeArrowheads="1"/>
          </p:cNvSpPr>
          <p:nvPr/>
        </p:nvSpPr>
        <p:spPr bwMode="auto">
          <a:xfrm>
            <a:off x="96509" y="6360170"/>
            <a:ext cx="3360215" cy="261610"/>
          </a:xfrm>
          <a:prstGeom prst="rect">
            <a:avLst/>
          </a:prstGeom>
          <a:noFill/>
          <a:ln w="9525">
            <a:noFill/>
            <a:miter lim="800000"/>
            <a:headEnd/>
            <a:tailEnd/>
          </a:ln>
        </p:spPr>
        <p:txBody>
          <a:bodyPr wrap="none">
            <a:spAutoFit/>
          </a:bodyPr>
          <a:lstStyle/>
          <a:p>
            <a:r>
              <a:rPr lang="en-US" sz="1100" dirty="0"/>
              <a:t>English KM </a:t>
            </a:r>
            <a:r>
              <a:rPr lang="en-US" sz="1100" i="1" dirty="0"/>
              <a:t>et al</a:t>
            </a:r>
            <a:r>
              <a:rPr lang="en-US" sz="1100" dirty="0"/>
              <a:t>. </a:t>
            </a:r>
            <a:r>
              <a:rPr lang="en-US" sz="1100" i="1" dirty="0" smtClean="0"/>
              <a:t>Circulation </a:t>
            </a:r>
            <a:r>
              <a:rPr lang="en-US" sz="1100" dirty="0" smtClean="0"/>
              <a:t>2000;102:1906–1911</a:t>
            </a:r>
            <a:r>
              <a:rPr lang="en-US" sz="1100" dirty="0"/>
              <a:t>.</a:t>
            </a:r>
          </a:p>
        </p:txBody>
      </p:sp>
      <p:sp>
        <p:nvSpPr>
          <p:cNvPr id="8198" name="Title 8"/>
          <p:cNvSpPr>
            <a:spLocks noGrp="1"/>
          </p:cNvSpPr>
          <p:nvPr>
            <p:ph type="title"/>
          </p:nvPr>
        </p:nvSpPr>
        <p:spPr/>
        <p:txBody>
          <a:bodyPr/>
          <a:lstStyle/>
          <a:p>
            <a:r>
              <a:rPr lang="it-IT" dirty="0" smtClean="0"/>
              <a:t>Studi su uomini con malattie cardiovascolari</a:t>
            </a:r>
            <a:endParaRPr lang="it-IT" dirty="0"/>
          </a:p>
        </p:txBody>
      </p:sp>
      <p:grpSp>
        <p:nvGrpSpPr>
          <p:cNvPr id="2" name="Group 11"/>
          <p:cNvGrpSpPr/>
          <p:nvPr/>
        </p:nvGrpSpPr>
        <p:grpSpPr>
          <a:xfrm>
            <a:off x="1254465" y="2501811"/>
            <a:ext cx="6340376" cy="3555922"/>
            <a:chOff x="1327249" y="2228851"/>
            <a:chExt cx="6340376" cy="3555922"/>
          </a:xfrm>
        </p:grpSpPr>
        <p:grpSp>
          <p:nvGrpSpPr>
            <p:cNvPr id="3" name="Group 4"/>
            <p:cNvGrpSpPr>
              <a:grpSpLocks/>
            </p:cNvGrpSpPr>
            <p:nvPr/>
          </p:nvGrpSpPr>
          <p:grpSpPr bwMode="auto">
            <a:xfrm>
              <a:off x="1352550" y="2228851"/>
              <a:ext cx="6315075" cy="3555922"/>
              <a:chOff x="870" y="871"/>
              <a:chExt cx="4467" cy="2580"/>
            </a:xfrm>
          </p:grpSpPr>
          <p:graphicFrame>
            <p:nvGraphicFramePr>
              <p:cNvPr id="9" name="Object 5"/>
              <p:cNvGraphicFramePr>
                <a:graphicFrameLocks noChangeAspect="1"/>
              </p:cNvGraphicFramePr>
              <p:nvPr>
                <p:extLst>
                  <p:ext uri="{D42A27DB-BD31-4B8C-83A1-F6EECF244321}">
                    <p14:modId xmlns:p14="http://schemas.microsoft.com/office/powerpoint/2010/main" xmlns="" val="1213225001"/>
                  </p:ext>
                </p:extLst>
              </p:nvPr>
            </p:nvGraphicFramePr>
            <p:xfrm>
              <a:off x="870" y="871"/>
              <a:ext cx="4467" cy="2580"/>
            </p:xfrm>
            <a:graphic>
              <a:graphicData uri="http://schemas.openxmlformats.org/drawingml/2006/chart">
                <c:chart xmlns:c="http://schemas.openxmlformats.org/drawingml/2006/chart" xmlns:r="http://schemas.openxmlformats.org/officeDocument/2006/relationships" r:id="rId3"/>
              </a:graphicData>
            </a:graphic>
          </p:graphicFrame>
          <p:sp>
            <p:nvSpPr>
              <p:cNvPr id="8199" name="Text Box 6"/>
              <p:cNvSpPr txBox="1">
                <a:spLocks noChangeArrowheads="1"/>
              </p:cNvSpPr>
              <p:nvPr/>
            </p:nvSpPr>
            <p:spPr bwMode="auto">
              <a:xfrm>
                <a:off x="1926" y="1043"/>
                <a:ext cx="661" cy="223"/>
              </a:xfrm>
              <a:prstGeom prst="rect">
                <a:avLst/>
              </a:prstGeom>
              <a:noFill/>
              <a:ln w="12700">
                <a:noFill/>
                <a:miter lim="800000"/>
                <a:headEnd/>
                <a:tailEnd/>
              </a:ln>
            </p:spPr>
            <p:txBody>
              <a:bodyPr wrap="none">
                <a:spAutoFit/>
              </a:bodyPr>
              <a:lstStyle/>
              <a:p>
                <a:pPr eaLnBrk="0" hangingPunct="0"/>
                <a:r>
                  <a:rPr lang="de-DE" sz="1400" dirty="0" smtClean="0">
                    <a:solidFill>
                      <a:srgbClr val="0070C0"/>
                    </a:solidFill>
                  </a:rPr>
                  <a:t>p=0,0068</a:t>
                </a:r>
                <a:endParaRPr lang="de-DE" sz="1400" dirty="0">
                  <a:solidFill>
                    <a:srgbClr val="0070C0"/>
                  </a:solidFill>
                </a:endParaRPr>
              </a:p>
            </p:txBody>
          </p:sp>
          <p:sp>
            <p:nvSpPr>
              <p:cNvPr id="8200" name="Text Box 7"/>
              <p:cNvSpPr txBox="1">
                <a:spLocks noChangeArrowheads="1"/>
              </p:cNvSpPr>
              <p:nvPr/>
            </p:nvSpPr>
            <p:spPr bwMode="auto">
              <a:xfrm>
                <a:off x="4145" y="1071"/>
                <a:ext cx="478" cy="223"/>
              </a:xfrm>
              <a:prstGeom prst="rect">
                <a:avLst/>
              </a:prstGeom>
              <a:noFill/>
              <a:ln w="12700">
                <a:noFill/>
                <a:miter lim="800000"/>
                <a:headEnd/>
                <a:tailEnd/>
              </a:ln>
            </p:spPr>
            <p:txBody>
              <a:bodyPr wrap="square">
                <a:spAutoFit/>
              </a:bodyPr>
              <a:lstStyle/>
              <a:p>
                <a:pPr eaLnBrk="0" hangingPunct="0"/>
                <a:r>
                  <a:rPr lang="de-DE" sz="1400" dirty="0">
                    <a:solidFill>
                      <a:srgbClr val="0070C0"/>
                    </a:solidFill>
                  </a:rPr>
                  <a:t>NS</a:t>
                </a:r>
              </a:p>
            </p:txBody>
          </p:sp>
        </p:grpSp>
        <p:sp>
          <p:nvSpPr>
            <p:cNvPr id="11" name="TextBox 10"/>
            <p:cNvSpPr txBox="1"/>
            <p:nvPr/>
          </p:nvSpPr>
          <p:spPr>
            <a:xfrm rot="16200000">
              <a:off x="736053" y="3403053"/>
              <a:ext cx="1490170" cy="307777"/>
            </a:xfrm>
            <a:prstGeom prst="rect">
              <a:avLst/>
            </a:prstGeom>
            <a:noFill/>
          </p:spPr>
          <p:txBody>
            <a:bodyPr wrap="square" rtlCol="0">
              <a:spAutoFit/>
            </a:bodyPr>
            <a:lstStyle/>
            <a:p>
              <a:r>
                <a:rPr lang="en-GB" sz="1400" b="1" dirty="0" smtClean="0">
                  <a:solidFill>
                    <a:srgbClr val="0070C0"/>
                  </a:solidFill>
                </a:rPr>
                <a:t>Tempo (sec)</a:t>
              </a:r>
              <a:endParaRPr lang="en-GB" sz="1400" b="1" dirty="0">
                <a:solidFill>
                  <a:srgbClr val="0070C0"/>
                </a:solidFill>
              </a:endParaRPr>
            </a:p>
          </p:txBody>
        </p:sp>
      </p:gr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2"/>
          <p:cNvSpPr txBox="1">
            <a:spLocks noChangeArrowheads="1"/>
          </p:cNvSpPr>
          <p:nvPr/>
        </p:nvSpPr>
        <p:spPr bwMode="auto">
          <a:xfrm>
            <a:off x="109122" y="6352197"/>
            <a:ext cx="3215945" cy="261610"/>
          </a:xfrm>
          <a:prstGeom prst="rect">
            <a:avLst/>
          </a:prstGeom>
          <a:noFill/>
          <a:ln w="12700">
            <a:noFill/>
            <a:miter lim="800000"/>
            <a:headEnd/>
            <a:tailEnd/>
          </a:ln>
        </p:spPr>
        <p:txBody>
          <a:bodyPr wrap="none">
            <a:spAutoFit/>
          </a:bodyPr>
          <a:lstStyle/>
          <a:p>
            <a:r>
              <a:rPr lang="de-DE" sz="1100" dirty="0">
                <a:latin typeface="Frutiger 55 Roman"/>
              </a:rPr>
              <a:t>South Yorkshire Study, Pugh </a:t>
            </a:r>
            <a:r>
              <a:rPr lang="de-DE" sz="1100" i="1" dirty="0">
                <a:latin typeface="Frutiger 55 Roman"/>
              </a:rPr>
              <a:t>et al</a:t>
            </a:r>
            <a:r>
              <a:rPr lang="de-DE" sz="1100" dirty="0" smtClean="0">
                <a:latin typeface="Frutiger 55 Roman"/>
              </a:rPr>
              <a:t>. Unpublished.</a:t>
            </a:r>
            <a:endParaRPr lang="de-DE" sz="1100" dirty="0">
              <a:latin typeface="Frutiger 55 Roman"/>
            </a:endParaRPr>
          </a:p>
        </p:txBody>
      </p:sp>
      <p:graphicFrame>
        <p:nvGraphicFramePr>
          <p:cNvPr id="6" name="Object 0"/>
          <p:cNvGraphicFramePr>
            <a:graphicFrameLocks noChangeAspect="1"/>
          </p:cNvGraphicFramePr>
          <p:nvPr>
            <p:extLst>
              <p:ext uri="{D42A27DB-BD31-4B8C-83A1-F6EECF244321}">
                <p14:modId xmlns:p14="http://schemas.microsoft.com/office/powerpoint/2010/main" xmlns="" val="1891707211"/>
              </p:ext>
            </p:extLst>
          </p:nvPr>
        </p:nvGraphicFramePr>
        <p:xfrm>
          <a:off x="580327" y="1606995"/>
          <a:ext cx="7613650" cy="3908425"/>
        </p:xfrm>
        <a:graphic>
          <a:graphicData uri="http://schemas.openxmlformats.org/drawingml/2006/chart">
            <c:chart xmlns:c="http://schemas.openxmlformats.org/drawingml/2006/chart" xmlns:r="http://schemas.openxmlformats.org/officeDocument/2006/relationships" r:id="rId3"/>
          </a:graphicData>
        </a:graphic>
      </p:graphicFrame>
      <p:sp>
        <p:nvSpPr>
          <p:cNvPr id="3076" name="Rectangle 4"/>
          <p:cNvSpPr>
            <a:spLocks noGrp="1" noChangeArrowheads="1"/>
          </p:cNvSpPr>
          <p:nvPr>
            <p:ph type="title"/>
          </p:nvPr>
        </p:nvSpPr>
        <p:spPr>
          <a:xfrm>
            <a:off x="598489" y="730251"/>
            <a:ext cx="7957682" cy="895350"/>
          </a:xfrm>
        </p:spPr>
        <p:txBody>
          <a:bodyPr/>
          <a:lstStyle/>
          <a:p>
            <a:r>
              <a:rPr lang="it-IT" sz="2400" dirty="0" smtClean="0"/>
              <a:t>L’ipogonadismo è presente in un’alta </a:t>
            </a:r>
            <a:br>
              <a:rPr lang="it-IT" sz="2400" dirty="0" smtClean="0"/>
            </a:br>
            <a:r>
              <a:rPr lang="it-IT" sz="2400" dirty="0" smtClean="0"/>
              <a:t>percentuale di uomini affetti da coronaropatie</a:t>
            </a:r>
            <a:endParaRPr lang="it-IT" sz="2400" dirty="0"/>
          </a:p>
        </p:txBody>
      </p:sp>
      <p:sp>
        <p:nvSpPr>
          <p:cNvPr id="3077" name="TextBox 5"/>
          <p:cNvSpPr txBox="1">
            <a:spLocks noChangeArrowheads="1"/>
          </p:cNvSpPr>
          <p:nvPr/>
        </p:nvSpPr>
        <p:spPr bwMode="auto">
          <a:xfrm>
            <a:off x="7072312" y="6044420"/>
            <a:ext cx="2071688" cy="307777"/>
          </a:xfrm>
          <a:prstGeom prst="rect">
            <a:avLst/>
          </a:prstGeom>
          <a:noFill/>
          <a:ln w="9525">
            <a:noFill/>
            <a:miter lim="800000"/>
            <a:headEnd/>
            <a:tailEnd/>
          </a:ln>
        </p:spPr>
        <p:txBody>
          <a:bodyPr>
            <a:spAutoFit/>
          </a:bodyPr>
          <a:lstStyle/>
          <a:p>
            <a:pPr algn="r"/>
            <a:r>
              <a:rPr lang="en-GB" sz="1400" dirty="0">
                <a:solidFill>
                  <a:srgbClr val="0070C0"/>
                </a:solidFill>
                <a:latin typeface="Frutiger 55 Roman"/>
              </a:rPr>
              <a:t>N=891</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type="title"/>
          </p:nvPr>
        </p:nvSpPr>
        <p:spPr/>
        <p:txBody>
          <a:bodyPr/>
          <a:lstStyle/>
          <a:p>
            <a:r>
              <a:rPr lang="it-IT" sz="2000" dirty="0" smtClean="0"/>
              <a:t>Effetto dei livelli di testosterone biodisponibile al baseline sulla mortalità per tutte le cause, in uomini con dichiarata coronaropatia, follow-up medio di 6,9 </a:t>
            </a:r>
            <a:r>
              <a:rPr lang="it-IT" sz="2400" dirty="0" smtClean="0"/>
              <a:t>anni</a:t>
            </a:r>
            <a:endParaRPr lang="it-IT" sz="2400" dirty="0"/>
          </a:p>
        </p:txBody>
      </p:sp>
      <p:sp>
        <p:nvSpPr>
          <p:cNvPr id="61444" name="Text Box 4"/>
          <p:cNvSpPr txBox="1">
            <a:spLocks noChangeArrowheads="1"/>
          </p:cNvSpPr>
          <p:nvPr/>
        </p:nvSpPr>
        <p:spPr bwMode="auto">
          <a:xfrm>
            <a:off x="107028" y="6365845"/>
            <a:ext cx="6335713" cy="261610"/>
          </a:xfrm>
          <a:prstGeom prst="rect">
            <a:avLst/>
          </a:prstGeom>
          <a:noFill/>
          <a:ln w="9525">
            <a:noFill/>
            <a:miter lim="800000"/>
            <a:headEnd/>
            <a:tailEnd/>
          </a:ln>
        </p:spPr>
        <p:txBody>
          <a:bodyPr>
            <a:spAutoFit/>
          </a:bodyPr>
          <a:lstStyle/>
          <a:p>
            <a:pPr>
              <a:spcBef>
                <a:spcPct val="50000"/>
              </a:spcBef>
            </a:pPr>
            <a:r>
              <a:rPr lang="en-US" altLang="ko-KR" sz="1100" dirty="0" err="1" smtClean="0">
                <a:ea typeface="Gulim" pitchFamily="34" charset="-127"/>
                <a:cs typeface="Arial" pitchFamily="34" charset="0"/>
              </a:rPr>
              <a:t>Malkin</a:t>
            </a:r>
            <a:r>
              <a:rPr lang="en-US" altLang="ko-KR" sz="1100" dirty="0" smtClean="0">
                <a:ea typeface="Gulim" pitchFamily="34" charset="-127"/>
                <a:cs typeface="Arial" pitchFamily="34" charset="0"/>
              </a:rPr>
              <a:t> CJ </a:t>
            </a:r>
            <a:r>
              <a:rPr lang="en-US" altLang="ko-KR" sz="1100" i="1" dirty="0" smtClean="0">
                <a:ea typeface="Gulim" pitchFamily="34" charset="-127"/>
                <a:cs typeface="Arial" pitchFamily="34" charset="0"/>
              </a:rPr>
              <a:t>et al</a:t>
            </a:r>
            <a:r>
              <a:rPr lang="en-US" altLang="ko-KR" sz="1100" dirty="0" smtClean="0">
                <a:ea typeface="Gulim" pitchFamily="34" charset="-127"/>
                <a:cs typeface="Arial" pitchFamily="34" charset="0"/>
              </a:rPr>
              <a:t>. </a:t>
            </a:r>
            <a:r>
              <a:rPr lang="en-US" altLang="ko-KR" sz="1100" i="1" dirty="0" smtClean="0">
                <a:ea typeface="Gulim" pitchFamily="34" charset="-127"/>
                <a:cs typeface="Arial" pitchFamily="34" charset="0"/>
              </a:rPr>
              <a:t>Heart</a:t>
            </a:r>
            <a:r>
              <a:rPr lang="en-US" altLang="ko-KR" sz="1100" dirty="0" smtClean="0">
                <a:ea typeface="Gulim" pitchFamily="34" charset="-127"/>
                <a:cs typeface="Arial" pitchFamily="34" charset="0"/>
              </a:rPr>
              <a:t> 2010;96:1821–1825.</a:t>
            </a:r>
            <a:endParaRPr lang="en-US" altLang="ko-KR" sz="1100" dirty="0">
              <a:ea typeface="Gulim" pitchFamily="34" charset="-127"/>
              <a:cs typeface="Arial" pitchFamily="34" charset="0"/>
            </a:endParaRPr>
          </a:p>
        </p:txBody>
      </p:sp>
      <p:sp>
        <p:nvSpPr>
          <p:cNvPr id="5" name="TextBox 4"/>
          <p:cNvSpPr txBox="1"/>
          <p:nvPr/>
        </p:nvSpPr>
        <p:spPr>
          <a:xfrm>
            <a:off x="8220722" y="6058068"/>
            <a:ext cx="923278" cy="307777"/>
          </a:xfrm>
          <a:prstGeom prst="rect">
            <a:avLst/>
          </a:prstGeom>
          <a:noFill/>
        </p:spPr>
        <p:txBody>
          <a:bodyPr wrap="square" rtlCol="0">
            <a:spAutoFit/>
          </a:bodyPr>
          <a:lstStyle/>
          <a:p>
            <a:pPr algn="r"/>
            <a:r>
              <a:rPr lang="en-GB" sz="1400" dirty="0" smtClean="0">
                <a:solidFill>
                  <a:srgbClr val="0070C0"/>
                </a:solidFill>
              </a:rPr>
              <a:t>N=930</a:t>
            </a:r>
            <a:endParaRPr lang="en-GB" sz="1400" dirty="0">
              <a:solidFill>
                <a:srgbClr val="0070C0"/>
              </a:solidFill>
            </a:endParaRPr>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8276" t="20138" r="64052" b="50483"/>
          <a:stretch/>
        </p:blipFill>
        <p:spPr bwMode="auto">
          <a:xfrm>
            <a:off x="1451281" y="1826956"/>
            <a:ext cx="6496569" cy="43108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3"/>
          <p:cNvSpPr txBox="1">
            <a:spLocks noChangeArrowheads="1"/>
          </p:cNvSpPr>
          <p:nvPr/>
        </p:nvSpPr>
        <p:spPr bwMode="auto">
          <a:xfrm>
            <a:off x="102706" y="6375400"/>
            <a:ext cx="3571812" cy="261610"/>
          </a:xfrm>
          <a:prstGeom prst="rect">
            <a:avLst/>
          </a:prstGeom>
          <a:noFill/>
          <a:ln w="9525" algn="ctr">
            <a:noFill/>
            <a:miter lim="800000"/>
            <a:headEnd/>
            <a:tailEnd/>
          </a:ln>
        </p:spPr>
        <p:txBody>
          <a:bodyPr wrap="none">
            <a:spAutoFit/>
          </a:bodyPr>
          <a:lstStyle/>
          <a:p>
            <a:r>
              <a:rPr lang="de-DE" sz="1100" dirty="0">
                <a:cs typeface="Arial" pitchFamily="34" charset="0"/>
              </a:rPr>
              <a:t>Jankowska EA </a:t>
            </a:r>
            <a:r>
              <a:rPr lang="de-DE" sz="1100" i="1" dirty="0">
                <a:cs typeface="Arial" pitchFamily="34" charset="0"/>
              </a:rPr>
              <a:t>et al</a:t>
            </a:r>
            <a:r>
              <a:rPr lang="de-DE" sz="1100" dirty="0">
                <a:cs typeface="Arial" pitchFamily="34" charset="0"/>
              </a:rPr>
              <a:t>.</a:t>
            </a:r>
            <a:r>
              <a:rPr lang="de-DE" sz="1100" i="1" dirty="0">
                <a:cs typeface="Arial" pitchFamily="34" charset="0"/>
              </a:rPr>
              <a:t> </a:t>
            </a:r>
            <a:r>
              <a:rPr lang="de-DE" sz="1100" i="1" dirty="0" smtClean="0">
                <a:cs typeface="Arial" pitchFamily="34" charset="0"/>
              </a:rPr>
              <a:t>Circulation </a:t>
            </a:r>
            <a:r>
              <a:rPr lang="de-DE" sz="1100" dirty="0" smtClean="0">
                <a:cs typeface="Arial" pitchFamily="34" charset="0"/>
              </a:rPr>
              <a:t>2006;114:1829–1837</a:t>
            </a:r>
            <a:r>
              <a:rPr lang="de-DE" sz="1100" dirty="0">
                <a:cs typeface="Arial" pitchFamily="34" charset="0"/>
              </a:rPr>
              <a:t>.</a:t>
            </a:r>
          </a:p>
        </p:txBody>
      </p:sp>
      <p:sp>
        <p:nvSpPr>
          <p:cNvPr id="4101" name="Title 21"/>
          <p:cNvSpPr>
            <a:spLocks noGrp="1"/>
          </p:cNvSpPr>
          <p:nvPr>
            <p:ph type="title"/>
          </p:nvPr>
        </p:nvSpPr>
        <p:spPr>
          <a:xfrm>
            <a:off x="279840" y="949326"/>
            <a:ext cx="8545512" cy="895350"/>
          </a:xfrm>
        </p:spPr>
        <p:txBody>
          <a:bodyPr/>
          <a:lstStyle/>
          <a:p>
            <a:r>
              <a:rPr lang="it-IT" sz="2000" dirty="0" smtClean="0"/>
              <a:t>Livelli di testosterone totale in uomini con insufficienza cardiaca secondo la classificazione NYHA</a:t>
            </a:r>
            <a:endParaRPr lang="it-IT" sz="2000" dirty="0"/>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0172" t="22621" r="60948" b="49380"/>
          <a:stretch/>
        </p:blipFill>
        <p:spPr bwMode="auto">
          <a:xfrm>
            <a:off x="801560" y="1533120"/>
            <a:ext cx="7546788" cy="45731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it-IT" sz="2400" dirty="0" err="1" smtClean="0"/>
              <a:t>Odds</a:t>
            </a:r>
            <a:r>
              <a:rPr lang="it-IT" sz="2400" dirty="0" smtClean="0"/>
              <a:t> </a:t>
            </a:r>
            <a:r>
              <a:rPr lang="it-IT" sz="2400" dirty="0" err="1" smtClean="0"/>
              <a:t>ratio</a:t>
            </a:r>
            <a:r>
              <a:rPr lang="it-IT" sz="2400" dirty="0" smtClean="0"/>
              <a:t> combinate per eventi cardiovascolari avversi della Terapia sostitutiva di testosterone</a:t>
            </a:r>
            <a:endParaRPr lang="it-IT"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91909427"/>
              </p:ext>
            </p:extLst>
          </p:nvPr>
        </p:nvGraphicFramePr>
        <p:xfrm>
          <a:off x="598488" y="1723300"/>
          <a:ext cx="8105775" cy="3876040"/>
        </p:xfrm>
        <a:graphic>
          <a:graphicData uri="http://schemas.openxmlformats.org/drawingml/2006/table">
            <a:tbl>
              <a:tblPr firstRow="1" bandRow="1">
                <a:tableStyleId>{5940675A-B579-460E-94D1-54222C63F5DA}</a:tableStyleId>
              </a:tblPr>
              <a:tblGrid>
                <a:gridCol w="2569255"/>
                <a:gridCol w="1812471"/>
                <a:gridCol w="1697605"/>
                <a:gridCol w="2026444"/>
              </a:tblGrid>
              <a:tr h="370840">
                <a:tc>
                  <a:txBody>
                    <a:bodyPr/>
                    <a:lstStyle/>
                    <a:p>
                      <a:r>
                        <a:rPr lang="en-GB" sz="1600" b="1" dirty="0" err="1" smtClean="0">
                          <a:solidFill>
                            <a:schemeClr val="bg1"/>
                          </a:solidFill>
                        </a:rPr>
                        <a:t>Eventi</a:t>
                      </a:r>
                      <a:endParaRPr lang="en-GB" sz="1600" b="1" dirty="0">
                        <a:solidFill>
                          <a:schemeClr val="bg1"/>
                        </a:solidFill>
                      </a:endParaRPr>
                    </a:p>
                  </a:txBody>
                  <a:tcPr marL="90064" marR="90064">
                    <a:solidFill>
                      <a:srgbClr val="00B0F0"/>
                    </a:solidFill>
                  </a:tcPr>
                </a:tc>
                <a:tc>
                  <a:txBody>
                    <a:bodyPr/>
                    <a:lstStyle/>
                    <a:p>
                      <a:pPr algn="ctr"/>
                      <a:r>
                        <a:rPr lang="en-GB" sz="1600" b="1" baseline="0" dirty="0" smtClean="0">
                          <a:solidFill>
                            <a:schemeClr val="bg1"/>
                          </a:solidFill>
                        </a:rPr>
                        <a:t>T</a:t>
                      </a:r>
                      <a:r>
                        <a:rPr lang="en-GB" sz="1600" b="1" dirty="0" smtClean="0">
                          <a:solidFill>
                            <a:schemeClr val="bg1"/>
                          </a:solidFill>
                        </a:rPr>
                        <a:t>estosterone </a:t>
                      </a:r>
                    </a:p>
                    <a:p>
                      <a:pPr algn="ctr"/>
                      <a:r>
                        <a:rPr lang="en-GB" sz="1200" b="1" dirty="0" smtClean="0">
                          <a:solidFill>
                            <a:schemeClr val="bg1"/>
                          </a:solidFill>
                        </a:rPr>
                        <a:t>(per 1.000 </a:t>
                      </a:r>
                      <a:r>
                        <a:rPr lang="en-GB" sz="1200" b="1" dirty="0" err="1" smtClean="0">
                          <a:solidFill>
                            <a:schemeClr val="bg1"/>
                          </a:solidFill>
                        </a:rPr>
                        <a:t>pazienti</a:t>
                      </a:r>
                      <a:r>
                        <a:rPr lang="en-GB" sz="1200" b="1" dirty="0" smtClean="0">
                          <a:solidFill>
                            <a:schemeClr val="bg1"/>
                          </a:solidFill>
                        </a:rPr>
                        <a:t>-anno)</a:t>
                      </a:r>
                      <a:endParaRPr lang="en-GB" sz="1200" b="1" dirty="0">
                        <a:solidFill>
                          <a:schemeClr val="bg1"/>
                        </a:solidFill>
                      </a:endParaRPr>
                    </a:p>
                  </a:txBody>
                  <a:tcPr marL="90064" marR="90064">
                    <a:solidFill>
                      <a:srgbClr val="00B0F0"/>
                    </a:solidFill>
                  </a:tcPr>
                </a:tc>
                <a:tc>
                  <a:txBody>
                    <a:bodyPr/>
                    <a:lstStyle/>
                    <a:p>
                      <a:pPr algn="ctr"/>
                      <a:r>
                        <a:rPr lang="en-GB" sz="1600" b="1" baseline="0" dirty="0" smtClean="0">
                          <a:solidFill>
                            <a:schemeClr val="bg1"/>
                          </a:solidFill>
                        </a:rPr>
                        <a:t>Pla</a:t>
                      </a:r>
                      <a:r>
                        <a:rPr lang="en-GB" sz="1600" b="1" dirty="0" smtClean="0">
                          <a:solidFill>
                            <a:schemeClr val="bg1"/>
                          </a:solidFill>
                        </a:rPr>
                        <a:t>cebo </a:t>
                      </a:r>
                    </a:p>
                    <a:p>
                      <a:pPr algn="ctr"/>
                      <a:r>
                        <a:rPr lang="en-GB" sz="1200" b="1" dirty="0" smtClean="0">
                          <a:solidFill>
                            <a:schemeClr val="bg1"/>
                          </a:solidFill>
                        </a:rPr>
                        <a:t>(per 1.000 </a:t>
                      </a:r>
                      <a:r>
                        <a:rPr lang="en-GB" sz="1200" b="1" dirty="0" err="1" smtClean="0">
                          <a:solidFill>
                            <a:schemeClr val="bg1"/>
                          </a:solidFill>
                        </a:rPr>
                        <a:t>pazienti</a:t>
                      </a:r>
                      <a:r>
                        <a:rPr lang="en-GB" sz="1200" b="1" dirty="0" smtClean="0">
                          <a:solidFill>
                            <a:schemeClr val="bg1"/>
                          </a:solidFill>
                        </a:rPr>
                        <a:t>-anno)</a:t>
                      </a:r>
                      <a:endParaRPr lang="en-GB" sz="1200" dirty="0">
                        <a:solidFill>
                          <a:schemeClr val="bg1"/>
                        </a:solidFill>
                      </a:endParaRPr>
                    </a:p>
                  </a:txBody>
                  <a:tcPr marL="90064" marR="90064">
                    <a:solidFill>
                      <a:srgbClr val="00B0F0"/>
                    </a:solidFill>
                  </a:tcPr>
                </a:tc>
                <a:tc>
                  <a:txBody>
                    <a:bodyPr/>
                    <a:lstStyle/>
                    <a:p>
                      <a:pPr algn="ctr"/>
                      <a:r>
                        <a:rPr lang="en-GB" sz="1600" b="1" dirty="0" smtClean="0">
                          <a:solidFill>
                            <a:schemeClr val="bg1"/>
                          </a:solidFill>
                        </a:rPr>
                        <a:t> Odd</a:t>
                      </a:r>
                      <a:r>
                        <a:rPr lang="en-GB" sz="1600" b="1" baseline="0" dirty="0" smtClean="0">
                          <a:solidFill>
                            <a:schemeClr val="bg1"/>
                          </a:solidFill>
                        </a:rPr>
                        <a:t> ratio  (pooled)</a:t>
                      </a:r>
                    </a:p>
                    <a:p>
                      <a:pPr algn="ctr"/>
                      <a:r>
                        <a:rPr lang="en-GB" sz="1600" b="1" baseline="0" dirty="0" smtClean="0">
                          <a:solidFill>
                            <a:schemeClr val="bg1"/>
                          </a:solidFill>
                        </a:rPr>
                        <a:t>(95% CI)</a:t>
                      </a:r>
                      <a:endParaRPr lang="en-GB" sz="1600" b="1" dirty="0">
                        <a:solidFill>
                          <a:schemeClr val="bg1"/>
                        </a:solidFill>
                      </a:endParaRPr>
                    </a:p>
                  </a:txBody>
                  <a:tcPr marL="90064" marR="90064">
                    <a:solidFill>
                      <a:srgbClr val="00B0F0"/>
                    </a:solidFill>
                  </a:tcPr>
                </a:tc>
              </a:tr>
              <a:tr h="370840">
                <a:tc>
                  <a:txBody>
                    <a:bodyPr/>
                    <a:lstStyle/>
                    <a:p>
                      <a:r>
                        <a:rPr lang="en-GB" sz="1600" dirty="0" err="1" smtClean="0">
                          <a:solidFill>
                            <a:schemeClr val="tx1"/>
                          </a:solidFill>
                        </a:rPr>
                        <a:t>Ematocrito</a:t>
                      </a:r>
                      <a:r>
                        <a:rPr lang="en-GB" sz="1600" baseline="0" dirty="0" smtClean="0">
                          <a:solidFill>
                            <a:schemeClr val="tx1"/>
                          </a:solidFill>
                        </a:rPr>
                        <a:t> &gt;50%</a:t>
                      </a:r>
                      <a:endParaRPr lang="en-GB" sz="1600" dirty="0">
                        <a:solidFill>
                          <a:schemeClr val="tx1"/>
                        </a:solidFill>
                      </a:endParaRPr>
                    </a:p>
                  </a:txBody>
                  <a:tcPr marL="90064" marR="90064">
                    <a:solidFill>
                      <a:schemeClr val="accent5">
                        <a:lumMod val="20000"/>
                        <a:lumOff val="80000"/>
                      </a:schemeClr>
                    </a:solidFill>
                  </a:tcPr>
                </a:tc>
                <a:tc>
                  <a:txBody>
                    <a:bodyPr/>
                    <a:lstStyle/>
                    <a:p>
                      <a:pPr algn="ctr"/>
                      <a:r>
                        <a:rPr lang="en-GB" sz="1600" dirty="0" smtClean="0">
                          <a:solidFill>
                            <a:schemeClr val="tx1"/>
                          </a:solidFill>
                        </a:rPr>
                        <a:t>64.5</a:t>
                      </a:r>
                      <a:endParaRPr lang="en-GB" sz="1600" dirty="0">
                        <a:solidFill>
                          <a:schemeClr val="tx1"/>
                        </a:solidFill>
                      </a:endParaRPr>
                    </a:p>
                  </a:txBody>
                  <a:tcPr marL="90064" marR="90064"/>
                </a:tc>
                <a:tc>
                  <a:txBody>
                    <a:bodyPr/>
                    <a:lstStyle/>
                    <a:p>
                      <a:pPr algn="ctr"/>
                      <a:r>
                        <a:rPr lang="en-GB" sz="1600" dirty="0" smtClean="0">
                          <a:solidFill>
                            <a:schemeClr val="tx1"/>
                          </a:solidFill>
                        </a:rPr>
                        <a:t>2.8</a:t>
                      </a:r>
                      <a:endParaRPr lang="en-GB" sz="1600" dirty="0">
                        <a:solidFill>
                          <a:schemeClr val="tx1"/>
                        </a:solidFill>
                      </a:endParaRPr>
                    </a:p>
                  </a:txBody>
                  <a:tcPr marL="90064" marR="90064"/>
                </a:tc>
                <a:tc>
                  <a:txBody>
                    <a:bodyPr/>
                    <a:lstStyle/>
                    <a:p>
                      <a:pPr algn="ctr"/>
                      <a:r>
                        <a:rPr lang="en-GB" sz="1600" dirty="0" smtClean="0">
                          <a:solidFill>
                            <a:schemeClr val="tx1"/>
                          </a:solidFill>
                        </a:rPr>
                        <a:t>3.67*(0.46,2.52)</a:t>
                      </a:r>
                      <a:endParaRPr lang="en-GB" sz="1600" dirty="0">
                        <a:solidFill>
                          <a:schemeClr val="tx1"/>
                        </a:solidFill>
                      </a:endParaRPr>
                    </a:p>
                  </a:txBody>
                  <a:tcPr marL="90064" marR="90064"/>
                </a:tc>
              </a:tr>
              <a:tr h="370840">
                <a:tc>
                  <a:txBody>
                    <a:bodyPr/>
                    <a:lstStyle/>
                    <a:p>
                      <a:r>
                        <a:rPr lang="en-GB" sz="1600" dirty="0" err="1" smtClean="0">
                          <a:solidFill>
                            <a:schemeClr val="tx1"/>
                          </a:solidFill>
                        </a:rPr>
                        <a:t>Dolore</a:t>
                      </a:r>
                      <a:r>
                        <a:rPr lang="en-GB" sz="1600" baseline="0" dirty="0" smtClean="0">
                          <a:solidFill>
                            <a:schemeClr val="tx1"/>
                          </a:solidFill>
                        </a:rPr>
                        <a:t> </a:t>
                      </a:r>
                      <a:r>
                        <a:rPr lang="en-GB" sz="1600" baseline="0" dirty="0" err="1" smtClean="0">
                          <a:solidFill>
                            <a:schemeClr val="tx1"/>
                          </a:solidFill>
                        </a:rPr>
                        <a:t>ischemico</a:t>
                      </a:r>
                      <a:r>
                        <a:rPr lang="en-GB" sz="1600" baseline="0" dirty="0" smtClean="0">
                          <a:solidFill>
                            <a:schemeClr val="tx1"/>
                          </a:solidFill>
                        </a:rPr>
                        <a:t> </a:t>
                      </a:r>
                      <a:r>
                        <a:rPr lang="en-GB" sz="1600" baseline="0" dirty="0" err="1" smtClean="0">
                          <a:solidFill>
                            <a:schemeClr val="tx1"/>
                          </a:solidFill>
                        </a:rPr>
                        <a:t>toracico</a:t>
                      </a:r>
                      <a:endParaRPr lang="en-GB" sz="1600" dirty="0">
                        <a:solidFill>
                          <a:schemeClr val="tx1"/>
                        </a:solidFill>
                      </a:endParaRPr>
                    </a:p>
                  </a:txBody>
                  <a:tcPr marL="90064" marR="90064">
                    <a:solidFill>
                      <a:schemeClr val="accent5">
                        <a:lumMod val="20000"/>
                        <a:lumOff val="80000"/>
                      </a:schemeClr>
                    </a:solidFill>
                  </a:tcPr>
                </a:tc>
                <a:tc>
                  <a:txBody>
                    <a:bodyPr/>
                    <a:lstStyle/>
                    <a:p>
                      <a:pPr algn="ctr"/>
                      <a:r>
                        <a:rPr lang="en-GB" sz="1600" dirty="0" smtClean="0">
                          <a:solidFill>
                            <a:schemeClr val="tx1"/>
                          </a:solidFill>
                        </a:rPr>
                        <a:t>7.4</a:t>
                      </a:r>
                      <a:endParaRPr lang="en-GB" sz="1600" dirty="0">
                        <a:solidFill>
                          <a:schemeClr val="tx1"/>
                        </a:solidFill>
                      </a:endParaRPr>
                    </a:p>
                  </a:txBody>
                  <a:tcPr marL="90064" marR="90064"/>
                </a:tc>
                <a:tc>
                  <a:txBody>
                    <a:bodyPr/>
                    <a:lstStyle/>
                    <a:p>
                      <a:pPr algn="ctr"/>
                      <a:r>
                        <a:rPr lang="en-GB" sz="1600" dirty="0" smtClean="0">
                          <a:solidFill>
                            <a:schemeClr val="tx1"/>
                          </a:solidFill>
                        </a:rPr>
                        <a:t>8.3</a:t>
                      </a:r>
                      <a:endParaRPr lang="en-GB" sz="1600" dirty="0">
                        <a:solidFill>
                          <a:schemeClr val="tx1"/>
                        </a:solidFill>
                      </a:endParaRPr>
                    </a:p>
                  </a:txBody>
                  <a:tcPr marL="90064" marR="90064"/>
                </a:tc>
                <a:tc>
                  <a:txBody>
                    <a:bodyPr/>
                    <a:lstStyle/>
                    <a:p>
                      <a:pPr algn="ctr"/>
                      <a:r>
                        <a:rPr lang="en-GB" sz="1600" dirty="0" smtClean="0">
                          <a:solidFill>
                            <a:schemeClr val="tx1"/>
                          </a:solidFill>
                        </a:rPr>
                        <a:t>0.93 (0.40;2.44)</a:t>
                      </a:r>
                      <a:endParaRPr lang="en-GB" sz="1600" dirty="0">
                        <a:solidFill>
                          <a:schemeClr val="tx1"/>
                        </a:solidFill>
                      </a:endParaRPr>
                    </a:p>
                  </a:txBody>
                  <a:tcPr marL="90064" marR="90064"/>
                </a:tc>
              </a:tr>
              <a:tr h="370840">
                <a:tc>
                  <a:txBody>
                    <a:bodyPr/>
                    <a:lstStyle/>
                    <a:p>
                      <a:r>
                        <a:rPr lang="en-GB" sz="1600" dirty="0" err="1" smtClean="0">
                          <a:solidFill>
                            <a:schemeClr val="tx1"/>
                          </a:solidFill>
                        </a:rPr>
                        <a:t>Infarto</a:t>
                      </a:r>
                      <a:r>
                        <a:rPr lang="en-GB" sz="1600" dirty="0" smtClean="0">
                          <a:solidFill>
                            <a:schemeClr val="tx1"/>
                          </a:solidFill>
                        </a:rPr>
                        <a:t> </a:t>
                      </a:r>
                      <a:r>
                        <a:rPr lang="en-GB" sz="1600" dirty="0" err="1" smtClean="0">
                          <a:solidFill>
                            <a:schemeClr val="tx1"/>
                          </a:solidFill>
                        </a:rPr>
                        <a:t>miocardico</a:t>
                      </a:r>
                      <a:endParaRPr lang="en-GB" sz="1600" dirty="0">
                        <a:solidFill>
                          <a:schemeClr val="tx1"/>
                        </a:solidFill>
                      </a:endParaRPr>
                    </a:p>
                  </a:txBody>
                  <a:tcPr marL="90064" marR="90064">
                    <a:solidFill>
                      <a:schemeClr val="accent5">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dirty="0" smtClean="0">
                          <a:solidFill>
                            <a:schemeClr val="tx1"/>
                          </a:solidFill>
                        </a:rPr>
                        <a:t>7.4</a:t>
                      </a:r>
                    </a:p>
                  </a:txBody>
                  <a:tcPr marL="90064" marR="90064"/>
                </a:tc>
                <a:tc>
                  <a:txBody>
                    <a:bodyPr/>
                    <a:lstStyle/>
                    <a:p>
                      <a:pPr algn="ctr"/>
                      <a:r>
                        <a:rPr lang="en-GB" sz="1600" dirty="0" smtClean="0">
                          <a:solidFill>
                            <a:schemeClr val="tx1"/>
                          </a:solidFill>
                        </a:rPr>
                        <a:t>8.3</a:t>
                      </a:r>
                      <a:endParaRPr lang="en-GB" sz="1600" dirty="0">
                        <a:solidFill>
                          <a:schemeClr val="tx1"/>
                        </a:solidFill>
                      </a:endParaRPr>
                    </a:p>
                  </a:txBody>
                  <a:tcPr marL="90064" marR="90064"/>
                </a:tc>
                <a:tc>
                  <a:txBody>
                    <a:bodyPr/>
                    <a:lstStyle/>
                    <a:p>
                      <a:pPr algn="ctr"/>
                      <a:r>
                        <a:rPr lang="en-GB" sz="1600" dirty="0" smtClean="0">
                          <a:solidFill>
                            <a:schemeClr val="tx1"/>
                          </a:solidFill>
                        </a:rPr>
                        <a:t>0.99 (0.67; 2.09</a:t>
                      </a:r>
                      <a:endParaRPr lang="en-GB" sz="1600" dirty="0">
                        <a:solidFill>
                          <a:schemeClr val="tx1"/>
                        </a:solidFill>
                      </a:endParaRPr>
                    </a:p>
                  </a:txBody>
                  <a:tcPr marL="90064" marR="90064"/>
                </a:tc>
              </a:tr>
              <a:tr h="45166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err="1" smtClean="0">
                          <a:solidFill>
                            <a:schemeClr val="tx1"/>
                          </a:solidFill>
                        </a:rPr>
                        <a:t>Intervento</a:t>
                      </a:r>
                      <a:r>
                        <a:rPr lang="en-GB" sz="1600" dirty="0" smtClean="0">
                          <a:solidFill>
                            <a:schemeClr val="tx1"/>
                          </a:solidFill>
                        </a:rPr>
                        <a:t> </a:t>
                      </a:r>
                      <a:r>
                        <a:rPr lang="en-GB" sz="1600" dirty="0" err="1" smtClean="0">
                          <a:solidFill>
                            <a:schemeClr val="tx1"/>
                          </a:solidFill>
                        </a:rPr>
                        <a:t>coronarico</a:t>
                      </a:r>
                      <a:r>
                        <a:rPr lang="en-GB" sz="1600" baseline="0" dirty="0" smtClean="0">
                          <a:solidFill>
                            <a:schemeClr val="tx1"/>
                          </a:solidFill>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600" baseline="0" dirty="0" smtClean="0">
                          <a:solidFill>
                            <a:schemeClr val="tx1"/>
                          </a:solidFill>
                        </a:rPr>
                        <a:t>CABG </a:t>
                      </a:r>
                      <a:endParaRPr lang="en-GB" sz="1600" dirty="0">
                        <a:solidFill>
                          <a:schemeClr val="tx1"/>
                        </a:solidFill>
                      </a:endParaRPr>
                    </a:p>
                  </a:txBody>
                  <a:tcPr marL="90064" marR="90064">
                    <a:solidFill>
                      <a:schemeClr val="accent5">
                        <a:lumMod val="20000"/>
                        <a:lumOff val="80000"/>
                      </a:schemeClr>
                    </a:solidFill>
                  </a:tcPr>
                </a:tc>
                <a:tc>
                  <a:txBody>
                    <a:bodyPr/>
                    <a:lstStyle/>
                    <a:p>
                      <a:pPr algn="ctr"/>
                      <a:r>
                        <a:rPr lang="en-GB" sz="1600" dirty="0" smtClean="0">
                          <a:solidFill>
                            <a:schemeClr val="tx1"/>
                          </a:solidFill>
                        </a:rPr>
                        <a:t>3.7</a:t>
                      </a:r>
                      <a:endParaRPr lang="en-GB" sz="1600" dirty="0">
                        <a:solidFill>
                          <a:schemeClr val="tx1"/>
                        </a:solidFill>
                      </a:endParaRPr>
                    </a:p>
                  </a:txBody>
                  <a:tcPr marL="90064" marR="9006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dirty="0" smtClean="0">
                          <a:solidFill>
                            <a:schemeClr val="tx1"/>
                          </a:solidFill>
                        </a:rPr>
                        <a:t>13.9</a:t>
                      </a:r>
                    </a:p>
                    <a:p>
                      <a:pPr algn="ctr"/>
                      <a:endParaRPr lang="en-GB" sz="1600" dirty="0">
                        <a:solidFill>
                          <a:schemeClr val="tx1"/>
                        </a:solidFill>
                      </a:endParaRPr>
                    </a:p>
                  </a:txBody>
                  <a:tcPr marL="90064" marR="90064"/>
                </a:tc>
                <a:tc>
                  <a:txBody>
                    <a:bodyPr/>
                    <a:lstStyle/>
                    <a:p>
                      <a:pPr algn="ctr"/>
                      <a:r>
                        <a:rPr lang="en-GB" sz="1600" dirty="0" smtClean="0">
                          <a:solidFill>
                            <a:schemeClr val="tx1"/>
                          </a:solidFill>
                        </a:rPr>
                        <a:t>0.79</a:t>
                      </a:r>
                      <a:endParaRPr lang="en-GB" sz="1600" dirty="0">
                        <a:solidFill>
                          <a:schemeClr val="tx1"/>
                        </a:solidFill>
                      </a:endParaRPr>
                    </a:p>
                  </a:txBody>
                  <a:tcPr marL="90064" marR="90064"/>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aseline="0" dirty="0" err="1" smtClean="0">
                          <a:solidFill>
                            <a:schemeClr val="tx1"/>
                          </a:solidFill>
                        </a:rPr>
                        <a:t>Fibrillazione</a:t>
                      </a:r>
                      <a:r>
                        <a:rPr lang="en-GB" sz="1600" baseline="0" dirty="0" smtClean="0">
                          <a:solidFill>
                            <a:schemeClr val="tx1"/>
                          </a:solidFill>
                        </a:rPr>
                        <a:t> </a:t>
                      </a:r>
                      <a:r>
                        <a:rPr lang="en-GB" sz="1600" baseline="0" dirty="0" err="1" smtClean="0">
                          <a:solidFill>
                            <a:schemeClr val="tx1"/>
                          </a:solidFill>
                        </a:rPr>
                        <a:t>atriale</a:t>
                      </a:r>
                      <a:r>
                        <a:rPr lang="en-GB" sz="1600" baseline="0" dirty="0" smtClean="0">
                          <a:solidFill>
                            <a:schemeClr val="tx1"/>
                          </a:solidFill>
                        </a:rPr>
                        <a:t>/ </a:t>
                      </a:r>
                      <a:r>
                        <a:rPr lang="en-GB" sz="1600" baseline="0" dirty="0" err="1" smtClean="0">
                          <a:solidFill>
                            <a:schemeClr val="tx1"/>
                          </a:solidFill>
                        </a:rPr>
                        <a:t>aritmia</a:t>
                      </a:r>
                      <a:endParaRPr lang="en-GB" sz="1600" dirty="0">
                        <a:solidFill>
                          <a:schemeClr val="tx1"/>
                        </a:solidFill>
                      </a:endParaRPr>
                    </a:p>
                  </a:txBody>
                  <a:tcPr marL="90064" marR="90064">
                    <a:solidFill>
                      <a:schemeClr val="accent5">
                        <a:lumMod val="20000"/>
                        <a:lumOff val="80000"/>
                      </a:schemeClr>
                    </a:solidFill>
                  </a:tcPr>
                </a:tc>
                <a:tc>
                  <a:txBody>
                    <a:bodyPr/>
                    <a:lstStyle/>
                    <a:p>
                      <a:pPr algn="ctr"/>
                      <a:r>
                        <a:rPr lang="en-GB" sz="1600" dirty="0" smtClean="0">
                          <a:solidFill>
                            <a:schemeClr val="tx1"/>
                          </a:solidFill>
                        </a:rPr>
                        <a:t>9.2</a:t>
                      </a:r>
                      <a:endParaRPr lang="en-GB" sz="1600" dirty="0">
                        <a:solidFill>
                          <a:schemeClr val="tx1"/>
                        </a:solidFill>
                      </a:endParaRPr>
                    </a:p>
                  </a:txBody>
                  <a:tcPr marL="90064" marR="90064"/>
                </a:tc>
                <a:tc>
                  <a:txBody>
                    <a:bodyPr/>
                    <a:lstStyle/>
                    <a:p>
                      <a:pPr algn="ctr"/>
                      <a:r>
                        <a:rPr lang="en-GB" sz="1600" dirty="0" smtClean="0">
                          <a:solidFill>
                            <a:schemeClr val="tx1"/>
                          </a:solidFill>
                        </a:rPr>
                        <a:t>2.8</a:t>
                      </a:r>
                      <a:endParaRPr lang="en-GB" sz="1600" dirty="0">
                        <a:solidFill>
                          <a:schemeClr val="tx1"/>
                        </a:solidFill>
                      </a:endParaRPr>
                    </a:p>
                  </a:txBody>
                  <a:tcPr marL="90064" marR="90064"/>
                </a:tc>
                <a:tc>
                  <a:txBody>
                    <a:bodyPr/>
                    <a:lstStyle/>
                    <a:p>
                      <a:pPr algn="ctr"/>
                      <a:r>
                        <a:rPr lang="en-GB" sz="1600" dirty="0" smtClean="0">
                          <a:solidFill>
                            <a:schemeClr val="tx1"/>
                          </a:solidFill>
                        </a:rPr>
                        <a:t>1.22</a:t>
                      </a:r>
                      <a:endParaRPr lang="en-GB" sz="1600" dirty="0">
                        <a:solidFill>
                          <a:schemeClr val="tx1"/>
                        </a:solidFill>
                      </a:endParaRPr>
                    </a:p>
                  </a:txBody>
                  <a:tcPr marL="90064" marR="90064"/>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err="1" smtClean="0">
                          <a:solidFill>
                            <a:schemeClr val="tx1"/>
                          </a:solidFill>
                        </a:rPr>
                        <a:t>Eventi</a:t>
                      </a:r>
                      <a:r>
                        <a:rPr lang="en-GB" sz="1600" baseline="0" dirty="0" smtClean="0">
                          <a:solidFill>
                            <a:schemeClr val="tx1"/>
                          </a:solidFill>
                        </a:rPr>
                        <a:t> </a:t>
                      </a:r>
                      <a:r>
                        <a:rPr lang="en-GB" sz="1600" baseline="0" dirty="0" err="1" smtClean="0">
                          <a:solidFill>
                            <a:schemeClr val="tx1"/>
                          </a:solidFill>
                        </a:rPr>
                        <a:t>cerebrovascolari</a:t>
                      </a:r>
                      <a:endParaRPr lang="en-GB" sz="1600" dirty="0">
                        <a:solidFill>
                          <a:schemeClr val="tx1"/>
                        </a:solidFill>
                      </a:endParaRPr>
                    </a:p>
                  </a:txBody>
                  <a:tcPr marL="90064" marR="90064">
                    <a:solidFill>
                      <a:schemeClr val="accent5">
                        <a:lumMod val="20000"/>
                        <a:lumOff val="80000"/>
                      </a:schemeClr>
                    </a:solidFill>
                  </a:tcPr>
                </a:tc>
                <a:tc>
                  <a:txBody>
                    <a:bodyPr/>
                    <a:lstStyle/>
                    <a:p>
                      <a:pPr algn="ctr"/>
                      <a:r>
                        <a:rPr lang="en-GB" sz="1600" dirty="0" smtClean="0">
                          <a:solidFill>
                            <a:schemeClr val="tx1"/>
                          </a:solidFill>
                        </a:rPr>
                        <a:t>5.5</a:t>
                      </a:r>
                      <a:endParaRPr lang="en-GB" sz="1600" dirty="0">
                        <a:solidFill>
                          <a:schemeClr val="tx1"/>
                        </a:solidFill>
                      </a:endParaRPr>
                    </a:p>
                  </a:txBody>
                  <a:tcPr marL="90064" marR="90064"/>
                </a:tc>
                <a:tc>
                  <a:txBody>
                    <a:bodyPr/>
                    <a:lstStyle/>
                    <a:p>
                      <a:pPr algn="ctr"/>
                      <a:r>
                        <a:rPr lang="en-GB" sz="1600" dirty="0" smtClean="0">
                          <a:solidFill>
                            <a:schemeClr val="tx1"/>
                          </a:solidFill>
                        </a:rPr>
                        <a:t>11.1</a:t>
                      </a:r>
                      <a:endParaRPr lang="en-GB" sz="1600" dirty="0">
                        <a:solidFill>
                          <a:schemeClr val="tx1"/>
                        </a:solidFill>
                      </a:endParaRPr>
                    </a:p>
                  </a:txBody>
                  <a:tcPr marL="90064" marR="90064"/>
                </a:tc>
                <a:tc>
                  <a:txBody>
                    <a:bodyPr/>
                    <a:lstStyle/>
                    <a:p>
                      <a:pPr algn="ctr"/>
                      <a:r>
                        <a:rPr lang="en-GB" sz="1600" dirty="0" smtClean="0">
                          <a:solidFill>
                            <a:schemeClr val="tx1"/>
                          </a:solidFill>
                        </a:rPr>
                        <a:t>0.86</a:t>
                      </a:r>
                      <a:endParaRPr lang="en-GB" sz="1600" dirty="0">
                        <a:solidFill>
                          <a:schemeClr val="tx1"/>
                        </a:solidFill>
                      </a:endParaRPr>
                    </a:p>
                  </a:txBody>
                  <a:tcPr marL="90064" marR="90064"/>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err="1" smtClean="0">
                          <a:solidFill>
                            <a:schemeClr val="tx1"/>
                          </a:solidFill>
                        </a:rPr>
                        <a:t>Eventi</a:t>
                      </a:r>
                      <a:r>
                        <a:rPr lang="en-GB" sz="1600" baseline="0" dirty="0" smtClean="0">
                          <a:solidFill>
                            <a:schemeClr val="tx1"/>
                          </a:solidFill>
                        </a:rPr>
                        <a:t> </a:t>
                      </a:r>
                      <a:r>
                        <a:rPr lang="en-GB" sz="1600" baseline="0" dirty="0" err="1" smtClean="0">
                          <a:solidFill>
                            <a:schemeClr val="tx1"/>
                          </a:solidFill>
                        </a:rPr>
                        <a:t>cardiovascolari</a:t>
                      </a:r>
                      <a:r>
                        <a:rPr lang="en-GB" sz="1600" baseline="0" dirty="0" smtClean="0">
                          <a:solidFill>
                            <a:schemeClr val="tx1"/>
                          </a:solidFill>
                        </a:rPr>
                        <a:t> </a:t>
                      </a:r>
                      <a:r>
                        <a:rPr lang="en-GB" sz="1600" baseline="0" dirty="0" smtClean="0">
                          <a:solidFill>
                            <a:schemeClr val="tx1"/>
                          </a:solidFill>
                        </a:rPr>
                        <a:t>(</a:t>
                      </a:r>
                      <a:r>
                        <a:rPr lang="en-GB" sz="1600" baseline="0" dirty="0" err="1" smtClean="0">
                          <a:solidFill>
                            <a:schemeClr val="tx1"/>
                          </a:solidFill>
                        </a:rPr>
                        <a:t>tutti</a:t>
                      </a:r>
                      <a:r>
                        <a:rPr lang="en-GB" sz="1600" baseline="0" dirty="0" smtClean="0">
                          <a:solidFill>
                            <a:schemeClr val="tx1"/>
                          </a:solidFill>
                        </a:rPr>
                        <a:t>)</a:t>
                      </a:r>
                      <a:endParaRPr lang="en-GB" sz="1600" dirty="0">
                        <a:solidFill>
                          <a:schemeClr val="tx1"/>
                        </a:solidFill>
                      </a:endParaRPr>
                    </a:p>
                  </a:txBody>
                  <a:tcPr marL="90064" marR="90064">
                    <a:solidFill>
                      <a:schemeClr val="accent5">
                        <a:lumMod val="20000"/>
                        <a:lumOff val="80000"/>
                      </a:schemeClr>
                    </a:solidFill>
                  </a:tcPr>
                </a:tc>
                <a:tc>
                  <a:txBody>
                    <a:bodyPr/>
                    <a:lstStyle/>
                    <a:p>
                      <a:pPr algn="ctr"/>
                      <a:r>
                        <a:rPr lang="en-GB" sz="1600" dirty="0" smtClean="0">
                          <a:solidFill>
                            <a:schemeClr val="tx1"/>
                          </a:solidFill>
                        </a:rPr>
                        <a:t>33.2</a:t>
                      </a:r>
                      <a:endParaRPr lang="en-GB" sz="1600" dirty="0">
                        <a:solidFill>
                          <a:schemeClr val="tx1"/>
                        </a:solidFill>
                      </a:endParaRPr>
                    </a:p>
                  </a:txBody>
                  <a:tcPr marL="90064" marR="90064"/>
                </a:tc>
                <a:tc>
                  <a:txBody>
                    <a:bodyPr/>
                    <a:lstStyle/>
                    <a:p>
                      <a:pPr algn="ctr"/>
                      <a:r>
                        <a:rPr lang="en-GB" sz="1600" dirty="0" smtClean="0">
                          <a:solidFill>
                            <a:schemeClr val="tx1"/>
                          </a:solidFill>
                        </a:rPr>
                        <a:t>44.3</a:t>
                      </a:r>
                      <a:endParaRPr lang="en-GB" sz="1600" dirty="0">
                        <a:solidFill>
                          <a:schemeClr val="tx1"/>
                        </a:solidFill>
                      </a:endParaRPr>
                    </a:p>
                  </a:txBody>
                  <a:tcPr marL="90064" marR="90064"/>
                </a:tc>
                <a:tc>
                  <a:txBody>
                    <a:bodyPr/>
                    <a:lstStyle/>
                    <a:p>
                      <a:pPr algn="ctr"/>
                      <a:r>
                        <a:rPr lang="en-GB" sz="1600" dirty="0" smtClean="0">
                          <a:solidFill>
                            <a:schemeClr val="tx1"/>
                          </a:solidFill>
                        </a:rPr>
                        <a:t>1.14</a:t>
                      </a:r>
                      <a:endParaRPr lang="en-GB" sz="1600" dirty="0">
                        <a:solidFill>
                          <a:schemeClr val="tx1"/>
                        </a:solidFill>
                      </a:endParaRPr>
                    </a:p>
                  </a:txBody>
                  <a:tcPr marL="90064" marR="90064"/>
                </a:tc>
              </a:tr>
              <a:tr h="370840">
                <a:tc>
                  <a:txBody>
                    <a:bodyPr/>
                    <a:lstStyle/>
                    <a:p>
                      <a:r>
                        <a:rPr lang="en-GB" sz="1600" dirty="0" err="1" smtClean="0">
                          <a:solidFill>
                            <a:schemeClr val="tx1"/>
                          </a:solidFill>
                        </a:rPr>
                        <a:t>Decesso</a:t>
                      </a:r>
                      <a:endParaRPr lang="en-GB" sz="1600" dirty="0">
                        <a:solidFill>
                          <a:schemeClr val="tx1"/>
                        </a:solidFill>
                      </a:endParaRPr>
                    </a:p>
                  </a:txBody>
                  <a:tcPr marL="90064" marR="90064">
                    <a:solidFill>
                      <a:schemeClr val="accent5">
                        <a:lumMod val="20000"/>
                        <a:lumOff val="80000"/>
                      </a:schemeClr>
                    </a:solidFill>
                  </a:tcPr>
                </a:tc>
                <a:tc>
                  <a:txBody>
                    <a:bodyPr/>
                    <a:lstStyle/>
                    <a:p>
                      <a:pPr algn="ctr"/>
                      <a:r>
                        <a:rPr lang="en-GB" sz="1600" dirty="0" smtClean="0">
                          <a:solidFill>
                            <a:schemeClr val="tx1"/>
                          </a:solidFill>
                        </a:rPr>
                        <a:t>0</a:t>
                      </a:r>
                      <a:endParaRPr lang="en-GB" sz="1600" dirty="0">
                        <a:solidFill>
                          <a:schemeClr val="tx1"/>
                        </a:solidFill>
                      </a:endParaRPr>
                    </a:p>
                  </a:txBody>
                  <a:tcPr marL="90064" marR="90064"/>
                </a:tc>
                <a:tc>
                  <a:txBody>
                    <a:bodyPr/>
                    <a:lstStyle/>
                    <a:p>
                      <a:pPr algn="ctr"/>
                      <a:r>
                        <a:rPr lang="en-GB" sz="1600" dirty="0" smtClean="0">
                          <a:solidFill>
                            <a:schemeClr val="tx1"/>
                          </a:solidFill>
                        </a:rPr>
                        <a:t>5.5</a:t>
                      </a:r>
                      <a:endParaRPr lang="en-GB" sz="1600" dirty="0">
                        <a:solidFill>
                          <a:schemeClr val="tx1"/>
                        </a:solidFill>
                      </a:endParaRPr>
                    </a:p>
                  </a:txBody>
                  <a:tcPr marL="90064" marR="90064"/>
                </a:tc>
                <a:tc>
                  <a:txBody>
                    <a:bodyPr/>
                    <a:lstStyle/>
                    <a:p>
                      <a:pPr algn="ctr"/>
                      <a:r>
                        <a:rPr lang="en-GB" sz="1600" dirty="0" smtClean="0">
                          <a:solidFill>
                            <a:schemeClr val="tx1"/>
                          </a:solidFill>
                        </a:rPr>
                        <a:t>0.78</a:t>
                      </a:r>
                      <a:endParaRPr lang="en-GB" sz="1600" dirty="0">
                        <a:solidFill>
                          <a:schemeClr val="tx1"/>
                        </a:solidFill>
                      </a:endParaRPr>
                    </a:p>
                  </a:txBody>
                  <a:tcPr marL="90064" marR="90064"/>
                </a:tc>
              </a:tr>
            </a:tbl>
          </a:graphicData>
        </a:graphic>
      </p:graphicFrame>
      <p:sp>
        <p:nvSpPr>
          <p:cNvPr id="62519" name="TextBox 4"/>
          <p:cNvSpPr txBox="1">
            <a:spLocks noChangeArrowheads="1"/>
          </p:cNvSpPr>
          <p:nvPr/>
        </p:nvSpPr>
        <p:spPr bwMode="auto">
          <a:xfrm>
            <a:off x="102707" y="6375400"/>
            <a:ext cx="5291089" cy="261610"/>
          </a:xfrm>
          <a:prstGeom prst="rect">
            <a:avLst/>
          </a:prstGeom>
          <a:noFill/>
          <a:ln w="9525">
            <a:noFill/>
            <a:miter lim="800000"/>
            <a:headEnd/>
            <a:tailEnd/>
          </a:ln>
        </p:spPr>
        <p:txBody>
          <a:bodyPr wrap="square">
            <a:spAutoFit/>
          </a:bodyPr>
          <a:lstStyle/>
          <a:p>
            <a:r>
              <a:rPr lang="en-GB" sz="1100" dirty="0" err="1"/>
              <a:t>Calof</a:t>
            </a:r>
            <a:r>
              <a:rPr lang="en-GB" sz="1100" dirty="0"/>
              <a:t>  </a:t>
            </a:r>
            <a:r>
              <a:rPr lang="en-GB" sz="1100" i="1" dirty="0"/>
              <a:t>et al</a:t>
            </a:r>
            <a:r>
              <a:rPr lang="en-GB" sz="1100" dirty="0"/>
              <a:t>. 2005, cited by </a:t>
            </a:r>
            <a:r>
              <a:rPr lang="en-GB" sz="1100" dirty="0" err="1"/>
              <a:t>Buvat</a:t>
            </a:r>
            <a:r>
              <a:rPr lang="en-GB" sz="1100" dirty="0"/>
              <a:t>  J </a:t>
            </a:r>
            <a:r>
              <a:rPr lang="en-GB" sz="1100" i="1" dirty="0"/>
              <a:t>et al. </a:t>
            </a:r>
            <a:r>
              <a:rPr lang="en-GB" sz="1100" i="1" dirty="0" smtClean="0"/>
              <a:t>J </a:t>
            </a:r>
            <a:r>
              <a:rPr lang="en-GB" sz="1100" i="1" dirty="0"/>
              <a:t>Sex </a:t>
            </a:r>
            <a:r>
              <a:rPr lang="en-GB" sz="1100" i="1" dirty="0" smtClean="0"/>
              <a:t>Med</a:t>
            </a:r>
            <a:r>
              <a:rPr lang="en-GB" sz="1100" dirty="0" smtClean="0"/>
              <a:t> 2010;7:1627–1656</a:t>
            </a:r>
            <a:r>
              <a:rPr lang="en-GB" sz="1100" dirty="0"/>
              <a:t>. </a:t>
            </a:r>
          </a:p>
        </p:txBody>
      </p:sp>
      <p:sp>
        <p:nvSpPr>
          <p:cNvPr id="62520" name="TextBox 5"/>
          <p:cNvSpPr txBox="1">
            <a:spLocks noChangeArrowheads="1"/>
          </p:cNvSpPr>
          <p:nvPr/>
        </p:nvSpPr>
        <p:spPr bwMode="auto">
          <a:xfrm>
            <a:off x="5876925" y="5944513"/>
            <a:ext cx="3267075" cy="430887"/>
          </a:xfrm>
          <a:prstGeom prst="rect">
            <a:avLst/>
          </a:prstGeom>
          <a:noFill/>
          <a:ln w="9525">
            <a:noFill/>
            <a:miter lim="800000"/>
            <a:headEnd/>
            <a:tailEnd/>
          </a:ln>
        </p:spPr>
        <p:txBody>
          <a:bodyPr wrap="square">
            <a:spAutoFit/>
          </a:bodyPr>
          <a:lstStyle/>
          <a:p>
            <a:pPr algn="r"/>
            <a:r>
              <a:rPr lang="en-GB" sz="1100" dirty="0"/>
              <a:t>*</a:t>
            </a:r>
            <a:r>
              <a:rPr lang="en-GB" sz="1100" dirty="0" smtClean="0"/>
              <a:t>Odds </a:t>
            </a:r>
            <a:r>
              <a:rPr lang="en-GB" sz="1100" dirty="0"/>
              <a:t>ratio </a:t>
            </a:r>
            <a:r>
              <a:rPr lang="en-GB" sz="1100" dirty="0" err="1" smtClean="0"/>
              <a:t>significativo</a:t>
            </a:r>
            <a:r>
              <a:rPr lang="en-GB" sz="1100" dirty="0" smtClean="0"/>
              <a:t> verso placebo.</a:t>
            </a:r>
            <a:br>
              <a:rPr lang="en-GB" sz="1100" dirty="0" smtClean="0"/>
            </a:br>
            <a:r>
              <a:rPr lang="en-GB" sz="1100" dirty="0" smtClean="0"/>
              <a:t>CABG </a:t>
            </a:r>
            <a:r>
              <a:rPr lang="en-GB" sz="1100" dirty="0"/>
              <a:t>= </a:t>
            </a:r>
            <a:r>
              <a:rPr lang="en-GB" sz="1100" dirty="0" smtClean="0"/>
              <a:t>coronary </a:t>
            </a:r>
            <a:r>
              <a:rPr lang="en-GB" sz="1100" dirty="0"/>
              <a:t>artery bypass </a:t>
            </a:r>
            <a:r>
              <a:rPr lang="en-GB" sz="1100" dirty="0" smtClean="0"/>
              <a:t>graft.</a:t>
            </a:r>
            <a:endParaRPr lang="en-GB" sz="11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Title 7"/>
          <p:cNvSpPr>
            <a:spLocks noGrp="1"/>
          </p:cNvSpPr>
          <p:nvPr>
            <p:ph type="title"/>
          </p:nvPr>
        </p:nvSpPr>
        <p:spPr/>
        <p:txBody>
          <a:bodyPr/>
          <a:lstStyle/>
          <a:p>
            <a:r>
              <a:rPr lang="it-IT" sz="2000" dirty="0" smtClean="0"/>
              <a:t>Eventi avversi della terapia con testosterone in uomini adulti: rassegna e meta- analisi</a:t>
            </a:r>
            <a:endParaRPr lang="it-IT" sz="2000" dirty="0"/>
          </a:p>
        </p:txBody>
      </p:sp>
      <p:sp>
        <p:nvSpPr>
          <p:cNvPr id="63491" name="Text Box 3"/>
          <p:cNvSpPr txBox="1">
            <a:spLocks noChangeArrowheads="1"/>
          </p:cNvSpPr>
          <p:nvPr/>
        </p:nvSpPr>
        <p:spPr bwMode="auto">
          <a:xfrm>
            <a:off x="102706" y="6366721"/>
            <a:ext cx="4987263" cy="261610"/>
          </a:xfrm>
          <a:prstGeom prst="rect">
            <a:avLst/>
          </a:prstGeom>
          <a:noFill/>
          <a:ln w="9525">
            <a:noFill/>
            <a:miter lim="800000"/>
            <a:headEnd/>
            <a:tailEnd/>
          </a:ln>
        </p:spPr>
        <p:txBody>
          <a:bodyPr wrap="none">
            <a:spAutoFit/>
          </a:bodyPr>
          <a:lstStyle/>
          <a:p>
            <a:r>
              <a:rPr lang="en-US" sz="1100" dirty="0" err="1"/>
              <a:t>Fernández-Balsells</a:t>
            </a:r>
            <a:r>
              <a:rPr lang="en-US" sz="1100" dirty="0"/>
              <a:t> MM  </a:t>
            </a:r>
            <a:r>
              <a:rPr lang="en-US" sz="1100" i="1" dirty="0"/>
              <a:t>et al. J </a:t>
            </a:r>
            <a:r>
              <a:rPr lang="en-US" sz="1100" i="1" dirty="0" err="1"/>
              <a:t>Clin</a:t>
            </a:r>
            <a:r>
              <a:rPr lang="en-US" sz="1100" i="1" dirty="0"/>
              <a:t> </a:t>
            </a:r>
            <a:r>
              <a:rPr lang="en-US" sz="1100" i="1" dirty="0" err="1"/>
              <a:t>Endocrinol</a:t>
            </a:r>
            <a:r>
              <a:rPr lang="en-US" sz="1100" i="1" dirty="0"/>
              <a:t> </a:t>
            </a:r>
            <a:r>
              <a:rPr lang="en-US" sz="1100" i="1" dirty="0" err="1" smtClean="0"/>
              <a:t>Metab</a:t>
            </a:r>
            <a:r>
              <a:rPr lang="en-US" sz="1100" i="1" dirty="0" smtClean="0"/>
              <a:t> </a:t>
            </a:r>
            <a:r>
              <a:rPr lang="en-US" sz="1100" dirty="0" smtClean="0"/>
              <a:t>2010;95:2560–2575</a:t>
            </a:r>
            <a:r>
              <a:rPr lang="en-US" sz="1100" dirty="0"/>
              <a:t>.</a:t>
            </a:r>
          </a:p>
        </p:txBody>
      </p:sp>
      <p:pic>
        <p:nvPicPr>
          <p:cNvPr id="9"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7337" t="20260" r="61364" b="47948"/>
          <a:stretch/>
        </p:blipFill>
        <p:spPr bwMode="auto">
          <a:xfrm>
            <a:off x="930988" y="1541587"/>
            <a:ext cx="7274851" cy="4618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3"/>
          <p:cNvSpPr txBox="1">
            <a:spLocks noChangeArrowheads="1"/>
          </p:cNvSpPr>
          <p:nvPr/>
        </p:nvSpPr>
        <p:spPr bwMode="auto">
          <a:xfrm>
            <a:off x="95308" y="6367706"/>
            <a:ext cx="2619628" cy="261610"/>
          </a:xfrm>
          <a:prstGeom prst="rect">
            <a:avLst/>
          </a:prstGeom>
          <a:noFill/>
          <a:ln w="12700">
            <a:noFill/>
            <a:miter lim="800000"/>
            <a:headEnd/>
            <a:tailEnd/>
          </a:ln>
        </p:spPr>
        <p:txBody>
          <a:bodyPr wrap="none" anchor="ctr">
            <a:spAutoFit/>
          </a:bodyPr>
          <a:lstStyle/>
          <a:p>
            <a:pPr eaLnBrk="0" hangingPunct="0"/>
            <a:r>
              <a:rPr lang="en-US" sz="1100" dirty="0" smtClean="0"/>
              <a:t>Pugh PJ </a:t>
            </a:r>
            <a:r>
              <a:rPr lang="en-US" sz="1100" i="1" dirty="0" smtClean="0"/>
              <a:t>et al</a:t>
            </a:r>
            <a:r>
              <a:rPr lang="en-US" sz="1100" dirty="0" smtClean="0"/>
              <a:t>. </a:t>
            </a:r>
            <a:r>
              <a:rPr lang="en-US" sz="1100" i="1" dirty="0" smtClean="0"/>
              <a:t>Heart </a:t>
            </a:r>
            <a:r>
              <a:rPr lang="en-US" sz="1100" dirty="0" smtClean="0"/>
              <a:t>2004;</a:t>
            </a:r>
            <a:r>
              <a:rPr lang="de-DE" sz="1100" dirty="0" smtClean="0"/>
              <a:t>9</a:t>
            </a:r>
            <a:r>
              <a:rPr lang="en-US" sz="1100" dirty="0" smtClean="0"/>
              <a:t>0</a:t>
            </a:r>
            <a:r>
              <a:rPr lang="de-DE" sz="1100" dirty="0" smtClean="0"/>
              <a:t>:</a:t>
            </a:r>
            <a:r>
              <a:rPr lang="en-US" sz="1100" dirty="0" smtClean="0"/>
              <a:t>446–447</a:t>
            </a:r>
            <a:r>
              <a:rPr lang="de-DE" sz="1100" dirty="0" smtClean="0"/>
              <a:t>.</a:t>
            </a:r>
            <a:endParaRPr lang="de-DE" sz="1100" dirty="0"/>
          </a:p>
        </p:txBody>
      </p:sp>
      <p:grpSp>
        <p:nvGrpSpPr>
          <p:cNvPr id="2" name="Group 65"/>
          <p:cNvGrpSpPr>
            <a:grpSpLocks/>
          </p:cNvGrpSpPr>
          <p:nvPr/>
        </p:nvGrpSpPr>
        <p:grpSpPr bwMode="auto">
          <a:xfrm>
            <a:off x="1388167" y="2401906"/>
            <a:ext cx="6032565" cy="3432243"/>
            <a:chOff x="369888" y="1425576"/>
            <a:chExt cx="8337129" cy="5067867"/>
          </a:xfrm>
        </p:grpSpPr>
        <p:sp>
          <p:nvSpPr>
            <p:cNvPr id="64518" name="Rectangle 5"/>
            <p:cNvSpPr>
              <a:spLocks noChangeArrowheads="1"/>
            </p:cNvSpPr>
            <p:nvPr/>
          </p:nvSpPr>
          <p:spPr bwMode="auto">
            <a:xfrm>
              <a:off x="1206793" y="3308733"/>
              <a:ext cx="7499351" cy="545336"/>
            </a:xfrm>
            <a:prstGeom prst="rect">
              <a:avLst/>
            </a:prstGeom>
            <a:solidFill>
              <a:schemeClr val="bg1"/>
            </a:solidFill>
            <a:ln w="19050">
              <a:solidFill>
                <a:srgbClr val="FF0000"/>
              </a:solidFill>
              <a:miter lim="800000"/>
              <a:headEnd/>
              <a:tailEnd/>
            </a:ln>
          </p:spPr>
          <p:txBody>
            <a:bodyPr anchor="ctr">
              <a:spAutoFit/>
            </a:bodyPr>
            <a:lstStyle/>
            <a:p>
              <a:endParaRPr lang="en-US">
                <a:solidFill>
                  <a:srgbClr val="0070C0"/>
                </a:solidFill>
              </a:endParaRPr>
            </a:p>
          </p:txBody>
        </p:sp>
        <p:sp>
          <p:nvSpPr>
            <p:cNvPr id="64519" name="Line 6"/>
            <p:cNvSpPr>
              <a:spLocks noChangeShapeType="1"/>
            </p:cNvSpPr>
            <p:nvPr/>
          </p:nvSpPr>
          <p:spPr bwMode="auto">
            <a:xfrm flipV="1">
              <a:off x="2225675" y="4157663"/>
              <a:ext cx="2035175" cy="714375"/>
            </a:xfrm>
            <a:prstGeom prst="line">
              <a:avLst/>
            </a:prstGeom>
            <a:noFill/>
            <a:ln w="38100">
              <a:solidFill>
                <a:srgbClr val="DDB903"/>
              </a:solidFill>
              <a:round/>
              <a:headEnd/>
              <a:tailEnd/>
            </a:ln>
          </p:spPr>
          <p:txBody>
            <a:bodyPr/>
            <a:lstStyle/>
            <a:p>
              <a:endParaRPr lang="en-GB">
                <a:solidFill>
                  <a:srgbClr val="0070C0"/>
                </a:solidFill>
              </a:endParaRPr>
            </a:p>
          </p:txBody>
        </p:sp>
        <p:sp>
          <p:nvSpPr>
            <p:cNvPr id="64520" name="Line 7"/>
            <p:cNvSpPr>
              <a:spLocks noChangeShapeType="1"/>
            </p:cNvSpPr>
            <p:nvPr/>
          </p:nvSpPr>
          <p:spPr bwMode="auto">
            <a:xfrm flipV="1">
              <a:off x="2225675" y="4027488"/>
              <a:ext cx="2035175" cy="355600"/>
            </a:xfrm>
            <a:prstGeom prst="line">
              <a:avLst/>
            </a:prstGeom>
            <a:noFill/>
            <a:ln w="38100">
              <a:solidFill>
                <a:srgbClr val="FF00FF"/>
              </a:solidFill>
              <a:round/>
              <a:headEnd/>
              <a:tailEnd/>
            </a:ln>
          </p:spPr>
          <p:txBody>
            <a:bodyPr/>
            <a:lstStyle/>
            <a:p>
              <a:endParaRPr lang="en-GB">
                <a:solidFill>
                  <a:srgbClr val="0070C0"/>
                </a:solidFill>
              </a:endParaRPr>
            </a:p>
          </p:txBody>
        </p:sp>
        <p:sp>
          <p:nvSpPr>
            <p:cNvPr id="64521" name="Line 8"/>
            <p:cNvSpPr>
              <a:spLocks noChangeShapeType="1"/>
            </p:cNvSpPr>
            <p:nvPr/>
          </p:nvSpPr>
          <p:spPr bwMode="auto">
            <a:xfrm flipV="1">
              <a:off x="2225675" y="3933825"/>
              <a:ext cx="2035175" cy="533400"/>
            </a:xfrm>
            <a:prstGeom prst="line">
              <a:avLst/>
            </a:prstGeom>
            <a:noFill/>
            <a:ln w="38100">
              <a:solidFill>
                <a:srgbClr val="FFFF00"/>
              </a:solidFill>
              <a:round/>
              <a:headEnd/>
              <a:tailEnd/>
            </a:ln>
          </p:spPr>
          <p:txBody>
            <a:bodyPr/>
            <a:lstStyle/>
            <a:p>
              <a:endParaRPr lang="en-GB">
                <a:solidFill>
                  <a:srgbClr val="0070C0"/>
                </a:solidFill>
              </a:endParaRPr>
            </a:p>
          </p:txBody>
        </p:sp>
        <p:sp>
          <p:nvSpPr>
            <p:cNvPr id="64522" name="Line 9"/>
            <p:cNvSpPr>
              <a:spLocks noChangeShapeType="1"/>
            </p:cNvSpPr>
            <p:nvPr/>
          </p:nvSpPr>
          <p:spPr bwMode="auto">
            <a:xfrm flipV="1">
              <a:off x="2225675" y="3003550"/>
              <a:ext cx="2035175" cy="582613"/>
            </a:xfrm>
            <a:prstGeom prst="line">
              <a:avLst/>
            </a:prstGeom>
            <a:noFill/>
            <a:ln w="38100">
              <a:solidFill>
                <a:srgbClr val="00FFFF"/>
              </a:solidFill>
              <a:round/>
              <a:headEnd/>
              <a:tailEnd/>
            </a:ln>
          </p:spPr>
          <p:txBody>
            <a:bodyPr/>
            <a:lstStyle/>
            <a:p>
              <a:endParaRPr lang="en-GB">
                <a:solidFill>
                  <a:srgbClr val="0070C0"/>
                </a:solidFill>
              </a:endParaRPr>
            </a:p>
          </p:txBody>
        </p:sp>
        <p:sp>
          <p:nvSpPr>
            <p:cNvPr id="64523" name="Line 10"/>
            <p:cNvSpPr>
              <a:spLocks noChangeShapeType="1"/>
            </p:cNvSpPr>
            <p:nvPr/>
          </p:nvSpPr>
          <p:spPr bwMode="auto">
            <a:xfrm flipV="1">
              <a:off x="2225675" y="1981200"/>
              <a:ext cx="2035175" cy="712788"/>
            </a:xfrm>
            <a:prstGeom prst="line">
              <a:avLst/>
            </a:prstGeom>
            <a:noFill/>
            <a:ln w="38100">
              <a:solidFill>
                <a:srgbClr val="FF99FF"/>
              </a:solidFill>
              <a:round/>
              <a:headEnd/>
              <a:tailEnd/>
            </a:ln>
          </p:spPr>
          <p:txBody>
            <a:bodyPr/>
            <a:lstStyle/>
            <a:p>
              <a:endParaRPr lang="en-GB">
                <a:solidFill>
                  <a:srgbClr val="0070C0"/>
                </a:solidFill>
              </a:endParaRPr>
            </a:p>
          </p:txBody>
        </p:sp>
        <p:sp>
          <p:nvSpPr>
            <p:cNvPr id="64524" name="Line 11"/>
            <p:cNvSpPr>
              <a:spLocks noChangeShapeType="1"/>
            </p:cNvSpPr>
            <p:nvPr/>
          </p:nvSpPr>
          <p:spPr bwMode="auto">
            <a:xfrm flipV="1">
              <a:off x="2225675" y="2957513"/>
              <a:ext cx="2035175" cy="581025"/>
            </a:xfrm>
            <a:prstGeom prst="line">
              <a:avLst/>
            </a:prstGeom>
            <a:noFill/>
            <a:ln w="38100">
              <a:solidFill>
                <a:schemeClr val="tx2"/>
              </a:solidFill>
              <a:round/>
              <a:headEnd/>
              <a:tailEnd/>
            </a:ln>
          </p:spPr>
          <p:txBody>
            <a:bodyPr/>
            <a:lstStyle/>
            <a:p>
              <a:endParaRPr lang="en-GB">
                <a:solidFill>
                  <a:srgbClr val="0070C0"/>
                </a:solidFill>
              </a:endParaRPr>
            </a:p>
          </p:txBody>
        </p:sp>
        <p:sp>
          <p:nvSpPr>
            <p:cNvPr id="64525" name="Line 12"/>
            <p:cNvSpPr>
              <a:spLocks noChangeShapeType="1"/>
            </p:cNvSpPr>
            <p:nvPr/>
          </p:nvSpPr>
          <p:spPr bwMode="auto">
            <a:xfrm>
              <a:off x="2225675" y="5002213"/>
              <a:ext cx="2035175" cy="1588"/>
            </a:xfrm>
            <a:prstGeom prst="line">
              <a:avLst/>
            </a:prstGeom>
            <a:noFill/>
            <a:ln w="38100">
              <a:solidFill>
                <a:srgbClr val="FFC000"/>
              </a:solidFill>
              <a:round/>
              <a:headEnd/>
              <a:tailEnd/>
            </a:ln>
          </p:spPr>
          <p:txBody>
            <a:bodyPr/>
            <a:lstStyle/>
            <a:p>
              <a:endParaRPr lang="en-GB">
                <a:solidFill>
                  <a:srgbClr val="0070C0"/>
                </a:solidFill>
              </a:endParaRPr>
            </a:p>
          </p:txBody>
        </p:sp>
        <p:sp>
          <p:nvSpPr>
            <p:cNvPr id="64526" name="Line 13"/>
            <p:cNvSpPr>
              <a:spLocks noChangeShapeType="1"/>
            </p:cNvSpPr>
            <p:nvPr/>
          </p:nvSpPr>
          <p:spPr bwMode="auto">
            <a:xfrm>
              <a:off x="2225675" y="3444875"/>
              <a:ext cx="2035175" cy="93663"/>
            </a:xfrm>
            <a:prstGeom prst="line">
              <a:avLst/>
            </a:prstGeom>
            <a:noFill/>
            <a:ln w="38100">
              <a:solidFill>
                <a:schemeClr val="accent1"/>
              </a:solidFill>
              <a:round/>
              <a:headEnd/>
              <a:tailEnd/>
            </a:ln>
          </p:spPr>
          <p:txBody>
            <a:bodyPr/>
            <a:lstStyle/>
            <a:p>
              <a:endParaRPr lang="en-GB">
                <a:solidFill>
                  <a:srgbClr val="0070C0"/>
                </a:solidFill>
              </a:endParaRPr>
            </a:p>
          </p:txBody>
        </p:sp>
        <p:sp>
          <p:nvSpPr>
            <p:cNvPr id="64527" name="Line 14"/>
            <p:cNvSpPr>
              <a:spLocks noChangeShapeType="1"/>
            </p:cNvSpPr>
            <p:nvPr/>
          </p:nvSpPr>
          <p:spPr bwMode="auto">
            <a:xfrm flipV="1">
              <a:off x="2225675" y="4692650"/>
              <a:ext cx="2035175" cy="273050"/>
            </a:xfrm>
            <a:prstGeom prst="line">
              <a:avLst/>
            </a:prstGeom>
            <a:noFill/>
            <a:ln w="38100">
              <a:solidFill>
                <a:srgbClr val="CCCCFF"/>
              </a:solidFill>
              <a:round/>
              <a:headEnd/>
              <a:tailEnd/>
            </a:ln>
          </p:spPr>
          <p:txBody>
            <a:bodyPr/>
            <a:lstStyle/>
            <a:p>
              <a:endParaRPr lang="en-GB">
                <a:solidFill>
                  <a:srgbClr val="0070C0"/>
                </a:solidFill>
              </a:endParaRPr>
            </a:p>
          </p:txBody>
        </p:sp>
        <p:sp>
          <p:nvSpPr>
            <p:cNvPr id="64528" name="Line 15"/>
            <p:cNvSpPr>
              <a:spLocks noChangeShapeType="1"/>
            </p:cNvSpPr>
            <p:nvPr/>
          </p:nvSpPr>
          <p:spPr bwMode="auto">
            <a:xfrm flipV="1">
              <a:off x="2225675" y="3895725"/>
              <a:ext cx="2035175" cy="393700"/>
            </a:xfrm>
            <a:prstGeom prst="line">
              <a:avLst/>
            </a:prstGeom>
            <a:noFill/>
            <a:ln w="38100">
              <a:solidFill>
                <a:srgbClr val="CCFFFF"/>
              </a:solidFill>
              <a:round/>
              <a:headEnd/>
              <a:tailEnd/>
            </a:ln>
          </p:spPr>
          <p:txBody>
            <a:bodyPr/>
            <a:lstStyle/>
            <a:p>
              <a:endParaRPr lang="en-GB">
                <a:solidFill>
                  <a:srgbClr val="0070C0"/>
                </a:solidFill>
              </a:endParaRPr>
            </a:p>
          </p:txBody>
        </p:sp>
        <p:grpSp>
          <p:nvGrpSpPr>
            <p:cNvPr id="3" name="Group 16"/>
            <p:cNvGrpSpPr>
              <a:grpSpLocks/>
            </p:cNvGrpSpPr>
            <p:nvPr/>
          </p:nvGrpSpPr>
          <p:grpSpPr bwMode="auto">
            <a:xfrm>
              <a:off x="369888" y="1425576"/>
              <a:ext cx="836614" cy="4324350"/>
              <a:chOff x="431" y="831"/>
              <a:chExt cx="527" cy="2724"/>
            </a:xfrm>
          </p:grpSpPr>
          <p:sp>
            <p:nvSpPr>
              <p:cNvPr id="64569" name="Rectangle 29"/>
              <p:cNvSpPr>
                <a:spLocks noChangeArrowheads="1"/>
              </p:cNvSpPr>
              <p:nvPr/>
            </p:nvSpPr>
            <p:spPr bwMode="auto">
              <a:xfrm>
                <a:off x="653" y="3075"/>
                <a:ext cx="260" cy="200"/>
              </a:xfrm>
              <a:prstGeom prst="rect">
                <a:avLst/>
              </a:prstGeom>
              <a:noFill/>
              <a:ln w="9525">
                <a:noFill/>
                <a:miter lim="800000"/>
                <a:headEnd/>
                <a:tailEnd/>
              </a:ln>
            </p:spPr>
            <p:txBody>
              <a:bodyPr wrap="none" lIns="0" tIns="0" rIns="0" bIns="0">
                <a:spAutoFit/>
              </a:bodyPr>
              <a:lstStyle/>
              <a:p>
                <a:pPr eaLnBrk="0" hangingPunct="0"/>
                <a:r>
                  <a:rPr lang="de-DE" sz="1400" b="1" dirty="0">
                    <a:solidFill>
                      <a:srgbClr val="0070C0"/>
                    </a:solidFill>
                  </a:rPr>
                  <a:t>100</a:t>
                </a:r>
              </a:p>
            </p:txBody>
          </p:sp>
          <p:sp>
            <p:nvSpPr>
              <p:cNvPr id="64557" name="Line 17"/>
              <p:cNvSpPr>
                <a:spLocks noChangeShapeType="1"/>
              </p:cNvSpPr>
              <p:nvPr/>
            </p:nvSpPr>
            <p:spPr bwMode="auto">
              <a:xfrm>
                <a:off x="956" y="927"/>
                <a:ext cx="1" cy="2524"/>
              </a:xfrm>
              <a:prstGeom prst="line">
                <a:avLst/>
              </a:prstGeom>
              <a:noFill/>
              <a:ln w="12700">
                <a:solidFill>
                  <a:schemeClr val="accent1"/>
                </a:solidFill>
                <a:round/>
                <a:headEnd/>
                <a:tailEnd/>
              </a:ln>
            </p:spPr>
            <p:txBody>
              <a:bodyPr/>
              <a:lstStyle/>
              <a:p>
                <a:endParaRPr lang="en-GB">
                  <a:solidFill>
                    <a:srgbClr val="0070C0"/>
                  </a:solidFill>
                </a:endParaRPr>
              </a:p>
            </p:txBody>
          </p:sp>
          <p:sp>
            <p:nvSpPr>
              <p:cNvPr id="64558" name="Line 18"/>
              <p:cNvSpPr>
                <a:spLocks noChangeShapeType="1"/>
              </p:cNvSpPr>
              <p:nvPr/>
            </p:nvSpPr>
            <p:spPr bwMode="auto">
              <a:xfrm>
                <a:off x="928" y="3449"/>
                <a:ext cx="30"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64559" name="Line 19"/>
              <p:cNvSpPr>
                <a:spLocks noChangeShapeType="1"/>
              </p:cNvSpPr>
              <p:nvPr/>
            </p:nvSpPr>
            <p:spPr bwMode="auto">
              <a:xfrm flipV="1">
                <a:off x="917" y="3174"/>
                <a:ext cx="39"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64560" name="Line 20"/>
              <p:cNvSpPr>
                <a:spLocks noChangeShapeType="1"/>
              </p:cNvSpPr>
              <p:nvPr/>
            </p:nvSpPr>
            <p:spPr bwMode="auto">
              <a:xfrm>
                <a:off x="926" y="2889"/>
                <a:ext cx="30"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64561" name="Line 21"/>
              <p:cNvSpPr>
                <a:spLocks noChangeShapeType="1"/>
              </p:cNvSpPr>
              <p:nvPr/>
            </p:nvSpPr>
            <p:spPr bwMode="auto">
              <a:xfrm flipV="1">
                <a:off x="925" y="2612"/>
                <a:ext cx="31" cy="0"/>
              </a:xfrm>
              <a:prstGeom prst="line">
                <a:avLst/>
              </a:prstGeom>
              <a:noFill/>
              <a:ln w="12700">
                <a:solidFill>
                  <a:srgbClr val="000304"/>
                </a:solidFill>
                <a:round/>
                <a:headEnd/>
                <a:tailEnd/>
              </a:ln>
            </p:spPr>
            <p:txBody>
              <a:bodyPr/>
              <a:lstStyle/>
              <a:p>
                <a:endParaRPr lang="en-GB">
                  <a:solidFill>
                    <a:srgbClr val="0070C0"/>
                  </a:solidFill>
                </a:endParaRPr>
              </a:p>
            </p:txBody>
          </p:sp>
          <p:sp>
            <p:nvSpPr>
              <p:cNvPr id="64562" name="Line 22"/>
              <p:cNvSpPr>
                <a:spLocks noChangeShapeType="1"/>
              </p:cNvSpPr>
              <p:nvPr/>
            </p:nvSpPr>
            <p:spPr bwMode="auto">
              <a:xfrm>
                <a:off x="926" y="2328"/>
                <a:ext cx="30"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64563" name="Line 23"/>
              <p:cNvSpPr>
                <a:spLocks noChangeShapeType="1"/>
              </p:cNvSpPr>
              <p:nvPr/>
            </p:nvSpPr>
            <p:spPr bwMode="auto">
              <a:xfrm>
                <a:off x="926" y="2050"/>
                <a:ext cx="30"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64564" name="Line 24"/>
              <p:cNvSpPr>
                <a:spLocks noChangeShapeType="1"/>
              </p:cNvSpPr>
              <p:nvPr/>
            </p:nvSpPr>
            <p:spPr bwMode="auto">
              <a:xfrm>
                <a:off x="926" y="1766"/>
                <a:ext cx="30"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64565" name="Line 25"/>
              <p:cNvSpPr>
                <a:spLocks noChangeShapeType="1"/>
              </p:cNvSpPr>
              <p:nvPr/>
            </p:nvSpPr>
            <p:spPr bwMode="auto">
              <a:xfrm>
                <a:off x="926" y="1489"/>
                <a:ext cx="30"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64566" name="Line 26"/>
              <p:cNvSpPr>
                <a:spLocks noChangeShapeType="1"/>
              </p:cNvSpPr>
              <p:nvPr/>
            </p:nvSpPr>
            <p:spPr bwMode="auto">
              <a:xfrm>
                <a:off x="926" y="1205"/>
                <a:ext cx="30"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64567" name="Line 27"/>
              <p:cNvSpPr>
                <a:spLocks noChangeShapeType="1"/>
              </p:cNvSpPr>
              <p:nvPr/>
            </p:nvSpPr>
            <p:spPr bwMode="auto">
              <a:xfrm>
                <a:off x="928" y="931"/>
                <a:ext cx="30"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64568" name="Rectangle 28"/>
              <p:cNvSpPr>
                <a:spLocks noChangeArrowheads="1"/>
              </p:cNvSpPr>
              <p:nvPr/>
            </p:nvSpPr>
            <p:spPr bwMode="auto">
              <a:xfrm>
                <a:off x="827" y="3355"/>
                <a:ext cx="87" cy="200"/>
              </a:xfrm>
              <a:prstGeom prst="rect">
                <a:avLst/>
              </a:prstGeom>
              <a:noFill/>
              <a:ln w="9525">
                <a:noFill/>
                <a:miter lim="800000"/>
                <a:headEnd/>
                <a:tailEnd/>
              </a:ln>
            </p:spPr>
            <p:txBody>
              <a:bodyPr wrap="none" lIns="0" tIns="0" rIns="0" bIns="0">
                <a:spAutoFit/>
              </a:bodyPr>
              <a:lstStyle/>
              <a:p>
                <a:pPr eaLnBrk="0" hangingPunct="0"/>
                <a:r>
                  <a:rPr lang="de-DE" sz="1400" b="1" dirty="0">
                    <a:solidFill>
                      <a:srgbClr val="0070C0"/>
                    </a:solidFill>
                  </a:rPr>
                  <a:t>0</a:t>
                </a:r>
              </a:p>
            </p:txBody>
          </p:sp>
          <p:sp>
            <p:nvSpPr>
              <p:cNvPr id="64570" name="Rectangle 30"/>
              <p:cNvSpPr>
                <a:spLocks noChangeArrowheads="1"/>
              </p:cNvSpPr>
              <p:nvPr/>
            </p:nvSpPr>
            <p:spPr bwMode="auto">
              <a:xfrm>
                <a:off x="653" y="2794"/>
                <a:ext cx="260" cy="200"/>
              </a:xfrm>
              <a:prstGeom prst="rect">
                <a:avLst/>
              </a:prstGeom>
              <a:noFill/>
              <a:ln w="9525">
                <a:noFill/>
                <a:miter lim="800000"/>
                <a:headEnd/>
                <a:tailEnd/>
              </a:ln>
            </p:spPr>
            <p:txBody>
              <a:bodyPr wrap="none" lIns="0" tIns="0" rIns="0" bIns="0">
                <a:spAutoFit/>
              </a:bodyPr>
              <a:lstStyle/>
              <a:p>
                <a:pPr eaLnBrk="0" hangingPunct="0"/>
                <a:r>
                  <a:rPr lang="de-DE" sz="1400" b="1" dirty="0">
                    <a:solidFill>
                      <a:srgbClr val="0070C0"/>
                    </a:solidFill>
                  </a:rPr>
                  <a:t>200</a:t>
                </a:r>
              </a:p>
            </p:txBody>
          </p:sp>
          <p:sp>
            <p:nvSpPr>
              <p:cNvPr id="64571" name="Rectangle 31"/>
              <p:cNvSpPr>
                <a:spLocks noChangeArrowheads="1"/>
              </p:cNvSpPr>
              <p:nvPr/>
            </p:nvSpPr>
            <p:spPr bwMode="auto">
              <a:xfrm>
                <a:off x="653" y="2514"/>
                <a:ext cx="260" cy="200"/>
              </a:xfrm>
              <a:prstGeom prst="rect">
                <a:avLst/>
              </a:prstGeom>
              <a:noFill/>
              <a:ln w="9525">
                <a:noFill/>
                <a:miter lim="800000"/>
                <a:headEnd/>
                <a:tailEnd/>
              </a:ln>
            </p:spPr>
            <p:txBody>
              <a:bodyPr wrap="none" lIns="0" tIns="0" rIns="0" bIns="0">
                <a:spAutoFit/>
              </a:bodyPr>
              <a:lstStyle/>
              <a:p>
                <a:pPr eaLnBrk="0" hangingPunct="0"/>
                <a:r>
                  <a:rPr lang="de-DE" sz="1400" b="1" dirty="0">
                    <a:solidFill>
                      <a:srgbClr val="0070C0"/>
                    </a:solidFill>
                  </a:rPr>
                  <a:t>300</a:t>
                </a:r>
              </a:p>
            </p:txBody>
          </p:sp>
          <p:sp>
            <p:nvSpPr>
              <p:cNvPr id="64572" name="Rectangle 32"/>
              <p:cNvSpPr>
                <a:spLocks noChangeArrowheads="1"/>
              </p:cNvSpPr>
              <p:nvPr/>
            </p:nvSpPr>
            <p:spPr bwMode="auto">
              <a:xfrm>
                <a:off x="653" y="2233"/>
                <a:ext cx="260" cy="200"/>
              </a:xfrm>
              <a:prstGeom prst="rect">
                <a:avLst/>
              </a:prstGeom>
              <a:noFill/>
              <a:ln w="9525">
                <a:noFill/>
                <a:miter lim="800000"/>
                <a:headEnd/>
                <a:tailEnd/>
              </a:ln>
            </p:spPr>
            <p:txBody>
              <a:bodyPr wrap="none" lIns="0" tIns="0" rIns="0" bIns="0">
                <a:spAutoFit/>
              </a:bodyPr>
              <a:lstStyle/>
              <a:p>
                <a:pPr eaLnBrk="0" hangingPunct="0"/>
                <a:r>
                  <a:rPr lang="de-DE" sz="1400" b="1" dirty="0">
                    <a:solidFill>
                      <a:srgbClr val="0070C0"/>
                    </a:solidFill>
                  </a:rPr>
                  <a:t>400</a:t>
                </a:r>
              </a:p>
            </p:txBody>
          </p:sp>
          <p:sp>
            <p:nvSpPr>
              <p:cNvPr id="64573" name="Rectangle 33"/>
              <p:cNvSpPr>
                <a:spLocks noChangeArrowheads="1"/>
              </p:cNvSpPr>
              <p:nvPr/>
            </p:nvSpPr>
            <p:spPr bwMode="auto">
              <a:xfrm>
                <a:off x="653" y="1953"/>
                <a:ext cx="260" cy="200"/>
              </a:xfrm>
              <a:prstGeom prst="rect">
                <a:avLst/>
              </a:prstGeom>
              <a:noFill/>
              <a:ln w="9525">
                <a:noFill/>
                <a:miter lim="800000"/>
                <a:headEnd/>
                <a:tailEnd/>
              </a:ln>
            </p:spPr>
            <p:txBody>
              <a:bodyPr wrap="none" lIns="0" tIns="0" rIns="0" bIns="0">
                <a:spAutoFit/>
              </a:bodyPr>
              <a:lstStyle/>
              <a:p>
                <a:pPr eaLnBrk="0" hangingPunct="0"/>
                <a:r>
                  <a:rPr lang="de-DE" sz="1400" b="1" dirty="0">
                    <a:solidFill>
                      <a:srgbClr val="0070C0"/>
                    </a:solidFill>
                  </a:rPr>
                  <a:t>500</a:t>
                </a:r>
              </a:p>
            </p:txBody>
          </p:sp>
          <p:sp>
            <p:nvSpPr>
              <p:cNvPr id="64574" name="Rectangle 34"/>
              <p:cNvSpPr>
                <a:spLocks noChangeArrowheads="1"/>
              </p:cNvSpPr>
              <p:nvPr/>
            </p:nvSpPr>
            <p:spPr bwMode="auto">
              <a:xfrm>
                <a:off x="653" y="1672"/>
                <a:ext cx="260" cy="200"/>
              </a:xfrm>
              <a:prstGeom prst="rect">
                <a:avLst/>
              </a:prstGeom>
              <a:noFill/>
              <a:ln w="9525">
                <a:noFill/>
                <a:miter lim="800000"/>
                <a:headEnd/>
                <a:tailEnd/>
              </a:ln>
            </p:spPr>
            <p:txBody>
              <a:bodyPr wrap="none" lIns="0" tIns="0" rIns="0" bIns="0">
                <a:spAutoFit/>
              </a:bodyPr>
              <a:lstStyle/>
              <a:p>
                <a:pPr eaLnBrk="0" hangingPunct="0"/>
                <a:r>
                  <a:rPr lang="de-DE" sz="1400" b="1" dirty="0">
                    <a:solidFill>
                      <a:srgbClr val="0070C0"/>
                    </a:solidFill>
                  </a:rPr>
                  <a:t>600</a:t>
                </a:r>
              </a:p>
            </p:txBody>
          </p:sp>
          <p:sp>
            <p:nvSpPr>
              <p:cNvPr id="64575" name="Rectangle 35"/>
              <p:cNvSpPr>
                <a:spLocks noChangeArrowheads="1"/>
              </p:cNvSpPr>
              <p:nvPr/>
            </p:nvSpPr>
            <p:spPr bwMode="auto">
              <a:xfrm>
                <a:off x="653" y="1392"/>
                <a:ext cx="260" cy="200"/>
              </a:xfrm>
              <a:prstGeom prst="rect">
                <a:avLst/>
              </a:prstGeom>
              <a:noFill/>
              <a:ln w="9525">
                <a:noFill/>
                <a:miter lim="800000"/>
                <a:headEnd/>
                <a:tailEnd/>
              </a:ln>
            </p:spPr>
            <p:txBody>
              <a:bodyPr wrap="none" lIns="0" tIns="0" rIns="0" bIns="0">
                <a:spAutoFit/>
              </a:bodyPr>
              <a:lstStyle/>
              <a:p>
                <a:pPr eaLnBrk="0" hangingPunct="0"/>
                <a:r>
                  <a:rPr lang="de-DE" sz="1400" b="1" dirty="0">
                    <a:solidFill>
                      <a:srgbClr val="0070C0"/>
                    </a:solidFill>
                  </a:rPr>
                  <a:t>700</a:t>
                </a:r>
              </a:p>
            </p:txBody>
          </p:sp>
          <p:sp>
            <p:nvSpPr>
              <p:cNvPr id="64576" name="Rectangle 36"/>
              <p:cNvSpPr>
                <a:spLocks noChangeArrowheads="1"/>
              </p:cNvSpPr>
              <p:nvPr/>
            </p:nvSpPr>
            <p:spPr bwMode="auto">
              <a:xfrm>
                <a:off x="653" y="1112"/>
                <a:ext cx="260" cy="200"/>
              </a:xfrm>
              <a:prstGeom prst="rect">
                <a:avLst/>
              </a:prstGeom>
              <a:noFill/>
              <a:ln w="9525">
                <a:noFill/>
                <a:miter lim="800000"/>
                <a:headEnd/>
                <a:tailEnd/>
              </a:ln>
            </p:spPr>
            <p:txBody>
              <a:bodyPr wrap="none" lIns="0" tIns="0" rIns="0" bIns="0">
                <a:spAutoFit/>
              </a:bodyPr>
              <a:lstStyle/>
              <a:p>
                <a:pPr eaLnBrk="0" hangingPunct="0"/>
                <a:r>
                  <a:rPr lang="de-DE" sz="1400" b="1" dirty="0">
                    <a:solidFill>
                      <a:srgbClr val="0070C0"/>
                    </a:solidFill>
                  </a:rPr>
                  <a:t>800</a:t>
                </a:r>
              </a:p>
            </p:txBody>
          </p:sp>
          <p:sp>
            <p:nvSpPr>
              <p:cNvPr id="64577" name="Rectangle 37"/>
              <p:cNvSpPr>
                <a:spLocks noChangeArrowheads="1"/>
              </p:cNvSpPr>
              <p:nvPr/>
            </p:nvSpPr>
            <p:spPr bwMode="auto">
              <a:xfrm>
                <a:off x="653" y="831"/>
                <a:ext cx="260" cy="200"/>
              </a:xfrm>
              <a:prstGeom prst="rect">
                <a:avLst/>
              </a:prstGeom>
              <a:noFill/>
              <a:ln w="9525">
                <a:noFill/>
                <a:miter lim="800000"/>
                <a:headEnd/>
                <a:tailEnd/>
              </a:ln>
            </p:spPr>
            <p:txBody>
              <a:bodyPr wrap="none" lIns="0" tIns="0" rIns="0" bIns="0">
                <a:spAutoFit/>
              </a:bodyPr>
              <a:lstStyle/>
              <a:p>
                <a:pPr eaLnBrk="0" hangingPunct="0"/>
                <a:r>
                  <a:rPr lang="de-DE" sz="1400" b="1" dirty="0">
                    <a:solidFill>
                      <a:srgbClr val="0070C0"/>
                    </a:solidFill>
                  </a:rPr>
                  <a:t>900</a:t>
                </a:r>
              </a:p>
            </p:txBody>
          </p:sp>
          <p:sp>
            <p:nvSpPr>
              <p:cNvPr id="64578" name="Rectangle 38"/>
              <p:cNvSpPr>
                <a:spLocks noChangeArrowheads="1"/>
              </p:cNvSpPr>
              <p:nvPr/>
            </p:nvSpPr>
            <p:spPr bwMode="auto">
              <a:xfrm rot="16200000">
                <a:off x="-345" y="2038"/>
                <a:ext cx="1740" cy="188"/>
              </a:xfrm>
              <a:prstGeom prst="rect">
                <a:avLst/>
              </a:prstGeom>
              <a:noFill/>
              <a:ln w="9525">
                <a:noFill/>
                <a:miter lim="800000"/>
                <a:headEnd/>
                <a:tailEnd/>
              </a:ln>
            </p:spPr>
            <p:txBody>
              <a:bodyPr wrap="none" lIns="0" tIns="0" rIns="0" bIns="0">
                <a:spAutoFit/>
              </a:bodyPr>
              <a:lstStyle/>
              <a:p>
                <a:pPr eaLnBrk="0" hangingPunct="0"/>
                <a:r>
                  <a:rPr lang="de-DE" sz="1400" b="1" dirty="0" err="1" smtClean="0">
                    <a:solidFill>
                      <a:srgbClr val="0070C0"/>
                    </a:solidFill>
                  </a:rPr>
                  <a:t>Distanza</a:t>
                </a:r>
                <a:r>
                  <a:rPr lang="de-DE" sz="1400" b="1" dirty="0" smtClean="0">
                    <a:solidFill>
                      <a:srgbClr val="0070C0"/>
                    </a:solidFill>
                  </a:rPr>
                  <a:t> </a:t>
                </a:r>
                <a:r>
                  <a:rPr lang="de-DE" sz="1400" b="1" dirty="0" err="1" smtClean="0">
                    <a:solidFill>
                      <a:srgbClr val="0070C0"/>
                    </a:solidFill>
                  </a:rPr>
                  <a:t>percorsa</a:t>
                </a:r>
                <a:r>
                  <a:rPr lang="de-DE" sz="1400" b="1" dirty="0" smtClean="0">
                    <a:solidFill>
                      <a:srgbClr val="0070C0"/>
                    </a:solidFill>
                  </a:rPr>
                  <a:t> </a:t>
                </a:r>
                <a:r>
                  <a:rPr lang="de-DE" sz="1400" b="1" dirty="0">
                    <a:solidFill>
                      <a:srgbClr val="0070C0"/>
                    </a:solidFill>
                  </a:rPr>
                  <a:t>(m)</a:t>
                </a:r>
              </a:p>
            </p:txBody>
          </p:sp>
        </p:grpSp>
        <p:sp>
          <p:nvSpPr>
            <p:cNvPr id="64530" name="Line 39"/>
            <p:cNvSpPr>
              <a:spLocks noChangeShapeType="1"/>
            </p:cNvSpPr>
            <p:nvPr/>
          </p:nvSpPr>
          <p:spPr bwMode="auto">
            <a:xfrm>
              <a:off x="5775325" y="4054475"/>
              <a:ext cx="1998663" cy="103188"/>
            </a:xfrm>
            <a:prstGeom prst="line">
              <a:avLst/>
            </a:prstGeom>
            <a:noFill/>
            <a:ln w="38100">
              <a:solidFill>
                <a:srgbClr val="000080"/>
              </a:solidFill>
              <a:round/>
              <a:headEnd/>
              <a:tailEnd/>
            </a:ln>
          </p:spPr>
          <p:txBody>
            <a:bodyPr/>
            <a:lstStyle/>
            <a:p>
              <a:endParaRPr lang="en-GB">
                <a:solidFill>
                  <a:srgbClr val="0070C0"/>
                </a:solidFill>
              </a:endParaRPr>
            </a:p>
          </p:txBody>
        </p:sp>
        <p:sp>
          <p:nvSpPr>
            <p:cNvPr id="64531" name="Line 40"/>
            <p:cNvSpPr>
              <a:spLocks noChangeShapeType="1"/>
            </p:cNvSpPr>
            <p:nvPr/>
          </p:nvSpPr>
          <p:spPr bwMode="auto">
            <a:xfrm>
              <a:off x="5775325" y="4157663"/>
              <a:ext cx="1998663" cy="1588"/>
            </a:xfrm>
            <a:prstGeom prst="line">
              <a:avLst/>
            </a:prstGeom>
            <a:noFill/>
            <a:ln w="38100">
              <a:solidFill>
                <a:srgbClr val="FF00FF"/>
              </a:solidFill>
              <a:round/>
              <a:headEnd/>
              <a:tailEnd/>
            </a:ln>
          </p:spPr>
          <p:txBody>
            <a:bodyPr/>
            <a:lstStyle/>
            <a:p>
              <a:endParaRPr lang="en-GB">
                <a:solidFill>
                  <a:srgbClr val="0070C0"/>
                </a:solidFill>
              </a:endParaRPr>
            </a:p>
          </p:txBody>
        </p:sp>
        <p:sp>
          <p:nvSpPr>
            <p:cNvPr id="64532" name="Line 41"/>
            <p:cNvSpPr>
              <a:spLocks noChangeShapeType="1"/>
            </p:cNvSpPr>
            <p:nvPr/>
          </p:nvSpPr>
          <p:spPr bwMode="auto">
            <a:xfrm flipV="1">
              <a:off x="5775325" y="4251325"/>
              <a:ext cx="1998663" cy="254000"/>
            </a:xfrm>
            <a:prstGeom prst="line">
              <a:avLst/>
            </a:prstGeom>
            <a:noFill/>
            <a:ln w="38100">
              <a:solidFill>
                <a:srgbClr val="FFFF00"/>
              </a:solidFill>
              <a:round/>
              <a:headEnd/>
              <a:tailEnd/>
            </a:ln>
          </p:spPr>
          <p:txBody>
            <a:bodyPr/>
            <a:lstStyle/>
            <a:p>
              <a:endParaRPr lang="en-GB">
                <a:solidFill>
                  <a:srgbClr val="0070C0"/>
                </a:solidFill>
              </a:endParaRPr>
            </a:p>
          </p:txBody>
        </p:sp>
        <p:sp>
          <p:nvSpPr>
            <p:cNvPr id="64533" name="Line 42"/>
            <p:cNvSpPr>
              <a:spLocks noChangeShapeType="1"/>
            </p:cNvSpPr>
            <p:nvPr/>
          </p:nvSpPr>
          <p:spPr bwMode="auto">
            <a:xfrm>
              <a:off x="5775325" y="3848100"/>
              <a:ext cx="1998663" cy="1588"/>
            </a:xfrm>
            <a:prstGeom prst="line">
              <a:avLst/>
            </a:prstGeom>
            <a:noFill/>
            <a:ln w="38100">
              <a:solidFill>
                <a:srgbClr val="00FFFF"/>
              </a:solidFill>
              <a:round/>
              <a:headEnd/>
              <a:tailEnd/>
            </a:ln>
          </p:spPr>
          <p:txBody>
            <a:bodyPr/>
            <a:lstStyle/>
            <a:p>
              <a:endParaRPr lang="en-GB">
                <a:solidFill>
                  <a:srgbClr val="0070C0"/>
                </a:solidFill>
              </a:endParaRPr>
            </a:p>
          </p:txBody>
        </p:sp>
        <p:sp>
          <p:nvSpPr>
            <p:cNvPr id="64534" name="Line 43"/>
            <p:cNvSpPr>
              <a:spLocks noChangeShapeType="1"/>
            </p:cNvSpPr>
            <p:nvPr/>
          </p:nvSpPr>
          <p:spPr bwMode="auto">
            <a:xfrm flipV="1">
              <a:off x="5775325" y="3848100"/>
              <a:ext cx="1998663" cy="357188"/>
            </a:xfrm>
            <a:prstGeom prst="line">
              <a:avLst/>
            </a:prstGeom>
            <a:noFill/>
            <a:ln w="38100">
              <a:solidFill>
                <a:srgbClr val="FF99FF"/>
              </a:solidFill>
              <a:round/>
              <a:headEnd/>
              <a:tailEnd/>
            </a:ln>
          </p:spPr>
          <p:txBody>
            <a:bodyPr/>
            <a:lstStyle/>
            <a:p>
              <a:endParaRPr lang="en-GB">
                <a:solidFill>
                  <a:srgbClr val="0070C0"/>
                </a:solidFill>
              </a:endParaRPr>
            </a:p>
          </p:txBody>
        </p:sp>
        <p:sp>
          <p:nvSpPr>
            <p:cNvPr id="64535" name="Line 44"/>
            <p:cNvSpPr>
              <a:spLocks noChangeShapeType="1"/>
            </p:cNvSpPr>
            <p:nvPr/>
          </p:nvSpPr>
          <p:spPr bwMode="auto">
            <a:xfrm flipV="1">
              <a:off x="5775325" y="2844800"/>
              <a:ext cx="1998663" cy="609600"/>
            </a:xfrm>
            <a:prstGeom prst="line">
              <a:avLst/>
            </a:prstGeom>
            <a:noFill/>
            <a:ln w="38100">
              <a:solidFill>
                <a:schemeClr val="tx2"/>
              </a:solidFill>
              <a:round/>
              <a:headEnd/>
              <a:tailEnd/>
            </a:ln>
          </p:spPr>
          <p:txBody>
            <a:bodyPr/>
            <a:lstStyle/>
            <a:p>
              <a:endParaRPr lang="en-GB">
                <a:solidFill>
                  <a:srgbClr val="0070C0"/>
                </a:solidFill>
              </a:endParaRPr>
            </a:p>
          </p:txBody>
        </p:sp>
        <p:sp>
          <p:nvSpPr>
            <p:cNvPr id="64536" name="Line 45"/>
            <p:cNvSpPr>
              <a:spLocks noChangeShapeType="1"/>
            </p:cNvSpPr>
            <p:nvPr/>
          </p:nvSpPr>
          <p:spPr bwMode="auto">
            <a:xfrm>
              <a:off x="5775325" y="3398838"/>
              <a:ext cx="1998663" cy="103188"/>
            </a:xfrm>
            <a:prstGeom prst="line">
              <a:avLst/>
            </a:prstGeom>
            <a:noFill/>
            <a:ln w="38100">
              <a:solidFill>
                <a:srgbClr val="FFC000"/>
              </a:solidFill>
              <a:round/>
              <a:headEnd/>
              <a:tailEnd/>
            </a:ln>
          </p:spPr>
          <p:txBody>
            <a:bodyPr/>
            <a:lstStyle/>
            <a:p>
              <a:endParaRPr lang="en-GB">
                <a:solidFill>
                  <a:srgbClr val="0070C0"/>
                </a:solidFill>
              </a:endParaRPr>
            </a:p>
          </p:txBody>
        </p:sp>
        <p:sp>
          <p:nvSpPr>
            <p:cNvPr id="64537" name="Line 46"/>
            <p:cNvSpPr>
              <a:spLocks noChangeShapeType="1"/>
            </p:cNvSpPr>
            <p:nvPr/>
          </p:nvSpPr>
          <p:spPr bwMode="auto">
            <a:xfrm flipV="1">
              <a:off x="5775325" y="4759325"/>
              <a:ext cx="1998663" cy="196850"/>
            </a:xfrm>
            <a:prstGeom prst="line">
              <a:avLst/>
            </a:prstGeom>
            <a:noFill/>
            <a:ln w="38100">
              <a:solidFill>
                <a:schemeClr val="accent1"/>
              </a:solidFill>
              <a:round/>
              <a:headEnd/>
              <a:tailEnd/>
            </a:ln>
          </p:spPr>
          <p:txBody>
            <a:bodyPr/>
            <a:lstStyle/>
            <a:p>
              <a:endParaRPr lang="en-GB">
                <a:solidFill>
                  <a:srgbClr val="0070C0"/>
                </a:solidFill>
              </a:endParaRPr>
            </a:p>
          </p:txBody>
        </p:sp>
        <p:sp>
          <p:nvSpPr>
            <p:cNvPr id="64538" name="Line 47"/>
            <p:cNvSpPr>
              <a:spLocks noChangeShapeType="1"/>
            </p:cNvSpPr>
            <p:nvPr/>
          </p:nvSpPr>
          <p:spPr bwMode="auto">
            <a:xfrm flipV="1">
              <a:off x="5775325" y="3998913"/>
              <a:ext cx="1998663" cy="252413"/>
            </a:xfrm>
            <a:prstGeom prst="line">
              <a:avLst/>
            </a:prstGeom>
            <a:noFill/>
            <a:ln w="38100">
              <a:solidFill>
                <a:srgbClr val="CCCCFF"/>
              </a:solidFill>
              <a:round/>
              <a:headEnd/>
              <a:tailEnd/>
            </a:ln>
          </p:spPr>
          <p:txBody>
            <a:bodyPr/>
            <a:lstStyle/>
            <a:p>
              <a:endParaRPr lang="en-GB">
                <a:solidFill>
                  <a:srgbClr val="0070C0"/>
                </a:solidFill>
              </a:endParaRPr>
            </a:p>
          </p:txBody>
        </p:sp>
        <p:sp>
          <p:nvSpPr>
            <p:cNvPr id="64539" name="Line 48"/>
            <p:cNvSpPr>
              <a:spLocks noChangeShapeType="1"/>
            </p:cNvSpPr>
            <p:nvPr/>
          </p:nvSpPr>
          <p:spPr bwMode="auto">
            <a:xfrm>
              <a:off x="5775325" y="3998913"/>
              <a:ext cx="1998663" cy="158750"/>
            </a:xfrm>
            <a:prstGeom prst="line">
              <a:avLst/>
            </a:prstGeom>
            <a:noFill/>
            <a:ln w="38100">
              <a:solidFill>
                <a:srgbClr val="CCFFFF"/>
              </a:solidFill>
              <a:round/>
              <a:headEnd/>
              <a:tailEnd/>
            </a:ln>
          </p:spPr>
          <p:txBody>
            <a:bodyPr/>
            <a:lstStyle/>
            <a:p>
              <a:endParaRPr lang="en-GB">
                <a:solidFill>
                  <a:srgbClr val="0070C0"/>
                </a:solidFill>
              </a:endParaRPr>
            </a:p>
          </p:txBody>
        </p:sp>
        <p:grpSp>
          <p:nvGrpSpPr>
            <p:cNvPr id="4" name="Group 49"/>
            <p:cNvGrpSpPr>
              <a:grpSpLocks/>
            </p:cNvGrpSpPr>
            <p:nvPr/>
          </p:nvGrpSpPr>
          <p:grpSpPr bwMode="auto">
            <a:xfrm>
              <a:off x="5691188" y="3895725"/>
              <a:ext cx="2243138" cy="261938"/>
              <a:chOff x="3946" y="2387"/>
              <a:chExt cx="1413" cy="165"/>
            </a:xfrm>
          </p:grpSpPr>
          <p:sp>
            <p:nvSpPr>
              <p:cNvPr id="64554" name="Line 50"/>
              <p:cNvSpPr>
                <a:spLocks noChangeShapeType="1"/>
              </p:cNvSpPr>
              <p:nvPr/>
            </p:nvSpPr>
            <p:spPr bwMode="auto">
              <a:xfrm flipV="1">
                <a:off x="4005" y="2446"/>
                <a:ext cx="1295" cy="47"/>
              </a:xfrm>
              <a:prstGeom prst="line">
                <a:avLst/>
              </a:prstGeom>
              <a:noFill/>
              <a:ln w="76200">
                <a:solidFill>
                  <a:srgbClr val="99FF33"/>
                </a:solidFill>
                <a:round/>
                <a:headEnd/>
                <a:tailEnd/>
              </a:ln>
            </p:spPr>
            <p:txBody>
              <a:bodyPr/>
              <a:lstStyle/>
              <a:p>
                <a:endParaRPr lang="en-GB">
                  <a:solidFill>
                    <a:srgbClr val="0070C0"/>
                  </a:solidFill>
                </a:endParaRPr>
              </a:p>
            </p:txBody>
          </p:sp>
          <p:sp>
            <p:nvSpPr>
              <p:cNvPr id="64555" name="Oval 51"/>
              <p:cNvSpPr>
                <a:spLocks noChangeArrowheads="1"/>
              </p:cNvSpPr>
              <p:nvPr/>
            </p:nvSpPr>
            <p:spPr bwMode="auto">
              <a:xfrm>
                <a:off x="3946" y="2434"/>
                <a:ext cx="118" cy="118"/>
              </a:xfrm>
              <a:prstGeom prst="ellipse">
                <a:avLst/>
              </a:prstGeom>
              <a:solidFill>
                <a:srgbClr val="99FF33"/>
              </a:solidFill>
              <a:ln w="19050">
                <a:solidFill>
                  <a:schemeClr val="tx1"/>
                </a:solidFill>
                <a:round/>
                <a:headEnd/>
                <a:tailEnd/>
              </a:ln>
            </p:spPr>
            <p:txBody>
              <a:bodyPr/>
              <a:lstStyle/>
              <a:p>
                <a:endParaRPr lang="en-US">
                  <a:solidFill>
                    <a:srgbClr val="0070C0"/>
                  </a:solidFill>
                </a:endParaRPr>
              </a:p>
            </p:txBody>
          </p:sp>
          <p:sp>
            <p:nvSpPr>
              <p:cNvPr id="64556" name="Oval 52"/>
              <p:cNvSpPr>
                <a:spLocks noChangeArrowheads="1"/>
              </p:cNvSpPr>
              <p:nvPr/>
            </p:nvSpPr>
            <p:spPr bwMode="auto">
              <a:xfrm>
                <a:off x="5241" y="2387"/>
                <a:ext cx="118" cy="118"/>
              </a:xfrm>
              <a:prstGeom prst="ellipse">
                <a:avLst/>
              </a:prstGeom>
              <a:solidFill>
                <a:srgbClr val="99FF33"/>
              </a:solidFill>
              <a:ln w="19050">
                <a:solidFill>
                  <a:schemeClr val="tx1"/>
                </a:solidFill>
                <a:round/>
                <a:headEnd/>
                <a:tailEnd/>
              </a:ln>
            </p:spPr>
            <p:txBody>
              <a:bodyPr/>
              <a:lstStyle/>
              <a:p>
                <a:endParaRPr lang="en-US">
                  <a:solidFill>
                    <a:srgbClr val="0070C0"/>
                  </a:solidFill>
                </a:endParaRPr>
              </a:p>
            </p:txBody>
          </p:sp>
        </p:grpSp>
        <p:sp>
          <p:nvSpPr>
            <p:cNvPr id="64541" name="Rectangle 53"/>
            <p:cNvSpPr>
              <a:spLocks noChangeArrowheads="1"/>
            </p:cNvSpPr>
            <p:nvPr/>
          </p:nvSpPr>
          <p:spPr bwMode="auto">
            <a:xfrm>
              <a:off x="2467700" y="6175330"/>
              <a:ext cx="1532336" cy="318113"/>
            </a:xfrm>
            <a:prstGeom prst="rect">
              <a:avLst/>
            </a:prstGeom>
            <a:noFill/>
            <a:ln w="9525">
              <a:noFill/>
              <a:miter lim="800000"/>
              <a:headEnd/>
              <a:tailEnd/>
            </a:ln>
          </p:spPr>
          <p:txBody>
            <a:bodyPr wrap="none" lIns="0" tIns="0" rIns="0" bIns="0">
              <a:spAutoFit/>
            </a:bodyPr>
            <a:lstStyle/>
            <a:p>
              <a:pPr eaLnBrk="0" hangingPunct="0"/>
              <a:r>
                <a:rPr lang="en-US" sz="1400" b="1" dirty="0">
                  <a:solidFill>
                    <a:srgbClr val="0070C0"/>
                  </a:solidFill>
                </a:rPr>
                <a:t>Testosterone</a:t>
              </a:r>
              <a:endParaRPr lang="de-DE" sz="1400" b="1" dirty="0">
                <a:solidFill>
                  <a:srgbClr val="0070C0"/>
                </a:solidFill>
              </a:endParaRPr>
            </a:p>
          </p:txBody>
        </p:sp>
        <p:sp>
          <p:nvSpPr>
            <p:cNvPr id="64542" name="Rectangle 54"/>
            <p:cNvSpPr>
              <a:spLocks noChangeArrowheads="1"/>
            </p:cNvSpPr>
            <p:nvPr/>
          </p:nvSpPr>
          <p:spPr bwMode="auto">
            <a:xfrm>
              <a:off x="6367327" y="6175330"/>
              <a:ext cx="948184" cy="318113"/>
            </a:xfrm>
            <a:prstGeom prst="rect">
              <a:avLst/>
            </a:prstGeom>
            <a:noFill/>
            <a:ln w="9525">
              <a:noFill/>
              <a:miter lim="800000"/>
              <a:headEnd/>
              <a:tailEnd/>
            </a:ln>
          </p:spPr>
          <p:txBody>
            <a:bodyPr wrap="none" lIns="0" tIns="0" rIns="0" bIns="0">
              <a:spAutoFit/>
            </a:bodyPr>
            <a:lstStyle/>
            <a:p>
              <a:pPr eaLnBrk="0" hangingPunct="0"/>
              <a:r>
                <a:rPr lang="de-DE" sz="1400" b="1" dirty="0">
                  <a:solidFill>
                    <a:srgbClr val="0070C0"/>
                  </a:solidFill>
                </a:rPr>
                <a:t>Placebo</a:t>
              </a:r>
            </a:p>
          </p:txBody>
        </p:sp>
        <p:sp>
          <p:nvSpPr>
            <p:cNvPr id="64543" name="Rectangle 55"/>
            <p:cNvSpPr>
              <a:spLocks noChangeArrowheads="1"/>
            </p:cNvSpPr>
            <p:nvPr/>
          </p:nvSpPr>
          <p:spPr bwMode="auto">
            <a:xfrm>
              <a:off x="1819274" y="5676899"/>
              <a:ext cx="950400" cy="318113"/>
            </a:xfrm>
            <a:prstGeom prst="rect">
              <a:avLst/>
            </a:prstGeom>
            <a:noFill/>
            <a:ln w="9525">
              <a:noFill/>
              <a:miter lim="800000"/>
              <a:headEnd/>
              <a:tailEnd/>
            </a:ln>
          </p:spPr>
          <p:txBody>
            <a:bodyPr wrap="none" lIns="0" tIns="0" rIns="0" bIns="0">
              <a:spAutoFit/>
            </a:bodyPr>
            <a:lstStyle/>
            <a:p>
              <a:pPr eaLnBrk="0" hangingPunct="0"/>
              <a:r>
                <a:rPr lang="de-DE" sz="1400" dirty="0">
                  <a:solidFill>
                    <a:srgbClr val="0070C0"/>
                  </a:solidFill>
                </a:rPr>
                <a:t>Baseline</a:t>
              </a:r>
              <a:endParaRPr lang="de-DE" sz="1400" b="1" dirty="0">
                <a:solidFill>
                  <a:srgbClr val="0070C0"/>
                </a:solidFill>
              </a:endParaRPr>
            </a:p>
          </p:txBody>
        </p:sp>
        <p:sp>
          <p:nvSpPr>
            <p:cNvPr id="64544" name="Rectangle 56"/>
            <p:cNvSpPr>
              <a:spLocks noChangeArrowheads="1"/>
            </p:cNvSpPr>
            <p:nvPr/>
          </p:nvSpPr>
          <p:spPr bwMode="auto">
            <a:xfrm>
              <a:off x="3724275" y="5676899"/>
              <a:ext cx="1415630" cy="318113"/>
            </a:xfrm>
            <a:prstGeom prst="rect">
              <a:avLst/>
            </a:prstGeom>
            <a:noFill/>
            <a:ln w="9525">
              <a:noFill/>
              <a:miter lim="800000"/>
              <a:headEnd/>
              <a:tailEnd/>
            </a:ln>
          </p:spPr>
          <p:txBody>
            <a:bodyPr wrap="none" lIns="0" tIns="0" rIns="0" bIns="0">
              <a:spAutoFit/>
            </a:bodyPr>
            <a:lstStyle/>
            <a:p>
              <a:pPr eaLnBrk="0" hangingPunct="0"/>
              <a:r>
                <a:rPr lang="en-US" sz="1400" dirty="0">
                  <a:solidFill>
                    <a:srgbClr val="0070C0"/>
                  </a:solidFill>
                </a:rPr>
                <a:t>1</a:t>
              </a:r>
              <a:r>
                <a:rPr lang="de-DE" sz="1400" dirty="0" smtClean="0">
                  <a:solidFill>
                    <a:srgbClr val="0070C0"/>
                  </a:solidFill>
                </a:rPr>
                <a:t>2 </a:t>
              </a:r>
              <a:r>
                <a:rPr lang="de-DE" sz="1400" dirty="0" err="1" smtClean="0">
                  <a:solidFill>
                    <a:srgbClr val="0070C0"/>
                  </a:solidFill>
                </a:rPr>
                <a:t>settimane</a:t>
              </a:r>
              <a:endParaRPr lang="de-DE" sz="1400" b="1" dirty="0">
                <a:solidFill>
                  <a:srgbClr val="0070C0"/>
                </a:solidFill>
              </a:endParaRPr>
            </a:p>
          </p:txBody>
        </p:sp>
        <p:sp>
          <p:nvSpPr>
            <p:cNvPr id="64545" name="Rectangle 57"/>
            <p:cNvSpPr>
              <a:spLocks noChangeArrowheads="1"/>
            </p:cNvSpPr>
            <p:nvPr/>
          </p:nvSpPr>
          <p:spPr bwMode="auto">
            <a:xfrm>
              <a:off x="5386388" y="5676898"/>
              <a:ext cx="950400" cy="318113"/>
            </a:xfrm>
            <a:prstGeom prst="rect">
              <a:avLst/>
            </a:prstGeom>
            <a:noFill/>
            <a:ln w="9525">
              <a:noFill/>
              <a:miter lim="800000"/>
              <a:headEnd/>
              <a:tailEnd/>
            </a:ln>
          </p:spPr>
          <p:txBody>
            <a:bodyPr wrap="none" lIns="0" tIns="0" rIns="0" bIns="0">
              <a:spAutoFit/>
            </a:bodyPr>
            <a:lstStyle/>
            <a:p>
              <a:pPr eaLnBrk="0" hangingPunct="0"/>
              <a:r>
                <a:rPr lang="de-DE" sz="1400" dirty="0">
                  <a:solidFill>
                    <a:srgbClr val="0070C0"/>
                  </a:solidFill>
                </a:rPr>
                <a:t>Baseline</a:t>
              </a:r>
              <a:endParaRPr lang="de-DE" sz="1400" b="1" dirty="0">
                <a:solidFill>
                  <a:srgbClr val="0070C0"/>
                </a:solidFill>
              </a:endParaRPr>
            </a:p>
          </p:txBody>
        </p:sp>
        <p:sp>
          <p:nvSpPr>
            <p:cNvPr id="64546" name="Rectangle 58"/>
            <p:cNvSpPr>
              <a:spLocks noChangeArrowheads="1"/>
            </p:cNvSpPr>
            <p:nvPr/>
          </p:nvSpPr>
          <p:spPr bwMode="auto">
            <a:xfrm>
              <a:off x="7291387" y="5676898"/>
              <a:ext cx="1415630" cy="318113"/>
            </a:xfrm>
            <a:prstGeom prst="rect">
              <a:avLst/>
            </a:prstGeom>
            <a:noFill/>
            <a:ln w="9525">
              <a:noFill/>
              <a:miter lim="800000"/>
              <a:headEnd/>
              <a:tailEnd/>
            </a:ln>
          </p:spPr>
          <p:txBody>
            <a:bodyPr wrap="none" lIns="0" tIns="0" rIns="0" bIns="0">
              <a:spAutoFit/>
            </a:bodyPr>
            <a:lstStyle/>
            <a:p>
              <a:pPr eaLnBrk="0" hangingPunct="0"/>
              <a:r>
                <a:rPr lang="de-DE" sz="1400" dirty="0" smtClean="0">
                  <a:solidFill>
                    <a:srgbClr val="0070C0"/>
                  </a:solidFill>
                </a:rPr>
                <a:t>12 </a:t>
              </a:r>
              <a:r>
                <a:rPr lang="de-DE" sz="1400" dirty="0" err="1" smtClean="0">
                  <a:solidFill>
                    <a:srgbClr val="0070C0"/>
                  </a:solidFill>
                </a:rPr>
                <a:t>settimane</a:t>
              </a:r>
              <a:endParaRPr lang="de-DE" sz="1400" b="1" dirty="0">
                <a:solidFill>
                  <a:srgbClr val="0070C0"/>
                </a:solidFill>
              </a:endParaRPr>
            </a:p>
          </p:txBody>
        </p:sp>
        <p:grpSp>
          <p:nvGrpSpPr>
            <p:cNvPr id="5" name="Group 59"/>
            <p:cNvGrpSpPr>
              <a:grpSpLocks/>
            </p:cNvGrpSpPr>
            <p:nvPr/>
          </p:nvGrpSpPr>
          <p:grpSpPr bwMode="auto">
            <a:xfrm>
              <a:off x="2112963" y="3744913"/>
              <a:ext cx="2251075" cy="676275"/>
              <a:chOff x="1529" y="2292"/>
              <a:chExt cx="1418" cy="426"/>
            </a:xfrm>
          </p:grpSpPr>
          <p:sp>
            <p:nvSpPr>
              <p:cNvPr id="64551" name="Line 60"/>
              <p:cNvSpPr>
                <a:spLocks noChangeShapeType="1"/>
              </p:cNvSpPr>
              <p:nvPr/>
            </p:nvSpPr>
            <p:spPr bwMode="auto">
              <a:xfrm flipV="1">
                <a:off x="1588" y="2351"/>
                <a:ext cx="1300" cy="308"/>
              </a:xfrm>
              <a:prstGeom prst="line">
                <a:avLst/>
              </a:prstGeom>
              <a:noFill/>
              <a:ln w="76200">
                <a:solidFill>
                  <a:srgbClr val="99FF33"/>
                </a:solidFill>
                <a:round/>
                <a:headEnd/>
                <a:tailEnd/>
              </a:ln>
            </p:spPr>
            <p:txBody>
              <a:bodyPr/>
              <a:lstStyle/>
              <a:p>
                <a:endParaRPr lang="en-GB">
                  <a:solidFill>
                    <a:srgbClr val="0070C0"/>
                  </a:solidFill>
                </a:endParaRPr>
              </a:p>
            </p:txBody>
          </p:sp>
          <p:sp>
            <p:nvSpPr>
              <p:cNvPr id="64552" name="Oval 61"/>
              <p:cNvSpPr>
                <a:spLocks noChangeArrowheads="1"/>
              </p:cNvSpPr>
              <p:nvPr/>
            </p:nvSpPr>
            <p:spPr bwMode="auto">
              <a:xfrm>
                <a:off x="1529" y="2600"/>
                <a:ext cx="118" cy="118"/>
              </a:xfrm>
              <a:prstGeom prst="ellipse">
                <a:avLst/>
              </a:prstGeom>
              <a:solidFill>
                <a:srgbClr val="99FF33"/>
              </a:solidFill>
              <a:ln w="19050">
                <a:solidFill>
                  <a:schemeClr val="tx1"/>
                </a:solidFill>
                <a:round/>
                <a:headEnd/>
                <a:tailEnd/>
              </a:ln>
            </p:spPr>
            <p:txBody>
              <a:bodyPr/>
              <a:lstStyle/>
              <a:p>
                <a:endParaRPr lang="en-US">
                  <a:solidFill>
                    <a:srgbClr val="0070C0"/>
                  </a:solidFill>
                </a:endParaRPr>
              </a:p>
            </p:txBody>
          </p:sp>
          <p:sp>
            <p:nvSpPr>
              <p:cNvPr id="64553" name="Oval 62"/>
              <p:cNvSpPr>
                <a:spLocks noChangeArrowheads="1"/>
              </p:cNvSpPr>
              <p:nvPr/>
            </p:nvSpPr>
            <p:spPr bwMode="auto">
              <a:xfrm>
                <a:off x="2829" y="2292"/>
                <a:ext cx="118" cy="119"/>
              </a:xfrm>
              <a:prstGeom prst="ellipse">
                <a:avLst/>
              </a:prstGeom>
              <a:solidFill>
                <a:srgbClr val="99FF33"/>
              </a:solidFill>
              <a:ln w="19050">
                <a:solidFill>
                  <a:schemeClr val="tx1"/>
                </a:solidFill>
                <a:round/>
                <a:headEnd/>
                <a:tailEnd/>
              </a:ln>
            </p:spPr>
            <p:txBody>
              <a:bodyPr/>
              <a:lstStyle/>
              <a:p>
                <a:endParaRPr lang="en-US">
                  <a:solidFill>
                    <a:srgbClr val="0070C0"/>
                  </a:solidFill>
                </a:endParaRPr>
              </a:p>
            </p:txBody>
          </p:sp>
        </p:grpSp>
        <p:sp>
          <p:nvSpPr>
            <p:cNvPr id="64548" name="Rectangle 63"/>
            <p:cNvSpPr>
              <a:spLocks noChangeArrowheads="1"/>
            </p:cNvSpPr>
            <p:nvPr/>
          </p:nvSpPr>
          <p:spPr bwMode="auto">
            <a:xfrm>
              <a:off x="2897188" y="1763710"/>
              <a:ext cx="899445" cy="318113"/>
            </a:xfrm>
            <a:prstGeom prst="rect">
              <a:avLst/>
            </a:prstGeom>
            <a:noFill/>
            <a:ln w="9525">
              <a:noFill/>
              <a:miter lim="800000"/>
              <a:headEnd/>
              <a:tailEnd/>
            </a:ln>
          </p:spPr>
          <p:txBody>
            <a:bodyPr wrap="none" lIns="0" tIns="0" rIns="0" bIns="0">
              <a:spAutoFit/>
            </a:bodyPr>
            <a:lstStyle/>
            <a:p>
              <a:pPr eaLnBrk="0" hangingPunct="0"/>
              <a:r>
                <a:rPr lang="de-DE" sz="1400" dirty="0" smtClean="0">
                  <a:solidFill>
                    <a:srgbClr val="0070C0"/>
                  </a:solidFill>
                </a:rPr>
                <a:t>p=0,001</a:t>
              </a:r>
              <a:endParaRPr lang="de-DE" sz="1400" dirty="0">
                <a:solidFill>
                  <a:srgbClr val="0070C0"/>
                </a:solidFill>
              </a:endParaRPr>
            </a:p>
          </p:txBody>
        </p:sp>
        <p:sp>
          <p:nvSpPr>
            <p:cNvPr id="64550" name="Rectangle 65"/>
            <p:cNvSpPr>
              <a:spLocks noChangeArrowheads="1"/>
            </p:cNvSpPr>
            <p:nvPr/>
          </p:nvSpPr>
          <p:spPr bwMode="auto">
            <a:xfrm>
              <a:off x="6334125" y="1763710"/>
              <a:ext cx="899445" cy="318113"/>
            </a:xfrm>
            <a:prstGeom prst="rect">
              <a:avLst/>
            </a:prstGeom>
            <a:noFill/>
            <a:ln w="9525">
              <a:noFill/>
              <a:miter lim="800000"/>
              <a:headEnd/>
              <a:tailEnd/>
            </a:ln>
          </p:spPr>
          <p:txBody>
            <a:bodyPr wrap="none" lIns="0" tIns="0" rIns="0" bIns="0">
              <a:spAutoFit/>
            </a:bodyPr>
            <a:lstStyle/>
            <a:p>
              <a:pPr eaLnBrk="0" hangingPunct="0"/>
              <a:r>
                <a:rPr lang="de-DE" sz="1400" dirty="0" smtClean="0">
                  <a:solidFill>
                    <a:srgbClr val="0070C0"/>
                  </a:solidFill>
                </a:rPr>
                <a:t>p=0,122</a:t>
              </a:r>
              <a:endParaRPr lang="de-DE" sz="1400" dirty="0">
                <a:solidFill>
                  <a:srgbClr val="0070C0"/>
                </a:solidFill>
              </a:endParaRPr>
            </a:p>
          </p:txBody>
        </p:sp>
      </p:grpSp>
      <p:sp>
        <p:nvSpPr>
          <p:cNvPr id="64516" name="Title 64"/>
          <p:cNvSpPr>
            <a:spLocks noGrp="1"/>
          </p:cNvSpPr>
          <p:nvPr>
            <p:ph type="title"/>
          </p:nvPr>
        </p:nvSpPr>
        <p:spPr/>
        <p:txBody>
          <a:bodyPr/>
          <a:lstStyle/>
          <a:p>
            <a:r>
              <a:rPr lang="it-IT" sz="2400" dirty="0" smtClean="0"/>
              <a:t>Studi negli uomini con malattia cardiovascolare</a:t>
            </a:r>
            <a:endParaRPr lang="it-IT" sz="2400" dirty="0"/>
          </a:p>
        </p:txBody>
      </p:sp>
      <p:sp>
        <p:nvSpPr>
          <p:cNvPr id="64517" name="TextBox 66"/>
          <p:cNvSpPr txBox="1">
            <a:spLocks noChangeArrowheads="1"/>
          </p:cNvSpPr>
          <p:nvPr/>
        </p:nvSpPr>
        <p:spPr bwMode="auto">
          <a:xfrm>
            <a:off x="1262826" y="1391399"/>
            <a:ext cx="6698335" cy="830997"/>
          </a:xfrm>
          <a:prstGeom prst="rect">
            <a:avLst/>
          </a:prstGeom>
          <a:solidFill>
            <a:srgbClr val="00B0F0"/>
          </a:solidFill>
          <a:ln w="9525">
            <a:noFill/>
            <a:miter lim="800000"/>
            <a:headEnd/>
            <a:tailEnd/>
          </a:ln>
        </p:spPr>
        <p:txBody>
          <a:bodyPr wrap="square">
            <a:spAutoFit/>
          </a:bodyPr>
          <a:lstStyle/>
          <a:p>
            <a:pPr algn="ctr"/>
            <a:r>
              <a:rPr lang="it-IT" sz="1600" b="1" dirty="0" smtClean="0">
                <a:solidFill>
                  <a:schemeClr val="bg2"/>
                </a:solidFill>
              </a:rPr>
              <a:t>Il trattamento con T migliora la capacità di esercizio fisico negli uomini affetti da insufficienza cardiaca cronica </a:t>
            </a:r>
            <a:endParaRPr lang="it-IT" sz="1600" b="1" dirty="0">
              <a:solidFill>
                <a:schemeClr val="bg2"/>
              </a:solidFill>
            </a:endParaRPr>
          </a:p>
          <a:p>
            <a:pPr algn="ctr"/>
            <a:r>
              <a:rPr lang="it-IT" sz="1600" b="1" dirty="0" smtClean="0">
                <a:solidFill>
                  <a:schemeClr val="bg2"/>
                </a:solidFill>
              </a:rPr>
              <a:t>Studio controllato in doppio cieco randomizzato </a:t>
            </a:r>
            <a:r>
              <a:rPr lang="it-IT" sz="1600" b="1" i="1" dirty="0" smtClean="0">
                <a:solidFill>
                  <a:schemeClr val="bg2"/>
                </a:solidFill>
              </a:rPr>
              <a:t>vs </a:t>
            </a:r>
            <a:r>
              <a:rPr lang="it-IT" sz="1600" b="1" dirty="0" smtClean="0">
                <a:solidFill>
                  <a:schemeClr val="bg2"/>
                </a:solidFill>
              </a:rPr>
              <a:t>placebo </a:t>
            </a:r>
            <a:endParaRPr lang="en-GB" sz="1600" b="1" dirty="0">
              <a:solidFill>
                <a:schemeClr val="bg2"/>
              </a:solidFill>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Object 12"/>
          <p:cNvGraphicFramePr>
            <a:graphicFrameLocks noChangeAspect="1"/>
          </p:cNvGraphicFramePr>
          <p:nvPr>
            <p:extLst>
              <p:ext uri="{D42A27DB-BD31-4B8C-83A1-F6EECF244321}">
                <p14:modId xmlns:p14="http://schemas.microsoft.com/office/powerpoint/2010/main" xmlns="" val="2709838334"/>
              </p:ext>
            </p:extLst>
          </p:nvPr>
        </p:nvGraphicFramePr>
        <p:xfrm>
          <a:off x="541984" y="1277938"/>
          <a:ext cx="5397424" cy="4964112"/>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2"/>
          <p:cNvGrpSpPr>
            <a:grpSpLocks/>
          </p:cNvGrpSpPr>
          <p:nvPr/>
        </p:nvGrpSpPr>
        <p:grpSpPr bwMode="auto">
          <a:xfrm>
            <a:off x="4462469" y="1277938"/>
            <a:ext cx="4090962" cy="4964112"/>
            <a:chOff x="2989" y="676"/>
            <a:chExt cx="2576" cy="3127"/>
          </a:xfrm>
        </p:grpSpPr>
        <p:graphicFrame>
          <p:nvGraphicFramePr>
            <p:cNvPr id="22" name="Object 3"/>
            <p:cNvGraphicFramePr>
              <a:graphicFrameLocks noChangeAspect="1"/>
            </p:cNvGraphicFramePr>
            <p:nvPr>
              <p:extLst>
                <p:ext uri="{D42A27DB-BD31-4B8C-83A1-F6EECF244321}">
                  <p14:modId xmlns:p14="http://schemas.microsoft.com/office/powerpoint/2010/main" xmlns="" val="3922859805"/>
                </p:ext>
              </p:extLst>
            </p:nvPr>
          </p:nvGraphicFramePr>
          <p:xfrm>
            <a:off x="3144" y="676"/>
            <a:ext cx="2421" cy="3127"/>
          </p:xfrm>
          <a:graphic>
            <a:graphicData uri="http://schemas.openxmlformats.org/drawingml/2006/chart">
              <c:chart xmlns:c="http://schemas.openxmlformats.org/drawingml/2006/chart" xmlns:r="http://schemas.openxmlformats.org/officeDocument/2006/relationships" r:id="rId4"/>
            </a:graphicData>
          </a:graphic>
        </p:graphicFrame>
        <p:sp>
          <p:nvSpPr>
            <p:cNvPr id="747524" name="Text Box 4"/>
            <p:cNvSpPr txBox="1">
              <a:spLocks noChangeArrowheads="1"/>
            </p:cNvSpPr>
            <p:nvPr/>
          </p:nvSpPr>
          <p:spPr bwMode="auto">
            <a:xfrm rot="16200000">
              <a:off x="2292" y="2118"/>
              <a:ext cx="1588" cy="194"/>
            </a:xfrm>
            <a:prstGeom prst="rect">
              <a:avLst/>
            </a:prstGeom>
            <a:noFill/>
            <a:ln w="12700">
              <a:noFill/>
              <a:miter lim="800000"/>
              <a:headEnd/>
              <a:tailEnd/>
            </a:ln>
            <a:effectLst>
              <a:prstShdw prst="shdw17" dist="17961" dir="2700000">
                <a:schemeClr val="accent1">
                  <a:gamma/>
                  <a:shade val="60000"/>
                  <a:invGamma/>
                </a:schemeClr>
              </a:prstShdw>
            </a:effectLst>
          </p:spPr>
          <p:txBody>
            <a:bodyPr wrap="none">
              <a:spAutoFit/>
            </a:bodyPr>
            <a:lstStyle/>
            <a:p>
              <a:pPr algn="ctr">
                <a:spcBef>
                  <a:spcPct val="20000"/>
                </a:spcBef>
                <a:defRPr/>
              </a:pPr>
              <a:r>
                <a:rPr lang="de-DE" sz="1400" b="1" dirty="0">
                  <a:solidFill>
                    <a:srgbClr val="0070C0"/>
                  </a:solidFill>
                  <a:latin typeface="Arial" charset="0"/>
                  <a:cs typeface="Arial" charset="0"/>
                  <a:sym typeface="Symbol" pitchFamily="18" charset="2"/>
                </a:rPr>
                <a:t> HDL </a:t>
              </a:r>
              <a:r>
                <a:rPr lang="de-DE" sz="1400" b="1" dirty="0" err="1" smtClean="0">
                  <a:solidFill>
                    <a:srgbClr val="0070C0"/>
                  </a:solidFill>
                  <a:latin typeface="Arial" charset="0"/>
                  <a:cs typeface="Arial" charset="0"/>
                  <a:sym typeface="Symbol" pitchFamily="18" charset="2"/>
                </a:rPr>
                <a:t>colesterolo</a:t>
              </a:r>
              <a:r>
                <a:rPr lang="de-DE" sz="1400" b="1" dirty="0" smtClean="0">
                  <a:solidFill>
                    <a:srgbClr val="0070C0"/>
                  </a:solidFill>
                  <a:latin typeface="Arial" charset="0"/>
                  <a:cs typeface="Arial" charset="0"/>
                  <a:sym typeface="Symbol" pitchFamily="18" charset="2"/>
                </a:rPr>
                <a:t> </a:t>
              </a:r>
              <a:r>
                <a:rPr lang="de-DE" sz="1400" b="1" dirty="0">
                  <a:solidFill>
                    <a:srgbClr val="0070C0"/>
                  </a:solidFill>
                  <a:latin typeface="Arial" charset="0"/>
                  <a:cs typeface="Arial" charset="0"/>
                  <a:sym typeface="Symbol" pitchFamily="18" charset="2"/>
                </a:rPr>
                <a:t>(mmol/L)</a:t>
              </a:r>
            </a:p>
          </p:txBody>
        </p:sp>
        <p:sp>
          <p:nvSpPr>
            <p:cNvPr id="747525" name="Freeform 5"/>
            <p:cNvSpPr>
              <a:spLocks/>
            </p:cNvSpPr>
            <p:nvPr/>
          </p:nvSpPr>
          <p:spPr bwMode="auto">
            <a:xfrm flipV="1">
              <a:off x="4156" y="2626"/>
              <a:ext cx="141" cy="266"/>
            </a:xfrm>
            <a:custGeom>
              <a:avLst/>
              <a:gdLst/>
              <a:ahLst/>
              <a:cxnLst>
                <a:cxn ang="0">
                  <a:pos x="114" y="500"/>
                </a:cxn>
                <a:cxn ang="0">
                  <a:pos x="114" y="0"/>
                </a:cxn>
                <a:cxn ang="0">
                  <a:pos x="0" y="0"/>
                </a:cxn>
                <a:cxn ang="0">
                  <a:pos x="226" y="0"/>
                </a:cxn>
                <a:cxn ang="0">
                  <a:pos x="114" y="0"/>
                </a:cxn>
                <a:cxn ang="0">
                  <a:pos x="114" y="500"/>
                </a:cxn>
              </a:cxnLst>
              <a:rect l="0" t="0" r="r" b="b"/>
              <a:pathLst>
                <a:path w="226" h="500">
                  <a:moveTo>
                    <a:pt x="114" y="500"/>
                  </a:moveTo>
                  <a:lnTo>
                    <a:pt x="114" y="0"/>
                  </a:lnTo>
                  <a:lnTo>
                    <a:pt x="0" y="0"/>
                  </a:lnTo>
                  <a:lnTo>
                    <a:pt x="226" y="0"/>
                  </a:lnTo>
                  <a:lnTo>
                    <a:pt x="114" y="0"/>
                  </a:lnTo>
                  <a:lnTo>
                    <a:pt x="114" y="500"/>
                  </a:lnTo>
                  <a:close/>
                </a:path>
              </a:pathLst>
            </a:custGeom>
            <a:solidFill>
              <a:srgbClr val="000304"/>
            </a:solidFill>
            <a:ln w="12700" cap="flat" cmpd="sng">
              <a:solidFill>
                <a:schemeClr val="tx1"/>
              </a:solidFill>
              <a:prstDash val="solid"/>
              <a:round/>
              <a:headEnd type="none" w="med" len="med"/>
              <a:tailEnd type="none" w="med" len="med"/>
            </a:ln>
            <a:effectLst>
              <a:prstShdw prst="shdw17" dist="17961" dir="2700000">
                <a:schemeClr val="bg1"/>
              </a:prstShdw>
            </a:effectLst>
          </p:spPr>
          <p:txBody>
            <a:bodyPr/>
            <a:lstStyle/>
            <a:p>
              <a:pPr>
                <a:defRPr/>
              </a:pPr>
              <a:endParaRPr lang="de-DE">
                <a:solidFill>
                  <a:srgbClr val="0070C0"/>
                </a:solidFill>
                <a:latin typeface="Arial" charset="0"/>
                <a:cs typeface="Arial" charset="0"/>
              </a:endParaRPr>
            </a:p>
          </p:txBody>
        </p:sp>
        <p:sp>
          <p:nvSpPr>
            <p:cNvPr id="747526" name="Freeform 6"/>
            <p:cNvSpPr>
              <a:spLocks/>
            </p:cNvSpPr>
            <p:nvPr/>
          </p:nvSpPr>
          <p:spPr bwMode="auto">
            <a:xfrm>
              <a:off x="4796" y="1543"/>
              <a:ext cx="140" cy="207"/>
            </a:xfrm>
            <a:custGeom>
              <a:avLst/>
              <a:gdLst/>
              <a:ahLst/>
              <a:cxnLst>
                <a:cxn ang="0">
                  <a:pos x="114" y="500"/>
                </a:cxn>
                <a:cxn ang="0">
                  <a:pos x="114" y="0"/>
                </a:cxn>
                <a:cxn ang="0">
                  <a:pos x="0" y="0"/>
                </a:cxn>
                <a:cxn ang="0">
                  <a:pos x="226" y="0"/>
                </a:cxn>
                <a:cxn ang="0">
                  <a:pos x="114" y="0"/>
                </a:cxn>
                <a:cxn ang="0">
                  <a:pos x="114" y="500"/>
                </a:cxn>
              </a:cxnLst>
              <a:rect l="0" t="0" r="r" b="b"/>
              <a:pathLst>
                <a:path w="226" h="500">
                  <a:moveTo>
                    <a:pt x="114" y="500"/>
                  </a:moveTo>
                  <a:lnTo>
                    <a:pt x="114" y="0"/>
                  </a:lnTo>
                  <a:lnTo>
                    <a:pt x="0" y="0"/>
                  </a:lnTo>
                  <a:lnTo>
                    <a:pt x="226" y="0"/>
                  </a:lnTo>
                  <a:lnTo>
                    <a:pt x="114" y="0"/>
                  </a:lnTo>
                  <a:lnTo>
                    <a:pt x="114" y="500"/>
                  </a:lnTo>
                  <a:close/>
                </a:path>
              </a:pathLst>
            </a:custGeom>
            <a:solidFill>
              <a:srgbClr val="000304"/>
            </a:solidFill>
            <a:ln w="12700" cap="flat" cmpd="sng">
              <a:solidFill>
                <a:schemeClr val="tx1"/>
              </a:solidFill>
              <a:prstDash val="solid"/>
              <a:round/>
              <a:headEnd type="none" w="med" len="med"/>
              <a:tailEnd type="none" w="med" len="med"/>
            </a:ln>
            <a:effectLst>
              <a:prstShdw prst="shdw17" dist="17961" dir="2700000">
                <a:schemeClr val="bg1"/>
              </a:prstShdw>
            </a:effectLst>
          </p:spPr>
          <p:txBody>
            <a:bodyPr/>
            <a:lstStyle/>
            <a:p>
              <a:pPr>
                <a:defRPr/>
              </a:pPr>
              <a:endParaRPr lang="de-DE">
                <a:solidFill>
                  <a:srgbClr val="0070C0"/>
                </a:solidFill>
                <a:latin typeface="Arial" charset="0"/>
                <a:cs typeface="Arial" charset="0"/>
              </a:endParaRPr>
            </a:p>
          </p:txBody>
        </p:sp>
        <p:sp>
          <p:nvSpPr>
            <p:cNvPr id="747527" name="Freeform 7"/>
            <p:cNvSpPr>
              <a:spLocks/>
            </p:cNvSpPr>
            <p:nvPr/>
          </p:nvSpPr>
          <p:spPr bwMode="auto">
            <a:xfrm>
              <a:off x="3779" y="1925"/>
              <a:ext cx="140" cy="162"/>
            </a:xfrm>
            <a:custGeom>
              <a:avLst/>
              <a:gdLst/>
              <a:ahLst/>
              <a:cxnLst>
                <a:cxn ang="0">
                  <a:pos x="114" y="500"/>
                </a:cxn>
                <a:cxn ang="0">
                  <a:pos x="114" y="0"/>
                </a:cxn>
                <a:cxn ang="0">
                  <a:pos x="0" y="0"/>
                </a:cxn>
                <a:cxn ang="0">
                  <a:pos x="226" y="0"/>
                </a:cxn>
                <a:cxn ang="0">
                  <a:pos x="114" y="0"/>
                </a:cxn>
                <a:cxn ang="0">
                  <a:pos x="114" y="500"/>
                </a:cxn>
              </a:cxnLst>
              <a:rect l="0" t="0" r="r" b="b"/>
              <a:pathLst>
                <a:path w="226" h="500">
                  <a:moveTo>
                    <a:pt x="114" y="500"/>
                  </a:moveTo>
                  <a:lnTo>
                    <a:pt x="114" y="0"/>
                  </a:lnTo>
                  <a:lnTo>
                    <a:pt x="0" y="0"/>
                  </a:lnTo>
                  <a:lnTo>
                    <a:pt x="226" y="0"/>
                  </a:lnTo>
                  <a:lnTo>
                    <a:pt x="114" y="0"/>
                  </a:lnTo>
                  <a:lnTo>
                    <a:pt x="114" y="500"/>
                  </a:lnTo>
                  <a:close/>
                </a:path>
              </a:pathLst>
            </a:custGeom>
            <a:solidFill>
              <a:srgbClr val="000304"/>
            </a:solidFill>
            <a:ln w="12700" cap="flat" cmpd="sng">
              <a:solidFill>
                <a:schemeClr val="tx1"/>
              </a:solidFill>
              <a:prstDash val="solid"/>
              <a:round/>
              <a:headEnd type="none" w="med" len="med"/>
              <a:tailEnd type="none" w="med" len="med"/>
            </a:ln>
            <a:effectLst>
              <a:prstShdw prst="shdw17" dist="17961" dir="2700000">
                <a:schemeClr val="bg1"/>
              </a:prstShdw>
            </a:effectLst>
          </p:spPr>
          <p:txBody>
            <a:bodyPr/>
            <a:lstStyle/>
            <a:p>
              <a:pPr>
                <a:defRPr/>
              </a:pPr>
              <a:endParaRPr lang="de-DE">
                <a:solidFill>
                  <a:srgbClr val="0070C0"/>
                </a:solidFill>
                <a:latin typeface="Arial" charset="0"/>
                <a:cs typeface="Arial" charset="0"/>
              </a:endParaRPr>
            </a:p>
          </p:txBody>
        </p:sp>
        <p:sp>
          <p:nvSpPr>
            <p:cNvPr id="747528" name="Freeform 8"/>
            <p:cNvSpPr>
              <a:spLocks/>
            </p:cNvSpPr>
            <p:nvPr/>
          </p:nvSpPr>
          <p:spPr bwMode="auto">
            <a:xfrm>
              <a:off x="5172" y="1783"/>
              <a:ext cx="139" cy="385"/>
            </a:xfrm>
            <a:custGeom>
              <a:avLst/>
              <a:gdLst/>
              <a:ahLst/>
              <a:cxnLst>
                <a:cxn ang="0">
                  <a:pos x="114" y="500"/>
                </a:cxn>
                <a:cxn ang="0">
                  <a:pos x="114" y="0"/>
                </a:cxn>
                <a:cxn ang="0">
                  <a:pos x="0" y="0"/>
                </a:cxn>
                <a:cxn ang="0">
                  <a:pos x="226" y="0"/>
                </a:cxn>
                <a:cxn ang="0">
                  <a:pos x="114" y="0"/>
                </a:cxn>
                <a:cxn ang="0">
                  <a:pos x="114" y="500"/>
                </a:cxn>
              </a:cxnLst>
              <a:rect l="0" t="0" r="r" b="b"/>
              <a:pathLst>
                <a:path w="226" h="500">
                  <a:moveTo>
                    <a:pt x="114" y="500"/>
                  </a:moveTo>
                  <a:lnTo>
                    <a:pt x="114" y="0"/>
                  </a:lnTo>
                  <a:lnTo>
                    <a:pt x="0" y="0"/>
                  </a:lnTo>
                  <a:lnTo>
                    <a:pt x="226" y="0"/>
                  </a:lnTo>
                  <a:lnTo>
                    <a:pt x="114" y="0"/>
                  </a:lnTo>
                  <a:lnTo>
                    <a:pt x="114" y="500"/>
                  </a:lnTo>
                  <a:close/>
                </a:path>
              </a:pathLst>
            </a:custGeom>
            <a:solidFill>
              <a:schemeClr val="accent1"/>
            </a:solidFill>
            <a:ln w="12700" cap="flat" cmpd="sng">
              <a:solidFill>
                <a:schemeClr val="tx1"/>
              </a:solidFill>
              <a:prstDash val="solid"/>
              <a:round/>
              <a:headEnd type="none" w="med" len="med"/>
              <a:tailEnd type="none" w="med" len="med"/>
            </a:ln>
            <a:effectLst>
              <a:prstShdw prst="shdw17" dist="17961" dir="2700000">
                <a:schemeClr val="bg1"/>
              </a:prstShdw>
            </a:effectLst>
          </p:spPr>
          <p:txBody>
            <a:bodyPr/>
            <a:lstStyle/>
            <a:p>
              <a:pPr>
                <a:defRPr/>
              </a:pPr>
              <a:endParaRPr lang="de-DE">
                <a:solidFill>
                  <a:srgbClr val="0070C0"/>
                </a:solidFill>
                <a:latin typeface="Arial" charset="0"/>
                <a:cs typeface="Arial" charset="0"/>
              </a:endParaRPr>
            </a:p>
          </p:txBody>
        </p:sp>
        <p:sp>
          <p:nvSpPr>
            <p:cNvPr id="747529" name="Text Box 9"/>
            <p:cNvSpPr txBox="1">
              <a:spLocks noChangeArrowheads="1"/>
            </p:cNvSpPr>
            <p:nvPr/>
          </p:nvSpPr>
          <p:spPr bwMode="auto">
            <a:xfrm>
              <a:off x="4951" y="3095"/>
              <a:ext cx="477" cy="194"/>
            </a:xfrm>
            <a:prstGeom prst="rect">
              <a:avLst/>
            </a:prstGeom>
            <a:noFill/>
            <a:ln w="12700">
              <a:noFill/>
              <a:miter lim="800000"/>
              <a:headEnd/>
              <a:tailEnd/>
            </a:ln>
            <a:effectLst>
              <a:prstShdw prst="shdw17" dist="17961" dir="2700000">
                <a:schemeClr val="accent1">
                  <a:gamma/>
                  <a:shade val="60000"/>
                  <a:invGamma/>
                </a:schemeClr>
              </a:prstShdw>
            </a:effectLst>
          </p:spPr>
          <p:txBody>
            <a:bodyPr wrap="none">
              <a:spAutoFit/>
            </a:bodyPr>
            <a:lstStyle/>
            <a:p>
              <a:pPr algn="ctr">
                <a:spcBef>
                  <a:spcPct val="20000"/>
                </a:spcBef>
                <a:defRPr/>
              </a:pPr>
              <a:r>
                <a:rPr lang="en-US" sz="1400" dirty="0" smtClean="0">
                  <a:solidFill>
                    <a:srgbClr val="0070C0"/>
                  </a:solidFill>
                  <a:latin typeface="Arial" charset="0"/>
                  <a:cs typeface="Arial" charset="0"/>
                </a:rPr>
                <a:t>p</a:t>
              </a:r>
              <a:r>
                <a:rPr lang="de-DE" sz="1400" dirty="0" smtClean="0">
                  <a:solidFill>
                    <a:srgbClr val="0070C0"/>
                  </a:solidFill>
                  <a:latin typeface="Arial" charset="0"/>
                  <a:cs typeface="Arial" charset="0"/>
                </a:rPr>
                <a:t>=0.20</a:t>
              </a:r>
              <a:endParaRPr lang="de-DE" sz="1400" dirty="0">
                <a:solidFill>
                  <a:srgbClr val="0070C0"/>
                </a:solidFill>
                <a:latin typeface="Arial" charset="0"/>
                <a:cs typeface="Arial" charset="0"/>
              </a:endParaRPr>
            </a:p>
          </p:txBody>
        </p:sp>
      </p:grpSp>
      <p:sp>
        <p:nvSpPr>
          <p:cNvPr id="747530" name="Rectangle 4"/>
          <p:cNvSpPr>
            <a:spLocks noGrp="1" noChangeArrowheads="1"/>
          </p:cNvSpPr>
          <p:nvPr>
            <p:ph type="title"/>
          </p:nvPr>
        </p:nvSpPr>
        <p:spPr/>
        <p:txBody>
          <a:bodyPr/>
          <a:lstStyle/>
          <a:p>
            <a:r>
              <a:rPr lang="it-IT" sz="2000" dirty="0" smtClean="0"/>
              <a:t>Lipidi: lipoproteine a bassa densità (LDL) e lipoproteine ad alta densità (HDL) – variazioni assolute</a:t>
            </a:r>
            <a:endParaRPr lang="it-IT" sz="2000" dirty="0"/>
          </a:p>
        </p:txBody>
      </p:sp>
      <p:sp>
        <p:nvSpPr>
          <p:cNvPr id="747533" name="Text Box 13"/>
          <p:cNvSpPr txBox="1">
            <a:spLocks noChangeArrowheads="1"/>
          </p:cNvSpPr>
          <p:nvPr/>
        </p:nvSpPr>
        <p:spPr bwMode="auto">
          <a:xfrm rot="16200000">
            <a:off x="-822254" y="3580706"/>
            <a:ext cx="2499339" cy="307777"/>
          </a:xfrm>
          <a:prstGeom prst="rect">
            <a:avLst/>
          </a:prstGeom>
          <a:noFill/>
          <a:ln w="12700">
            <a:noFill/>
            <a:miter lim="800000"/>
            <a:headEnd/>
            <a:tailEnd/>
          </a:ln>
          <a:effectLst>
            <a:prstShdw prst="shdw17" dist="17961" dir="2700000">
              <a:schemeClr val="accent1">
                <a:gamma/>
                <a:shade val="60000"/>
                <a:invGamma/>
              </a:schemeClr>
            </a:prstShdw>
          </a:effectLst>
        </p:spPr>
        <p:txBody>
          <a:bodyPr wrap="none">
            <a:spAutoFit/>
          </a:bodyPr>
          <a:lstStyle/>
          <a:p>
            <a:pPr algn="ctr">
              <a:spcBef>
                <a:spcPct val="20000"/>
              </a:spcBef>
              <a:defRPr/>
            </a:pPr>
            <a:r>
              <a:rPr lang="de-DE" sz="1400" b="1" dirty="0">
                <a:solidFill>
                  <a:srgbClr val="0070C0"/>
                </a:solidFill>
                <a:latin typeface="Arial" charset="0"/>
                <a:cs typeface="Arial" charset="0"/>
                <a:sym typeface="Symbol" pitchFamily="18" charset="2"/>
              </a:rPr>
              <a:t> LDL </a:t>
            </a:r>
            <a:r>
              <a:rPr lang="de-DE" sz="1400" b="1" dirty="0" err="1" smtClean="0">
                <a:solidFill>
                  <a:srgbClr val="0070C0"/>
                </a:solidFill>
                <a:latin typeface="Arial" charset="0"/>
                <a:cs typeface="Arial" charset="0"/>
                <a:sym typeface="Symbol" pitchFamily="18" charset="2"/>
              </a:rPr>
              <a:t>colesterolo</a:t>
            </a:r>
            <a:r>
              <a:rPr lang="de-DE" sz="1400" b="1" dirty="0" smtClean="0">
                <a:solidFill>
                  <a:srgbClr val="0070C0"/>
                </a:solidFill>
                <a:latin typeface="Arial" charset="0"/>
                <a:cs typeface="Arial" charset="0"/>
                <a:sym typeface="Symbol" pitchFamily="18" charset="2"/>
              </a:rPr>
              <a:t> </a:t>
            </a:r>
            <a:r>
              <a:rPr lang="de-DE" sz="1400" b="1" dirty="0">
                <a:solidFill>
                  <a:srgbClr val="0070C0"/>
                </a:solidFill>
                <a:latin typeface="Arial" charset="0"/>
                <a:cs typeface="Arial" charset="0"/>
                <a:sym typeface="Symbol" pitchFamily="18" charset="2"/>
              </a:rPr>
              <a:t>(mmol/L)</a:t>
            </a:r>
          </a:p>
        </p:txBody>
      </p:sp>
      <p:sp>
        <p:nvSpPr>
          <p:cNvPr id="747534" name="Freeform 14"/>
          <p:cNvSpPr>
            <a:spLocks/>
          </p:cNvSpPr>
          <p:nvPr/>
        </p:nvSpPr>
        <p:spPr bwMode="auto">
          <a:xfrm flipV="1">
            <a:off x="3078935" y="4262438"/>
            <a:ext cx="215959" cy="485775"/>
          </a:xfrm>
          <a:custGeom>
            <a:avLst/>
            <a:gdLst/>
            <a:ahLst/>
            <a:cxnLst>
              <a:cxn ang="0">
                <a:pos x="114" y="500"/>
              </a:cxn>
              <a:cxn ang="0">
                <a:pos x="114" y="0"/>
              </a:cxn>
              <a:cxn ang="0">
                <a:pos x="0" y="0"/>
              </a:cxn>
              <a:cxn ang="0">
                <a:pos x="226" y="0"/>
              </a:cxn>
              <a:cxn ang="0">
                <a:pos x="114" y="0"/>
              </a:cxn>
              <a:cxn ang="0">
                <a:pos x="114" y="500"/>
              </a:cxn>
            </a:cxnLst>
            <a:rect l="0" t="0" r="r" b="b"/>
            <a:pathLst>
              <a:path w="226" h="500">
                <a:moveTo>
                  <a:pt x="114" y="500"/>
                </a:moveTo>
                <a:lnTo>
                  <a:pt x="114" y="0"/>
                </a:lnTo>
                <a:lnTo>
                  <a:pt x="0" y="0"/>
                </a:lnTo>
                <a:lnTo>
                  <a:pt x="226" y="0"/>
                </a:lnTo>
                <a:lnTo>
                  <a:pt x="114" y="0"/>
                </a:lnTo>
                <a:lnTo>
                  <a:pt x="114" y="500"/>
                </a:lnTo>
                <a:close/>
              </a:path>
            </a:pathLst>
          </a:custGeom>
          <a:solidFill>
            <a:schemeClr val="accent1"/>
          </a:solidFill>
          <a:ln w="12700" cap="flat" cmpd="sng">
            <a:solidFill>
              <a:schemeClr val="tx1"/>
            </a:solidFill>
            <a:prstDash val="solid"/>
            <a:round/>
            <a:headEnd type="none" w="med" len="med"/>
            <a:tailEnd type="none" w="med" len="med"/>
          </a:ln>
          <a:effectLst>
            <a:prstShdw prst="shdw17" dist="17961" dir="2700000">
              <a:schemeClr val="bg1"/>
            </a:prstShdw>
          </a:effectLst>
        </p:spPr>
        <p:txBody>
          <a:bodyPr/>
          <a:lstStyle/>
          <a:p>
            <a:pPr>
              <a:defRPr/>
            </a:pPr>
            <a:endParaRPr lang="de-DE">
              <a:solidFill>
                <a:srgbClr val="FFFFFF"/>
              </a:solidFill>
              <a:latin typeface="Arial" charset="0"/>
              <a:cs typeface="Arial" charset="0"/>
            </a:endParaRPr>
          </a:p>
        </p:txBody>
      </p:sp>
      <p:sp>
        <p:nvSpPr>
          <p:cNvPr id="747535" name="Freeform 15"/>
          <p:cNvSpPr>
            <a:spLocks/>
          </p:cNvSpPr>
          <p:nvPr/>
        </p:nvSpPr>
        <p:spPr bwMode="auto">
          <a:xfrm flipV="1">
            <a:off x="1505290" y="3513138"/>
            <a:ext cx="215959" cy="431800"/>
          </a:xfrm>
          <a:custGeom>
            <a:avLst/>
            <a:gdLst/>
            <a:ahLst/>
            <a:cxnLst>
              <a:cxn ang="0">
                <a:pos x="114" y="500"/>
              </a:cxn>
              <a:cxn ang="0">
                <a:pos x="114" y="0"/>
              </a:cxn>
              <a:cxn ang="0">
                <a:pos x="0" y="0"/>
              </a:cxn>
              <a:cxn ang="0">
                <a:pos x="226" y="0"/>
              </a:cxn>
              <a:cxn ang="0">
                <a:pos x="114" y="0"/>
              </a:cxn>
              <a:cxn ang="0">
                <a:pos x="114" y="500"/>
              </a:cxn>
            </a:cxnLst>
            <a:rect l="0" t="0" r="r" b="b"/>
            <a:pathLst>
              <a:path w="226" h="500">
                <a:moveTo>
                  <a:pt x="114" y="500"/>
                </a:moveTo>
                <a:lnTo>
                  <a:pt x="114" y="0"/>
                </a:lnTo>
                <a:lnTo>
                  <a:pt x="0" y="0"/>
                </a:lnTo>
                <a:lnTo>
                  <a:pt x="226" y="0"/>
                </a:lnTo>
                <a:lnTo>
                  <a:pt x="114" y="0"/>
                </a:lnTo>
                <a:lnTo>
                  <a:pt x="114" y="500"/>
                </a:lnTo>
                <a:close/>
              </a:path>
            </a:pathLst>
          </a:custGeom>
          <a:solidFill>
            <a:srgbClr val="000304"/>
          </a:solidFill>
          <a:ln w="12700" cap="flat" cmpd="sng">
            <a:solidFill>
              <a:schemeClr val="tx1"/>
            </a:solidFill>
            <a:prstDash val="solid"/>
            <a:round/>
            <a:headEnd type="none" w="med" len="med"/>
            <a:tailEnd type="none" w="med" len="med"/>
          </a:ln>
          <a:effectLst>
            <a:prstShdw prst="shdw17" dist="17961" dir="2700000">
              <a:schemeClr val="bg1"/>
            </a:prstShdw>
          </a:effectLst>
        </p:spPr>
        <p:txBody>
          <a:bodyPr/>
          <a:lstStyle/>
          <a:p>
            <a:pPr>
              <a:defRPr/>
            </a:pPr>
            <a:endParaRPr lang="de-DE">
              <a:solidFill>
                <a:srgbClr val="FFFFFF"/>
              </a:solidFill>
              <a:latin typeface="Arial" charset="0"/>
              <a:cs typeface="Arial" charset="0"/>
            </a:endParaRPr>
          </a:p>
        </p:txBody>
      </p:sp>
      <p:sp>
        <p:nvSpPr>
          <p:cNvPr id="747536" name="Freeform 16"/>
          <p:cNvSpPr>
            <a:spLocks/>
          </p:cNvSpPr>
          <p:nvPr/>
        </p:nvSpPr>
        <p:spPr bwMode="auto">
          <a:xfrm flipV="1">
            <a:off x="2096002" y="2598738"/>
            <a:ext cx="215959" cy="538162"/>
          </a:xfrm>
          <a:custGeom>
            <a:avLst/>
            <a:gdLst/>
            <a:ahLst/>
            <a:cxnLst>
              <a:cxn ang="0">
                <a:pos x="114" y="500"/>
              </a:cxn>
              <a:cxn ang="0">
                <a:pos x="114" y="0"/>
              </a:cxn>
              <a:cxn ang="0">
                <a:pos x="0" y="0"/>
              </a:cxn>
              <a:cxn ang="0">
                <a:pos x="226" y="0"/>
              </a:cxn>
              <a:cxn ang="0">
                <a:pos x="114" y="0"/>
              </a:cxn>
              <a:cxn ang="0">
                <a:pos x="114" y="500"/>
              </a:cxn>
            </a:cxnLst>
            <a:rect l="0" t="0" r="r" b="b"/>
            <a:pathLst>
              <a:path w="226" h="500">
                <a:moveTo>
                  <a:pt x="114" y="500"/>
                </a:moveTo>
                <a:lnTo>
                  <a:pt x="114" y="0"/>
                </a:lnTo>
                <a:lnTo>
                  <a:pt x="0" y="0"/>
                </a:lnTo>
                <a:lnTo>
                  <a:pt x="226" y="0"/>
                </a:lnTo>
                <a:lnTo>
                  <a:pt x="114" y="0"/>
                </a:lnTo>
                <a:lnTo>
                  <a:pt x="114" y="500"/>
                </a:lnTo>
                <a:close/>
              </a:path>
            </a:pathLst>
          </a:custGeom>
          <a:solidFill>
            <a:srgbClr val="000304"/>
          </a:solidFill>
          <a:ln w="12700" cap="flat" cmpd="sng">
            <a:solidFill>
              <a:schemeClr val="tx1"/>
            </a:solidFill>
            <a:prstDash val="solid"/>
            <a:round/>
            <a:headEnd type="none" w="med" len="med"/>
            <a:tailEnd type="none" w="med" len="med"/>
          </a:ln>
          <a:effectLst>
            <a:prstShdw prst="shdw17" dist="17961" dir="2700000">
              <a:schemeClr val="bg1"/>
            </a:prstShdw>
          </a:effectLst>
        </p:spPr>
        <p:txBody>
          <a:bodyPr/>
          <a:lstStyle/>
          <a:p>
            <a:pPr>
              <a:defRPr/>
            </a:pPr>
            <a:endParaRPr lang="de-DE">
              <a:solidFill>
                <a:srgbClr val="FFFFFF"/>
              </a:solidFill>
              <a:latin typeface="Arial" charset="0"/>
              <a:cs typeface="Arial" charset="0"/>
            </a:endParaRPr>
          </a:p>
        </p:txBody>
      </p:sp>
      <p:sp>
        <p:nvSpPr>
          <p:cNvPr id="747537" name="Freeform 17"/>
          <p:cNvSpPr>
            <a:spLocks/>
          </p:cNvSpPr>
          <p:nvPr/>
        </p:nvSpPr>
        <p:spPr bwMode="auto">
          <a:xfrm flipV="1">
            <a:off x="3655356" y="2838450"/>
            <a:ext cx="215959" cy="612775"/>
          </a:xfrm>
          <a:custGeom>
            <a:avLst/>
            <a:gdLst/>
            <a:ahLst/>
            <a:cxnLst>
              <a:cxn ang="0">
                <a:pos x="114" y="500"/>
              </a:cxn>
              <a:cxn ang="0">
                <a:pos x="114" y="0"/>
              </a:cxn>
              <a:cxn ang="0">
                <a:pos x="0" y="0"/>
              </a:cxn>
              <a:cxn ang="0">
                <a:pos x="226" y="0"/>
              </a:cxn>
              <a:cxn ang="0">
                <a:pos x="114" y="0"/>
              </a:cxn>
              <a:cxn ang="0">
                <a:pos x="114" y="500"/>
              </a:cxn>
            </a:cxnLst>
            <a:rect l="0" t="0" r="r" b="b"/>
            <a:pathLst>
              <a:path w="226" h="500">
                <a:moveTo>
                  <a:pt x="114" y="500"/>
                </a:moveTo>
                <a:lnTo>
                  <a:pt x="114" y="0"/>
                </a:lnTo>
                <a:lnTo>
                  <a:pt x="0" y="0"/>
                </a:lnTo>
                <a:lnTo>
                  <a:pt x="226" y="0"/>
                </a:lnTo>
                <a:lnTo>
                  <a:pt x="114" y="0"/>
                </a:lnTo>
                <a:lnTo>
                  <a:pt x="114" y="500"/>
                </a:lnTo>
                <a:close/>
              </a:path>
            </a:pathLst>
          </a:custGeom>
          <a:solidFill>
            <a:srgbClr val="000304"/>
          </a:solidFill>
          <a:ln w="12700" cap="flat" cmpd="sng">
            <a:solidFill>
              <a:schemeClr val="tx1"/>
            </a:solidFill>
            <a:prstDash val="solid"/>
            <a:round/>
            <a:headEnd type="none" w="med" len="med"/>
            <a:tailEnd type="none" w="med" len="med"/>
          </a:ln>
          <a:effectLst>
            <a:prstShdw prst="shdw17" dist="17961" dir="2700000">
              <a:schemeClr val="bg1"/>
            </a:prstShdw>
          </a:effectLst>
        </p:spPr>
        <p:txBody>
          <a:bodyPr/>
          <a:lstStyle/>
          <a:p>
            <a:pPr>
              <a:defRPr/>
            </a:pPr>
            <a:endParaRPr lang="de-DE">
              <a:solidFill>
                <a:srgbClr val="FFFFFF"/>
              </a:solidFill>
              <a:latin typeface="Arial" charset="0"/>
              <a:cs typeface="Arial" charset="0"/>
            </a:endParaRPr>
          </a:p>
        </p:txBody>
      </p:sp>
      <p:sp>
        <p:nvSpPr>
          <p:cNvPr id="747538" name="Text Box 18"/>
          <p:cNvSpPr txBox="1">
            <a:spLocks noChangeArrowheads="1"/>
          </p:cNvSpPr>
          <p:nvPr/>
        </p:nvSpPr>
        <p:spPr bwMode="auto">
          <a:xfrm>
            <a:off x="1542859" y="4972050"/>
            <a:ext cx="756938" cy="307777"/>
          </a:xfrm>
          <a:prstGeom prst="rect">
            <a:avLst/>
          </a:prstGeom>
          <a:noFill/>
          <a:ln w="12700">
            <a:noFill/>
            <a:miter lim="800000"/>
            <a:headEnd/>
            <a:tailEnd/>
          </a:ln>
          <a:effectLst>
            <a:prstShdw prst="shdw17" dist="17961" dir="2700000">
              <a:schemeClr val="accent1">
                <a:gamma/>
                <a:shade val="60000"/>
                <a:invGamma/>
              </a:schemeClr>
            </a:prstShdw>
          </a:effectLst>
        </p:spPr>
        <p:txBody>
          <a:bodyPr wrap="none">
            <a:spAutoFit/>
          </a:bodyPr>
          <a:lstStyle/>
          <a:p>
            <a:pPr algn="ctr">
              <a:spcBef>
                <a:spcPct val="20000"/>
              </a:spcBef>
              <a:defRPr/>
            </a:pPr>
            <a:r>
              <a:rPr lang="en-US" sz="1400" dirty="0" smtClean="0">
                <a:solidFill>
                  <a:srgbClr val="0070C0"/>
                </a:solidFill>
                <a:latin typeface="Arial" charset="0"/>
                <a:cs typeface="Arial" charset="0"/>
              </a:rPr>
              <a:t>p</a:t>
            </a:r>
            <a:r>
              <a:rPr lang="de-DE" sz="1400" dirty="0" smtClean="0">
                <a:solidFill>
                  <a:srgbClr val="0070C0"/>
                </a:solidFill>
                <a:latin typeface="Arial" charset="0"/>
                <a:cs typeface="Arial" charset="0"/>
              </a:rPr>
              <a:t>=0.07</a:t>
            </a:r>
            <a:endParaRPr lang="de-DE" sz="1400" dirty="0">
              <a:solidFill>
                <a:srgbClr val="0070C0"/>
              </a:solidFill>
              <a:latin typeface="Arial" charset="0"/>
              <a:cs typeface="Arial" charset="0"/>
            </a:endParaRPr>
          </a:p>
        </p:txBody>
      </p:sp>
      <p:sp>
        <p:nvSpPr>
          <p:cNvPr id="5127" name="Rectangle 4"/>
          <p:cNvSpPr>
            <a:spLocks noChangeArrowheads="1"/>
          </p:cNvSpPr>
          <p:nvPr/>
        </p:nvSpPr>
        <p:spPr bwMode="auto">
          <a:xfrm>
            <a:off x="102706" y="6375144"/>
            <a:ext cx="3767058" cy="259045"/>
          </a:xfrm>
          <a:prstGeom prst="rect">
            <a:avLst/>
          </a:prstGeom>
          <a:noFill/>
          <a:ln w="12700">
            <a:noFill/>
            <a:miter lim="800000"/>
            <a:headEnd/>
            <a:tailEnd/>
          </a:ln>
        </p:spPr>
        <p:txBody>
          <a:bodyPr wrap="none" lIns="90488" tIns="44450" rIns="90488" bIns="44450">
            <a:spAutoFit/>
          </a:bodyPr>
          <a:lstStyle/>
          <a:p>
            <a:pPr defTabSz="762000" eaLnBrk="0" hangingPunct="0"/>
            <a:r>
              <a:rPr lang="en-US" sz="1100" dirty="0" err="1">
                <a:cs typeface="Arial" pitchFamily="34" charset="0"/>
              </a:rPr>
              <a:t>Kalinchenko</a:t>
            </a:r>
            <a:r>
              <a:rPr lang="en-US" sz="1100" dirty="0">
                <a:cs typeface="Arial" pitchFamily="34" charset="0"/>
              </a:rPr>
              <a:t> S </a:t>
            </a:r>
            <a:r>
              <a:rPr lang="en-US" sz="1100" i="1" dirty="0">
                <a:cs typeface="Arial" pitchFamily="34" charset="0"/>
              </a:rPr>
              <a:t>et al</a:t>
            </a:r>
            <a:r>
              <a:rPr lang="en-US" sz="1100" dirty="0">
                <a:cs typeface="Arial" pitchFamily="34" charset="0"/>
              </a:rPr>
              <a:t>. </a:t>
            </a:r>
            <a:r>
              <a:rPr lang="en-US" sz="1100" i="1" dirty="0" err="1">
                <a:cs typeface="Arial" pitchFamily="34" charset="0"/>
              </a:rPr>
              <a:t>Clin</a:t>
            </a:r>
            <a:r>
              <a:rPr lang="en-US" sz="1100" i="1" dirty="0">
                <a:cs typeface="Arial" pitchFamily="34" charset="0"/>
              </a:rPr>
              <a:t> </a:t>
            </a:r>
            <a:r>
              <a:rPr lang="en-US" sz="1100" i="1" dirty="0" err="1" smtClean="0">
                <a:cs typeface="Arial" pitchFamily="34" charset="0"/>
              </a:rPr>
              <a:t>Endocrinol</a:t>
            </a:r>
            <a:r>
              <a:rPr lang="en-US" sz="1100" i="1" dirty="0" smtClean="0">
                <a:cs typeface="Arial" pitchFamily="34" charset="0"/>
              </a:rPr>
              <a:t> </a:t>
            </a:r>
            <a:r>
              <a:rPr lang="en-US" sz="1100" dirty="0" smtClean="0">
                <a:cs typeface="Arial" pitchFamily="34" charset="0"/>
              </a:rPr>
              <a:t>2010;73(5):602–612.</a:t>
            </a:r>
            <a:endParaRPr lang="en-US" sz="1100" dirty="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0594" name="Rectangle 4"/>
          <p:cNvSpPr>
            <a:spLocks noGrp="1" noChangeArrowheads="1"/>
          </p:cNvSpPr>
          <p:nvPr>
            <p:ph type="title"/>
          </p:nvPr>
        </p:nvSpPr>
        <p:spPr/>
        <p:txBody>
          <a:bodyPr/>
          <a:lstStyle/>
          <a:p>
            <a:r>
              <a:rPr lang="it-IT" sz="2400" dirty="0" smtClean="0"/>
              <a:t>Infiammazione: CRP (Proteina </a:t>
            </a:r>
            <a:r>
              <a:rPr lang="it-IT" sz="2400" dirty="0" err="1" smtClean="0"/>
              <a:t>C-reattiva</a:t>
            </a:r>
            <a:r>
              <a:rPr lang="it-IT" sz="2400" dirty="0" smtClean="0"/>
              <a:t>) e TNF α </a:t>
            </a:r>
            <a:endParaRPr lang="it-IT" sz="2400" dirty="0"/>
          </a:p>
        </p:txBody>
      </p:sp>
      <p:grpSp>
        <p:nvGrpSpPr>
          <p:cNvPr id="2" name="Group 3"/>
          <p:cNvGrpSpPr>
            <a:grpSpLocks/>
          </p:cNvGrpSpPr>
          <p:nvPr/>
        </p:nvGrpSpPr>
        <p:grpSpPr bwMode="auto">
          <a:xfrm>
            <a:off x="830230" y="1527101"/>
            <a:ext cx="8113711" cy="4515477"/>
            <a:chOff x="145" y="618"/>
            <a:chExt cx="5469" cy="3350"/>
          </a:xfrm>
        </p:grpSpPr>
        <p:graphicFrame>
          <p:nvGraphicFramePr>
            <p:cNvPr id="39" name="Object 4"/>
            <p:cNvGraphicFramePr>
              <a:graphicFrameLocks noChangeAspect="1"/>
            </p:cNvGraphicFramePr>
            <p:nvPr/>
          </p:nvGraphicFramePr>
          <p:xfrm>
            <a:off x="2912" y="782"/>
            <a:ext cx="2702" cy="2892"/>
          </p:xfrm>
          <a:graphic>
            <a:graphicData uri="http://schemas.openxmlformats.org/drawingml/2006/chart">
              <c:chart xmlns:c="http://schemas.openxmlformats.org/drawingml/2006/chart" xmlns:r="http://schemas.openxmlformats.org/officeDocument/2006/relationships" r:id="rId3"/>
            </a:graphicData>
          </a:graphic>
        </p:graphicFrame>
        <p:sp>
          <p:nvSpPr>
            <p:cNvPr id="6151" name="Rectangle 7"/>
            <p:cNvSpPr>
              <a:spLocks noChangeArrowheads="1"/>
            </p:cNvSpPr>
            <p:nvPr/>
          </p:nvSpPr>
          <p:spPr bwMode="auto">
            <a:xfrm>
              <a:off x="3856" y="618"/>
              <a:ext cx="1385" cy="228"/>
            </a:xfrm>
            <a:prstGeom prst="rect">
              <a:avLst/>
            </a:prstGeom>
            <a:noFill/>
            <a:ln w="28575">
              <a:noFill/>
              <a:miter lim="800000"/>
              <a:headEnd/>
              <a:tailEnd type="none" w="lg" len="lg"/>
            </a:ln>
          </p:spPr>
          <p:txBody>
            <a:bodyPr wrap="square">
              <a:spAutoFit/>
            </a:bodyPr>
            <a:lstStyle/>
            <a:p>
              <a:pPr eaLnBrk="0" hangingPunct="0"/>
              <a:r>
                <a:rPr lang="it-IT" sz="1400" b="1" dirty="0" smtClean="0">
                  <a:solidFill>
                    <a:srgbClr val="0070C0"/>
                  </a:solidFill>
                </a:rPr>
                <a:t>(</a:t>
              </a:r>
              <a:r>
                <a:rPr lang="en-US" sz="1400" b="1" dirty="0" smtClean="0">
                  <a:solidFill>
                    <a:srgbClr val="0070C0"/>
                  </a:solidFill>
                </a:rPr>
                <a:t>range </a:t>
              </a:r>
              <a:r>
                <a:rPr lang="en-US" sz="1400" b="1" dirty="0" err="1" smtClean="0">
                  <a:solidFill>
                    <a:srgbClr val="0070C0"/>
                  </a:solidFill>
                </a:rPr>
                <a:t>normale</a:t>
              </a:r>
              <a:r>
                <a:rPr lang="en-US" sz="1400" b="1" dirty="0" smtClean="0">
                  <a:solidFill>
                    <a:srgbClr val="0070C0"/>
                  </a:solidFill>
                </a:rPr>
                <a:t>:</a:t>
              </a:r>
              <a:r>
                <a:rPr lang="ru-RU" sz="1400" b="1" dirty="0" smtClean="0">
                  <a:solidFill>
                    <a:srgbClr val="0070C0"/>
                  </a:solidFill>
                </a:rPr>
                <a:t> </a:t>
              </a:r>
              <a:r>
                <a:rPr lang="ru-RU" sz="1400" b="1" dirty="0">
                  <a:solidFill>
                    <a:srgbClr val="0070C0"/>
                  </a:solidFill>
                </a:rPr>
                <a:t>0)</a:t>
              </a:r>
            </a:p>
          </p:txBody>
        </p:sp>
        <p:sp>
          <p:nvSpPr>
            <p:cNvPr id="6152" name="Rectangle 6"/>
            <p:cNvSpPr>
              <a:spLocks noChangeArrowheads="1"/>
            </p:cNvSpPr>
            <p:nvPr/>
          </p:nvSpPr>
          <p:spPr bwMode="auto">
            <a:xfrm>
              <a:off x="4966" y="1003"/>
              <a:ext cx="510" cy="228"/>
            </a:xfrm>
            <a:prstGeom prst="rect">
              <a:avLst/>
            </a:prstGeom>
            <a:noFill/>
            <a:ln w="12700" algn="ctr">
              <a:noFill/>
              <a:miter lim="800000"/>
              <a:headEnd/>
              <a:tailEnd/>
            </a:ln>
          </p:spPr>
          <p:txBody>
            <a:bodyPr wrap="none">
              <a:spAutoFit/>
            </a:bodyPr>
            <a:lstStyle/>
            <a:p>
              <a:pPr algn="ctr">
                <a:spcBef>
                  <a:spcPct val="20000"/>
                </a:spcBef>
              </a:pPr>
              <a:r>
                <a:rPr lang="en-US" sz="1400" dirty="0" smtClean="0">
                  <a:solidFill>
                    <a:srgbClr val="0070C0"/>
                  </a:solidFill>
                </a:rPr>
                <a:t>p</a:t>
              </a:r>
              <a:r>
                <a:rPr lang="de-DE" sz="1400" dirty="0" smtClean="0">
                  <a:solidFill>
                    <a:srgbClr val="0070C0"/>
                  </a:solidFill>
                </a:rPr>
                <a:t>=0.03</a:t>
              </a:r>
              <a:endParaRPr lang="de-DE" sz="1400" dirty="0">
                <a:solidFill>
                  <a:srgbClr val="0070C0"/>
                </a:solidFill>
              </a:endParaRPr>
            </a:p>
          </p:txBody>
        </p:sp>
        <p:sp>
          <p:nvSpPr>
            <p:cNvPr id="6153" name="Freeform 7"/>
            <p:cNvSpPr>
              <a:spLocks/>
            </p:cNvSpPr>
            <p:nvPr/>
          </p:nvSpPr>
          <p:spPr bwMode="auto">
            <a:xfrm>
              <a:off x="3736" y="1792"/>
              <a:ext cx="1668" cy="12"/>
            </a:xfrm>
            <a:custGeom>
              <a:avLst/>
              <a:gdLst>
                <a:gd name="T0" fmla="*/ 0 w 1668"/>
                <a:gd name="T1" fmla="*/ 0 h 12"/>
                <a:gd name="T2" fmla="*/ 1652 w 1668"/>
                <a:gd name="T3" fmla="*/ 8 h 12"/>
                <a:gd name="T4" fmla="*/ 1668 w 1668"/>
                <a:gd name="T5" fmla="*/ 12 h 12"/>
                <a:gd name="T6" fmla="*/ 0 60000 65536"/>
                <a:gd name="T7" fmla="*/ 0 60000 65536"/>
                <a:gd name="T8" fmla="*/ 0 60000 65536"/>
                <a:gd name="T9" fmla="*/ 0 w 1668"/>
                <a:gd name="T10" fmla="*/ 0 h 12"/>
                <a:gd name="T11" fmla="*/ 1668 w 1668"/>
                <a:gd name="T12" fmla="*/ 12 h 12"/>
              </a:gdLst>
              <a:ahLst/>
              <a:cxnLst>
                <a:cxn ang="T6">
                  <a:pos x="T0" y="T1"/>
                </a:cxn>
                <a:cxn ang="T7">
                  <a:pos x="T2" y="T3"/>
                </a:cxn>
                <a:cxn ang="T8">
                  <a:pos x="T4" y="T5"/>
                </a:cxn>
              </a:cxnLst>
              <a:rect l="T9" t="T10" r="T11" b="T12"/>
              <a:pathLst>
                <a:path w="1668" h="12">
                  <a:moveTo>
                    <a:pt x="0" y="0"/>
                  </a:moveTo>
                  <a:lnTo>
                    <a:pt x="1652" y="8"/>
                  </a:lnTo>
                  <a:lnTo>
                    <a:pt x="1668" y="12"/>
                  </a:lnTo>
                </a:path>
              </a:pathLst>
            </a:custGeom>
            <a:noFill/>
            <a:ln w="38100">
              <a:solidFill>
                <a:srgbClr val="92D050"/>
              </a:solidFill>
              <a:round/>
              <a:headEnd/>
              <a:tailEnd/>
            </a:ln>
          </p:spPr>
          <p:txBody>
            <a:bodyPr wrap="none" anchor="ctr"/>
            <a:lstStyle/>
            <a:p>
              <a:endParaRPr lang="en-GB">
                <a:solidFill>
                  <a:srgbClr val="0070C0"/>
                </a:solidFill>
              </a:endParaRPr>
            </a:p>
          </p:txBody>
        </p:sp>
        <p:sp>
          <p:nvSpPr>
            <p:cNvPr id="6154" name="Freeform 8"/>
            <p:cNvSpPr>
              <a:spLocks/>
            </p:cNvSpPr>
            <p:nvPr/>
          </p:nvSpPr>
          <p:spPr bwMode="auto">
            <a:xfrm>
              <a:off x="3689" y="1247"/>
              <a:ext cx="96" cy="1096"/>
            </a:xfrm>
            <a:custGeom>
              <a:avLst/>
              <a:gdLst>
                <a:gd name="T0" fmla="*/ 1 w 183"/>
                <a:gd name="T1" fmla="*/ 2147483647 h 363"/>
                <a:gd name="T2" fmla="*/ 1 w 183"/>
                <a:gd name="T3" fmla="*/ 0 h 363"/>
                <a:gd name="T4" fmla="*/ 0 w 183"/>
                <a:gd name="T5" fmla="*/ 0 h 363"/>
                <a:gd name="T6" fmla="*/ 1 w 183"/>
                <a:gd name="T7" fmla="*/ 0 h 363"/>
                <a:gd name="T8" fmla="*/ 1 w 183"/>
                <a:gd name="T9" fmla="*/ 0 h 363"/>
                <a:gd name="T10" fmla="*/ 1 w 183"/>
                <a:gd name="T11" fmla="*/ 2147483647 h 363"/>
                <a:gd name="T12" fmla="*/ 1 w 183"/>
                <a:gd name="T13" fmla="*/ 2147483647 h 363"/>
                <a:gd name="T14" fmla="*/ 1 w 183"/>
                <a:gd name="T15" fmla="*/ 2147483647 h 363"/>
                <a:gd name="T16" fmla="*/ 1 w 183"/>
                <a:gd name="T17" fmla="*/ 2147483647 h 363"/>
                <a:gd name="T18" fmla="*/ 1 w 183"/>
                <a:gd name="T19" fmla="*/ 2147483647 h 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3"/>
                <a:gd name="T31" fmla="*/ 0 h 363"/>
                <a:gd name="T32" fmla="*/ 183 w 183"/>
                <a:gd name="T33" fmla="*/ 363 h 3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3" h="363">
                  <a:moveTo>
                    <a:pt x="92" y="159"/>
                  </a:moveTo>
                  <a:lnTo>
                    <a:pt x="92" y="0"/>
                  </a:lnTo>
                  <a:lnTo>
                    <a:pt x="0" y="0"/>
                  </a:lnTo>
                  <a:lnTo>
                    <a:pt x="182" y="0"/>
                  </a:lnTo>
                  <a:lnTo>
                    <a:pt x="92" y="0"/>
                  </a:lnTo>
                  <a:lnTo>
                    <a:pt x="92" y="363"/>
                  </a:lnTo>
                  <a:lnTo>
                    <a:pt x="183" y="363"/>
                  </a:lnTo>
                  <a:lnTo>
                    <a:pt x="2" y="363"/>
                  </a:lnTo>
                  <a:lnTo>
                    <a:pt x="92" y="363"/>
                  </a:lnTo>
                  <a:lnTo>
                    <a:pt x="92" y="159"/>
                  </a:lnTo>
                  <a:close/>
                </a:path>
              </a:pathLst>
            </a:custGeom>
            <a:solidFill>
              <a:srgbClr val="000099"/>
            </a:solidFill>
            <a:ln w="28575">
              <a:solidFill>
                <a:srgbClr val="92D050"/>
              </a:solidFill>
              <a:round/>
              <a:headEnd/>
              <a:tailEnd/>
            </a:ln>
          </p:spPr>
          <p:txBody>
            <a:bodyPr wrap="none" anchor="ctr"/>
            <a:lstStyle/>
            <a:p>
              <a:endParaRPr lang="en-GB">
                <a:solidFill>
                  <a:srgbClr val="0070C0"/>
                </a:solidFill>
              </a:endParaRPr>
            </a:p>
          </p:txBody>
        </p:sp>
        <p:sp>
          <p:nvSpPr>
            <p:cNvPr id="6155" name="Oval 9"/>
            <p:cNvSpPr>
              <a:spLocks noChangeArrowheads="1"/>
            </p:cNvSpPr>
            <p:nvPr/>
          </p:nvSpPr>
          <p:spPr bwMode="auto">
            <a:xfrm>
              <a:off x="3684" y="1733"/>
              <a:ext cx="106" cy="106"/>
            </a:xfrm>
            <a:prstGeom prst="ellipse">
              <a:avLst/>
            </a:prstGeom>
            <a:solidFill>
              <a:srgbClr val="92D050"/>
            </a:solidFill>
            <a:ln w="12700" algn="ctr">
              <a:solidFill>
                <a:schemeClr val="tx1"/>
              </a:solidFill>
              <a:round/>
              <a:headEnd/>
              <a:tailEnd/>
            </a:ln>
          </p:spPr>
          <p:txBody>
            <a:bodyPr wrap="none" anchor="ctr"/>
            <a:lstStyle/>
            <a:p>
              <a:endParaRPr lang="en-US">
                <a:solidFill>
                  <a:srgbClr val="0070C0"/>
                </a:solidFill>
              </a:endParaRPr>
            </a:p>
          </p:txBody>
        </p:sp>
        <p:sp>
          <p:nvSpPr>
            <p:cNvPr id="6156" name="Freeform 10"/>
            <p:cNvSpPr>
              <a:spLocks/>
            </p:cNvSpPr>
            <p:nvPr/>
          </p:nvSpPr>
          <p:spPr bwMode="auto">
            <a:xfrm>
              <a:off x="5352" y="1545"/>
              <a:ext cx="96" cy="496"/>
            </a:xfrm>
            <a:custGeom>
              <a:avLst/>
              <a:gdLst>
                <a:gd name="T0" fmla="*/ 1 w 183"/>
                <a:gd name="T1" fmla="*/ 3471833 h 363"/>
                <a:gd name="T2" fmla="*/ 1 w 183"/>
                <a:gd name="T3" fmla="*/ 0 h 363"/>
                <a:gd name="T4" fmla="*/ 0 w 183"/>
                <a:gd name="T5" fmla="*/ 0 h 363"/>
                <a:gd name="T6" fmla="*/ 1 w 183"/>
                <a:gd name="T7" fmla="*/ 0 h 363"/>
                <a:gd name="T8" fmla="*/ 1 w 183"/>
                <a:gd name="T9" fmla="*/ 0 h 363"/>
                <a:gd name="T10" fmla="*/ 1 w 183"/>
                <a:gd name="T11" fmla="*/ 7907519 h 363"/>
                <a:gd name="T12" fmla="*/ 1 w 183"/>
                <a:gd name="T13" fmla="*/ 7907519 h 363"/>
                <a:gd name="T14" fmla="*/ 1 w 183"/>
                <a:gd name="T15" fmla="*/ 7907519 h 363"/>
                <a:gd name="T16" fmla="*/ 1 w 183"/>
                <a:gd name="T17" fmla="*/ 7907519 h 363"/>
                <a:gd name="T18" fmla="*/ 1 w 183"/>
                <a:gd name="T19" fmla="*/ 3471833 h 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3"/>
                <a:gd name="T31" fmla="*/ 0 h 363"/>
                <a:gd name="T32" fmla="*/ 183 w 183"/>
                <a:gd name="T33" fmla="*/ 363 h 3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3" h="363">
                  <a:moveTo>
                    <a:pt x="92" y="159"/>
                  </a:moveTo>
                  <a:lnTo>
                    <a:pt x="92" y="0"/>
                  </a:lnTo>
                  <a:lnTo>
                    <a:pt x="0" y="0"/>
                  </a:lnTo>
                  <a:lnTo>
                    <a:pt x="182" y="0"/>
                  </a:lnTo>
                  <a:lnTo>
                    <a:pt x="92" y="0"/>
                  </a:lnTo>
                  <a:lnTo>
                    <a:pt x="92" y="363"/>
                  </a:lnTo>
                  <a:lnTo>
                    <a:pt x="183" y="363"/>
                  </a:lnTo>
                  <a:lnTo>
                    <a:pt x="2" y="363"/>
                  </a:lnTo>
                  <a:lnTo>
                    <a:pt x="92" y="363"/>
                  </a:lnTo>
                  <a:lnTo>
                    <a:pt x="92" y="159"/>
                  </a:lnTo>
                  <a:close/>
                </a:path>
              </a:pathLst>
            </a:custGeom>
            <a:solidFill>
              <a:srgbClr val="000099"/>
            </a:solidFill>
            <a:ln w="28575">
              <a:solidFill>
                <a:srgbClr val="92D050"/>
              </a:solidFill>
              <a:round/>
              <a:headEnd/>
              <a:tailEnd/>
            </a:ln>
          </p:spPr>
          <p:txBody>
            <a:bodyPr wrap="none" anchor="ctr"/>
            <a:lstStyle/>
            <a:p>
              <a:endParaRPr lang="en-GB">
                <a:solidFill>
                  <a:srgbClr val="0070C0"/>
                </a:solidFill>
              </a:endParaRPr>
            </a:p>
          </p:txBody>
        </p:sp>
        <p:sp>
          <p:nvSpPr>
            <p:cNvPr id="6157" name="Oval 11"/>
            <p:cNvSpPr>
              <a:spLocks noChangeArrowheads="1"/>
            </p:cNvSpPr>
            <p:nvPr/>
          </p:nvSpPr>
          <p:spPr bwMode="auto">
            <a:xfrm>
              <a:off x="5347" y="1736"/>
              <a:ext cx="106" cy="106"/>
            </a:xfrm>
            <a:prstGeom prst="ellipse">
              <a:avLst/>
            </a:prstGeom>
            <a:solidFill>
              <a:srgbClr val="92D050"/>
            </a:solidFill>
            <a:ln w="12700" algn="ctr">
              <a:solidFill>
                <a:schemeClr val="tx1"/>
              </a:solidFill>
              <a:round/>
              <a:headEnd/>
              <a:tailEnd/>
            </a:ln>
          </p:spPr>
          <p:txBody>
            <a:bodyPr wrap="none" anchor="ctr"/>
            <a:lstStyle/>
            <a:p>
              <a:endParaRPr lang="en-US">
                <a:solidFill>
                  <a:srgbClr val="0070C0"/>
                </a:solidFill>
              </a:endParaRPr>
            </a:p>
          </p:txBody>
        </p:sp>
        <p:sp>
          <p:nvSpPr>
            <p:cNvPr id="6158" name="Freeform 12"/>
            <p:cNvSpPr>
              <a:spLocks/>
            </p:cNvSpPr>
            <p:nvPr/>
          </p:nvSpPr>
          <p:spPr bwMode="auto">
            <a:xfrm>
              <a:off x="3624" y="2256"/>
              <a:ext cx="1672" cy="424"/>
            </a:xfrm>
            <a:custGeom>
              <a:avLst/>
              <a:gdLst>
                <a:gd name="T0" fmla="*/ 0 w 1672"/>
                <a:gd name="T1" fmla="*/ 0 h 424"/>
                <a:gd name="T2" fmla="*/ 1668 w 1672"/>
                <a:gd name="T3" fmla="*/ 424 h 424"/>
                <a:gd name="T4" fmla="*/ 1672 w 1672"/>
                <a:gd name="T5" fmla="*/ 408 h 424"/>
                <a:gd name="T6" fmla="*/ 0 60000 65536"/>
                <a:gd name="T7" fmla="*/ 0 60000 65536"/>
                <a:gd name="T8" fmla="*/ 0 60000 65536"/>
                <a:gd name="T9" fmla="*/ 0 w 1672"/>
                <a:gd name="T10" fmla="*/ 0 h 424"/>
                <a:gd name="T11" fmla="*/ 1672 w 1672"/>
                <a:gd name="T12" fmla="*/ 424 h 424"/>
              </a:gdLst>
              <a:ahLst/>
              <a:cxnLst>
                <a:cxn ang="T6">
                  <a:pos x="T0" y="T1"/>
                </a:cxn>
                <a:cxn ang="T7">
                  <a:pos x="T2" y="T3"/>
                </a:cxn>
                <a:cxn ang="T8">
                  <a:pos x="T4" y="T5"/>
                </a:cxn>
              </a:cxnLst>
              <a:rect l="T9" t="T10" r="T11" b="T12"/>
              <a:pathLst>
                <a:path w="1672" h="424">
                  <a:moveTo>
                    <a:pt x="0" y="0"/>
                  </a:moveTo>
                  <a:lnTo>
                    <a:pt x="1668" y="424"/>
                  </a:lnTo>
                  <a:lnTo>
                    <a:pt x="1672" y="408"/>
                  </a:lnTo>
                </a:path>
              </a:pathLst>
            </a:custGeom>
            <a:noFill/>
            <a:ln w="38100">
              <a:solidFill>
                <a:schemeClr val="accent1"/>
              </a:solidFill>
              <a:round/>
              <a:headEnd/>
              <a:tailEnd/>
            </a:ln>
          </p:spPr>
          <p:txBody>
            <a:bodyPr wrap="none" anchor="ctr"/>
            <a:lstStyle/>
            <a:p>
              <a:endParaRPr lang="en-GB">
                <a:solidFill>
                  <a:srgbClr val="0070C0"/>
                </a:solidFill>
              </a:endParaRPr>
            </a:p>
          </p:txBody>
        </p:sp>
        <p:sp>
          <p:nvSpPr>
            <p:cNvPr id="6159" name="Freeform 13"/>
            <p:cNvSpPr>
              <a:spLocks/>
            </p:cNvSpPr>
            <p:nvPr/>
          </p:nvSpPr>
          <p:spPr bwMode="auto">
            <a:xfrm>
              <a:off x="3576" y="2018"/>
              <a:ext cx="96" cy="482"/>
            </a:xfrm>
            <a:custGeom>
              <a:avLst/>
              <a:gdLst>
                <a:gd name="T0" fmla="*/ 1 w 183"/>
                <a:gd name="T1" fmla="*/ 1386475 h 363"/>
                <a:gd name="T2" fmla="*/ 1 w 183"/>
                <a:gd name="T3" fmla="*/ 0 h 363"/>
                <a:gd name="T4" fmla="*/ 0 w 183"/>
                <a:gd name="T5" fmla="*/ 0 h 363"/>
                <a:gd name="T6" fmla="*/ 1 w 183"/>
                <a:gd name="T7" fmla="*/ 0 h 363"/>
                <a:gd name="T8" fmla="*/ 1 w 183"/>
                <a:gd name="T9" fmla="*/ 0 h 363"/>
                <a:gd name="T10" fmla="*/ 1 w 183"/>
                <a:gd name="T11" fmla="*/ 3165415 h 363"/>
                <a:gd name="T12" fmla="*/ 1 w 183"/>
                <a:gd name="T13" fmla="*/ 3165415 h 363"/>
                <a:gd name="T14" fmla="*/ 1 w 183"/>
                <a:gd name="T15" fmla="*/ 3165415 h 363"/>
                <a:gd name="T16" fmla="*/ 1 w 183"/>
                <a:gd name="T17" fmla="*/ 3165415 h 363"/>
                <a:gd name="T18" fmla="*/ 1 w 183"/>
                <a:gd name="T19" fmla="*/ 1386475 h 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3"/>
                <a:gd name="T31" fmla="*/ 0 h 363"/>
                <a:gd name="T32" fmla="*/ 183 w 183"/>
                <a:gd name="T33" fmla="*/ 363 h 3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3" h="363">
                  <a:moveTo>
                    <a:pt x="92" y="159"/>
                  </a:moveTo>
                  <a:lnTo>
                    <a:pt x="92" y="0"/>
                  </a:lnTo>
                  <a:lnTo>
                    <a:pt x="0" y="0"/>
                  </a:lnTo>
                  <a:lnTo>
                    <a:pt x="182" y="0"/>
                  </a:lnTo>
                  <a:lnTo>
                    <a:pt x="92" y="0"/>
                  </a:lnTo>
                  <a:lnTo>
                    <a:pt x="92" y="363"/>
                  </a:lnTo>
                  <a:lnTo>
                    <a:pt x="183" y="363"/>
                  </a:lnTo>
                  <a:lnTo>
                    <a:pt x="2" y="363"/>
                  </a:lnTo>
                  <a:lnTo>
                    <a:pt x="92" y="363"/>
                  </a:lnTo>
                  <a:lnTo>
                    <a:pt x="92" y="159"/>
                  </a:lnTo>
                  <a:close/>
                </a:path>
              </a:pathLst>
            </a:custGeom>
            <a:solidFill>
              <a:srgbClr val="000099"/>
            </a:solidFill>
            <a:ln w="28575">
              <a:solidFill>
                <a:schemeClr val="accent1"/>
              </a:solidFill>
              <a:round/>
              <a:headEnd/>
              <a:tailEnd/>
            </a:ln>
          </p:spPr>
          <p:txBody>
            <a:bodyPr wrap="none" anchor="ctr"/>
            <a:lstStyle/>
            <a:p>
              <a:endParaRPr lang="en-GB">
                <a:solidFill>
                  <a:srgbClr val="0070C0"/>
                </a:solidFill>
              </a:endParaRPr>
            </a:p>
          </p:txBody>
        </p:sp>
        <p:sp>
          <p:nvSpPr>
            <p:cNvPr id="6160" name="Oval 14"/>
            <p:cNvSpPr>
              <a:spLocks noChangeArrowheads="1"/>
            </p:cNvSpPr>
            <p:nvPr/>
          </p:nvSpPr>
          <p:spPr bwMode="auto">
            <a:xfrm>
              <a:off x="3567" y="2201"/>
              <a:ext cx="106" cy="106"/>
            </a:xfrm>
            <a:prstGeom prst="ellipse">
              <a:avLst/>
            </a:prstGeom>
            <a:solidFill>
              <a:schemeClr val="accent1"/>
            </a:solidFill>
            <a:ln w="12700" algn="ctr">
              <a:solidFill>
                <a:schemeClr val="tx1"/>
              </a:solidFill>
              <a:round/>
              <a:headEnd/>
              <a:tailEnd/>
            </a:ln>
          </p:spPr>
          <p:txBody>
            <a:bodyPr wrap="none" anchor="ctr"/>
            <a:lstStyle/>
            <a:p>
              <a:endParaRPr lang="en-US">
                <a:solidFill>
                  <a:srgbClr val="0070C0"/>
                </a:solidFill>
              </a:endParaRPr>
            </a:p>
          </p:txBody>
        </p:sp>
        <p:sp>
          <p:nvSpPr>
            <p:cNvPr id="6161" name="Freeform 15"/>
            <p:cNvSpPr>
              <a:spLocks/>
            </p:cNvSpPr>
            <p:nvPr/>
          </p:nvSpPr>
          <p:spPr bwMode="auto">
            <a:xfrm>
              <a:off x="5246" y="2541"/>
              <a:ext cx="96" cy="288"/>
            </a:xfrm>
            <a:custGeom>
              <a:avLst/>
              <a:gdLst>
                <a:gd name="T0" fmla="*/ 1 w 183"/>
                <a:gd name="T1" fmla="*/ 2 h 363"/>
                <a:gd name="T2" fmla="*/ 1 w 183"/>
                <a:gd name="T3" fmla="*/ 0 h 363"/>
                <a:gd name="T4" fmla="*/ 0 w 183"/>
                <a:gd name="T5" fmla="*/ 0 h 363"/>
                <a:gd name="T6" fmla="*/ 1 w 183"/>
                <a:gd name="T7" fmla="*/ 0 h 363"/>
                <a:gd name="T8" fmla="*/ 1 w 183"/>
                <a:gd name="T9" fmla="*/ 0 h 363"/>
                <a:gd name="T10" fmla="*/ 1 w 183"/>
                <a:gd name="T11" fmla="*/ 2 h 363"/>
                <a:gd name="T12" fmla="*/ 1 w 183"/>
                <a:gd name="T13" fmla="*/ 2 h 363"/>
                <a:gd name="T14" fmla="*/ 1 w 183"/>
                <a:gd name="T15" fmla="*/ 2 h 363"/>
                <a:gd name="T16" fmla="*/ 1 w 183"/>
                <a:gd name="T17" fmla="*/ 2 h 363"/>
                <a:gd name="T18" fmla="*/ 1 w 183"/>
                <a:gd name="T19" fmla="*/ 2 h 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3"/>
                <a:gd name="T31" fmla="*/ 0 h 363"/>
                <a:gd name="T32" fmla="*/ 183 w 183"/>
                <a:gd name="T33" fmla="*/ 363 h 3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3" h="363">
                  <a:moveTo>
                    <a:pt x="92" y="159"/>
                  </a:moveTo>
                  <a:lnTo>
                    <a:pt x="92" y="0"/>
                  </a:lnTo>
                  <a:lnTo>
                    <a:pt x="0" y="0"/>
                  </a:lnTo>
                  <a:lnTo>
                    <a:pt x="182" y="0"/>
                  </a:lnTo>
                  <a:lnTo>
                    <a:pt x="92" y="0"/>
                  </a:lnTo>
                  <a:lnTo>
                    <a:pt x="92" y="363"/>
                  </a:lnTo>
                  <a:lnTo>
                    <a:pt x="183" y="363"/>
                  </a:lnTo>
                  <a:lnTo>
                    <a:pt x="2" y="363"/>
                  </a:lnTo>
                  <a:lnTo>
                    <a:pt x="92" y="363"/>
                  </a:lnTo>
                  <a:lnTo>
                    <a:pt x="92" y="159"/>
                  </a:lnTo>
                  <a:close/>
                </a:path>
              </a:pathLst>
            </a:custGeom>
            <a:solidFill>
              <a:srgbClr val="000099"/>
            </a:solidFill>
            <a:ln w="28575">
              <a:solidFill>
                <a:schemeClr val="accent1"/>
              </a:solidFill>
              <a:round/>
              <a:headEnd/>
              <a:tailEnd/>
            </a:ln>
          </p:spPr>
          <p:txBody>
            <a:bodyPr wrap="none" anchor="ctr"/>
            <a:lstStyle/>
            <a:p>
              <a:endParaRPr lang="en-GB">
                <a:solidFill>
                  <a:srgbClr val="0070C0"/>
                </a:solidFill>
              </a:endParaRPr>
            </a:p>
          </p:txBody>
        </p:sp>
        <p:sp>
          <p:nvSpPr>
            <p:cNvPr id="6162" name="Oval 16"/>
            <p:cNvSpPr>
              <a:spLocks noChangeArrowheads="1"/>
            </p:cNvSpPr>
            <p:nvPr/>
          </p:nvSpPr>
          <p:spPr bwMode="auto">
            <a:xfrm>
              <a:off x="5241" y="2624"/>
              <a:ext cx="106" cy="106"/>
            </a:xfrm>
            <a:prstGeom prst="ellipse">
              <a:avLst/>
            </a:prstGeom>
            <a:solidFill>
              <a:schemeClr val="accent1"/>
            </a:solidFill>
            <a:ln w="12700" algn="ctr">
              <a:solidFill>
                <a:schemeClr val="tx1"/>
              </a:solidFill>
              <a:round/>
              <a:headEnd/>
              <a:tailEnd/>
            </a:ln>
          </p:spPr>
          <p:txBody>
            <a:bodyPr wrap="none" anchor="ctr"/>
            <a:lstStyle/>
            <a:p>
              <a:endParaRPr lang="en-US">
                <a:solidFill>
                  <a:srgbClr val="0070C0"/>
                </a:solidFill>
              </a:endParaRPr>
            </a:p>
          </p:txBody>
        </p:sp>
        <p:graphicFrame>
          <p:nvGraphicFramePr>
            <p:cNvPr id="40" name="Object 18"/>
            <p:cNvGraphicFramePr>
              <a:graphicFrameLocks noChangeAspect="1"/>
            </p:cNvGraphicFramePr>
            <p:nvPr>
              <p:extLst>
                <p:ext uri="{D42A27DB-BD31-4B8C-83A1-F6EECF244321}">
                  <p14:modId xmlns:p14="http://schemas.microsoft.com/office/powerpoint/2010/main" xmlns="" val="2418308326"/>
                </p:ext>
              </p:extLst>
            </p:nvPr>
          </p:nvGraphicFramePr>
          <p:xfrm>
            <a:off x="145" y="782"/>
            <a:ext cx="2702" cy="2892"/>
          </p:xfrm>
          <a:graphic>
            <a:graphicData uri="http://schemas.openxmlformats.org/drawingml/2006/chart">
              <c:chart xmlns:c="http://schemas.openxmlformats.org/drawingml/2006/chart" xmlns:r="http://schemas.openxmlformats.org/officeDocument/2006/relationships" r:id="rId4"/>
            </a:graphicData>
          </a:graphic>
        </p:graphicFrame>
        <p:sp>
          <p:nvSpPr>
            <p:cNvPr id="6163" name="Freeform 19"/>
            <p:cNvSpPr>
              <a:spLocks/>
            </p:cNvSpPr>
            <p:nvPr/>
          </p:nvSpPr>
          <p:spPr bwMode="auto">
            <a:xfrm>
              <a:off x="880" y="1421"/>
              <a:ext cx="96" cy="895"/>
            </a:xfrm>
            <a:custGeom>
              <a:avLst/>
              <a:gdLst>
                <a:gd name="T0" fmla="*/ 1 w 183"/>
                <a:gd name="T1" fmla="*/ 2147483647 h 363"/>
                <a:gd name="T2" fmla="*/ 1 w 183"/>
                <a:gd name="T3" fmla="*/ 0 h 363"/>
                <a:gd name="T4" fmla="*/ 0 w 183"/>
                <a:gd name="T5" fmla="*/ 0 h 363"/>
                <a:gd name="T6" fmla="*/ 1 w 183"/>
                <a:gd name="T7" fmla="*/ 0 h 363"/>
                <a:gd name="T8" fmla="*/ 1 w 183"/>
                <a:gd name="T9" fmla="*/ 0 h 363"/>
                <a:gd name="T10" fmla="*/ 1 w 183"/>
                <a:gd name="T11" fmla="*/ 2147483647 h 363"/>
                <a:gd name="T12" fmla="*/ 1 w 183"/>
                <a:gd name="T13" fmla="*/ 2147483647 h 363"/>
                <a:gd name="T14" fmla="*/ 1 w 183"/>
                <a:gd name="T15" fmla="*/ 2147483647 h 363"/>
                <a:gd name="T16" fmla="*/ 1 w 183"/>
                <a:gd name="T17" fmla="*/ 2147483647 h 363"/>
                <a:gd name="T18" fmla="*/ 1 w 183"/>
                <a:gd name="T19" fmla="*/ 2147483647 h 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3"/>
                <a:gd name="T31" fmla="*/ 0 h 363"/>
                <a:gd name="T32" fmla="*/ 183 w 183"/>
                <a:gd name="T33" fmla="*/ 363 h 3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3" h="363">
                  <a:moveTo>
                    <a:pt x="92" y="159"/>
                  </a:moveTo>
                  <a:lnTo>
                    <a:pt x="92" y="0"/>
                  </a:lnTo>
                  <a:lnTo>
                    <a:pt x="0" y="0"/>
                  </a:lnTo>
                  <a:lnTo>
                    <a:pt x="182" y="0"/>
                  </a:lnTo>
                  <a:lnTo>
                    <a:pt x="92" y="0"/>
                  </a:lnTo>
                  <a:lnTo>
                    <a:pt x="92" y="363"/>
                  </a:lnTo>
                  <a:lnTo>
                    <a:pt x="183" y="363"/>
                  </a:lnTo>
                  <a:lnTo>
                    <a:pt x="2" y="363"/>
                  </a:lnTo>
                  <a:lnTo>
                    <a:pt x="92" y="363"/>
                  </a:lnTo>
                  <a:lnTo>
                    <a:pt x="92" y="159"/>
                  </a:lnTo>
                  <a:close/>
                </a:path>
              </a:pathLst>
            </a:custGeom>
            <a:solidFill>
              <a:srgbClr val="92D050"/>
            </a:solidFill>
            <a:ln w="28575">
              <a:solidFill>
                <a:srgbClr val="92D050"/>
              </a:solidFill>
              <a:round/>
              <a:headEnd/>
              <a:tailEnd/>
            </a:ln>
          </p:spPr>
          <p:txBody>
            <a:bodyPr wrap="none" anchor="ctr"/>
            <a:lstStyle/>
            <a:p>
              <a:endParaRPr lang="en-GB">
                <a:solidFill>
                  <a:srgbClr val="0070C0"/>
                </a:solidFill>
              </a:endParaRPr>
            </a:p>
          </p:txBody>
        </p:sp>
        <p:sp>
          <p:nvSpPr>
            <p:cNvPr id="6164" name="Freeform 20"/>
            <p:cNvSpPr>
              <a:spLocks/>
            </p:cNvSpPr>
            <p:nvPr/>
          </p:nvSpPr>
          <p:spPr bwMode="auto">
            <a:xfrm>
              <a:off x="2596" y="1009"/>
              <a:ext cx="96" cy="867"/>
            </a:xfrm>
            <a:custGeom>
              <a:avLst/>
              <a:gdLst>
                <a:gd name="T0" fmla="*/ 1 w 183"/>
                <a:gd name="T1" fmla="*/ 2147483647 h 363"/>
                <a:gd name="T2" fmla="*/ 1 w 183"/>
                <a:gd name="T3" fmla="*/ 0 h 363"/>
                <a:gd name="T4" fmla="*/ 0 w 183"/>
                <a:gd name="T5" fmla="*/ 0 h 363"/>
                <a:gd name="T6" fmla="*/ 1 w 183"/>
                <a:gd name="T7" fmla="*/ 0 h 363"/>
                <a:gd name="T8" fmla="*/ 1 w 183"/>
                <a:gd name="T9" fmla="*/ 0 h 363"/>
                <a:gd name="T10" fmla="*/ 1 w 183"/>
                <a:gd name="T11" fmla="*/ 2147483647 h 363"/>
                <a:gd name="T12" fmla="*/ 1 w 183"/>
                <a:gd name="T13" fmla="*/ 2147483647 h 363"/>
                <a:gd name="T14" fmla="*/ 1 w 183"/>
                <a:gd name="T15" fmla="*/ 2147483647 h 363"/>
                <a:gd name="T16" fmla="*/ 1 w 183"/>
                <a:gd name="T17" fmla="*/ 2147483647 h 363"/>
                <a:gd name="T18" fmla="*/ 1 w 183"/>
                <a:gd name="T19" fmla="*/ 2147483647 h 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3"/>
                <a:gd name="T31" fmla="*/ 0 h 363"/>
                <a:gd name="T32" fmla="*/ 183 w 183"/>
                <a:gd name="T33" fmla="*/ 363 h 3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3" h="363">
                  <a:moveTo>
                    <a:pt x="92" y="159"/>
                  </a:moveTo>
                  <a:lnTo>
                    <a:pt x="92" y="0"/>
                  </a:lnTo>
                  <a:lnTo>
                    <a:pt x="0" y="0"/>
                  </a:lnTo>
                  <a:lnTo>
                    <a:pt x="182" y="0"/>
                  </a:lnTo>
                  <a:lnTo>
                    <a:pt x="92" y="0"/>
                  </a:lnTo>
                  <a:lnTo>
                    <a:pt x="92" y="363"/>
                  </a:lnTo>
                  <a:lnTo>
                    <a:pt x="183" y="363"/>
                  </a:lnTo>
                  <a:lnTo>
                    <a:pt x="2" y="363"/>
                  </a:lnTo>
                  <a:lnTo>
                    <a:pt x="92" y="363"/>
                  </a:lnTo>
                  <a:lnTo>
                    <a:pt x="92" y="159"/>
                  </a:lnTo>
                  <a:close/>
                </a:path>
              </a:pathLst>
            </a:custGeom>
            <a:solidFill>
              <a:srgbClr val="92D050"/>
            </a:solidFill>
            <a:ln w="28575">
              <a:solidFill>
                <a:srgbClr val="92D050"/>
              </a:solidFill>
              <a:round/>
              <a:headEnd/>
              <a:tailEnd/>
            </a:ln>
          </p:spPr>
          <p:txBody>
            <a:bodyPr wrap="none" anchor="ctr"/>
            <a:lstStyle/>
            <a:p>
              <a:endParaRPr lang="en-GB">
                <a:solidFill>
                  <a:srgbClr val="0070C0"/>
                </a:solidFill>
              </a:endParaRPr>
            </a:p>
          </p:txBody>
        </p:sp>
        <p:sp>
          <p:nvSpPr>
            <p:cNvPr id="6166" name="Rectangle 8"/>
            <p:cNvSpPr>
              <a:spLocks noChangeArrowheads="1"/>
            </p:cNvSpPr>
            <p:nvPr/>
          </p:nvSpPr>
          <p:spPr bwMode="auto">
            <a:xfrm>
              <a:off x="998" y="618"/>
              <a:ext cx="1311" cy="228"/>
            </a:xfrm>
            <a:prstGeom prst="rect">
              <a:avLst/>
            </a:prstGeom>
            <a:noFill/>
            <a:ln w="28575">
              <a:noFill/>
              <a:miter lim="800000"/>
              <a:headEnd/>
              <a:tailEnd type="none" w="lg" len="lg"/>
            </a:ln>
          </p:spPr>
          <p:txBody>
            <a:bodyPr wrap="none">
              <a:spAutoFit/>
            </a:bodyPr>
            <a:lstStyle/>
            <a:p>
              <a:pPr eaLnBrk="0" hangingPunct="0"/>
              <a:r>
                <a:rPr lang="ru-RU" sz="1400" b="1" dirty="0" smtClean="0">
                  <a:solidFill>
                    <a:srgbClr val="0070C0"/>
                  </a:solidFill>
                </a:rPr>
                <a:t>(</a:t>
              </a:r>
              <a:r>
                <a:rPr lang="en-US" sz="1400" b="1" dirty="0" smtClean="0">
                  <a:solidFill>
                    <a:srgbClr val="0070C0"/>
                  </a:solidFill>
                </a:rPr>
                <a:t>range </a:t>
              </a:r>
              <a:r>
                <a:rPr lang="en-US" sz="1400" b="1" dirty="0" err="1" smtClean="0">
                  <a:solidFill>
                    <a:srgbClr val="0070C0"/>
                  </a:solidFill>
                </a:rPr>
                <a:t>normale</a:t>
              </a:r>
              <a:r>
                <a:rPr lang="en-US" sz="1400" b="1" dirty="0" smtClean="0">
                  <a:solidFill>
                    <a:srgbClr val="0070C0"/>
                  </a:solidFill>
                </a:rPr>
                <a:t>:</a:t>
              </a:r>
              <a:r>
                <a:rPr lang="ru-RU" sz="1400" b="1" dirty="0" smtClean="0">
                  <a:solidFill>
                    <a:srgbClr val="0070C0"/>
                  </a:solidFill>
                </a:rPr>
                <a:t> 0</a:t>
              </a:r>
              <a:r>
                <a:rPr lang="en-GB" sz="1400" b="1" dirty="0" smtClean="0">
                  <a:solidFill>
                    <a:srgbClr val="0070C0"/>
                  </a:solidFill>
                </a:rPr>
                <a:t>–</a:t>
              </a:r>
              <a:r>
                <a:rPr lang="ru-RU" sz="1400" b="1" dirty="0" smtClean="0">
                  <a:solidFill>
                    <a:srgbClr val="0070C0"/>
                  </a:solidFill>
                </a:rPr>
                <a:t>5</a:t>
              </a:r>
              <a:r>
                <a:rPr lang="ru-RU" sz="1400" b="1" dirty="0">
                  <a:solidFill>
                    <a:srgbClr val="0070C0"/>
                  </a:solidFill>
                </a:rPr>
                <a:t>)</a:t>
              </a:r>
            </a:p>
          </p:txBody>
        </p:sp>
        <p:sp>
          <p:nvSpPr>
            <p:cNvPr id="6167" name="Freeform 23"/>
            <p:cNvSpPr>
              <a:spLocks/>
            </p:cNvSpPr>
            <p:nvPr/>
          </p:nvSpPr>
          <p:spPr bwMode="auto">
            <a:xfrm>
              <a:off x="928" y="1440"/>
              <a:ext cx="1708" cy="432"/>
            </a:xfrm>
            <a:custGeom>
              <a:avLst/>
              <a:gdLst>
                <a:gd name="T0" fmla="*/ 0 w 1708"/>
                <a:gd name="T1" fmla="*/ 432 h 432"/>
                <a:gd name="T2" fmla="*/ 1692 w 1708"/>
                <a:gd name="T3" fmla="*/ 8 h 432"/>
                <a:gd name="T4" fmla="*/ 1708 w 1708"/>
                <a:gd name="T5" fmla="*/ 0 h 432"/>
                <a:gd name="T6" fmla="*/ 0 60000 65536"/>
                <a:gd name="T7" fmla="*/ 0 60000 65536"/>
                <a:gd name="T8" fmla="*/ 0 60000 65536"/>
                <a:gd name="T9" fmla="*/ 0 w 1708"/>
                <a:gd name="T10" fmla="*/ 0 h 432"/>
                <a:gd name="T11" fmla="*/ 1708 w 1708"/>
                <a:gd name="T12" fmla="*/ 432 h 432"/>
              </a:gdLst>
              <a:ahLst/>
              <a:cxnLst>
                <a:cxn ang="T6">
                  <a:pos x="T0" y="T1"/>
                </a:cxn>
                <a:cxn ang="T7">
                  <a:pos x="T2" y="T3"/>
                </a:cxn>
                <a:cxn ang="T8">
                  <a:pos x="T4" y="T5"/>
                </a:cxn>
              </a:cxnLst>
              <a:rect l="T9" t="T10" r="T11" b="T12"/>
              <a:pathLst>
                <a:path w="1708" h="432">
                  <a:moveTo>
                    <a:pt x="0" y="432"/>
                  </a:moveTo>
                  <a:lnTo>
                    <a:pt x="1692" y="8"/>
                  </a:lnTo>
                  <a:lnTo>
                    <a:pt x="1708" y="0"/>
                  </a:lnTo>
                </a:path>
              </a:pathLst>
            </a:custGeom>
            <a:noFill/>
            <a:ln w="38100">
              <a:solidFill>
                <a:srgbClr val="92D050"/>
              </a:solidFill>
              <a:round/>
              <a:headEnd/>
              <a:tailEnd/>
            </a:ln>
          </p:spPr>
          <p:txBody>
            <a:bodyPr wrap="none" anchor="ctr"/>
            <a:lstStyle/>
            <a:p>
              <a:endParaRPr lang="en-GB">
                <a:solidFill>
                  <a:srgbClr val="0070C0"/>
                </a:solidFill>
              </a:endParaRPr>
            </a:p>
          </p:txBody>
        </p:sp>
        <p:sp>
          <p:nvSpPr>
            <p:cNvPr id="6168" name="Oval 24"/>
            <p:cNvSpPr>
              <a:spLocks noChangeArrowheads="1"/>
            </p:cNvSpPr>
            <p:nvPr/>
          </p:nvSpPr>
          <p:spPr bwMode="auto">
            <a:xfrm>
              <a:off x="2592" y="1386"/>
              <a:ext cx="106" cy="106"/>
            </a:xfrm>
            <a:prstGeom prst="ellipse">
              <a:avLst/>
            </a:prstGeom>
            <a:solidFill>
              <a:srgbClr val="92D050"/>
            </a:solidFill>
            <a:ln w="12700" algn="ctr">
              <a:solidFill>
                <a:schemeClr val="tx1"/>
              </a:solidFill>
              <a:round/>
              <a:headEnd/>
              <a:tailEnd/>
            </a:ln>
          </p:spPr>
          <p:txBody>
            <a:bodyPr wrap="none" anchor="ctr"/>
            <a:lstStyle/>
            <a:p>
              <a:endParaRPr lang="en-US">
                <a:solidFill>
                  <a:srgbClr val="0070C0"/>
                </a:solidFill>
              </a:endParaRPr>
            </a:p>
          </p:txBody>
        </p:sp>
        <p:sp>
          <p:nvSpPr>
            <p:cNvPr id="6169" name="Freeform 25"/>
            <p:cNvSpPr>
              <a:spLocks/>
            </p:cNvSpPr>
            <p:nvPr/>
          </p:nvSpPr>
          <p:spPr bwMode="auto">
            <a:xfrm>
              <a:off x="812" y="1860"/>
              <a:ext cx="1720" cy="476"/>
            </a:xfrm>
            <a:custGeom>
              <a:avLst/>
              <a:gdLst>
                <a:gd name="T0" fmla="*/ 0 w 1720"/>
                <a:gd name="T1" fmla="*/ 0 h 476"/>
                <a:gd name="T2" fmla="*/ 1708 w 1720"/>
                <a:gd name="T3" fmla="*/ 468 h 476"/>
                <a:gd name="T4" fmla="*/ 1720 w 1720"/>
                <a:gd name="T5" fmla="*/ 476 h 476"/>
                <a:gd name="T6" fmla="*/ 0 60000 65536"/>
                <a:gd name="T7" fmla="*/ 0 60000 65536"/>
                <a:gd name="T8" fmla="*/ 0 60000 65536"/>
                <a:gd name="T9" fmla="*/ 0 w 1720"/>
                <a:gd name="T10" fmla="*/ 0 h 476"/>
                <a:gd name="T11" fmla="*/ 1720 w 1720"/>
                <a:gd name="T12" fmla="*/ 476 h 476"/>
              </a:gdLst>
              <a:ahLst/>
              <a:cxnLst>
                <a:cxn ang="T6">
                  <a:pos x="T0" y="T1"/>
                </a:cxn>
                <a:cxn ang="T7">
                  <a:pos x="T2" y="T3"/>
                </a:cxn>
                <a:cxn ang="T8">
                  <a:pos x="T4" y="T5"/>
                </a:cxn>
              </a:cxnLst>
              <a:rect l="T9" t="T10" r="T11" b="T12"/>
              <a:pathLst>
                <a:path w="1720" h="476">
                  <a:moveTo>
                    <a:pt x="0" y="0"/>
                  </a:moveTo>
                  <a:lnTo>
                    <a:pt x="1708" y="468"/>
                  </a:lnTo>
                  <a:lnTo>
                    <a:pt x="1720" y="476"/>
                  </a:lnTo>
                </a:path>
              </a:pathLst>
            </a:custGeom>
            <a:noFill/>
            <a:ln w="38100">
              <a:solidFill>
                <a:schemeClr val="accent1"/>
              </a:solidFill>
              <a:round/>
              <a:headEnd/>
              <a:tailEnd/>
            </a:ln>
          </p:spPr>
          <p:txBody>
            <a:bodyPr wrap="none" anchor="ctr"/>
            <a:lstStyle/>
            <a:p>
              <a:endParaRPr lang="en-GB">
                <a:solidFill>
                  <a:srgbClr val="0070C0"/>
                </a:solidFill>
              </a:endParaRPr>
            </a:p>
          </p:txBody>
        </p:sp>
        <p:sp>
          <p:nvSpPr>
            <p:cNvPr id="6170" name="Freeform 26"/>
            <p:cNvSpPr>
              <a:spLocks/>
            </p:cNvSpPr>
            <p:nvPr/>
          </p:nvSpPr>
          <p:spPr bwMode="auto">
            <a:xfrm>
              <a:off x="772" y="1654"/>
              <a:ext cx="96" cy="422"/>
            </a:xfrm>
            <a:custGeom>
              <a:avLst/>
              <a:gdLst>
                <a:gd name="T0" fmla="*/ 1 w 183"/>
                <a:gd name="T1" fmla="*/ 19718 h 363"/>
                <a:gd name="T2" fmla="*/ 1 w 183"/>
                <a:gd name="T3" fmla="*/ 0 h 363"/>
                <a:gd name="T4" fmla="*/ 0 w 183"/>
                <a:gd name="T5" fmla="*/ 0 h 363"/>
                <a:gd name="T6" fmla="*/ 1 w 183"/>
                <a:gd name="T7" fmla="*/ 0 h 363"/>
                <a:gd name="T8" fmla="*/ 1 w 183"/>
                <a:gd name="T9" fmla="*/ 0 h 363"/>
                <a:gd name="T10" fmla="*/ 1 w 183"/>
                <a:gd name="T11" fmla="*/ 45052 h 363"/>
                <a:gd name="T12" fmla="*/ 1 w 183"/>
                <a:gd name="T13" fmla="*/ 45052 h 363"/>
                <a:gd name="T14" fmla="*/ 1 w 183"/>
                <a:gd name="T15" fmla="*/ 45052 h 363"/>
                <a:gd name="T16" fmla="*/ 1 w 183"/>
                <a:gd name="T17" fmla="*/ 45052 h 363"/>
                <a:gd name="T18" fmla="*/ 1 w 183"/>
                <a:gd name="T19" fmla="*/ 19718 h 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3"/>
                <a:gd name="T31" fmla="*/ 0 h 363"/>
                <a:gd name="T32" fmla="*/ 183 w 183"/>
                <a:gd name="T33" fmla="*/ 363 h 3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3" h="363">
                  <a:moveTo>
                    <a:pt x="92" y="159"/>
                  </a:moveTo>
                  <a:lnTo>
                    <a:pt x="92" y="0"/>
                  </a:lnTo>
                  <a:lnTo>
                    <a:pt x="0" y="0"/>
                  </a:lnTo>
                  <a:lnTo>
                    <a:pt x="182" y="0"/>
                  </a:lnTo>
                  <a:lnTo>
                    <a:pt x="92" y="0"/>
                  </a:lnTo>
                  <a:lnTo>
                    <a:pt x="92" y="363"/>
                  </a:lnTo>
                  <a:lnTo>
                    <a:pt x="183" y="363"/>
                  </a:lnTo>
                  <a:lnTo>
                    <a:pt x="2" y="363"/>
                  </a:lnTo>
                  <a:lnTo>
                    <a:pt x="92" y="363"/>
                  </a:lnTo>
                  <a:lnTo>
                    <a:pt x="92" y="159"/>
                  </a:lnTo>
                  <a:close/>
                </a:path>
              </a:pathLst>
            </a:custGeom>
            <a:solidFill>
              <a:srgbClr val="000099"/>
            </a:solidFill>
            <a:ln w="28575">
              <a:solidFill>
                <a:schemeClr val="accent1"/>
              </a:solidFill>
              <a:round/>
              <a:headEnd/>
              <a:tailEnd/>
            </a:ln>
          </p:spPr>
          <p:txBody>
            <a:bodyPr wrap="none" anchor="ctr"/>
            <a:lstStyle/>
            <a:p>
              <a:endParaRPr lang="en-GB">
                <a:solidFill>
                  <a:srgbClr val="0070C0"/>
                </a:solidFill>
              </a:endParaRPr>
            </a:p>
          </p:txBody>
        </p:sp>
        <p:sp>
          <p:nvSpPr>
            <p:cNvPr id="6171" name="Oval 27"/>
            <p:cNvSpPr>
              <a:spLocks noChangeArrowheads="1"/>
            </p:cNvSpPr>
            <p:nvPr/>
          </p:nvSpPr>
          <p:spPr bwMode="auto">
            <a:xfrm>
              <a:off x="767" y="1805"/>
              <a:ext cx="106" cy="106"/>
            </a:xfrm>
            <a:prstGeom prst="ellipse">
              <a:avLst/>
            </a:prstGeom>
            <a:solidFill>
              <a:schemeClr val="accent1"/>
            </a:solidFill>
            <a:ln w="12700" algn="ctr">
              <a:solidFill>
                <a:schemeClr val="tx1"/>
              </a:solidFill>
              <a:round/>
              <a:headEnd/>
              <a:tailEnd/>
            </a:ln>
          </p:spPr>
          <p:txBody>
            <a:bodyPr wrap="none" anchor="ctr"/>
            <a:lstStyle/>
            <a:p>
              <a:endParaRPr lang="en-US">
                <a:solidFill>
                  <a:srgbClr val="0070C0"/>
                </a:solidFill>
              </a:endParaRPr>
            </a:p>
          </p:txBody>
        </p:sp>
        <p:sp>
          <p:nvSpPr>
            <p:cNvPr id="6172" name="Freeform 28"/>
            <p:cNvSpPr>
              <a:spLocks/>
            </p:cNvSpPr>
            <p:nvPr/>
          </p:nvSpPr>
          <p:spPr bwMode="auto">
            <a:xfrm>
              <a:off x="2479" y="2070"/>
              <a:ext cx="96" cy="539"/>
            </a:xfrm>
            <a:custGeom>
              <a:avLst/>
              <a:gdLst>
                <a:gd name="T0" fmla="*/ 1 w 183"/>
                <a:gd name="T1" fmla="*/ 49501993 h 363"/>
                <a:gd name="T2" fmla="*/ 1 w 183"/>
                <a:gd name="T3" fmla="*/ 0 h 363"/>
                <a:gd name="T4" fmla="*/ 0 w 183"/>
                <a:gd name="T5" fmla="*/ 0 h 363"/>
                <a:gd name="T6" fmla="*/ 1 w 183"/>
                <a:gd name="T7" fmla="*/ 0 h 363"/>
                <a:gd name="T8" fmla="*/ 1 w 183"/>
                <a:gd name="T9" fmla="*/ 0 h 363"/>
                <a:gd name="T10" fmla="*/ 1 w 183"/>
                <a:gd name="T11" fmla="*/ 113143468 h 363"/>
                <a:gd name="T12" fmla="*/ 1 w 183"/>
                <a:gd name="T13" fmla="*/ 113143468 h 363"/>
                <a:gd name="T14" fmla="*/ 1 w 183"/>
                <a:gd name="T15" fmla="*/ 113143468 h 363"/>
                <a:gd name="T16" fmla="*/ 1 w 183"/>
                <a:gd name="T17" fmla="*/ 113143468 h 363"/>
                <a:gd name="T18" fmla="*/ 1 w 183"/>
                <a:gd name="T19" fmla="*/ 49501993 h 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3"/>
                <a:gd name="T31" fmla="*/ 0 h 363"/>
                <a:gd name="T32" fmla="*/ 183 w 183"/>
                <a:gd name="T33" fmla="*/ 363 h 3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3" h="363">
                  <a:moveTo>
                    <a:pt x="92" y="159"/>
                  </a:moveTo>
                  <a:lnTo>
                    <a:pt x="92" y="0"/>
                  </a:lnTo>
                  <a:lnTo>
                    <a:pt x="0" y="0"/>
                  </a:lnTo>
                  <a:lnTo>
                    <a:pt x="182" y="0"/>
                  </a:lnTo>
                  <a:lnTo>
                    <a:pt x="92" y="0"/>
                  </a:lnTo>
                  <a:lnTo>
                    <a:pt x="92" y="363"/>
                  </a:lnTo>
                  <a:lnTo>
                    <a:pt x="183" y="363"/>
                  </a:lnTo>
                  <a:lnTo>
                    <a:pt x="2" y="363"/>
                  </a:lnTo>
                  <a:lnTo>
                    <a:pt x="92" y="363"/>
                  </a:lnTo>
                  <a:lnTo>
                    <a:pt x="92" y="159"/>
                  </a:lnTo>
                  <a:close/>
                </a:path>
              </a:pathLst>
            </a:custGeom>
            <a:solidFill>
              <a:srgbClr val="000099"/>
            </a:solidFill>
            <a:ln w="28575">
              <a:solidFill>
                <a:schemeClr val="accent1"/>
              </a:solidFill>
              <a:round/>
              <a:headEnd/>
              <a:tailEnd/>
            </a:ln>
          </p:spPr>
          <p:txBody>
            <a:bodyPr wrap="none" anchor="ctr"/>
            <a:lstStyle/>
            <a:p>
              <a:endParaRPr lang="en-GB">
                <a:solidFill>
                  <a:srgbClr val="0070C0"/>
                </a:solidFill>
              </a:endParaRPr>
            </a:p>
          </p:txBody>
        </p:sp>
        <p:sp>
          <p:nvSpPr>
            <p:cNvPr id="6173" name="Oval 29"/>
            <p:cNvSpPr>
              <a:spLocks noChangeArrowheads="1"/>
            </p:cNvSpPr>
            <p:nvPr/>
          </p:nvSpPr>
          <p:spPr bwMode="auto">
            <a:xfrm>
              <a:off x="2474" y="2275"/>
              <a:ext cx="106" cy="106"/>
            </a:xfrm>
            <a:prstGeom prst="ellipse">
              <a:avLst/>
            </a:prstGeom>
            <a:solidFill>
              <a:schemeClr val="accent1"/>
            </a:solidFill>
            <a:ln w="12700" algn="ctr">
              <a:solidFill>
                <a:schemeClr val="tx1"/>
              </a:solidFill>
              <a:round/>
              <a:headEnd/>
              <a:tailEnd/>
            </a:ln>
          </p:spPr>
          <p:txBody>
            <a:bodyPr wrap="none" anchor="ctr"/>
            <a:lstStyle/>
            <a:p>
              <a:endParaRPr lang="en-US">
                <a:solidFill>
                  <a:srgbClr val="0070C0"/>
                </a:solidFill>
              </a:endParaRPr>
            </a:p>
          </p:txBody>
        </p:sp>
        <p:sp>
          <p:nvSpPr>
            <p:cNvPr id="6174" name="Rectangle 30"/>
            <p:cNvSpPr>
              <a:spLocks noChangeArrowheads="1"/>
            </p:cNvSpPr>
            <p:nvPr/>
          </p:nvSpPr>
          <p:spPr bwMode="auto">
            <a:xfrm>
              <a:off x="744" y="2925"/>
              <a:ext cx="577" cy="228"/>
            </a:xfrm>
            <a:prstGeom prst="rect">
              <a:avLst/>
            </a:prstGeom>
            <a:noFill/>
            <a:ln w="12700" algn="ctr">
              <a:noFill/>
              <a:miter lim="800000"/>
              <a:headEnd/>
              <a:tailEnd/>
            </a:ln>
          </p:spPr>
          <p:txBody>
            <a:bodyPr wrap="none">
              <a:spAutoFit/>
            </a:bodyPr>
            <a:lstStyle/>
            <a:p>
              <a:pPr algn="ctr">
                <a:spcBef>
                  <a:spcPct val="20000"/>
                </a:spcBef>
              </a:pPr>
              <a:r>
                <a:rPr lang="en-US" sz="1400" dirty="0" smtClean="0">
                  <a:solidFill>
                    <a:srgbClr val="0070C0"/>
                  </a:solidFill>
                </a:rPr>
                <a:t>p</a:t>
              </a:r>
              <a:r>
                <a:rPr lang="de-DE" sz="1400" dirty="0" smtClean="0">
                  <a:solidFill>
                    <a:srgbClr val="0070C0"/>
                  </a:solidFill>
                </a:rPr>
                <a:t>&lt;0.001</a:t>
              </a:r>
              <a:endParaRPr lang="de-DE" sz="1400" dirty="0">
                <a:solidFill>
                  <a:srgbClr val="0070C0"/>
                </a:solidFill>
              </a:endParaRPr>
            </a:p>
          </p:txBody>
        </p:sp>
        <p:sp>
          <p:nvSpPr>
            <p:cNvPr id="6175" name="Oval 31"/>
            <p:cNvSpPr>
              <a:spLocks noChangeArrowheads="1"/>
            </p:cNvSpPr>
            <p:nvPr/>
          </p:nvSpPr>
          <p:spPr bwMode="auto">
            <a:xfrm>
              <a:off x="876" y="1808"/>
              <a:ext cx="106" cy="106"/>
            </a:xfrm>
            <a:prstGeom prst="ellipse">
              <a:avLst/>
            </a:prstGeom>
            <a:solidFill>
              <a:srgbClr val="92D050"/>
            </a:solidFill>
            <a:ln w="12700" algn="ctr">
              <a:solidFill>
                <a:schemeClr val="tx1"/>
              </a:solidFill>
              <a:round/>
              <a:headEnd/>
              <a:tailEnd/>
            </a:ln>
          </p:spPr>
          <p:txBody>
            <a:bodyPr wrap="none" anchor="ctr"/>
            <a:lstStyle/>
            <a:p>
              <a:endParaRPr lang="en-US">
                <a:solidFill>
                  <a:srgbClr val="0070C0"/>
                </a:solidFill>
              </a:endParaRPr>
            </a:p>
          </p:txBody>
        </p:sp>
        <p:sp>
          <p:nvSpPr>
            <p:cNvPr id="6177" name="Rectangle 133"/>
            <p:cNvSpPr>
              <a:spLocks noChangeArrowheads="1"/>
            </p:cNvSpPr>
            <p:nvPr/>
          </p:nvSpPr>
          <p:spPr bwMode="auto">
            <a:xfrm>
              <a:off x="2853" y="3658"/>
              <a:ext cx="747" cy="154"/>
            </a:xfrm>
            <a:prstGeom prst="rect">
              <a:avLst/>
            </a:prstGeom>
            <a:noFill/>
            <a:ln w="9525">
              <a:noFill/>
              <a:miter lim="800000"/>
              <a:headEnd/>
              <a:tailEnd/>
            </a:ln>
          </p:spPr>
          <p:txBody>
            <a:bodyPr wrap="none" lIns="0" tIns="0" rIns="0" bIns="0" anchor="ctr" anchorCtr="1"/>
            <a:lstStyle/>
            <a:p>
              <a:r>
                <a:rPr lang="ru-RU" sz="1600" dirty="0">
                  <a:solidFill>
                    <a:srgbClr val="0070C0"/>
                  </a:solidFill>
                </a:rPr>
                <a:t>Testosterone</a:t>
              </a:r>
              <a:endParaRPr lang="ru-RU" dirty="0">
                <a:solidFill>
                  <a:srgbClr val="0070C0"/>
                </a:solidFill>
              </a:endParaRPr>
            </a:p>
          </p:txBody>
        </p:sp>
        <p:sp>
          <p:nvSpPr>
            <p:cNvPr id="6178" name="Line 134"/>
            <p:cNvSpPr>
              <a:spLocks noChangeShapeType="1"/>
            </p:cNvSpPr>
            <p:nvPr/>
          </p:nvSpPr>
          <p:spPr bwMode="auto">
            <a:xfrm>
              <a:off x="2501" y="3735"/>
              <a:ext cx="284" cy="1"/>
            </a:xfrm>
            <a:prstGeom prst="line">
              <a:avLst/>
            </a:prstGeom>
            <a:noFill/>
            <a:ln w="28575">
              <a:solidFill>
                <a:schemeClr val="accent1"/>
              </a:solidFill>
              <a:round/>
              <a:headEnd/>
              <a:tailEnd/>
            </a:ln>
          </p:spPr>
          <p:txBody>
            <a:bodyPr anchor="ctr" anchorCtr="1"/>
            <a:lstStyle/>
            <a:p>
              <a:endParaRPr lang="en-GB">
                <a:solidFill>
                  <a:srgbClr val="0070C0"/>
                </a:solidFill>
              </a:endParaRPr>
            </a:p>
          </p:txBody>
        </p:sp>
        <p:sp>
          <p:nvSpPr>
            <p:cNvPr id="6179" name="Rectangle 136"/>
            <p:cNvSpPr>
              <a:spLocks noChangeArrowheads="1"/>
            </p:cNvSpPr>
            <p:nvPr/>
          </p:nvSpPr>
          <p:spPr bwMode="auto">
            <a:xfrm>
              <a:off x="2853" y="3814"/>
              <a:ext cx="461" cy="154"/>
            </a:xfrm>
            <a:prstGeom prst="rect">
              <a:avLst/>
            </a:prstGeom>
            <a:noFill/>
            <a:ln w="9525">
              <a:noFill/>
              <a:miter lim="800000"/>
              <a:headEnd/>
              <a:tailEnd/>
            </a:ln>
          </p:spPr>
          <p:txBody>
            <a:bodyPr wrap="none" lIns="0" tIns="0" rIns="0" bIns="0" anchor="ctr" anchorCtr="1"/>
            <a:lstStyle/>
            <a:p>
              <a:r>
                <a:rPr lang="ru-RU" sz="1600" dirty="0">
                  <a:solidFill>
                    <a:srgbClr val="0070C0"/>
                  </a:solidFill>
                </a:rPr>
                <a:t>Placebo</a:t>
              </a:r>
              <a:endParaRPr lang="ru-RU" dirty="0">
                <a:solidFill>
                  <a:srgbClr val="0070C0"/>
                </a:solidFill>
              </a:endParaRPr>
            </a:p>
          </p:txBody>
        </p:sp>
        <p:sp>
          <p:nvSpPr>
            <p:cNvPr id="6180" name="Line 137"/>
            <p:cNvSpPr>
              <a:spLocks noChangeShapeType="1"/>
            </p:cNvSpPr>
            <p:nvPr/>
          </p:nvSpPr>
          <p:spPr bwMode="auto">
            <a:xfrm>
              <a:off x="2501" y="3891"/>
              <a:ext cx="284" cy="1"/>
            </a:xfrm>
            <a:prstGeom prst="line">
              <a:avLst/>
            </a:prstGeom>
            <a:noFill/>
            <a:ln w="28575">
              <a:solidFill>
                <a:srgbClr val="92D050"/>
              </a:solidFill>
              <a:round/>
              <a:headEnd/>
              <a:tailEnd/>
            </a:ln>
          </p:spPr>
          <p:txBody>
            <a:bodyPr anchor="ctr" anchorCtr="1"/>
            <a:lstStyle/>
            <a:p>
              <a:endParaRPr lang="en-GB">
                <a:solidFill>
                  <a:srgbClr val="0070C0"/>
                </a:solidFill>
              </a:endParaRPr>
            </a:p>
          </p:txBody>
        </p:sp>
        <p:sp>
          <p:nvSpPr>
            <p:cNvPr id="6181" name="Oval 38"/>
            <p:cNvSpPr>
              <a:spLocks noChangeArrowheads="1"/>
            </p:cNvSpPr>
            <p:nvPr/>
          </p:nvSpPr>
          <p:spPr bwMode="auto">
            <a:xfrm>
              <a:off x="2591" y="3839"/>
              <a:ext cx="104" cy="104"/>
            </a:xfrm>
            <a:prstGeom prst="ellipse">
              <a:avLst/>
            </a:prstGeom>
            <a:solidFill>
              <a:srgbClr val="92D050"/>
            </a:solidFill>
            <a:ln w="12700" algn="ctr">
              <a:solidFill>
                <a:srgbClr val="92D050"/>
              </a:solidFill>
              <a:round/>
              <a:headEnd/>
              <a:tailEnd/>
            </a:ln>
          </p:spPr>
          <p:txBody>
            <a:bodyPr anchor="ctr" anchorCtr="1"/>
            <a:lstStyle/>
            <a:p>
              <a:endParaRPr lang="en-US">
                <a:solidFill>
                  <a:srgbClr val="0070C0"/>
                </a:solidFill>
              </a:endParaRPr>
            </a:p>
          </p:txBody>
        </p:sp>
        <p:sp>
          <p:nvSpPr>
            <p:cNvPr id="6182" name="Oval 39"/>
            <p:cNvSpPr>
              <a:spLocks noChangeArrowheads="1"/>
            </p:cNvSpPr>
            <p:nvPr/>
          </p:nvSpPr>
          <p:spPr bwMode="auto">
            <a:xfrm>
              <a:off x="2591" y="3683"/>
              <a:ext cx="104" cy="104"/>
            </a:xfrm>
            <a:prstGeom prst="ellipse">
              <a:avLst/>
            </a:prstGeom>
            <a:solidFill>
              <a:schemeClr val="accent1"/>
            </a:solidFill>
            <a:ln w="12700" algn="ctr">
              <a:solidFill>
                <a:schemeClr val="tx1"/>
              </a:solidFill>
              <a:round/>
              <a:headEnd/>
              <a:tailEnd/>
            </a:ln>
          </p:spPr>
          <p:txBody>
            <a:bodyPr anchor="ctr" anchorCtr="1"/>
            <a:lstStyle/>
            <a:p>
              <a:endParaRPr lang="en-US">
                <a:solidFill>
                  <a:srgbClr val="0070C0"/>
                </a:solidFill>
              </a:endParaRPr>
            </a:p>
          </p:txBody>
        </p:sp>
      </p:grpSp>
      <p:sp>
        <p:nvSpPr>
          <p:cNvPr id="6150" name="Rectangle 4"/>
          <p:cNvSpPr>
            <a:spLocks noChangeArrowheads="1"/>
          </p:cNvSpPr>
          <p:nvPr/>
        </p:nvSpPr>
        <p:spPr bwMode="auto">
          <a:xfrm>
            <a:off x="99819" y="6375400"/>
            <a:ext cx="3767058" cy="259045"/>
          </a:xfrm>
          <a:prstGeom prst="rect">
            <a:avLst/>
          </a:prstGeom>
          <a:noFill/>
          <a:ln w="12700">
            <a:noFill/>
            <a:miter lim="800000"/>
            <a:headEnd/>
            <a:tailEnd/>
          </a:ln>
        </p:spPr>
        <p:txBody>
          <a:bodyPr wrap="none" lIns="90488" tIns="44450" rIns="90488" bIns="44450">
            <a:spAutoFit/>
          </a:bodyPr>
          <a:lstStyle/>
          <a:p>
            <a:pPr defTabSz="762000" eaLnBrk="0" hangingPunct="0"/>
            <a:r>
              <a:rPr lang="en-US" sz="1100" dirty="0" err="1">
                <a:solidFill>
                  <a:srgbClr val="0070C0"/>
                </a:solidFill>
              </a:rPr>
              <a:t>Kalinchenko</a:t>
            </a:r>
            <a:r>
              <a:rPr lang="en-US" sz="1100" dirty="0">
                <a:solidFill>
                  <a:srgbClr val="0070C0"/>
                </a:solidFill>
              </a:rPr>
              <a:t> S </a:t>
            </a:r>
            <a:r>
              <a:rPr lang="en-US" sz="1100" i="1" dirty="0">
                <a:solidFill>
                  <a:srgbClr val="0070C0"/>
                </a:solidFill>
              </a:rPr>
              <a:t>et al</a:t>
            </a:r>
            <a:r>
              <a:rPr lang="en-US" sz="1100" dirty="0">
                <a:solidFill>
                  <a:srgbClr val="0070C0"/>
                </a:solidFill>
              </a:rPr>
              <a:t>. </a:t>
            </a:r>
            <a:r>
              <a:rPr lang="en-US" sz="1100" i="1" dirty="0" err="1">
                <a:solidFill>
                  <a:srgbClr val="0070C0"/>
                </a:solidFill>
              </a:rPr>
              <a:t>Clin</a:t>
            </a:r>
            <a:r>
              <a:rPr lang="en-US" sz="1100" i="1" dirty="0">
                <a:solidFill>
                  <a:srgbClr val="0070C0"/>
                </a:solidFill>
              </a:rPr>
              <a:t> </a:t>
            </a:r>
            <a:r>
              <a:rPr lang="en-US" sz="1100" i="1" dirty="0" err="1">
                <a:solidFill>
                  <a:srgbClr val="0070C0"/>
                </a:solidFill>
              </a:rPr>
              <a:t>Endocrinol</a:t>
            </a:r>
            <a:r>
              <a:rPr lang="en-US" sz="1100" i="1" dirty="0">
                <a:solidFill>
                  <a:srgbClr val="0070C0"/>
                </a:solidFill>
              </a:rPr>
              <a:t> </a:t>
            </a:r>
            <a:r>
              <a:rPr lang="en-US" sz="1100" dirty="0" smtClean="0">
                <a:solidFill>
                  <a:srgbClr val="0070C0"/>
                </a:solidFill>
              </a:rPr>
              <a:t>2010;73(5):602–612.</a:t>
            </a:r>
            <a:endParaRPr lang="en-US" sz="1100" dirty="0">
              <a:solidFill>
                <a:srgbClr val="0070C0"/>
              </a:solidFill>
            </a:endParaRPr>
          </a:p>
        </p:txBody>
      </p:sp>
      <p:sp>
        <p:nvSpPr>
          <p:cNvPr id="42" name="TextBox 41"/>
          <p:cNvSpPr txBox="1"/>
          <p:nvPr/>
        </p:nvSpPr>
        <p:spPr>
          <a:xfrm rot="-5400000">
            <a:off x="3106218" y="2995742"/>
            <a:ext cx="3686690" cy="307777"/>
          </a:xfrm>
          <a:prstGeom prst="rect">
            <a:avLst/>
          </a:prstGeom>
          <a:noFill/>
        </p:spPr>
        <p:txBody>
          <a:bodyPr wrap="square" rtlCol="0">
            <a:spAutoFit/>
          </a:bodyPr>
          <a:lstStyle/>
          <a:p>
            <a:pPr algn="ctr"/>
            <a:r>
              <a:rPr lang="en-GB" sz="1400" b="1" dirty="0" err="1" smtClean="0">
                <a:solidFill>
                  <a:srgbClr val="0070C0"/>
                </a:solidFill>
              </a:rPr>
              <a:t>Fattore</a:t>
            </a:r>
            <a:r>
              <a:rPr lang="en-GB" sz="1400" b="1" dirty="0" smtClean="0">
                <a:solidFill>
                  <a:srgbClr val="0070C0"/>
                </a:solidFill>
              </a:rPr>
              <a:t> </a:t>
            </a:r>
            <a:r>
              <a:rPr lang="en-GB" sz="1400" b="1" dirty="0" err="1" smtClean="0">
                <a:solidFill>
                  <a:srgbClr val="0070C0"/>
                </a:solidFill>
              </a:rPr>
              <a:t>di</a:t>
            </a:r>
            <a:r>
              <a:rPr lang="en-GB" sz="1400" b="1" dirty="0" smtClean="0">
                <a:solidFill>
                  <a:srgbClr val="0070C0"/>
                </a:solidFill>
              </a:rPr>
              <a:t> </a:t>
            </a:r>
            <a:r>
              <a:rPr lang="en-GB" sz="1400" b="1" dirty="0" err="1" smtClean="0">
                <a:solidFill>
                  <a:srgbClr val="0070C0"/>
                </a:solidFill>
              </a:rPr>
              <a:t>necrosi</a:t>
            </a:r>
            <a:r>
              <a:rPr lang="en-GB" sz="1400" b="1" dirty="0" smtClean="0">
                <a:solidFill>
                  <a:srgbClr val="0070C0"/>
                </a:solidFill>
              </a:rPr>
              <a:t> </a:t>
            </a:r>
            <a:r>
              <a:rPr lang="en-GB" sz="1400" b="1" dirty="0" err="1" smtClean="0">
                <a:solidFill>
                  <a:srgbClr val="0070C0"/>
                </a:solidFill>
              </a:rPr>
              <a:t>tumorale</a:t>
            </a:r>
            <a:r>
              <a:rPr lang="en-GB" sz="1400" b="1" dirty="0" smtClean="0">
                <a:solidFill>
                  <a:srgbClr val="0070C0"/>
                </a:solidFill>
              </a:rPr>
              <a:t> </a:t>
            </a:r>
            <a:r>
              <a:rPr lang="el-GR" sz="1400" b="1" dirty="0" smtClean="0">
                <a:solidFill>
                  <a:srgbClr val="0070C0"/>
                </a:solidFill>
              </a:rPr>
              <a:t>α</a:t>
            </a:r>
            <a:r>
              <a:rPr lang="en-GB" sz="1400" b="1" dirty="0" smtClean="0">
                <a:solidFill>
                  <a:srgbClr val="0070C0"/>
                </a:solidFill>
              </a:rPr>
              <a:t> (pg/</a:t>
            </a:r>
            <a:r>
              <a:rPr lang="en-GB" sz="1400" b="1" dirty="0" err="1" smtClean="0">
                <a:solidFill>
                  <a:srgbClr val="0070C0"/>
                </a:solidFill>
              </a:rPr>
              <a:t>mL</a:t>
            </a:r>
            <a:r>
              <a:rPr lang="en-GB" sz="1400" b="1" dirty="0" smtClean="0">
                <a:solidFill>
                  <a:srgbClr val="0070C0"/>
                </a:solidFill>
              </a:rPr>
              <a:t>)</a:t>
            </a:r>
            <a:endParaRPr lang="en-GB" sz="1400" b="1" dirty="0">
              <a:solidFill>
                <a:srgbClr val="0070C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598488" y="730251"/>
            <a:ext cx="7843383" cy="895350"/>
          </a:xfrm>
        </p:spPr>
        <p:txBody>
          <a:bodyPr/>
          <a:lstStyle/>
          <a:p>
            <a:r>
              <a:rPr lang="it-IT" sz="2400" dirty="0" smtClean="0"/>
              <a:t>La terapia suppletiva con testosterone sembra ridurre la mortalità negli uomini con diabete di tipo 2 </a:t>
            </a:r>
            <a:r>
              <a:rPr lang="en-GB" dirty="0" smtClean="0"/>
              <a:t/>
            </a:r>
            <a:br>
              <a:rPr lang="en-GB" dirty="0" smtClean="0"/>
            </a:br>
            <a:endParaRPr lang="en-GB" dirty="0" smtClean="0"/>
          </a:p>
        </p:txBody>
      </p:sp>
      <p:sp>
        <p:nvSpPr>
          <p:cNvPr id="4" name="TextBox 3"/>
          <p:cNvSpPr txBox="1"/>
          <p:nvPr/>
        </p:nvSpPr>
        <p:spPr>
          <a:xfrm>
            <a:off x="7963270" y="6067623"/>
            <a:ext cx="1180730" cy="307777"/>
          </a:xfrm>
          <a:prstGeom prst="rect">
            <a:avLst/>
          </a:prstGeom>
          <a:noFill/>
        </p:spPr>
        <p:txBody>
          <a:bodyPr wrap="square" rtlCol="0">
            <a:spAutoFit/>
          </a:bodyPr>
          <a:lstStyle/>
          <a:p>
            <a:pPr algn="r"/>
            <a:r>
              <a:rPr lang="en-GB" sz="1400" dirty="0" smtClean="0">
                <a:solidFill>
                  <a:srgbClr val="0070C0"/>
                </a:solidFill>
                <a:latin typeface="Frutiger 55 Roman"/>
              </a:rPr>
              <a:t>N=587</a:t>
            </a:r>
            <a:endParaRPr lang="en-GB" sz="1400" dirty="0">
              <a:solidFill>
                <a:srgbClr val="0070C0"/>
              </a:solidFill>
              <a:latin typeface="Frutiger 55 Roman"/>
            </a:endParaRPr>
          </a:p>
        </p:txBody>
      </p:sp>
      <p:sp>
        <p:nvSpPr>
          <p:cNvPr id="5" name="TextBox 4"/>
          <p:cNvSpPr txBox="1"/>
          <p:nvPr/>
        </p:nvSpPr>
        <p:spPr>
          <a:xfrm>
            <a:off x="102711" y="6375400"/>
            <a:ext cx="6010182" cy="261610"/>
          </a:xfrm>
          <a:prstGeom prst="rect">
            <a:avLst/>
          </a:prstGeom>
          <a:noFill/>
        </p:spPr>
        <p:txBody>
          <a:bodyPr wrap="square" rtlCol="0">
            <a:spAutoFit/>
          </a:bodyPr>
          <a:lstStyle/>
          <a:p>
            <a:r>
              <a:rPr lang="en-GB" sz="1100" dirty="0" smtClean="0">
                <a:latin typeface="Frutiger 55 Roman"/>
              </a:rPr>
              <a:t>Jones TH. </a:t>
            </a:r>
            <a:r>
              <a:rPr lang="en-US" sz="1100" i="1" dirty="0" smtClean="0">
                <a:latin typeface="Frutiger 55 Roman"/>
              </a:rPr>
              <a:t>Endocrine Abstracts</a:t>
            </a:r>
            <a:r>
              <a:rPr lang="en-US" sz="1100" dirty="0" smtClean="0">
                <a:latin typeface="Frutiger 55 Roman"/>
              </a:rPr>
              <a:t> 2011;25:163.</a:t>
            </a:r>
            <a:endParaRPr lang="en-GB" sz="1100" dirty="0">
              <a:latin typeface="Frutiger 55 Roman"/>
            </a:endParaRPr>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17586" t="35724" r="54742" b="36000"/>
          <a:stretch/>
        </p:blipFill>
        <p:spPr bwMode="auto">
          <a:xfrm>
            <a:off x="918207" y="1532268"/>
            <a:ext cx="7287645" cy="46541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598488" y="854076"/>
            <a:ext cx="7647441" cy="895350"/>
          </a:xfrm>
        </p:spPr>
        <p:txBody>
          <a:bodyPr>
            <a:normAutofit fontScale="90000"/>
          </a:bodyPr>
          <a:lstStyle/>
          <a:p>
            <a:r>
              <a:rPr lang="it-IT" sz="2200" dirty="0" smtClean="0"/>
              <a:t>La terapia con testosterone è associata a una ridotta mortalità negli uomini con livelli bassi di testosterone </a:t>
            </a:r>
            <a:r>
              <a:rPr lang="it-IT" sz="2200" dirty="0" err="1" smtClean="0"/>
              <a:t>sierico</a:t>
            </a:r>
            <a:r>
              <a:rPr lang="it-IT" sz="2400" dirty="0" smtClean="0"/>
              <a:t/>
            </a:r>
            <a:br>
              <a:rPr lang="it-IT" sz="2400" dirty="0" smtClean="0"/>
            </a:br>
            <a:r>
              <a:rPr lang="en-GB" sz="2400" dirty="0" smtClean="0"/>
              <a:t/>
            </a:r>
            <a:br>
              <a:rPr lang="en-GB" sz="2400" dirty="0" smtClean="0"/>
            </a:br>
            <a:r>
              <a:rPr lang="en-US" sz="2400" dirty="0" smtClean="0"/>
              <a:t/>
            </a:r>
            <a:br>
              <a:rPr lang="en-US" sz="2400" dirty="0" smtClean="0"/>
            </a:br>
            <a:endParaRPr lang="en-GB" sz="2400" dirty="0" smtClean="0"/>
          </a:p>
        </p:txBody>
      </p:sp>
      <p:sp>
        <p:nvSpPr>
          <p:cNvPr id="66563" name="Text Placeholder 2"/>
          <p:cNvSpPr>
            <a:spLocks noGrp="1"/>
          </p:cNvSpPr>
          <p:nvPr>
            <p:ph idx="1"/>
          </p:nvPr>
        </p:nvSpPr>
        <p:spPr/>
        <p:txBody>
          <a:bodyPr>
            <a:normAutofit fontScale="62500" lnSpcReduction="20000"/>
          </a:bodyPr>
          <a:lstStyle/>
          <a:p>
            <a:pPr>
              <a:buNone/>
            </a:pPr>
            <a:r>
              <a:rPr lang="en-US" b="1" dirty="0" err="1" smtClean="0"/>
              <a:t>Disegno</a:t>
            </a:r>
            <a:r>
              <a:rPr lang="en-US" b="1" dirty="0" smtClean="0"/>
              <a:t> </a:t>
            </a:r>
            <a:r>
              <a:rPr lang="en-US" b="1" dirty="0" err="1" smtClean="0"/>
              <a:t>dello</a:t>
            </a:r>
            <a:r>
              <a:rPr lang="en-US" b="1" dirty="0" smtClean="0"/>
              <a:t> studio: </a:t>
            </a:r>
          </a:p>
          <a:p>
            <a:pPr lvl="0"/>
            <a:r>
              <a:rPr lang="it-IT" dirty="0"/>
              <a:t>Studio osservazionale di coorte retrospettivo basato  sull’uso degli archivi medici elettronici </a:t>
            </a:r>
            <a:r>
              <a:rPr lang="it-IT" dirty="0" smtClean="0"/>
              <a:t>di 1031 uomini Veterani, </a:t>
            </a:r>
            <a:r>
              <a:rPr lang="it-IT" dirty="0"/>
              <a:t>dal gennaio del 2001 fino alla fine di dicembre 2005, </a:t>
            </a:r>
            <a:r>
              <a:rPr lang="it-IT" dirty="0" smtClean="0"/>
              <a:t>con </a:t>
            </a:r>
            <a:r>
              <a:rPr lang="it-IT" dirty="0"/>
              <a:t>più di 40 anni, con bassi livelli di </a:t>
            </a:r>
            <a:r>
              <a:rPr lang="it-IT" dirty="0" err="1"/>
              <a:t>tT</a:t>
            </a:r>
            <a:r>
              <a:rPr lang="it-IT" dirty="0"/>
              <a:t> (≤250 </a:t>
            </a:r>
            <a:r>
              <a:rPr lang="it-IT" dirty="0" err="1" smtClean="0"/>
              <a:t>ng</a:t>
            </a:r>
            <a:r>
              <a:rPr lang="it-IT" dirty="0" smtClean="0"/>
              <a:t>/</a:t>
            </a:r>
            <a:r>
              <a:rPr lang="it-IT" dirty="0" err="1" smtClean="0"/>
              <a:t>dL</a:t>
            </a:r>
            <a:r>
              <a:rPr lang="it-IT" dirty="0" smtClean="0"/>
              <a:t>); erano </a:t>
            </a:r>
            <a:r>
              <a:rPr lang="it-IT" dirty="0"/>
              <a:t>esclusi i  soggetti con una storia di cancro prostatico e antiandrogeni o terapia sostitutiva di testosterone </a:t>
            </a:r>
            <a:r>
              <a:rPr lang="it-IT" dirty="0" smtClean="0"/>
              <a:t>al baseline</a:t>
            </a:r>
            <a:endParaRPr lang="it-IT" dirty="0"/>
          </a:p>
          <a:p>
            <a:pPr>
              <a:buNone/>
            </a:pPr>
            <a:endParaRPr lang="en-US" b="1" dirty="0" smtClean="0"/>
          </a:p>
          <a:p>
            <a:pPr>
              <a:buNone/>
            </a:pPr>
            <a:r>
              <a:rPr lang="en-US" b="1" dirty="0" err="1" smtClean="0"/>
              <a:t>Risultati</a:t>
            </a:r>
            <a:r>
              <a:rPr lang="en-US" b="1" dirty="0" smtClean="0"/>
              <a:t>: </a:t>
            </a:r>
          </a:p>
          <a:p>
            <a:r>
              <a:rPr lang="it-IT" dirty="0"/>
              <a:t>I soggetti </a:t>
            </a:r>
            <a:r>
              <a:rPr lang="it-IT" dirty="0" smtClean="0"/>
              <a:t>trattati </a:t>
            </a:r>
            <a:r>
              <a:rPr lang="it-IT" dirty="0"/>
              <a:t>con testosterone costituivano il 36% dello  studio di coorte (n=372) e sono stati in cura per una media di 13,1±12,5 mesi (SD). In analisi non corrette, i soggetti trattati presentavano una mortalità cumulativa del 10 % rispetto al 21% dei soggetti non sottoposti a terapia (p&lt;0,001).  La variazione di effetto è stata notata con età, diabete e </a:t>
            </a:r>
            <a:r>
              <a:rPr lang="it-IT" dirty="0" smtClean="0"/>
              <a:t>coronaropatie (</a:t>
            </a:r>
            <a:r>
              <a:rPr lang="it-IT" dirty="0"/>
              <a:t>p&lt;0,05 per tutti) con una maggiore riduzione della mortalità in soggetti di età compresa </a:t>
            </a:r>
            <a:r>
              <a:rPr lang="it-IT" dirty="0" smtClean="0"/>
              <a:t>tra </a:t>
            </a:r>
            <a:r>
              <a:rPr lang="it-IT" dirty="0"/>
              <a:t>i 40 e 60 anni affetti da diabete e </a:t>
            </a:r>
            <a:r>
              <a:rPr lang="it-IT" dirty="0" smtClean="0"/>
              <a:t>in assenza </a:t>
            </a:r>
            <a:r>
              <a:rPr lang="it-IT" dirty="0"/>
              <a:t>di </a:t>
            </a:r>
            <a:r>
              <a:rPr lang="it-IT" dirty="0" smtClean="0"/>
              <a:t>cardiopatie</a:t>
            </a:r>
          </a:p>
          <a:p>
            <a:endParaRPr lang="en-US" dirty="0" smtClean="0"/>
          </a:p>
          <a:p>
            <a:pPr>
              <a:buNone/>
            </a:pPr>
            <a:r>
              <a:rPr lang="en-US" b="1" dirty="0" err="1" smtClean="0"/>
              <a:t>Conclusioni</a:t>
            </a:r>
            <a:r>
              <a:rPr lang="en-US" b="1" dirty="0" smtClean="0"/>
              <a:t>: </a:t>
            </a:r>
          </a:p>
          <a:p>
            <a:pPr lvl="0"/>
            <a:r>
              <a:rPr lang="it-IT" dirty="0"/>
              <a:t>I </a:t>
            </a:r>
            <a:r>
              <a:rPr lang="it-IT" dirty="0" smtClean="0"/>
              <a:t>dati </a:t>
            </a:r>
            <a:r>
              <a:rPr lang="it-IT" dirty="0"/>
              <a:t>indicano che la terapia </a:t>
            </a:r>
            <a:r>
              <a:rPr lang="it-IT" dirty="0" smtClean="0"/>
              <a:t>con T </a:t>
            </a:r>
            <a:r>
              <a:rPr lang="it-IT" dirty="0"/>
              <a:t>in soggetti con bassi livelli di testosterone è associata </a:t>
            </a:r>
            <a:r>
              <a:rPr lang="it-IT" dirty="0" smtClean="0"/>
              <a:t>a </a:t>
            </a:r>
            <a:r>
              <a:rPr lang="it-IT" dirty="0"/>
              <a:t>una diminuzione del tasso di mortalità, in particolare in soggetti di età compresa tra i 40 e i 65 anni e in soggetti </a:t>
            </a:r>
            <a:r>
              <a:rPr lang="it-IT" dirty="0" smtClean="0"/>
              <a:t>diabetici</a:t>
            </a:r>
            <a:endParaRPr lang="it-IT" dirty="0"/>
          </a:p>
        </p:txBody>
      </p:sp>
      <p:sp>
        <p:nvSpPr>
          <p:cNvPr id="7" name="Rectangle 6"/>
          <p:cNvSpPr/>
          <p:nvPr/>
        </p:nvSpPr>
        <p:spPr>
          <a:xfrm>
            <a:off x="98382" y="6375400"/>
            <a:ext cx="4572000" cy="261610"/>
          </a:xfrm>
          <a:prstGeom prst="rect">
            <a:avLst/>
          </a:prstGeom>
        </p:spPr>
        <p:txBody>
          <a:bodyPr>
            <a:spAutoFit/>
          </a:bodyPr>
          <a:lstStyle/>
          <a:p>
            <a:r>
              <a:rPr lang="en-GB" sz="1100" dirty="0" smtClean="0">
                <a:latin typeface="Frutiger 55 Roman"/>
              </a:rPr>
              <a:t>Shores </a:t>
            </a:r>
            <a:r>
              <a:rPr lang="en-GB" sz="1100" i="1" dirty="0" smtClean="0">
                <a:latin typeface="Frutiger 55 Roman"/>
              </a:rPr>
              <a:t>et al.</a:t>
            </a:r>
            <a:r>
              <a:rPr lang="en-US" sz="1100" i="1" dirty="0" smtClean="0">
                <a:latin typeface="Frutiger 55 Roman"/>
              </a:rPr>
              <a:t> </a:t>
            </a:r>
            <a:r>
              <a:rPr lang="en-US" sz="1100" i="1" dirty="0" err="1" smtClean="0">
                <a:latin typeface="Frutiger 55 Roman"/>
              </a:rPr>
              <a:t>Endocr</a:t>
            </a:r>
            <a:r>
              <a:rPr lang="en-US" sz="1100" i="1" dirty="0" smtClean="0">
                <a:latin typeface="Frutiger 55 Roman"/>
              </a:rPr>
              <a:t> Rev, </a:t>
            </a:r>
            <a:r>
              <a:rPr lang="en-US" sz="1100" dirty="0" smtClean="0">
                <a:latin typeface="Frutiger 55 Roman"/>
              </a:rPr>
              <a:t>Vol. 32-03(</a:t>
            </a:r>
            <a:r>
              <a:rPr lang="en-US" sz="1100" dirty="0" err="1" smtClean="0">
                <a:latin typeface="Frutiger 55 Roman"/>
              </a:rPr>
              <a:t>MeetingAbstracts</a:t>
            </a:r>
            <a:r>
              <a:rPr lang="en-US" sz="1100" dirty="0" smtClean="0">
                <a:latin typeface="Frutiger 55 Roman"/>
              </a:rPr>
              <a:t>): P1–772.</a:t>
            </a:r>
            <a:endParaRPr lang="en-GB" sz="1100" dirty="0">
              <a:latin typeface="Frutiger 55 Roman"/>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6"/>
          <p:cNvSpPr>
            <a:spLocks noGrp="1"/>
          </p:cNvSpPr>
          <p:nvPr>
            <p:ph type="title"/>
          </p:nvPr>
        </p:nvSpPr>
        <p:spPr/>
        <p:txBody>
          <a:bodyPr/>
          <a:lstStyle/>
          <a:p>
            <a:r>
              <a:rPr lang="it-IT" dirty="0" smtClean="0"/>
              <a:t>Eventi avversi associati alla somministrazione di testosterone</a:t>
            </a:r>
            <a:endParaRPr lang="it-IT" dirty="0"/>
          </a:p>
        </p:txBody>
      </p:sp>
      <p:sp>
        <p:nvSpPr>
          <p:cNvPr id="67587" name="Content Placeholder 7"/>
          <p:cNvSpPr>
            <a:spLocks noGrp="1"/>
          </p:cNvSpPr>
          <p:nvPr>
            <p:ph idx="1"/>
          </p:nvPr>
        </p:nvSpPr>
        <p:spPr>
          <a:xfrm>
            <a:off x="388938" y="1781175"/>
            <a:ext cx="8267720" cy="4344988"/>
          </a:xfrm>
        </p:spPr>
        <p:txBody>
          <a:bodyPr>
            <a:normAutofit fontScale="92500" lnSpcReduction="20000"/>
          </a:bodyPr>
          <a:lstStyle/>
          <a:p>
            <a:pPr lvl="0" algn="just"/>
            <a:r>
              <a:rPr lang="en-GB" sz="1800" dirty="0" err="1"/>
              <a:t>Basaria</a:t>
            </a:r>
            <a:r>
              <a:rPr lang="en-GB" sz="1800" dirty="0"/>
              <a:t>, </a:t>
            </a:r>
            <a:r>
              <a:rPr lang="en-GB" sz="1800" i="1" dirty="0"/>
              <a:t>N </a:t>
            </a:r>
            <a:r>
              <a:rPr lang="en-GB" sz="1800" i="1" dirty="0" err="1"/>
              <a:t>Eng</a:t>
            </a:r>
            <a:r>
              <a:rPr lang="en-GB" sz="1800" i="1" dirty="0"/>
              <a:t> J Med</a:t>
            </a:r>
            <a:r>
              <a:rPr lang="en-GB" sz="1800" dirty="0"/>
              <a:t> </a:t>
            </a:r>
            <a:r>
              <a:rPr lang="en-GB" sz="1800" dirty="0" smtClean="0"/>
              <a:t>2009 : </a:t>
            </a:r>
            <a:r>
              <a:rPr lang="it-IT" sz="1800" dirty="0" smtClean="0"/>
              <a:t>In </a:t>
            </a:r>
            <a:r>
              <a:rPr lang="it-IT" sz="1800" dirty="0"/>
              <a:t>questo studio, la dose di testosterone impiegata non era in conformità con le indicazioni riportate sull’etichetta del prodotto, che raccomandava chiaramente una dose iniziale di 50 mg di testosterone (5 g </a:t>
            </a:r>
            <a:r>
              <a:rPr lang="it-IT" sz="1800" dirty="0" err="1"/>
              <a:t>Testim</a:t>
            </a:r>
            <a:r>
              <a:rPr lang="it-IT" sz="1800" dirty="0"/>
              <a:t>®). Nello studio, la dose iniziale era di 100 mg di testosterone (10 g </a:t>
            </a:r>
            <a:r>
              <a:rPr lang="it-IT" sz="1800" dirty="0" err="1"/>
              <a:t>Testim®</a:t>
            </a:r>
            <a:r>
              <a:rPr lang="it-IT" sz="1800" dirty="0"/>
              <a:t>). La dose di 150 mg di testosterone (15 g </a:t>
            </a:r>
            <a:r>
              <a:rPr lang="it-IT" sz="1800" dirty="0" err="1"/>
              <a:t>Testim®</a:t>
            </a:r>
            <a:r>
              <a:rPr lang="it-IT" sz="1800" dirty="0"/>
              <a:t>) al giorno non viene assolutamente menzionata nell’etichetta del prodotto.</a:t>
            </a:r>
          </a:p>
          <a:p>
            <a:pPr lvl="0" algn="just"/>
            <a:r>
              <a:rPr lang="it-IT" sz="1800" dirty="0"/>
              <a:t>Lo studio comprendeva pazienti con un profilo di alto rischio cardiovascolare.</a:t>
            </a:r>
          </a:p>
          <a:p>
            <a:pPr lvl="0" algn="just"/>
            <a:r>
              <a:rPr lang="it-IT" sz="1800" dirty="0"/>
              <a:t>Il </a:t>
            </a:r>
            <a:r>
              <a:rPr lang="it-IT" sz="1800" dirty="0" smtClean="0"/>
              <a:t>disegno </a:t>
            </a:r>
            <a:r>
              <a:rPr lang="it-IT" sz="1800" dirty="0"/>
              <a:t>dello studio non seguiva le linee guida e le raccomandazioni sulla terapia </a:t>
            </a:r>
            <a:r>
              <a:rPr lang="it-IT" sz="1800" dirty="0" smtClean="0"/>
              <a:t>con T </a:t>
            </a:r>
            <a:r>
              <a:rPr lang="it-IT" sz="1800" dirty="0"/>
              <a:t>e </a:t>
            </a:r>
            <a:r>
              <a:rPr lang="it-IT" sz="1800" dirty="0" smtClean="0"/>
              <a:t> </a:t>
            </a:r>
            <a:r>
              <a:rPr lang="it-IT" sz="1800" dirty="0"/>
              <a:t>monitoraggio per l’ipogonadismo  delle </a:t>
            </a:r>
            <a:r>
              <a:rPr lang="it-IT" sz="1800" dirty="0" smtClean="0"/>
              <a:t>varie Associazioni </a:t>
            </a:r>
            <a:r>
              <a:rPr lang="it-IT" sz="1800" dirty="0"/>
              <a:t>M</a:t>
            </a:r>
            <a:r>
              <a:rPr lang="it-IT" sz="1800" dirty="0" smtClean="0"/>
              <a:t>ediche</a:t>
            </a:r>
            <a:endParaRPr lang="it-IT" sz="1800" dirty="0"/>
          </a:p>
          <a:p>
            <a:pPr lvl="0" algn="just"/>
            <a:r>
              <a:rPr lang="it-IT" sz="1800" dirty="0"/>
              <a:t>Lo studio non </a:t>
            </a:r>
            <a:r>
              <a:rPr lang="it-IT" sz="1800" dirty="0" smtClean="0"/>
              <a:t>ha sufficiente potenza perché </a:t>
            </a:r>
            <a:r>
              <a:rPr lang="it-IT" sz="1800" dirty="0"/>
              <a:t>si possa dare rilevanza agli eventi </a:t>
            </a:r>
            <a:r>
              <a:rPr lang="it-IT" sz="1800" dirty="0" smtClean="0"/>
              <a:t>cardiovascolari, </a:t>
            </a:r>
            <a:r>
              <a:rPr lang="it-IT" sz="1800" dirty="0"/>
              <a:t>considerando che gli eventi avversi (AE) o gli eventi avversi seri (SAE) rispettivamente non erano gli obiettivi finali.</a:t>
            </a:r>
          </a:p>
          <a:p>
            <a:pPr lvl="0" algn="just"/>
            <a:r>
              <a:rPr lang="it-IT" sz="1800" dirty="0"/>
              <a:t>Gli eventi avversi di solito si verificavano in uomini con </a:t>
            </a:r>
            <a:r>
              <a:rPr lang="it-IT" sz="1800" dirty="0" smtClean="0"/>
              <a:t>i più elevati livelli </a:t>
            </a:r>
            <a:r>
              <a:rPr lang="it-IT" sz="1800" dirty="0"/>
              <a:t>di testosterone </a:t>
            </a:r>
            <a:r>
              <a:rPr lang="it-IT" sz="1800" dirty="0" smtClean="0"/>
              <a:t>.</a:t>
            </a:r>
            <a:endParaRPr lang="it-IT" sz="1800" dirty="0"/>
          </a:p>
          <a:p>
            <a:pPr lvl="0" algn="just"/>
            <a:r>
              <a:rPr lang="it-IT" sz="1800" dirty="0"/>
              <a:t>Vi era un numero totale basso di eventi scarsamente documentati (ad esempio  sincope </a:t>
            </a:r>
            <a:r>
              <a:rPr lang="it-IT" sz="1800" dirty="0" err="1"/>
              <a:t>autoriferita</a:t>
            </a:r>
            <a:r>
              <a:rPr lang="it-IT" sz="1800" dirty="0"/>
              <a:t>,  </a:t>
            </a:r>
            <a:r>
              <a:rPr lang="it-IT" sz="1800" dirty="0" smtClean="0"/>
              <a:t>documentata dal clinico). </a:t>
            </a:r>
            <a:r>
              <a:rPr lang="it-IT" sz="1800" dirty="0"/>
              <a:t>Questi eventi costituiscono una miscellanea di eventi classici senza </a:t>
            </a:r>
            <a:r>
              <a:rPr lang="it-IT" sz="1800" dirty="0" smtClean="0"/>
              <a:t>chiara </a:t>
            </a:r>
            <a:r>
              <a:rPr lang="it-IT" sz="1800" dirty="0"/>
              <a:t>evidenza di una particolare significatività</a:t>
            </a:r>
          </a:p>
        </p:txBody>
      </p:sp>
      <p:sp>
        <p:nvSpPr>
          <p:cNvPr id="67588" name="Rectangle 3"/>
          <p:cNvSpPr>
            <a:spLocks noChangeArrowheads="1"/>
          </p:cNvSpPr>
          <p:nvPr/>
        </p:nvSpPr>
        <p:spPr bwMode="auto">
          <a:xfrm>
            <a:off x="102704" y="6375400"/>
            <a:ext cx="4572000" cy="261610"/>
          </a:xfrm>
          <a:prstGeom prst="rect">
            <a:avLst/>
          </a:prstGeom>
          <a:noFill/>
          <a:ln w="9525">
            <a:noFill/>
            <a:miter lim="800000"/>
            <a:headEnd/>
            <a:tailEnd/>
          </a:ln>
        </p:spPr>
        <p:txBody>
          <a:bodyPr>
            <a:spAutoFit/>
          </a:bodyPr>
          <a:lstStyle/>
          <a:p>
            <a:pPr>
              <a:spcBef>
                <a:spcPct val="50000"/>
              </a:spcBef>
            </a:pPr>
            <a:r>
              <a:rPr lang="en-GB" sz="1100" dirty="0" err="1"/>
              <a:t>Basaria</a:t>
            </a:r>
            <a:r>
              <a:rPr lang="en-GB" sz="1100" dirty="0"/>
              <a:t> S </a:t>
            </a:r>
            <a:r>
              <a:rPr lang="en-GB" sz="1100" i="1" dirty="0"/>
              <a:t>et al</a:t>
            </a:r>
            <a:r>
              <a:rPr lang="en-GB" sz="1100" dirty="0"/>
              <a:t>. </a:t>
            </a:r>
            <a:r>
              <a:rPr lang="en-GB" sz="1100" i="1" dirty="0" smtClean="0"/>
              <a:t>N </a:t>
            </a:r>
            <a:r>
              <a:rPr lang="en-GB" sz="1100" i="1" dirty="0" err="1"/>
              <a:t>Engl</a:t>
            </a:r>
            <a:r>
              <a:rPr lang="en-GB" sz="1100" i="1" dirty="0"/>
              <a:t> J </a:t>
            </a:r>
            <a:r>
              <a:rPr lang="en-GB" sz="1100" i="1" dirty="0" smtClean="0"/>
              <a:t>Med </a:t>
            </a:r>
            <a:r>
              <a:rPr lang="en-GB" sz="1100" dirty="0" smtClean="0"/>
              <a:t>2010;363(2):109–122</a:t>
            </a:r>
            <a:r>
              <a:rPr lang="en-GB" sz="1100" dirty="0"/>
              <a:t>.</a:t>
            </a:r>
            <a:endParaRPr lang="de-DE" sz="11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489" y="730251"/>
            <a:ext cx="7361236" cy="1131206"/>
          </a:xfrm>
        </p:spPr>
        <p:txBody>
          <a:bodyPr/>
          <a:lstStyle/>
          <a:p>
            <a:r>
              <a:rPr lang="en-GB" sz="2000" dirty="0" err="1" smtClean="0"/>
              <a:t>Basaria</a:t>
            </a:r>
            <a:r>
              <a:rPr lang="en-GB" sz="2000" dirty="0" smtClean="0"/>
              <a:t>, </a:t>
            </a:r>
            <a:r>
              <a:rPr lang="en-GB" sz="2000" i="1" dirty="0" smtClean="0"/>
              <a:t>N Eng J Med</a:t>
            </a:r>
            <a:r>
              <a:rPr lang="en-GB" sz="2000" dirty="0" smtClean="0"/>
              <a:t> 2009: </a:t>
            </a:r>
            <a:r>
              <a:rPr lang="it-IT" sz="2000" dirty="0" smtClean="0"/>
              <a:t>eventi legati a condizioni cardiovascolari</a:t>
            </a:r>
            <a:endParaRPr lang="en-GB" sz="2000" dirty="0"/>
          </a:p>
        </p:txBody>
      </p:sp>
      <p:sp>
        <p:nvSpPr>
          <p:cNvPr id="7" name="Text Box 9"/>
          <p:cNvSpPr txBox="1">
            <a:spLocks noChangeArrowheads="1"/>
          </p:cNvSpPr>
          <p:nvPr/>
        </p:nvSpPr>
        <p:spPr bwMode="auto">
          <a:xfrm>
            <a:off x="96538" y="6375400"/>
            <a:ext cx="3113353" cy="261610"/>
          </a:xfrm>
          <a:prstGeom prst="rect">
            <a:avLst/>
          </a:prstGeom>
          <a:noFill/>
          <a:ln w="9525">
            <a:noFill/>
            <a:miter lim="800000"/>
            <a:headEnd/>
            <a:tailEnd/>
          </a:ln>
        </p:spPr>
        <p:txBody>
          <a:bodyPr wrap="none">
            <a:spAutoFit/>
          </a:bodyPr>
          <a:lstStyle/>
          <a:p>
            <a:pPr>
              <a:spcBef>
                <a:spcPct val="50000"/>
              </a:spcBef>
            </a:pPr>
            <a:r>
              <a:rPr lang="en-GB" sz="1100" dirty="0" err="1" smtClean="0"/>
              <a:t>Basaria</a:t>
            </a:r>
            <a:r>
              <a:rPr lang="en-GB" sz="1100" dirty="0" smtClean="0"/>
              <a:t> </a:t>
            </a:r>
            <a:r>
              <a:rPr lang="en-GB" sz="1100" i="1" dirty="0" smtClean="0"/>
              <a:t>et al. N Eng J Med </a:t>
            </a:r>
            <a:r>
              <a:rPr lang="en-GB" sz="1100" dirty="0" smtClean="0"/>
              <a:t>2010;363:109–122.</a:t>
            </a:r>
            <a:endParaRPr lang="de-DE" sz="1100" dirty="0"/>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10086" t="16276" r="65948" b="52000"/>
          <a:stretch/>
        </p:blipFill>
        <p:spPr bwMode="auto">
          <a:xfrm>
            <a:off x="1844566" y="1598738"/>
            <a:ext cx="5390740" cy="44599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err="1" smtClean="0"/>
              <a:t>Editoriale</a:t>
            </a:r>
            <a:r>
              <a:rPr lang="en-US" dirty="0" smtClean="0"/>
              <a:t> di William </a:t>
            </a:r>
            <a:r>
              <a:rPr lang="en-US" dirty="0" err="1" smtClean="0"/>
              <a:t>Bremner</a:t>
            </a:r>
            <a:r>
              <a:rPr lang="en-GB" dirty="0"/>
              <a:t> </a:t>
            </a:r>
            <a:r>
              <a:rPr lang="en-GB" sz="1200" dirty="0" smtClean="0"/>
              <a:t>(</a:t>
            </a:r>
            <a:r>
              <a:rPr lang="en-GB" sz="1200" dirty="0" err="1" smtClean="0"/>
              <a:t>Basaria</a:t>
            </a:r>
            <a:r>
              <a:rPr lang="en-GB" sz="1200" dirty="0"/>
              <a:t>, </a:t>
            </a:r>
            <a:r>
              <a:rPr lang="en-GB" sz="1200" i="1" dirty="0"/>
              <a:t>N </a:t>
            </a:r>
            <a:r>
              <a:rPr lang="en-GB" sz="1200" i="1" dirty="0" err="1"/>
              <a:t>Eng</a:t>
            </a:r>
            <a:r>
              <a:rPr lang="en-GB" sz="1200" i="1" dirty="0"/>
              <a:t> J Med</a:t>
            </a:r>
            <a:r>
              <a:rPr lang="en-GB" sz="1200" dirty="0"/>
              <a:t> </a:t>
            </a:r>
            <a:r>
              <a:rPr lang="en-GB" sz="1200" dirty="0" smtClean="0"/>
              <a:t>2009)</a:t>
            </a:r>
            <a:endParaRPr lang="it-IT" dirty="0"/>
          </a:p>
        </p:txBody>
      </p:sp>
      <p:sp>
        <p:nvSpPr>
          <p:cNvPr id="3" name="Segnaposto contenuto 2"/>
          <p:cNvSpPr>
            <a:spLocks noGrp="1"/>
          </p:cNvSpPr>
          <p:nvPr>
            <p:ph idx="1"/>
          </p:nvPr>
        </p:nvSpPr>
        <p:spPr>
          <a:xfrm>
            <a:off x="379413" y="1781175"/>
            <a:ext cx="8105776" cy="4344988"/>
          </a:xfrm>
        </p:spPr>
        <p:txBody>
          <a:bodyPr>
            <a:normAutofit lnSpcReduction="10000"/>
          </a:bodyPr>
          <a:lstStyle/>
          <a:p>
            <a:pPr algn="just">
              <a:buNone/>
            </a:pPr>
            <a:r>
              <a:rPr lang="it-IT" dirty="0" smtClean="0"/>
              <a:t>	</a:t>
            </a:r>
            <a:r>
              <a:rPr lang="it-IT" i="1" dirty="0" smtClean="0"/>
              <a:t>«Questi </a:t>
            </a:r>
            <a:r>
              <a:rPr lang="it-IT" i="1" dirty="0"/>
              <a:t>risultati </a:t>
            </a:r>
            <a:r>
              <a:rPr lang="it-IT" i="1" dirty="0" smtClean="0"/>
              <a:t>suggeriscono cautela </a:t>
            </a:r>
            <a:r>
              <a:rPr lang="it-IT" i="1" dirty="0"/>
              <a:t>nella somministrazione di testosterone in uomini </a:t>
            </a:r>
            <a:r>
              <a:rPr lang="it-IT" i="1" dirty="0" smtClean="0"/>
              <a:t>anziani e si dovrebbe </a:t>
            </a:r>
            <a:r>
              <a:rPr lang="it-IT" i="1" dirty="0"/>
              <a:t>procedere con maggiori studi sulla somministrazione di testosterone in gruppi ben definiti di uomini anziani per chiarire i benefici e i rischi</a:t>
            </a:r>
            <a:r>
              <a:rPr lang="it-IT" i="1" dirty="0" smtClean="0"/>
              <a:t>. </a:t>
            </a:r>
            <a:r>
              <a:rPr lang="it-IT" i="1" u="sng" dirty="0" smtClean="0"/>
              <a:t>Tuttavia, </a:t>
            </a:r>
            <a:r>
              <a:rPr lang="it-IT" i="1" u="sng" dirty="0"/>
              <a:t>i medici </a:t>
            </a:r>
            <a:r>
              <a:rPr lang="it-IT" i="1" u="sng" dirty="0" smtClean="0"/>
              <a:t>non dovrebbero essere prevenuti a   </a:t>
            </a:r>
            <a:r>
              <a:rPr lang="it-IT" i="1" u="sng" dirty="0"/>
              <a:t>prescrivere una terapia sostitutiva di testosterone </a:t>
            </a:r>
            <a:r>
              <a:rPr lang="it-IT" i="1" u="sng" dirty="0" smtClean="0"/>
              <a:t>in soggetti con ben definito </a:t>
            </a:r>
            <a:r>
              <a:rPr lang="it-IT" i="1" u="sng" dirty="0"/>
              <a:t>ipogonadismo a insorgenza </a:t>
            </a:r>
            <a:r>
              <a:rPr lang="it-IT" i="1" u="sng" dirty="0" smtClean="0"/>
              <a:t>tardiva</a:t>
            </a:r>
            <a:r>
              <a:rPr lang="it-IT" i="1" dirty="0" smtClean="0"/>
              <a:t>, anche se saranno da prevedere ulteriori cautele </a:t>
            </a:r>
            <a:r>
              <a:rPr lang="it-IT" i="1" dirty="0"/>
              <a:t>riguardo l’utilizzo di testosterone in uomini anziani che presentano una storia di malattia cardiovascolare e </a:t>
            </a:r>
            <a:r>
              <a:rPr lang="it-IT" i="1" dirty="0" smtClean="0"/>
              <a:t>immobilità»</a:t>
            </a:r>
            <a:endParaRPr lang="it-IT" i="1" dirty="0"/>
          </a:p>
          <a:p>
            <a:pPr algn="just"/>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36563" y="1187451"/>
            <a:ext cx="8831262" cy="1344846"/>
          </a:xfrm>
        </p:spPr>
        <p:txBody>
          <a:bodyPr/>
          <a:lstStyle/>
          <a:p>
            <a:r>
              <a:rPr lang="it-IT" sz="2400" dirty="0" smtClean="0"/>
              <a:t>I livelli di testosterone più bassi sono predittivi di </a:t>
            </a:r>
            <a:r>
              <a:rPr lang="it-IT" sz="2400" dirty="0" err="1" smtClean="0"/>
              <a:t>stroke</a:t>
            </a:r>
            <a:r>
              <a:rPr lang="it-IT" sz="2400" dirty="0" smtClean="0"/>
              <a:t>       o attacco ischemico transitorio negli uomini più anziani</a:t>
            </a:r>
            <a:endParaRPr lang="it-IT" sz="2400" dirty="0"/>
          </a:p>
        </p:txBody>
      </p:sp>
      <p:sp>
        <p:nvSpPr>
          <p:cNvPr id="7" name="Content Placeholder 6"/>
          <p:cNvSpPr>
            <a:spLocks noGrp="1"/>
          </p:cNvSpPr>
          <p:nvPr>
            <p:ph idx="1"/>
          </p:nvPr>
        </p:nvSpPr>
        <p:spPr>
          <a:xfrm>
            <a:off x="598488" y="2075097"/>
            <a:ext cx="8105776" cy="3525611"/>
          </a:xfrm>
        </p:spPr>
        <p:txBody>
          <a:bodyPr/>
          <a:lstStyle/>
          <a:p>
            <a:pPr lvl="0"/>
            <a:r>
              <a:rPr lang="it-IT" dirty="0" smtClean="0"/>
              <a:t>Studio </a:t>
            </a:r>
            <a:r>
              <a:rPr lang="it-IT" dirty="0" err="1" smtClean="0"/>
              <a:t>Health</a:t>
            </a:r>
            <a:r>
              <a:rPr lang="it-IT" dirty="0" smtClean="0"/>
              <a:t> (</a:t>
            </a:r>
            <a:r>
              <a:rPr lang="it-IT" dirty="0" err="1" smtClean="0"/>
              <a:t>Austarlia</a:t>
            </a:r>
            <a:r>
              <a:rPr lang="it-IT" dirty="0" smtClean="0"/>
              <a:t> Occ.) : </a:t>
            </a:r>
            <a:r>
              <a:rPr lang="it-IT" dirty="0"/>
              <a:t>3.443 uomini di almeno 70 </a:t>
            </a:r>
            <a:r>
              <a:rPr lang="it-IT" dirty="0" smtClean="0"/>
              <a:t>anni</a:t>
            </a:r>
            <a:endParaRPr lang="it-IT" dirty="0"/>
          </a:p>
          <a:p>
            <a:r>
              <a:rPr lang="it-IT" dirty="0"/>
              <a:t> </a:t>
            </a:r>
          </a:p>
          <a:p>
            <a:r>
              <a:rPr lang="it-IT" dirty="0" smtClean="0"/>
              <a:t> </a:t>
            </a:r>
            <a:endParaRPr lang="en-GB" dirty="0"/>
          </a:p>
        </p:txBody>
      </p:sp>
      <p:sp>
        <p:nvSpPr>
          <p:cNvPr id="3" name="Textfeld 2"/>
          <p:cNvSpPr txBox="1"/>
          <p:nvPr/>
        </p:nvSpPr>
        <p:spPr>
          <a:xfrm>
            <a:off x="611188" y="3035350"/>
            <a:ext cx="7896225" cy="1815882"/>
          </a:xfrm>
          <a:prstGeom prst="rect">
            <a:avLst/>
          </a:prstGeom>
          <a:solidFill>
            <a:schemeClr val="tx1"/>
          </a:solidFill>
          <a:ln w="38100">
            <a:solidFill>
              <a:schemeClr val="tx1"/>
            </a:solidFill>
          </a:ln>
        </p:spPr>
        <p:txBody>
          <a:bodyPr>
            <a:spAutoFit/>
          </a:bodyPr>
          <a:lstStyle/>
          <a:p>
            <a:pPr algn="just"/>
            <a:r>
              <a:rPr lang="it-IT" sz="2800" dirty="0" smtClean="0">
                <a:solidFill>
                  <a:schemeClr val="bg2"/>
                </a:solidFill>
              </a:rPr>
              <a:t>Un livello di testosterone totale nel quartile più basso (&lt;11,7 </a:t>
            </a:r>
            <a:r>
              <a:rPr lang="it-IT" sz="2800" dirty="0" err="1" smtClean="0">
                <a:solidFill>
                  <a:schemeClr val="bg2"/>
                </a:solidFill>
              </a:rPr>
              <a:t>nmol</a:t>
            </a:r>
            <a:r>
              <a:rPr lang="it-IT" sz="2800" dirty="0" smtClean="0">
                <a:solidFill>
                  <a:schemeClr val="bg2"/>
                </a:solidFill>
              </a:rPr>
              <a:t>/l) preannuncia </a:t>
            </a:r>
            <a:r>
              <a:rPr lang="it-IT" sz="2800" dirty="0" err="1" smtClean="0">
                <a:solidFill>
                  <a:schemeClr val="bg2"/>
                </a:solidFill>
              </a:rPr>
              <a:t>stroke</a:t>
            </a:r>
            <a:r>
              <a:rPr lang="it-IT" sz="2800" dirty="0" smtClean="0">
                <a:solidFill>
                  <a:schemeClr val="bg2"/>
                </a:solidFill>
              </a:rPr>
              <a:t> o un attacco ischemico transitorio con un rapporto di rischio (</a:t>
            </a:r>
            <a:r>
              <a:rPr lang="it-IT" sz="2800" dirty="0" err="1" smtClean="0">
                <a:solidFill>
                  <a:schemeClr val="bg2"/>
                </a:solidFill>
              </a:rPr>
              <a:t>Hazard</a:t>
            </a:r>
            <a:r>
              <a:rPr lang="it-IT" sz="2800" dirty="0" smtClean="0">
                <a:solidFill>
                  <a:schemeClr val="bg2"/>
                </a:solidFill>
              </a:rPr>
              <a:t> Ratio) di 1,99</a:t>
            </a:r>
            <a:endParaRPr lang="it-IT" sz="2800" dirty="0">
              <a:solidFill>
                <a:schemeClr val="bg2"/>
              </a:solidFill>
            </a:endParaRPr>
          </a:p>
        </p:txBody>
      </p:sp>
      <p:sp>
        <p:nvSpPr>
          <p:cNvPr id="69636" name="Text Box 91"/>
          <p:cNvSpPr txBox="1">
            <a:spLocks noChangeArrowheads="1"/>
          </p:cNvSpPr>
          <p:nvPr/>
        </p:nvSpPr>
        <p:spPr bwMode="auto">
          <a:xfrm>
            <a:off x="102709" y="6375400"/>
            <a:ext cx="4023858" cy="261610"/>
          </a:xfrm>
          <a:prstGeom prst="rect">
            <a:avLst/>
          </a:prstGeom>
          <a:noFill/>
          <a:ln w="9525" algn="ctr">
            <a:noFill/>
            <a:miter lim="800000"/>
            <a:headEnd/>
            <a:tailEnd/>
          </a:ln>
        </p:spPr>
        <p:txBody>
          <a:bodyPr wrap="none" anchor="ctr">
            <a:spAutoFit/>
          </a:bodyPr>
          <a:lstStyle/>
          <a:p>
            <a:pPr eaLnBrk="0" hangingPunct="0"/>
            <a:r>
              <a:rPr lang="de-DE" sz="1100" dirty="0"/>
              <a:t>Yeap B </a:t>
            </a:r>
            <a:r>
              <a:rPr lang="de-DE" sz="1100" i="1" dirty="0"/>
              <a:t>et al</a:t>
            </a:r>
            <a:r>
              <a:rPr lang="de-DE" sz="1100" dirty="0"/>
              <a:t>. </a:t>
            </a:r>
            <a:r>
              <a:rPr lang="de-DE" sz="1100" i="1" dirty="0"/>
              <a:t>J Clin Endocrinol Metab </a:t>
            </a:r>
            <a:r>
              <a:rPr lang="de-DE" sz="1100" dirty="0" smtClean="0"/>
              <a:t>2009;94(7):2353–2359.</a:t>
            </a:r>
            <a:endParaRPr lang="de-DE" sz="1100"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7"/>
          <p:cNvSpPr txBox="1">
            <a:spLocks noChangeArrowheads="1"/>
          </p:cNvSpPr>
          <p:nvPr/>
        </p:nvSpPr>
        <p:spPr bwMode="auto">
          <a:xfrm>
            <a:off x="99001" y="6375400"/>
            <a:ext cx="6161088" cy="261610"/>
          </a:xfrm>
          <a:prstGeom prst="rect">
            <a:avLst/>
          </a:prstGeom>
          <a:noFill/>
          <a:ln w="12700">
            <a:noFill/>
            <a:miter lim="800000"/>
            <a:headEnd type="none" w="sm" len="sm"/>
            <a:tailEnd type="none" w="sm" len="sm"/>
          </a:ln>
        </p:spPr>
        <p:txBody>
          <a:bodyPr>
            <a:spAutoFit/>
          </a:bodyPr>
          <a:lstStyle/>
          <a:p>
            <a:pPr eaLnBrk="0" hangingPunct="0"/>
            <a:r>
              <a:rPr lang="de-DE" sz="1000" dirty="0"/>
              <a:t>Calof OM </a:t>
            </a:r>
            <a:r>
              <a:rPr lang="de-DE" sz="1000" i="1" dirty="0" smtClean="0"/>
              <a:t>et </a:t>
            </a:r>
            <a:r>
              <a:rPr lang="de-DE" sz="1000" i="1" dirty="0"/>
              <a:t>al</a:t>
            </a:r>
            <a:r>
              <a:rPr lang="de-DE" sz="1000" dirty="0"/>
              <a:t>. </a:t>
            </a:r>
            <a:r>
              <a:rPr lang="de-DE" sz="1000" i="1" dirty="0"/>
              <a:t>J </a:t>
            </a:r>
            <a:r>
              <a:rPr lang="de-DE" sz="1100" i="1" dirty="0" smtClean="0"/>
              <a:t>Gerontol</a:t>
            </a:r>
            <a:r>
              <a:rPr lang="de-DE" sz="1000" i="1" dirty="0" smtClean="0"/>
              <a:t> </a:t>
            </a:r>
            <a:r>
              <a:rPr lang="de-DE" sz="1000" dirty="0" smtClean="0"/>
              <a:t>2005;60A(11):4051–4057.</a:t>
            </a:r>
            <a:endParaRPr lang="de-DE" sz="1000" dirty="0"/>
          </a:p>
        </p:txBody>
      </p:sp>
      <p:sp>
        <p:nvSpPr>
          <p:cNvPr id="7173" name="Title 7"/>
          <p:cNvSpPr>
            <a:spLocks noGrp="1"/>
          </p:cNvSpPr>
          <p:nvPr>
            <p:ph type="title"/>
          </p:nvPr>
        </p:nvSpPr>
        <p:spPr>
          <a:xfrm>
            <a:off x="427038" y="1021449"/>
            <a:ext cx="8545511" cy="895350"/>
          </a:xfrm>
        </p:spPr>
        <p:txBody>
          <a:bodyPr>
            <a:noAutofit/>
          </a:bodyPr>
          <a:lstStyle/>
          <a:p>
            <a:r>
              <a:rPr lang="it-IT" sz="2000" dirty="0" smtClean="0"/>
              <a:t>Meta-analisi di </a:t>
            </a:r>
            <a:r>
              <a:rPr lang="it-IT" sz="2000" dirty="0"/>
              <a:t>S</a:t>
            </a:r>
            <a:r>
              <a:rPr lang="it-IT" sz="2000" dirty="0" smtClean="0"/>
              <a:t>tudi su testosterone, placebo controllati in uomini di mezza età ed età avanzata: eventi cardiovascolari avversi in % (per 1.000 pazienti/anno)</a:t>
            </a:r>
            <a:endParaRPr lang="it-IT" sz="2000" dirty="0"/>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8230" t="24500" r="58854" b="45667"/>
          <a:stretch/>
        </p:blipFill>
        <p:spPr bwMode="auto">
          <a:xfrm>
            <a:off x="876301" y="2012480"/>
            <a:ext cx="7292974" cy="41311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smtClean="0"/>
              <a:t>Testosterone e rischio cardiovascolare </a:t>
            </a:r>
            <a:endParaRPr lang="it-IT" dirty="0"/>
          </a:p>
        </p:txBody>
      </p:sp>
      <p:sp>
        <p:nvSpPr>
          <p:cNvPr id="70659" name="Content Placeholder 2"/>
          <p:cNvSpPr>
            <a:spLocks noGrp="1"/>
          </p:cNvSpPr>
          <p:nvPr>
            <p:ph idx="1"/>
          </p:nvPr>
        </p:nvSpPr>
        <p:spPr>
          <a:xfrm>
            <a:off x="227013" y="1781175"/>
            <a:ext cx="8105776" cy="4344988"/>
          </a:xfrm>
        </p:spPr>
        <p:txBody>
          <a:bodyPr/>
          <a:lstStyle/>
          <a:p>
            <a:pPr algn="just">
              <a:buNone/>
            </a:pPr>
            <a:r>
              <a:rPr lang="it-IT" dirty="0" smtClean="0"/>
              <a:t>	• </a:t>
            </a:r>
            <a:r>
              <a:rPr lang="it-IT" dirty="0"/>
              <a:t>Per lungo tempo si è pensato che alti livelli di testosterone potessero aumentare il rischio cardiovascolare</a:t>
            </a:r>
          </a:p>
          <a:p>
            <a:pPr algn="just">
              <a:buNone/>
            </a:pPr>
            <a:r>
              <a:rPr lang="it-IT" dirty="0" smtClean="0"/>
              <a:t>	• </a:t>
            </a:r>
            <a:r>
              <a:rPr lang="it-IT" dirty="0"/>
              <a:t>I risultati di più di 40 studi trasversali non hanno riscontrato alcuna associazione fra alti livelli di  testosterone e le malattie cardiovascolari </a:t>
            </a:r>
          </a:p>
          <a:p>
            <a:pPr algn="just">
              <a:buNone/>
            </a:pPr>
            <a:r>
              <a:rPr lang="it-IT" dirty="0" smtClean="0"/>
              <a:t>	• </a:t>
            </a:r>
            <a:r>
              <a:rPr lang="it-IT" dirty="0"/>
              <a:t>Circa  metà degli studi che valutavano la relazione tra i livelli di testosterone e coronaropatia ha riscontrato livelli più bassi nei pazienti coronaropatici. </a:t>
            </a:r>
          </a:p>
        </p:txBody>
      </p:sp>
      <p:sp>
        <p:nvSpPr>
          <p:cNvPr id="70660" name="TextBox 3"/>
          <p:cNvSpPr txBox="1">
            <a:spLocks noChangeArrowheads="1"/>
          </p:cNvSpPr>
          <p:nvPr/>
        </p:nvSpPr>
        <p:spPr bwMode="auto">
          <a:xfrm>
            <a:off x="102710" y="6375400"/>
            <a:ext cx="5072063" cy="261610"/>
          </a:xfrm>
          <a:prstGeom prst="rect">
            <a:avLst/>
          </a:prstGeom>
          <a:noFill/>
          <a:ln w="9525">
            <a:noFill/>
            <a:miter lim="800000"/>
            <a:headEnd/>
            <a:tailEnd/>
          </a:ln>
        </p:spPr>
        <p:txBody>
          <a:bodyPr>
            <a:spAutoFit/>
          </a:bodyPr>
          <a:lstStyle/>
          <a:p>
            <a:r>
              <a:rPr lang="en-GB" sz="1100" dirty="0" err="1"/>
              <a:t>Buvat</a:t>
            </a:r>
            <a:r>
              <a:rPr lang="en-GB" sz="1100" dirty="0"/>
              <a:t> </a:t>
            </a:r>
            <a:r>
              <a:rPr lang="en-GB" sz="1100" dirty="0" smtClean="0"/>
              <a:t>J </a:t>
            </a:r>
            <a:r>
              <a:rPr lang="en-GB" sz="1100" i="1" dirty="0"/>
              <a:t>et al</a:t>
            </a:r>
            <a:r>
              <a:rPr lang="en-GB" sz="1100" dirty="0"/>
              <a:t>. </a:t>
            </a:r>
            <a:r>
              <a:rPr lang="en-GB" sz="1100" i="1" dirty="0"/>
              <a:t>J Sex </a:t>
            </a:r>
            <a:r>
              <a:rPr lang="en-GB" sz="1100" i="1" dirty="0" smtClean="0"/>
              <a:t>Med </a:t>
            </a:r>
            <a:r>
              <a:rPr lang="en-GB" sz="1100" dirty="0"/>
              <a:t>2010;7:1627–1656.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err="1" smtClean="0"/>
              <a:t>Prostata</a:t>
            </a:r>
            <a:r>
              <a:rPr lang="en-GB" dirty="0" smtClean="0"/>
              <a:t/>
            </a:r>
            <a:br>
              <a:rPr lang="en-GB" dirty="0" smtClean="0"/>
            </a:br>
            <a:endParaRPr lang="en-GB"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40"/>
          <p:cNvSpPr>
            <a:spLocks noGrp="1"/>
          </p:cNvSpPr>
          <p:nvPr>
            <p:ph type="title"/>
          </p:nvPr>
        </p:nvSpPr>
        <p:spPr/>
        <p:txBody>
          <a:bodyPr/>
          <a:lstStyle/>
          <a:p>
            <a:r>
              <a:rPr lang="it-IT" sz="2400" dirty="0" smtClean="0"/>
              <a:t>Testosterone e rischio di cancro alla prostata</a:t>
            </a:r>
            <a:endParaRPr lang="it-IT" sz="2400" dirty="0"/>
          </a:p>
        </p:txBody>
      </p:sp>
      <p:sp>
        <p:nvSpPr>
          <p:cNvPr id="68610" name="Slide Number Placeholder 1"/>
          <p:cNvSpPr>
            <a:spLocks noGrp="1"/>
          </p:cNvSpPr>
          <p:nvPr>
            <p:ph type="sldNum" sz="quarter" idx="4294967295"/>
          </p:nvPr>
        </p:nvSpPr>
        <p:spPr>
          <a:xfrm>
            <a:off x="7010400" y="6356350"/>
            <a:ext cx="2133600" cy="365125"/>
          </a:xfrm>
          <a:prstGeom prst="rect">
            <a:avLst/>
          </a:prstGeom>
        </p:spPr>
        <p:txBody>
          <a:bodyPr/>
          <a:lstStyle/>
          <a:p>
            <a:pPr defTabSz="801688">
              <a:defRPr/>
            </a:pPr>
            <a:fld id="{936CEAE6-D1F6-41FF-923E-89D14205DEF9}" type="slidenum">
              <a:rPr lang="fr-FR" smtClean="0">
                <a:solidFill>
                  <a:schemeClr val="bg2"/>
                </a:solidFill>
              </a:rPr>
              <a:pPr defTabSz="801688">
                <a:defRPr/>
              </a:pPr>
              <a:t>27</a:t>
            </a:fld>
            <a:endParaRPr lang="fr-FR" smtClean="0">
              <a:solidFill>
                <a:schemeClr val="bg2"/>
              </a:solidFill>
            </a:endParaRPr>
          </a:p>
        </p:txBody>
      </p:sp>
      <p:sp>
        <p:nvSpPr>
          <p:cNvPr id="72708" name="Text Box 2"/>
          <p:cNvSpPr txBox="1">
            <a:spLocks noChangeArrowheads="1"/>
          </p:cNvSpPr>
          <p:nvPr/>
        </p:nvSpPr>
        <p:spPr bwMode="auto">
          <a:xfrm>
            <a:off x="84940" y="6356350"/>
            <a:ext cx="2832828" cy="261610"/>
          </a:xfrm>
          <a:prstGeom prst="rect">
            <a:avLst/>
          </a:prstGeom>
          <a:noFill/>
          <a:ln w="9525">
            <a:noFill/>
            <a:miter lim="800000"/>
            <a:headEnd/>
            <a:tailEnd/>
          </a:ln>
        </p:spPr>
        <p:txBody>
          <a:bodyPr wrap="none">
            <a:spAutoFit/>
          </a:bodyPr>
          <a:lstStyle/>
          <a:p>
            <a:pPr algn="ctr" eaLnBrk="0" hangingPunct="0"/>
            <a:r>
              <a:rPr lang="de-DE" sz="1100" dirty="0"/>
              <a:t>Comhaire FH. </a:t>
            </a:r>
            <a:r>
              <a:rPr lang="de-DE" sz="1100" i="1" dirty="0"/>
              <a:t>Eur </a:t>
            </a:r>
            <a:r>
              <a:rPr lang="de-DE" sz="1100" i="1" dirty="0" smtClean="0"/>
              <a:t>Urol </a:t>
            </a:r>
            <a:r>
              <a:rPr lang="de-DE" sz="1100" dirty="0" smtClean="0"/>
              <a:t>2000;38:655–662</a:t>
            </a:r>
            <a:r>
              <a:rPr lang="de-DE" sz="1100" dirty="0">
                <a:solidFill>
                  <a:srgbClr val="000080"/>
                </a:solidFill>
              </a:rPr>
              <a:t>.</a:t>
            </a:r>
          </a:p>
        </p:txBody>
      </p:sp>
      <p:sp>
        <p:nvSpPr>
          <p:cNvPr id="72710" name="TextBox 41"/>
          <p:cNvSpPr txBox="1">
            <a:spLocks noChangeArrowheads="1"/>
          </p:cNvSpPr>
          <p:nvPr/>
        </p:nvSpPr>
        <p:spPr bwMode="auto">
          <a:xfrm>
            <a:off x="661989" y="1481138"/>
            <a:ext cx="7967662" cy="523220"/>
          </a:xfrm>
          <a:prstGeom prst="rect">
            <a:avLst/>
          </a:prstGeom>
          <a:solidFill>
            <a:srgbClr val="00B0F0"/>
          </a:solidFill>
          <a:ln w="9525">
            <a:solidFill>
              <a:schemeClr val="tx1"/>
            </a:solidFill>
            <a:miter lim="800000"/>
            <a:headEnd/>
            <a:tailEnd/>
          </a:ln>
        </p:spPr>
        <p:txBody>
          <a:bodyPr wrap="square">
            <a:spAutoFit/>
          </a:bodyPr>
          <a:lstStyle/>
          <a:p>
            <a:pPr algn="ctr"/>
            <a:r>
              <a:rPr lang="it-IT" sz="1400" b="1" dirty="0" smtClean="0">
                <a:solidFill>
                  <a:schemeClr val="bg2"/>
                </a:solidFill>
              </a:rPr>
              <a:t>Relazione inversa tra la diminuzione della concentrazione del testosterone </a:t>
            </a:r>
            <a:r>
              <a:rPr lang="it-IT" sz="1400" b="1" dirty="0" err="1" smtClean="0">
                <a:solidFill>
                  <a:schemeClr val="bg2"/>
                </a:solidFill>
              </a:rPr>
              <a:t>sierico</a:t>
            </a:r>
            <a:r>
              <a:rPr lang="it-IT" sz="1400" b="1" dirty="0" smtClean="0">
                <a:solidFill>
                  <a:schemeClr val="bg2"/>
                </a:solidFill>
              </a:rPr>
              <a:t> e l’aumento della prevalenza del cancro alla prostata con l’invecchiamento</a:t>
            </a:r>
            <a:endParaRPr lang="it-IT" sz="1400" b="1" dirty="0">
              <a:solidFill>
                <a:schemeClr val="bg2"/>
              </a:solidFill>
            </a:endParaRPr>
          </a:p>
        </p:txBody>
      </p:sp>
      <p:grpSp>
        <p:nvGrpSpPr>
          <p:cNvPr id="6" name="Group 40"/>
          <p:cNvGrpSpPr>
            <a:grpSpLocks noGrp="1"/>
          </p:cNvGrpSpPr>
          <p:nvPr/>
        </p:nvGrpSpPr>
        <p:grpSpPr bwMode="auto">
          <a:xfrm>
            <a:off x="768253" y="2133600"/>
            <a:ext cx="6621667" cy="3865136"/>
            <a:chOff x="213" y="726"/>
            <a:chExt cx="5140" cy="2966"/>
          </a:xfrm>
        </p:grpSpPr>
        <p:sp>
          <p:nvSpPr>
            <p:cNvPr id="7" name="Rectangle 4"/>
            <p:cNvSpPr>
              <a:spLocks noChangeArrowheads="1"/>
            </p:cNvSpPr>
            <p:nvPr/>
          </p:nvSpPr>
          <p:spPr bwMode="auto">
            <a:xfrm>
              <a:off x="1584" y="768"/>
              <a:ext cx="2858" cy="2474"/>
            </a:xfrm>
            <a:prstGeom prst="rect">
              <a:avLst/>
            </a:prstGeom>
            <a:noFill/>
            <a:ln w="12700">
              <a:solidFill>
                <a:schemeClr val="accent1"/>
              </a:solidFill>
              <a:miter lim="800000"/>
              <a:headEnd/>
              <a:tailEnd/>
            </a:ln>
          </p:spPr>
          <p:txBody>
            <a:bodyPr wrap="none" anchor="ctr"/>
            <a:lstStyle/>
            <a:p>
              <a:endParaRPr lang="en-GB" dirty="0">
                <a:solidFill>
                  <a:srgbClr val="0070C0"/>
                </a:solidFill>
              </a:endParaRPr>
            </a:p>
          </p:txBody>
        </p:sp>
        <p:sp>
          <p:nvSpPr>
            <p:cNvPr id="8" name="Text Box 5"/>
            <p:cNvSpPr txBox="1">
              <a:spLocks noChangeArrowheads="1"/>
            </p:cNvSpPr>
            <p:nvPr/>
          </p:nvSpPr>
          <p:spPr bwMode="auto">
            <a:xfrm>
              <a:off x="1110" y="726"/>
              <a:ext cx="452" cy="236"/>
            </a:xfrm>
            <a:prstGeom prst="rect">
              <a:avLst/>
            </a:prstGeom>
            <a:noFill/>
            <a:ln w="9525">
              <a:noFill/>
              <a:miter lim="800000"/>
              <a:headEnd/>
              <a:tailEnd/>
            </a:ln>
          </p:spPr>
          <p:txBody>
            <a:bodyPr wrap="none">
              <a:spAutoFit/>
            </a:bodyPr>
            <a:lstStyle/>
            <a:p>
              <a:pPr algn="r" eaLnBrk="0" hangingPunct="0"/>
              <a:r>
                <a:rPr lang="de-DE" sz="1400" b="1" dirty="0">
                  <a:solidFill>
                    <a:srgbClr val="0070C0"/>
                  </a:solidFill>
                </a:rPr>
                <a:t>1000</a:t>
              </a:r>
            </a:p>
          </p:txBody>
        </p:sp>
        <p:sp>
          <p:nvSpPr>
            <p:cNvPr id="9" name="Text Box 6"/>
            <p:cNvSpPr txBox="1">
              <a:spLocks noChangeArrowheads="1"/>
            </p:cNvSpPr>
            <p:nvPr/>
          </p:nvSpPr>
          <p:spPr bwMode="auto">
            <a:xfrm>
              <a:off x="1187" y="1190"/>
              <a:ext cx="375" cy="236"/>
            </a:xfrm>
            <a:prstGeom prst="rect">
              <a:avLst/>
            </a:prstGeom>
            <a:noFill/>
            <a:ln w="9525">
              <a:noFill/>
              <a:miter lim="800000"/>
              <a:headEnd/>
              <a:tailEnd/>
            </a:ln>
          </p:spPr>
          <p:txBody>
            <a:bodyPr wrap="none">
              <a:spAutoFit/>
            </a:bodyPr>
            <a:lstStyle/>
            <a:p>
              <a:pPr algn="r" eaLnBrk="0" hangingPunct="0"/>
              <a:r>
                <a:rPr lang="de-DE" sz="1400" b="1" dirty="0">
                  <a:solidFill>
                    <a:srgbClr val="0070C0"/>
                  </a:solidFill>
                </a:rPr>
                <a:t>800</a:t>
              </a:r>
            </a:p>
          </p:txBody>
        </p:sp>
        <p:sp>
          <p:nvSpPr>
            <p:cNvPr id="10" name="Text Box 7"/>
            <p:cNvSpPr txBox="1">
              <a:spLocks noChangeArrowheads="1"/>
            </p:cNvSpPr>
            <p:nvPr/>
          </p:nvSpPr>
          <p:spPr bwMode="auto">
            <a:xfrm>
              <a:off x="1187" y="1654"/>
              <a:ext cx="375" cy="236"/>
            </a:xfrm>
            <a:prstGeom prst="rect">
              <a:avLst/>
            </a:prstGeom>
            <a:noFill/>
            <a:ln w="9525">
              <a:noFill/>
              <a:miter lim="800000"/>
              <a:headEnd/>
              <a:tailEnd/>
            </a:ln>
          </p:spPr>
          <p:txBody>
            <a:bodyPr wrap="none">
              <a:spAutoFit/>
            </a:bodyPr>
            <a:lstStyle/>
            <a:p>
              <a:pPr algn="r" eaLnBrk="0" hangingPunct="0"/>
              <a:r>
                <a:rPr lang="de-DE" sz="1400" b="1" dirty="0">
                  <a:solidFill>
                    <a:srgbClr val="0070C0"/>
                  </a:solidFill>
                </a:rPr>
                <a:t>600</a:t>
              </a:r>
            </a:p>
          </p:txBody>
        </p:sp>
        <p:sp>
          <p:nvSpPr>
            <p:cNvPr id="11" name="Text Box 8"/>
            <p:cNvSpPr txBox="1">
              <a:spLocks noChangeArrowheads="1"/>
            </p:cNvSpPr>
            <p:nvPr/>
          </p:nvSpPr>
          <p:spPr bwMode="auto">
            <a:xfrm>
              <a:off x="1187" y="2119"/>
              <a:ext cx="375" cy="236"/>
            </a:xfrm>
            <a:prstGeom prst="rect">
              <a:avLst/>
            </a:prstGeom>
            <a:noFill/>
            <a:ln w="9525">
              <a:noFill/>
              <a:miter lim="800000"/>
              <a:headEnd/>
              <a:tailEnd/>
            </a:ln>
          </p:spPr>
          <p:txBody>
            <a:bodyPr wrap="none">
              <a:spAutoFit/>
            </a:bodyPr>
            <a:lstStyle/>
            <a:p>
              <a:pPr algn="r" eaLnBrk="0" hangingPunct="0"/>
              <a:r>
                <a:rPr lang="de-DE" sz="1400" b="1" dirty="0">
                  <a:solidFill>
                    <a:srgbClr val="0070C0"/>
                  </a:solidFill>
                </a:rPr>
                <a:t>400</a:t>
              </a:r>
            </a:p>
          </p:txBody>
        </p:sp>
        <p:sp>
          <p:nvSpPr>
            <p:cNvPr id="12" name="Text Box 9"/>
            <p:cNvSpPr txBox="1">
              <a:spLocks noChangeArrowheads="1"/>
            </p:cNvSpPr>
            <p:nvPr/>
          </p:nvSpPr>
          <p:spPr bwMode="auto">
            <a:xfrm>
              <a:off x="1187" y="2583"/>
              <a:ext cx="375" cy="236"/>
            </a:xfrm>
            <a:prstGeom prst="rect">
              <a:avLst/>
            </a:prstGeom>
            <a:noFill/>
            <a:ln w="9525">
              <a:noFill/>
              <a:miter lim="800000"/>
              <a:headEnd/>
              <a:tailEnd/>
            </a:ln>
          </p:spPr>
          <p:txBody>
            <a:bodyPr wrap="none">
              <a:spAutoFit/>
            </a:bodyPr>
            <a:lstStyle/>
            <a:p>
              <a:pPr algn="r" eaLnBrk="0" hangingPunct="0"/>
              <a:r>
                <a:rPr lang="de-DE" sz="1400" b="1" dirty="0">
                  <a:solidFill>
                    <a:srgbClr val="0070C0"/>
                  </a:solidFill>
                </a:rPr>
                <a:t>200</a:t>
              </a:r>
            </a:p>
          </p:txBody>
        </p:sp>
        <p:sp>
          <p:nvSpPr>
            <p:cNvPr id="13" name="Text Box 10"/>
            <p:cNvSpPr txBox="1">
              <a:spLocks noChangeArrowheads="1"/>
            </p:cNvSpPr>
            <p:nvPr/>
          </p:nvSpPr>
          <p:spPr bwMode="auto">
            <a:xfrm>
              <a:off x="1342" y="3048"/>
              <a:ext cx="220" cy="236"/>
            </a:xfrm>
            <a:prstGeom prst="rect">
              <a:avLst/>
            </a:prstGeom>
            <a:noFill/>
            <a:ln w="9525">
              <a:noFill/>
              <a:miter lim="800000"/>
              <a:headEnd/>
              <a:tailEnd/>
            </a:ln>
          </p:spPr>
          <p:txBody>
            <a:bodyPr wrap="none">
              <a:spAutoFit/>
            </a:bodyPr>
            <a:lstStyle/>
            <a:p>
              <a:pPr algn="r" eaLnBrk="0" hangingPunct="0"/>
              <a:r>
                <a:rPr lang="de-DE" sz="1400" b="1" dirty="0">
                  <a:solidFill>
                    <a:srgbClr val="0070C0"/>
                  </a:solidFill>
                </a:rPr>
                <a:t>0</a:t>
              </a:r>
            </a:p>
          </p:txBody>
        </p:sp>
        <p:sp>
          <p:nvSpPr>
            <p:cNvPr id="14" name="Text Box 11"/>
            <p:cNvSpPr txBox="1">
              <a:spLocks noChangeArrowheads="1"/>
            </p:cNvSpPr>
            <p:nvPr/>
          </p:nvSpPr>
          <p:spPr bwMode="auto">
            <a:xfrm>
              <a:off x="4630" y="1513"/>
              <a:ext cx="723" cy="815"/>
            </a:xfrm>
            <a:prstGeom prst="rect">
              <a:avLst/>
            </a:prstGeom>
            <a:noFill/>
            <a:ln w="9525">
              <a:noFill/>
              <a:miter lim="800000"/>
              <a:headEnd/>
              <a:tailEnd/>
            </a:ln>
            <a:effectLst/>
          </p:spPr>
          <p:txBody>
            <a:bodyPr wrap="none">
              <a:spAutoFit/>
            </a:bodyPr>
            <a:lstStyle/>
            <a:p>
              <a:pPr algn="ctr" eaLnBrk="0" fontAlgn="auto" hangingPunct="0">
                <a:lnSpc>
                  <a:spcPct val="90000"/>
                </a:lnSpc>
                <a:spcBef>
                  <a:spcPts val="0"/>
                </a:spcBef>
                <a:spcAft>
                  <a:spcPts val="0"/>
                </a:spcAft>
                <a:defRPr/>
              </a:pPr>
              <a:r>
                <a:rPr lang="de-DE" sz="1400" b="1" dirty="0" err="1" smtClean="0">
                  <a:solidFill>
                    <a:srgbClr val="0070C0"/>
                  </a:solidFill>
                  <a:latin typeface="+mn-lt"/>
                </a:rPr>
                <a:t>frequenza</a:t>
              </a:r>
              <a:endParaRPr lang="de-DE" sz="1400" b="1" dirty="0">
                <a:solidFill>
                  <a:srgbClr val="0070C0"/>
                </a:solidFill>
                <a:latin typeface="+mn-lt"/>
              </a:endParaRPr>
            </a:p>
            <a:p>
              <a:pPr algn="ctr" eaLnBrk="0" fontAlgn="auto" hangingPunct="0">
                <a:lnSpc>
                  <a:spcPct val="90000"/>
                </a:lnSpc>
                <a:spcBef>
                  <a:spcPts val="0"/>
                </a:spcBef>
                <a:spcAft>
                  <a:spcPts val="0"/>
                </a:spcAft>
                <a:defRPr/>
              </a:pPr>
              <a:r>
                <a:rPr lang="de-DE" sz="1400" b="1" dirty="0" err="1" smtClean="0">
                  <a:solidFill>
                    <a:srgbClr val="0070C0"/>
                  </a:solidFill>
                  <a:latin typeface="+mn-lt"/>
                </a:rPr>
                <a:t>relativa</a:t>
              </a:r>
              <a:endParaRPr lang="de-DE" sz="1400" b="1" dirty="0">
                <a:solidFill>
                  <a:srgbClr val="0070C0"/>
                </a:solidFill>
                <a:latin typeface="+mn-lt"/>
              </a:endParaRPr>
            </a:p>
            <a:p>
              <a:pPr algn="ctr" eaLnBrk="0" fontAlgn="auto" hangingPunct="0">
                <a:lnSpc>
                  <a:spcPct val="90000"/>
                </a:lnSpc>
                <a:spcBef>
                  <a:spcPts val="0"/>
                </a:spcBef>
                <a:spcAft>
                  <a:spcPts val="0"/>
                </a:spcAft>
                <a:defRPr/>
              </a:pPr>
              <a:r>
                <a:rPr lang="de-DE" sz="1400" b="1" dirty="0" smtClean="0">
                  <a:solidFill>
                    <a:srgbClr val="0070C0"/>
                  </a:solidFill>
                  <a:latin typeface="+mn-lt"/>
                </a:rPr>
                <a:t>del</a:t>
              </a:r>
              <a:endParaRPr lang="de-DE" sz="1400" b="1" dirty="0">
                <a:solidFill>
                  <a:srgbClr val="0070C0"/>
                </a:solidFill>
                <a:latin typeface="+mn-lt"/>
              </a:endParaRPr>
            </a:p>
            <a:p>
              <a:pPr algn="ctr" eaLnBrk="0" fontAlgn="auto" hangingPunct="0">
                <a:lnSpc>
                  <a:spcPct val="90000"/>
                </a:lnSpc>
                <a:spcBef>
                  <a:spcPts val="0"/>
                </a:spcBef>
                <a:spcAft>
                  <a:spcPts val="0"/>
                </a:spcAft>
                <a:defRPr/>
              </a:pPr>
              <a:r>
                <a:rPr lang="de-DE" sz="1400" b="1" dirty="0" err="1" smtClean="0">
                  <a:solidFill>
                    <a:srgbClr val="0070C0"/>
                  </a:solidFill>
                  <a:latin typeface="+mn-lt"/>
                </a:rPr>
                <a:t>cancro</a:t>
              </a:r>
              <a:endParaRPr lang="de-DE" sz="1400" b="1" dirty="0">
                <a:solidFill>
                  <a:srgbClr val="0070C0"/>
                </a:solidFill>
                <a:latin typeface="+mn-lt"/>
              </a:endParaRPr>
            </a:p>
            <a:p>
              <a:pPr algn="ctr" eaLnBrk="0" fontAlgn="auto" hangingPunct="0">
                <a:lnSpc>
                  <a:spcPct val="90000"/>
                </a:lnSpc>
                <a:spcBef>
                  <a:spcPts val="0"/>
                </a:spcBef>
                <a:spcAft>
                  <a:spcPts val="0"/>
                </a:spcAft>
                <a:defRPr/>
              </a:pPr>
              <a:r>
                <a:rPr lang="de-DE" sz="1400" b="1" dirty="0" err="1" smtClean="0">
                  <a:solidFill>
                    <a:srgbClr val="0070C0"/>
                  </a:solidFill>
                  <a:latin typeface="+mn-lt"/>
                </a:rPr>
                <a:t>prostatico</a:t>
              </a:r>
              <a:endParaRPr lang="de-DE" sz="1400" b="1" dirty="0">
                <a:solidFill>
                  <a:srgbClr val="0070C0"/>
                </a:solidFill>
                <a:latin typeface="+mn-lt"/>
              </a:endParaRPr>
            </a:p>
          </p:txBody>
        </p:sp>
        <p:sp>
          <p:nvSpPr>
            <p:cNvPr id="15" name="Line 12"/>
            <p:cNvSpPr>
              <a:spLocks noChangeShapeType="1"/>
            </p:cNvSpPr>
            <p:nvPr/>
          </p:nvSpPr>
          <p:spPr bwMode="auto">
            <a:xfrm>
              <a:off x="1584" y="839"/>
              <a:ext cx="48" cy="0"/>
            </a:xfrm>
            <a:prstGeom prst="line">
              <a:avLst/>
            </a:prstGeom>
            <a:noFill/>
            <a:ln w="12700">
              <a:solidFill>
                <a:schemeClr val="bg1"/>
              </a:solidFill>
              <a:round/>
              <a:headEnd/>
              <a:tailEnd/>
            </a:ln>
          </p:spPr>
          <p:txBody>
            <a:bodyPr wrap="none" anchor="ctr"/>
            <a:lstStyle/>
            <a:p>
              <a:endParaRPr lang="en-GB">
                <a:solidFill>
                  <a:srgbClr val="0070C0"/>
                </a:solidFill>
              </a:endParaRPr>
            </a:p>
          </p:txBody>
        </p:sp>
        <p:sp>
          <p:nvSpPr>
            <p:cNvPr id="16" name="Line 13"/>
            <p:cNvSpPr>
              <a:spLocks noChangeShapeType="1"/>
            </p:cNvSpPr>
            <p:nvPr/>
          </p:nvSpPr>
          <p:spPr bwMode="auto">
            <a:xfrm>
              <a:off x="1584" y="1304"/>
              <a:ext cx="48" cy="0"/>
            </a:xfrm>
            <a:prstGeom prst="line">
              <a:avLst/>
            </a:prstGeom>
            <a:noFill/>
            <a:ln w="12700">
              <a:solidFill>
                <a:schemeClr val="bg1"/>
              </a:solidFill>
              <a:round/>
              <a:headEnd/>
              <a:tailEnd/>
            </a:ln>
          </p:spPr>
          <p:txBody>
            <a:bodyPr wrap="none" anchor="ctr"/>
            <a:lstStyle/>
            <a:p>
              <a:endParaRPr lang="en-GB">
                <a:solidFill>
                  <a:srgbClr val="0070C0"/>
                </a:solidFill>
              </a:endParaRPr>
            </a:p>
          </p:txBody>
        </p:sp>
        <p:sp>
          <p:nvSpPr>
            <p:cNvPr id="17" name="Line 14"/>
            <p:cNvSpPr>
              <a:spLocks noChangeShapeType="1"/>
            </p:cNvSpPr>
            <p:nvPr/>
          </p:nvSpPr>
          <p:spPr bwMode="auto">
            <a:xfrm>
              <a:off x="1584" y="1769"/>
              <a:ext cx="48" cy="0"/>
            </a:xfrm>
            <a:prstGeom prst="line">
              <a:avLst/>
            </a:prstGeom>
            <a:noFill/>
            <a:ln w="12700">
              <a:solidFill>
                <a:schemeClr val="bg1"/>
              </a:solidFill>
              <a:round/>
              <a:headEnd/>
              <a:tailEnd/>
            </a:ln>
          </p:spPr>
          <p:txBody>
            <a:bodyPr wrap="none" anchor="ctr"/>
            <a:lstStyle/>
            <a:p>
              <a:endParaRPr lang="en-GB">
                <a:solidFill>
                  <a:srgbClr val="0070C0"/>
                </a:solidFill>
              </a:endParaRPr>
            </a:p>
          </p:txBody>
        </p:sp>
        <p:sp>
          <p:nvSpPr>
            <p:cNvPr id="18" name="Line 15"/>
            <p:cNvSpPr>
              <a:spLocks noChangeShapeType="1"/>
            </p:cNvSpPr>
            <p:nvPr/>
          </p:nvSpPr>
          <p:spPr bwMode="auto">
            <a:xfrm>
              <a:off x="1584" y="2234"/>
              <a:ext cx="48" cy="0"/>
            </a:xfrm>
            <a:prstGeom prst="line">
              <a:avLst/>
            </a:prstGeom>
            <a:noFill/>
            <a:ln w="12700">
              <a:solidFill>
                <a:schemeClr val="bg1"/>
              </a:solidFill>
              <a:round/>
              <a:headEnd/>
              <a:tailEnd/>
            </a:ln>
          </p:spPr>
          <p:txBody>
            <a:bodyPr wrap="none" anchor="ctr"/>
            <a:lstStyle/>
            <a:p>
              <a:endParaRPr lang="en-GB">
                <a:solidFill>
                  <a:srgbClr val="0070C0"/>
                </a:solidFill>
              </a:endParaRPr>
            </a:p>
          </p:txBody>
        </p:sp>
        <p:sp>
          <p:nvSpPr>
            <p:cNvPr id="19" name="Line 16"/>
            <p:cNvSpPr>
              <a:spLocks noChangeShapeType="1"/>
            </p:cNvSpPr>
            <p:nvPr/>
          </p:nvSpPr>
          <p:spPr bwMode="auto">
            <a:xfrm>
              <a:off x="1584" y="2699"/>
              <a:ext cx="48" cy="0"/>
            </a:xfrm>
            <a:prstGeom prst="line">
              <a:avLst/>
            </a:prstGeom>
            <a:noFill/>
            <a:ln w="12700">
              <a:solidFill>
                <a:schemeClr val="bg1"/>
              </a:solidFill>
              <a:round/>
              <a:headEnd/>
              <a:tailEnd/>
            </a:ln>
          </p:spPr>
          <p:txBody>
            <a:bodyPr wrap="none" anchor="ctr"/>
            <a:lstStyle/>
            <a:p>
              <a:endParaRPr lang="en-GB">
                <a:solidFill>
                  <a:srgbClr val="0070C0"/>
                </a:solidFill>
              </a:endParaRPr>
            </a:p>
          </p:txBody>
        </p:sp>
        <p:sp>
          <p:nvSpPr>
            <p:cNvPr id="20" name="Line 17"/>
            <p:cNvSpPr>
              <a:spLocks noChangeShapeType="1"/>
            </p:cNvSpPr>
            <p:nvPr/>
          </p:nvSpPr>
          <p:spPr bwMode="auto">
            <a:xfrm>
              <a:off x="1584" y="3164"/>
              <a:ext cx="48" cy="0"/>
            </a:xfrm>
            <a:prstGeom prst="line">
              <a:avLst/>
            </a:prstGeom>
            <a:noFill/>
            <a:ln w="12700">
              <a:solidFill>
                <a:schemeClr val="bg1"/>
              </a:solidFill>
              <a:round/>
              <a:headEnd/>
              <a:tailEnd/>
            </a:ln>
          </p:spPr>
          <p:txBody>
            <a:bodyPr wrap="none" anchor="ctr"/>
            <a:lstStyle/>
            <a:p>
              <a:endParaRPr lang="en-GB">
                <a:solidFill>
                  <a:srgbClr val="0070C0"/>
                </a:solidFill>
              </a:endParaRPr>
            </a:p>
          </p:txBody>
        </p:sp>
        <p:sp>
          <p:nvSpPr>
            <p:cNvPr id="21" name="Freeform 18"/>
            <p:cNvSpPr>
              <a:spLocks/>
            </p:cNvSpPr>
            <p:nvPr/>
          </p:nvSpPr>
          <p:spPr bwMode="auto">
            <a:xfrm>
              <a:off x="2282" y="844"/>
              <a:ext cx="1953" cy="2258"/>
            </a:xfrm>
            <a:custGeom>
              <a:avLst/>
              <a:gdLst>
                <a:gd name="T0" fmla="*/ 0 w 1953"/>
                <a:gd name="T1" fmla="*/ 2256 h 2258"/>
                <a:gd name="T2" fmla="*/ 192 w 1953"/>
                <a:gd name="T3" fmla="*/ 2247 h 2258"/>
                <a:gd name="T4" fmla="*/ 375 w 1953"/>
                <a:gd name="T5" fmla="*/ 2187 h 2258"/>
                <a:gd name="T6" fmla="*/ 555 w 1953"/>
                <a:gd name="T7" fmla="*/ 2010 h 2258"/>
                <a:gd name="T8" fmla="*/ 702 w 1953"/>
                <a:gd name="T9" fmla="*/ 1737 h 2258"/>
                <a:gd name="T10" fmla="*/ 906 w 1953"/>
                <a:gd name="T11" fmla="*/ 1173 h 2258"/>
                <a:gd name="T12" fmla="*/ 1146 w 1953"/>
                <a:gd name="T13" fmla="*/ 513 h 2258"/>
                <a:gd name="T14" fmla="*/ 1317 w 1953"/>
                <a:gd name="T15" fmla="*/ 210 h 2258"/>
                <a:gd name="T16" fmla="*/ 1458 w 1953"/>
                <a:gd name="T17" fmla="*/ 78 h 2258"/>
                <a:gd name="T18" fmla="*/ 1662 w 1953"/>
                <a:gd name="T19" fmla="*/ 12 h 2258"/>
                <a:gd name="T20" fmla="*/ 1953 w 1953"/>
                <a:gd name="T21" fmla="*/ 3 h 2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53"/>
                <a:gd name="T34" fmla="*/ 0 h 2258"/>
                <a:gd name="T35" fmla="*/ 1953 w 1953"/>
                <a:gd name="T36" fmla="*/ 2258 h 2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53" h="2258">
                  <a:moveTo>
                    <a:pt x="0" y="2256"/>
                  </a:moveTo>
                  <a:cubicBezTo>
                    <a:pt x="65" y="2257"/>
                    <a:pt x="130" y="2258"/>
                    <a:pt x="192" y="2247"/>
                  </a:cubicBezTo>
                  <a:cubicBezTo>
                    <a:pt x="254" y="2236"/>
                    <a:pt x="314" y="2226"/>
                    <a:pt x="375" y="2187"/>
                  </a:cubicBezTo>
                  <a:cubicBezTo>
                    <a:pt x="436" y="2148"/>
                    <a:pt x="500" y="2085"/>
                    <a:pt x="555" y="2010"/>
                  </a:cubicBezTo>
                  <a:cubicBezTo>
                    <a:pt x="610" y="1935"/>
                    <a:pt x="644" y="1876"/>
                    <a:pt x="702" y="1737"/>
                  </a:cubicBezTo>
                  <a:cubicBezTo>
                    <a:pt x="760" y="1598"/>
                    <a:pt x="832" y="1377"/>
                    <a:pt x="906" y="1173"/>
                  </a:cubicBezTo>
                  <a:cubicBezTo>
                    <a:pt x="980" y="969"/>
                    <a:pt x="1078" y="673"/>
                    <a:pt x="1146" y="513"/>
                  </a:cubicBezTo>
                  <a:cubicBezTo>
                    <a:pt x="1214" y="353"/>
                    <a:pt x="1265" y="282"/>
                    <a:pt x="1317" y="210"/>
                  </a:cubicBezTo>
                  <a:cubicBezTo>
                    <a:pt x="1369" y="138"/>
                    <a:pt x="1400" y="111"/>
                    <a:pt x="1458" y="78"/>
                  </a:cubicBezTo>
                  <a:cubicBezTo>
                    <a:pt x="1516" y="45"/>
                    <a:pt x="1580" y="24"/>
                    <a:pt x="1662" y="12"/>
                  </a:cubicBezTo>
                  <a:cubicBezTo>
                    <a:pt x="1744" y="0"/>
                    <a:pt x="1848" y="1"/>
                    <a:pt x="1953" y="3"/>
                  </a:cubicBezTo>
                </a:path>
              </a:pathLst>
            </a:custGeom>
            <a:noFill/>
            <a:ln w="38100">
              <a:solidFill>
                <a:srgbClr val="CCFF33"/>
              </a:solidFill>
              <a:round/>
              <a:headEnd/>
              <a:tailEnd/>
            </a:ln>
          </p:spPr>
          <p:txBody>
            <a:bodyPr wrap="none" anchor="ctr"/>
            <a:lstStyle/>
            <a:p>
              <a:endParaRPr lang="en-GB">
                <a:solidFill>
                  <a:srgbClr val="0070C0"/>
                </a:solidFill>
              </a:endParaRPr>
            </a:p>
          </p:txBody>
        </p:sp>
        <p:sp>
          <p:nvSpPr>
            <p:cNvPr id="22" name="Freeform 19"/>
            <p:cNvSpPr>
              <a:spLocks/>
            </p:cNvSpPr>
            <p:nvPr/>
          </p:nvSpPr>
          <p:spPr bwMode="auto">
            <a:xfrm>
              <a:off x="2204" y="1609"/>
              <a:ext cx="2001" cy="1632"/>
            </a:xfrm>
            <a:custGeom>
              <a:avLst/>
              <a:gdLst>
                <a:gd name="T0" fmla="*/ 0 w 1998"/>
                <a:gd name="T1" fmla="*/ 1629 h 1632"/>
                <a:gd name="T2" fmla="*/ 0 w 1998"/>
                <a:gd name="T3" fmla="*/ 120 h 1632"/>
                <a:gd name="T4" fmla="*/ 294 w 1998"/>
                <a:gd name="T5" fmla="*/ 120 h 1632"/>
                <a:gd name="T6" fmla="*/ 294 w 1998"/>
                <a:gd name="T7" fmla="*/ 42 h 1632"/>
                <a:gd name="T8" fmla="*/ 585 w 1998"/>
                <a:gd name="T9" fmla="*/ 42 h 1632"/>
                <a:gd name="T10" fmla="*/ 585 w 1998"/>
                <a:gd name="T11" fmla="*/ 0 h 1632"/>
                <a:gd name="T12" fmla="*/ 834 w 1998"/>
                <a:gd name="T13" fmla="*/ 0 h 1632"/>
                <a:gd name="T14" fmla="*/ 834 w 1998"/>
                <a:gd name="T15" fmla="*/ 204 h 1632"/>
                <a:gd name="T16" fmla="*/ 1164 w 1998"/>
                <a:gd name="T17" fmla="*/ 204 h 1632"/>
                <a:gd name="T18" fmla="*/ 1164 w 1998"/>
                <a:gd name="T19" fmla="*/ 369 h 1632"/>
                <a:gd name="T20" fmla="*/ 1404 w 1998"/>
                <a:gd name="T21" fmla="*/ 369 h 1632"/>
                <a:gd name="T22" fmla="*/ 1404 w 1998"/>
                <a:gd name="T23" fmla="*/ 537 h 1632"/>
                <a:gd name="T24" fmla="*/ 1695 w 1998"/>
                <a:gd name="T25" fmla="*/ 537 h 1632"/>
                <a:gd name="T26" fmla="*/ 1695 w 1998"/>
                <a:gd name="T27" fmla="*/ 786 h 1632"/>
                <a:gd name="T28" fmla="*/ 2025 w 1998"/>
                <a:gd name="T29" fmla="*/ 786 h 1632"/>
                <a:gd name="T30" fmla="*/ 2025 w 1998"/>
                <a:gd name="T31" fmla="*/ 1632 h 16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98"/>
                <a:gd name="T49" fmla="*/ 0 h 1632"/>
                <a:gd name="T50" fmla="*/ 1998 w 1998"/>
                <a:gd name="T51" fmla="*/ 1632 h 163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98" h="1632">
                  <a:moveTo>
                    <a:pt x="0" y="1629"/>
                  </a:moveTo>
                  <a:lnTo>
                    <a:pt x="0" y="120"/>
                  </a:lnTo>
                  <a:lnTo>
                    <a:pt x="294" y="120"/>
                  </a:lnTo>
                  <a:lnTo>
                    <a:pt x="294" y="42"/>
                  </a:lnTo>
                  <a:lnTo>
                    <a:pt x="576" y="42"/>
                  </a:lnTo>
                  <a:lnTo>
                    <a:pt x="576" y="0"/>
                  </a:lnTo>
                  <a:lnTo>
                    <a:pt x="825" y="0"/>
                  </a:lnTo>
                  <a:lnTo>
                    <a:pt x="825" y="204"/>
                  </a:lnTo>
                  <a:lnTo>
                    <a:pt x="1146" y="204"/>
                  </a:lnTo>
                  <a:lnTo>
                    <a:pt x="1146" y="369"/>
                  </a:lnTo>
                  <a:lnTo>
                    <a:pt x="1386" y="369"/>
                  </a:lnTo>
                  <a:lnTo>
                    <a:pt x="1386" y="537"/>
                  </a:lnTo>
                  <a:lnTo>
                    <a:pt x="1668" y="537"/>
                  </a:lnTo>
                  <a:lnTo>
                    <a:pt x="1668" y="786"/>
                  </a:lnTo>
                  <a:lnTo>
                    <a:pt x="1998" y="786"/>
                  </a:lnTo>
                  <a:lnTo>
                    <a:pt x="1998" y="1632"/>
                  </a:lnTo>
                </a:path>
              </a:pathLst>
            </a:custGeom>
            <a:noFill/>
            <a:ln w="38100">
              <a:pattFill prst="wdUpDiag">
                <a:fgClr>
                  <a:srgbClr val="DDDDDD"/>
                </a:fgClr>
                <a:bgClr>
                  <a:schemeClr val="accent2"/>
                </a:bgClr>
              </a:pattFill>
              <a:round/>
              <a:headEnd/>
              <a:tailEnd/>
            </a:ln>
          </p:spPr>
          <p:txBody>
            <a:bodyPr wrap="none" anchor="ctr"/>
            <a:lstStyle/>
            <a:p>
              <a:endParaRPr lang="en-GB">
                <a:solidFill>
                  <a:srgbClr val="0070C0"/>
                </a:solidFill>
              </a:endParaRPr>
            </a:p>
          </p:txBody>
        </p:sp>
        <p:sp>
          <p:nvSpPr>
            <p:cNvPr id="23" name="Line 20"/>
            <p:cNvSpPr>
              <a:spLocks noChangeShapeType="1"/>
            </p:cNvSpPr>
            <p:nvPr/>
          </p:nvSpPr>
          <p:spPr bwMode="auto">
            <a:xfrm rot="-5400000">
              <a:off x="1890" y="3217"/>
              <a:ext cx="48" cy="1"/>
            </a:xfrm>
            <a:prstGeom prst="line">
              <a:avLst/>
            </a:prstGeom>
            <a:noFill/>
            <a:ln w="12700">
              <a:solidFill>
                <a:schemeClr val="bg1"/>
              </a:solidFill>
              <a:round/>
              <a:headEnd/>
              <a:tailEnd/>
            </a:ln>
          </p:spPr>
          <p:txBody>
            <a:bodyPr wrap="none" anchor="ctr"/>
            <a:lstStyle/>
            <a:p>
              <a:endParaRPr lang="en-GB">
                <a:solidFill>
                  <a:srgbClr val="0070C0"/>
                </a:solidFill>
              </a:endParaRPr>
            </a:p>
          </p:txBody>
        </p:sp>
        <p:sp>
          <p:nvSpPr>
            <p:cNvPr id="24" name="Line 21"/>
            <p:cNvSpPr>
              <a:spLocks noChangeShapeType="1"/>
            </p:cNvSpPr>
            <p:nvPr/>
          </p:nvSpPr>
          <p:spPr bwMode="auto">
            <a:xfrm rot="-5400000">
              <a:off x="2176" y="3217"/>
              <a:ext cx="48" cy="1"/>
            </a:xfrm>
            <a:prstGeom prst="line">
              <a:avLst/>
            </a:prstGeom>
            <a:noFill/>
            <a:ln w="12700">
              <a:solidFill>
                <a:schemeClr val="bg1"/>
              </a:solidFill>
              <a:round/>
              <a:headEnd/>
              <a:tailEnd/>
            </a:ln>
          </p:spPr>
          <p:txBody>
            <a:bodyPr wrap="none" anchor="ctr"/>
            <a:lstStyle/>
            <a:p>
              <a:endParaRPr lang="en-GB">
                <a:solidFill>
                  <a:srgbClr val="0070C0"/>
                </a:solidFill>
              </a:endParaRPr>
            </a:p>
          </p:txBody>
        </p:sp>
        <p:sp>
          <p:nvSpPr>
            <p:cNvPr id="25" name="Line 22"/>
            <p:cNvSpPr>
              <a:spLocks noChangeShapeType="1"/>
            </p:cNvSpPr>
            <p:nvPr/>
          </p:nvSpPr>
          <p:spPr bwMode="auto">
            <a:xfrm rot="-5400000">
              <a:off x="2462" y="3217"/>
              <a:ext cx="48" cy="1"/>
            </a:xfrm>
            <a:prstGeom prst="line">
              <a:avLst/>
            </a:prstGeom>
            <a:noFill/>
            <a:ln w="12700">
              <a:solidFill>
                <a:schemeClr val="bg1"/>
              </a:solidFill>
              <a:round/>
              <a:headEnd/>
              <a:tailEnd/>
            </a:ln>
          </p:spPr>
          <p:txBody>
            <a:bodyPr wrap="none" anchor="ctr"/>
            <a:lstStyle/>
            <a:p>
              <a:endParaRPr lang="en-GB">
                <a:solidFill>
                  <a:srgbClr val="0070C0"/>
                </a:solidFill>
              </a:endParaRPr>
            </a:p>
          </p:txBody>
        </p:sp>
        <p:sp>
          <p:nvSpPr>
            <p:cNvPr id="26" name="Line 23"/>
            <p:cNvSpPr>
              <a:spLocks noChangeShapeType="1"/>
            </p:cNvSpPr>
            <p:nvPr/>
          </p:nvSpPr>
          <p:spPr bwMode="auto">
            <a:xfrm rot="-5400000">
              <a:off x="2748" y="3217"/>
              <a:ext cx="48" cy="1"/>
            </a:xfrm>
            <a:prstGeom prst="line">
              <a:avLst/>
            </a:prstGeom>
            <a:noFill/>
            <a:ln w="12700">
              <a:solidFill>
                <a:schemeClr val="bg1"/>
              </a:solidFill>
              <a:round/>
              <a:headEnd/>
              <a:tailEnd/>
            </a:ln>
          </p:spPr>
          <p:txBody>
            <a:bodyPr wrap="none" anchor="ctr"/>
            <a:lstStyle/>
            <a:p>
              <a:endParaRPr lang="en-GB">
                <a:solidFill>
                  <a:srgbClr val="0070C0"/>
                </a:solidFill>
              </a:endParaRPr>
            </a:p>
          </p:txBody>
        </p:sp>
        <p:sp>
          <p:nvSpPr>
            <p:cNvPr id="27" name="Line 24"/>
            <p:cNvSpPr>
              <a:spLocks noChangeShapeType="1"/>
            </p:cNvSpPr>
            <p:nvPr/>
          </p:nvSpPr>
          <p:spPr bwMode="auto">
            <a:xfrm rot="-5400000">
              <a:off x="3034" y="3217"/>
              <a:ext cx="48" cy="1"/>
            </a:xfrm>
            <a:prstGeom prst="line">
              <a:avLst/>
            </a:prstGeom>
            <a:noFill/>
            <a:ln w="12700">
              <a:solidFill>
                <a:schemeClr val="bg1"/>
              </a:solidFill>
              <a:round/>
              <a:headEnd/>
              <a:tailEnd/>
            </a:ln>
          </p:spPr>
          <p:txBody>
            <a:bodyPr wrap="none" anchor="ctr"/>
            <a:lstStyle/>
            <a:p>
              <a:endParaRPr lang="en-GB">
                <a:solidFill>
                  <a:srgbClr val="0070C0"/>
                </a:solidFill>
              </a:endParaRPr>
            </a:p>
          </p:txBody>
        </p:sp>
        <p:sp>
          <p:nvSpPr>
            <p:cNvPr id="28" name="Line 25"/>
            <p:cNvSpPr>
              <a:spLocks noChangeShapeType="1"/>
            </p:cNvSpPr>
            <p:nvPr/>
          </p:nvSpPr>
          <p:spPr bwMode="auto">
            <a:xfrm rot="-5400000">
              <a:off x="3320" y="3217"/>
              <a:ext cx="48" cy="1"/>
            </a:xfrm>
            <a:prstGeom prst="line">
              <a:avLst/>
            </a:prstGeom>
            <a:noFill/>
            <a:ln w="12700">
              <a:solidFill>
                <a:schemeClr val="bg1"/>
              </a:solidFill>
              <a:round/>
              <a:headEnd/>
              <a:tailEnd/>
            </a:ln>
          </p:spPr>
          <p:txBody>
            <a:bodyPr wrap="none" anchor="ctr"/>
            <a:lstStyle/>
            <a:p>
              <a:endParaRPr lang="en-GB">
                <a:solidFill>
                  <a:srgbClr val="0070C0"/>
                </a:solidFill>
              </a:endParaRPr>
            </a:p>
          </p:txBody>
        </p:sp>
        <p:sp>
          <p:nvSpPr>
            <p:cNvPr id="29" name="Line 26"/>
            <p:cNvSpPr>
              <a:spLocks noChangeShapeType="1"/>
            </p:cNvSpPr>
            <p:nvPr/>
          </p:nvSpPr>
          <p:spPr bwMode="auto">
            <a:xfrm rot="-5400000">
              <a:off x="3606" y="3217"/>
              <a:ext cx="48" cy="1"/>
            </a:xfrm>
            <a:prstGeom prst="line">
              <a:avLst/>
            </a:prstGeom>
            <a:noFill/>
            <a:ln w="12700">
              <a:solidFill>
                <a:schemeClr val="bg1"/>
              </a:solidFill>
              <a:round/>
              <a:headEnd/>
              <a:tailEnd/>
            </a:ln>
          </p:spPr>
          <p:txBody>
            <a:bodyPr wrap="none" anchor="ctr"/>
            <a:lstStyle/>
            <a:p>
              <a:endParaRPr lang="en-GB">
                <a:solidFill>
                  <a:srgbClr val="0070C0"/>
                </a:solidFill>
              </a:endParaRPr>
            </a:p>
          </p:txBody>
        </p:sp>
        <p:sp>
          <p:nvSpPr>
            <p:cNvPr id="30" name="Line 27"/>
            <p:cNvSpPr>
              <a:spLocks noChangeShapeType="1"/>
            </p:cNvSpPr>
            <p:nvPr/>
          </p:nvSpPr>
          <p:spPr bwMode="auto">
            <a:xfrm rot="-5400000">
              <a:off x="3892" y="3217"/>
              <a:ext cx="48" cy="1"/>
            </a:xfrm>
            <a:prstGeom prst="line">
              <a:avLst/>
            </a:prstGeom>
            <a:noFill/>
            <a:ln w="12700">
              <a:solidFill>
                <a:schemeClr val="bg1"/>
              </a:solidFill>
              <a:round/>
              <a:headEnd/>
              <a:tailEnd/>
            </a:ln>
          </p:spPr>
          <p:txBody>
            <a:bodyPr wrap="none" anchor="ctr"/>
            <a:lstStyle/>
            <a:p>
              <a:endParaRPr lang="en-GB">
                <a:solidFill>
                  <a:srgbClr val="0070C0"/>
                </a:solidFill>
              </a:endParaRPr>
            </a:p>
          </p:txBody>
        </p:sp>
        <p:sp>
          <p:nvSpPr>
            <p:cNvPr id="31" name="Line 28"/>
            <p:cNvSpPr>
              <a:spLocks noChangeShapeType="1"/>
            </p:cNvSpPr>
            <p:nvPr/>
          </p:nvSpPr>
          <p:spPr bwMode="auto">
            <a:xfrm rot="-5400000">
              <a:off x="4179" y="3217"/>
              <a:ext cx="48" cy="1"/>
            </a:xfrm>
            <a:prstGeom prst="line">
              <a:avLst/>
            </a:prstGeom>
            <a:noFill/>
            <a:ln w="12700">
              <a:solidFill>
                <a:schemeClr val="bg1"/>
              </a:solidFill>
              <a:round/>
              <a:headEnd/>
              <a:tailEnd/>
            </a:ln>
          </p:spPr>
          <p:txBody>
            <a:bodyPr wrap="none" anchor="ctr"/>
            <a:lstStyle/>
            <a:p>
              <a:endParaRPr lang="en-GB">
                <a:solidFill>
                  <a:srgbClr val="0070C0"/>
                </a:solidFill>
              </a:endParaRPr>
            </a:p>
          </p:txBody>
        </p:sp>
        <p:sp>
          <p:nvSpPr>
            <p:cNvPr id="32" name="Rectangle 29"/>
            <p:cNvSpPr>
              <a:spLocks noChangeArrowheads="1"/>
            </p:cNvSpPr>
            <p:nvPr/>
          </p:nvSpPr>
          <p:spPr bwMode="auto">
            <a:xfrm>
              <a:off x="213" y="1600"/>
              <a:ext cx="884" cy="567"/>
            </a:xfrm>
            <a:prstGeom prst="rect">
              <a:avLst/>
            </a:prstGeom>
            <a:noFill/>
            <a:ln w="9525">
              <a:noFill/>
              <a:miter lim="800000"/>
              <a:headEnd/>
              <a:tailEnd/>
            </a:ln>
            <a:effectLst/>
          </p:spPr>
          <p:txBody>
            <a:bodyPr wrap="none">
              <a:spAutoFit/>
            </a:bodyPr>
            <a:lstStyle/>
            <a:p>
              <a:pPr algn="ctr" eaLnBrk="0" fontAlgn="auto" hangingPunct="0">
                <a:spcBef>
                  <a:spcPts val="0"/>
                </a:spcBef>
                <a:spcAft>
                  <a:spcPts val="0"/>
                </a:spcAft>
                <a:defRPr/>
              </a:pPr>
              <a:r>
                <a:rPr lang="de-DE" sz="1400" b="1" dirty="0" err="1" smtClean="0">
                  <a:solidFill>
                    <a:srgbClr val="0070C0"/>
                  </a:solidFill>
                  <a:latin typeface="+mn-lt"/>
                </a:rPr>
                <a:t>Testosterone</a:t>
              </a:r>
              <a:endParaRPr lang="de-DE" sz="1400" b="1" dirty="0">
                <a:solidFill>
                  <a:srgbClr val="0070C0"/>
                </a:solidFill>
                <a:latin typeface="+mn-lt"/>
              </a:endParaRPr>
            </a:p>
            <a:p>
              <a:pPr algn="ctr" eaLnBrk="0" fontAlgn="auto" hangingPunct="0">
                <a:spcBef>
                  <a:spcPts val="0"/>
                </a:spcBef>
                <a:spcAft>
                  <a:spcPts val="0"/>
                </a:spcAft>
                <a:defRPr/>
              </a:pPr>
              <a:r>
                <a:rPr lang="de-DE" sz="1400" b="1" dirty="0" smtClean="0">
                  <a:solidFill>
                    <a:srgbClr val="0070C0"/>
                  </a:solidFill>
                  <a:latin typeface="+mn-lt"/>
                </a:rPr>
                <a:t>totale</a:t>
              </a:r>
              <a:endParaRPr lang="de-DE" sz="1400" b="1" dirty="0">
                <a:solidFill>
                  <a:srgbClr val="0070C0"/>
                </a:solidFill>
                <a:latin typeface="+mn-lt"/>
              </a:endParaRPr>
            </a:p>
            <a:p>
              <a:pPr algn="ctr" eaLnBrk="0" fontAlgn="auto" hangingPunct="0">
                <a:spcBef>
                  <a:spcPts val="0"/>
                </a:spcBef>
                <a:spcAft>
                  <a:spcPts val="0"/>
                </a:spcAft>
                <a:defRPr/>
              </a:pPr>
              <a:r>
                <a:rPr lang="de-DE" sz="1400" b="1" dirty="0">
                  <a:solidFill>
                    <a:srgbClr val="0070C0"/>
                  </a:solidFill>
                  <a:latin typeface="+mn-lt"/>
                </a:rPr>
                <a:t>(ng/dL)</a:t>
              </a:r>
            </a:p>
          </p:txBody>
        </p:sp>
        <p:sp>
          <p:nvSpPr>
            <p:cNvPr id="33" name="Rectangle 30"/>
            <p:cNvSpPr>
              <a:spLocks noChangeArrowheads="1"/>
            </p:cNvSpPr>
            <p:nvPr/>
          </p:nvSpPr>
          <p:spPr bwMode="auto">
            <a:xfrm>
              <a:off x="2043" y="3242"/>
              <a:ext cx="298" cy="236"/>
            </a:xfrm>
            <a:prstGeom prst="rect">
              <a:avLst/>
            </a:prstGeom>
            <a:noFill/>
            <a:ln w="9525">
              <a:noFill/>
              <a:miter lim="800000"/>
              <a:headEnd/>
              <a:tailEnd/>
            </a:ln>
          </p:spPr>
          <p:txBody>
            <a:bodyPr wrap="none">
              <a:spAutoFit/>
            </a:bodyPr>
            <a:lstStyle/>
            <a:p>
              <a:pPr algn="ctr" eaLnBrk="0" hangingPunct="0"/>
              <a:r>
                <a:rPr lang="de-DE" sz="1400" b="1" dirty="0">
                  <a:solidFill>
                    <a:srgbClr val="0070C0"/>
                  </a:solidFill>
                </a:rPr>
                <a:t>20</a:t>
              </a:r>
            </a:p>
          </p:txBody>
        </p:sp>
        <p:sp>
          <p:nvSpPr>
            <p:cNvPr id="34" name="Rectangle 31"/>
            <p:cNvSpPr>
              <a:spLocks noChangeArrowheads="1"/>
            </p:cNvSpPr>
            <p:nvPr/>
          </p:nvSpPr>
          <p:spPr bwMode="auto">
            <a:xfrm>
              <a:off x="2329" y="3242"/>
              <a:ext cx="298" cy="236"/>
            </a:xfrm>
            <a:prstGeom prst="rect">
              <a:avLst/>
            </a:prstGeom>
            <a:noFill/>
            <a:ln w="9525">
              <a:noFill/>
              <a:miter lim="800000"/>
              <a:headEnd/>
              <a:tailEnd/>
            </a:ln>
          </p:spPr>
          <p:txBody>
            <a:bodyPr wrap="none">
              <a:spAutoFit/>
            </a:bodyPr>
            <a:lstStyle/>
            <a:p>
              <a:pPr algn="ctr" eaLnBrk="0" hangingPunct="0"/>
              <a:r>
                <a:rPr lang="de-DE" sz="1400" b="1" dirty="0">
                  <a:solidFill>
                    <a:srgbClr val="0070C0"/>
                  </a:solidFill>
                </a:rPr>
                <a:t>30</a:t>
              </a:r>
            </a:p>
          </p:txBody>
        </p:sp>
        <p:sp>
          <p:nvSpPr>
            <p:cNvPr id="35" name="Rectangle 32"/>
            <p:cNvSpPr>
              <a:spLocks noChangeArrowheads="1"/>
            </p:cNvSpPr>
            <p:nvPr/>
          </p:nvSpPr>
          <p:spPr bwMode="auto">
            <a:xfrm>
              <a:off x="2613" y="3242"/>
              <a:ext cx="298" cy="236"/>
            </a:xfrm>
            <a:prstGeom prst="rect">
              <a:avLst/>
            </a:prstGeom>
            <a:noFill/>
            <a:ln w="9525">
              <a:noFill/>
              <a:miter lim="800000"/>
              <a:headEnd/>
              <a:tailEnd/>
            </a:ln>
          </p:spPr>
          <p:txBody>
            <a:bodyPr wrap="none">
              <a:spAutoFit/>
            </a:bodyPr>
            <a:lstStyle/>
            <a:p>
              <a:pPr algn="ctr" eaLnBrk="0" hangingPunct="0"/>
              <a:r>
                <a:rPr lang="de-DE" sz="1400" b="1" dirty="0">
                  <a:solidFill>
                    <a:srgbClr val="0070C0"/>
                  </a:solidFill>
                </a:rPr>
                <a:t>40</a:t>
              </a:r>
            </a:p>
          </p:txBody>
        </p:sp>
        <p:sp>
          <p:nvSpPr>
            <p:cNvPr id="36" name="Rectangle 33"/>
            <p:cNvSpPr>
              <a:spLocks noChangeArrowheads="1"/>
            </p:cNvSpPr>
            <p:nvPr/>
          </p:nvSpPr>
          <p:spPr bwMode="auto">
            <a:xfrm>
              <a:off x="2908" y="3242"/>
              <a:ext cx="298" cy="236"/>
            </a:xfrm>
            <a:prstGeom prst="rect">
              <a:avLst/>
            </a:prstGeom>
            <a:noFill/>
            <a:ln w="9525">
              <a:noFill/>
              <a:miter lim="800000"/>
              <a:headEnd/>
              <a:tailEnd/>
            </a:ln>
          </p:spPr>
          <p:txBody>
            <a:bodyPr wrap="none">
              <a:spAutoFit/>
            </a:bodyPr>
            <a:lstStyle/>
            <a:p>
              <a:pPr algn="ctr" eaLnBrk="0" hangingPunct="0"/>
              <a:r>
                <a:rPr lang="de-DE" sz="1400" b="1" dirty="0">
                  <a:solidFill>
                    <a:srgbClr val="0070C0"/>
                  </a:solidFill>
                </a:rPr>
                <a:t>50</a:t>
              </a:r>
            </a:p>
          </p:txBody>
        </p:sp>
        <p:sp>
          <p:nvSpPr>
            <p:cNvPr id="37" name="Rectangle 34"/>
            <p:cNvSpPr>
              <a:spLocks noChangeArrowheads="1"/>
            </p:cNvSpPr>
            <p:nvPr/>
          </p:nvSpPr>
          <p:spPr bwMode="auto">
            <a:xfrm>
              <a:off x="3192" y="3242"/>
              <a:ext cx="298" cy="236"/>
            </a:xfrm>
            <a:prstGeom prst="rect">
              <a:avLst/>
            </a:prstGeom>
            <a:noFill/>
            <a:ln w="9525">
              <a:noFill/>
              <a:miter lim="800000"/>
              <a:headEnd/>
              <a:tailEnd/>
            </a:ln>
          </p:spPr>
          <p:txBody>
            <a:bodyPr wrap="none">
              <a:spAutoFit/>
            </a:bodyPr>
            <a:lstStyle/>
            <a:p>
              <a:pPr algn="ctr" eaLnBrk="0" hangingPunct="0"/>
              <a:r>
                <a:rPr lang="de-DE" sz="1400" b="1" dirty="0">
                  <a:solidFill>
                    <a:srgbClr val="0070C0"/>
                  </a:solidFill>
                </a:rPr>
                <a:t>60</a:t>
              </a:r>
            </a:p>
          </p:txBody>
        </p:sp>
        <p:sp>
          <p:nvSpPr>
            <p:cNvPr id="38" name="Rectangle 35"/>
            <p:cNvSpPr>
              <a:spLocks noChangeArrowheads="1"/>
            </p:cNvSpPr>
            <p:nvPr/>
          </p:nvSpPr>
          <p:spPr bwMode="auto">
            <a:xfrm>
              <a:off x="3481" y="3242"/>
              <a:ext cx="298" cy="236"/>
            </a:xfrm>
            <a:prstGeom prst="rect">
              <a:avLst/>
            </a:prstGeom>
            <a:noFill/>
            <a:ln w="9525">
              <a:noFill/>
              <a:miter lim="800000"/>
              <a:headEnd/>
              <a:tailEnd/>
            </a:ln>
          </p:spPr>
          <p:txBody>
            <a:bodyPr wrap="none">
              <a:spAutoFit/>
            </a:bodyPr>
            <a:lstStyle/>
            <a:p>
              <a:pPr algn="ctr" eaLnBrk="0" hangingPunct="0"/>
              <a:r>
                <a:rPr lang="de-DE" sz="1400" b="1" dirty="0">
                  <a:solidFill>
                    <a:srgbClr val="0070C0"/>
                  </a:solidFill>
                </a:rPr>
                <a:t>70</a:t>
              </a:r>
            </a:p>
          </p:txBody>
        </p:sp>
        <p:sp>
          <p:nvSpPr>
            <p:cNvPr id="39" name="Rectangle 36"/>
            <p:cNvSpPr>
              <a:spLocks noChangeArrowheads="1"/>
            </p:cNvSpPr>
            <p:nvPr/>
          </p:nvSpPr>
          <p:spPr bwMode="auto">
            <a:xfrm>
              <a:off x="3766" y="3242"/>
              <a:ext cx="298" cy="236"/>
            </a:xfrm>
            <a:prstGeom prst="rect">
              <a:avLst/>
            </a:prstGeom>
            <a:noFill/>
            <a:ln w="9525">
              <a:noFill/>
              <a:miter lim="800000"/>
              <a:headEnd/>
              <a:tailEnd/>
            </a:ln>
          </p:spPr>
          <p:txBody>
            <a:bodyPr wrap="none">
              <a:spAutoFit/>
            </a:bodyPr>
            <a:lstStyle/>
            <a:p>
              <a:pPr algn="ctr" eaLnBrk="0" hangingPunct="0"/>
              <a:r>
                <a:rPr lang="de-DE" sz="1400" b="1" dirty="0">
                  <a:solidFill>
                    <a:srgbClr val="0070C0"/>
                  </a:solidFill>
                </a:rPr>
                <a:t>80</a:t>
              </a:r>
            </a:p>
          </p:txBody>
        </p:sp>
        <p:sp>
          <p:nvSpPr>
            <p:cNvPr id="40" name="Rectangle 37"/>
            <p:cNvSpPr>
              <a:spLocks noChangeArrowheads="1"/>
            </p:cNvSpPr>
            <p:nvPr/>
          </p:nvSpPr>
          <p:spPr bwMode="auto">
            <a:xfrm>
              <a:off x="4024" y="3242"/>
              <a:ext cx="417" cy="236"/>
            </a:xfrm>
            <a:prstGeom prst="rect">
              <a:avLst/>
            </a:prstGeom>
            <a:noFill/>
            <a:ln w="9525">
              <a:noFill/>
              <a:miter lim="800000"/>
              <a:headEnd/>
              <a:tailEnd/>
            </a:ln>
          </p:spPr>
          <p:txBody>
            <a:bodyPr wrap="none">
              <a:spAutoFit/>
            </a:bodyPr>
            <a:lstStyle/>
            <a:p>
              <a:pPr algn="ctr" eaLnBrk="0" hangingPunct="0"/>
              <a:r>
                <a:rPr lang="de-DE" sz="1400" b="1" dirty="0">
                  <a:solidFill>
                    <a:srgbClr val="0070C0"/>
                  </a:solidFill>
                </a:rPr>
                <a:t>90 &gt;</a:t>
              </a:r>
            </a:p>
          </p:txBody>
        </p:sp>
        <p:sp>
          <p:nvSpPr>
            <p:cNvPr id="41" name="Rectangle 38"/>
            <p:cNvSpPr>
              <a:spLocks noChangeArrowheads="1"/>
            </p:cNvSpPr>
            <p:nvPr/>
          </p:nvSpPr>
          <p:spPr bwMode="auto">
            <a:xfrm>
              <a:off x="2544" y="3456"/>
              <a:ext cx="775" cy="236"/>
            </a:xfrm>
            <a:prstGeom prst="rect">
              <a:avLst/>
            </a:prstGeom>
            <a:noFill/>
            <a:ln w="9525">
              <a:noFill/>
              <a:miter lim="800000"/>
              <a:headEnd/>
              <a:tailEnd/>
            </a:ln>
          </p:spPr>
          <p:txBody>
            <a:bodyPr wrap="none">
              <a:spAutoFit/>
            </a:bodyPr>
            <a:lstStyle/>
            <a:p>
              <a:pPr algn="ctr" eaLnBrk="0" hangingPunct="0"/>
              <a:r>
                <a:rPr lang="de-DE" sz="1400" b="1" dirty="0" err="1" smtClean="0">
                  <a:solidFill>
                    <a:srgbClr val="0070C0"/>
                  </a:solidFill>
                </a:rPr>
                <a:t>Età</a:t>
              </a:r>
              <a:r>
                <a:rPr lang="de-DE" sz="1400" b="1" dirty="0" smtClean="0">
                  <a:solidFill>
                    <a:srgbClr val="0070C0"/>
                  </a:solidFill>
                </a:rPr>
                <a:t> (</a:t>
              </a:r>
              <a:r>
                <a:rPr lang="de-DE" sz="1400" b="1" dirty="0" err="1" smtClean="0">
                  <a:solidFill>
                    <a:srgbClr val="0070C0"/>
                  </a:solidFill>
                </a:rPr>
                <a:t>anni</a:t>
              </a:r>
              <a:r>
                <a:rPr lang="de-DE" sz="1400" b="1" dirty="0" smtClean="0">
                  <a:solidFill>
                    <a:srgbClr val="0070C0"/>
                  </a:solidFill>
                </a:rPr>
                <a:t>)</a:t>
              </a:r>
              <a:endParaRPr lang="de-DE" sz="1400" b="1" dirty="0">
                <a:solidFill>
                  <a:srgbClr val="0070C0"/>
                </a:solidFill>
              </a:endParaRPr>
            </a:p>
          </p:txBody>
        </p:sp>
      </p:gr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3"/>
          <p:cNvSpPr txBox="1">
            <a:spLocks noChangeArrowheads="1"/>
          </p:cNvSpPr>
          <p:nvPr/>
        </p:nvSpPr>
        <p:spPr bwMode="auto">
          <a:xfrm>
            <a:off x="96743" y="6375400"/>
            <a:ext cx="2768707" cy="261610"/>
          </a:xfrm>
          <a:prstGeom prst="rect">
            <a:avLst/>
          </a:prstGeom>
          <a:noFill/>
          <a:ln w="9525" algn="ctr">
            <a:noFill/>
            <a:miter lim="800000"/>
            <a:headEnd/>
            <a:tailEnd/>
          </a:ln>
        </p:spPr>
        <p:txBody>
          <a:bodyPr wrap="none">
            <a:spAutoFit/>
          </a:bodyPr>
          <a:lstStyle/>
          <a:p>
            <a:r>
              <a:rPr lang="de-DE" sz="1100" dirty="0">
                <a:solidFill>
                  <a:srgbClr val="0070C0"/>
                </a:solidFill>
                <a:cs typeface="Arial" pitchFamily="34" charset="0"/>
              </a:rPr>
              <a:t>Morgentaler</a:t>
            </a:r>
            <a:r>
              <a:rPr lang="en-US" sz="1100" dirty="0">
                <a:solidFill>
                  <a:srgbClr val="0070C0"/>
                </a:solidFill>
              </a:rPr>
              <a:t> </a:t>
            </a:r>
            <a:r>
              <a:rPr lang="de-DE" sz="1100" dirty="0">
                <a:solidFill>
                  <a:srgbClr val="0070C0"/>
                </a:solidFill>
                <a:cs typeface="Arial" pitchFamily="34" charset="0"/>
              </a:rPr>
              <a:t>A</a:t>
            </a:r>
            <a:r>
              <a:rPr lang="en-US" sz="1100" dirty="0">
                <a:solidFill>
                  <a:srgbClr val="0070C0"/>
                </a:solidFill>
                <a:cs typeface="Arial" pitchFamily="34" charset="0"/>
              </a:rPr>
              <a:t>. </a:t>
            </a:r>
            <a:r>
              <a:rPr lang="de-DE" sz="1100" i="1" dirty="0">
                <a:solidFill>
                  <a:srgbClr val="0070C0"/>
                </a:solidFill>
                <a:cs typeface="Arial" pitchFamily="34" charset="0"/>
              </a:rPr>
              <a:t>J </a:t>
            </a:r>
            <a:r>
              <a:rPr lang="de-DE" sz="1100" i="1" dirty="0" smtClean="0">
                <a:solidFill>
                  <a:srgbClr val="0070C0"/>
                </a:solidFill>
                <a:cs typeface="Arial" pitchFamily="34" charset="0"/>
              </a:rPr>
              <a:t>Urol </a:t>
            </a:r>
            <a:r>
              <a:rPr lang="de-DE" sz="1100" dirty="0" smtClean="0">
                <a:solidFill>
                  <a:srgbClr val="0070C0"/>
                </a:solidFill>
                <a:cs typeface="Arial" pitchFamily="34" charset="0"/>
              </a:rPr>
              <a:t>2009;181:972–979</a:t>
            </a:r>
            <a:r>
              <a:rPr lang="de-DE" sz="1100" dirty="0">
                <a:solidFill>
                  <a:srgbClr val="0070C0"/>
                </a:solidFill>
                <a:cs typeface="Arial" pitchFamily="34" charset="0"/>
              </a:rPr>
              <a:t>.</a:t>
            </a:r>
          </a:p>
        </p:txBody>
      </p:sp>
      <p:grpSp>
        <p:nvGrpSpPr>
          <p:cNvPr id="2" name="Group 5"/>
          <p:cNvGrpSpPr>
            <a:grpSpLocks/>
          </p:cNvGrpSpPr>
          <p:nvPr/>
        </p:nvGrpSpPr>
        <p:grpSpPr bwMode="auto">
          <a:xfrm>
            <a:off x="1251693" y="1571024"/>
            <a:ext cx="6631287" cy="4322968"/>
            <a:chOff x="739" y="298"/>
            <a:chExt cx="4092" cy="2841"/>
          </a:xfrm>
        </p:grpSpPr>
        <p:sp>
          <p:nvSpPr>
            <p:cNvPr id="73733" name="Rectangle 6"/>
            <p:cNvSpPr>
              <a:spLocks noChangeArrowheads="1"/>
            </p:cNvSpPr>
            <p:nvPr/>
          </p:nvSpPr>
          <p:spPr bwMode="auto">
            <a:xfrm>
              <a:off x="1045" y="298"/>
              <a:ext cx="3786" cy="2636"/>
            </a:xfrm>
            <a:prstGeom prst="rect">
              <a:avLst/>
            </a:prstGeom>
            <a:noFill/>
            <a:ln w="19050">
              <a:solidFill>
                <a:srgbClr val="0070C0"/>
              </a:solidFill>
              <a:miter lim="800000"/>
              <a:headEnd/>
              <a:tailEnd/>
            </a:ln>
          </p:spPr>
          <p:txBody>
            <a:bodyPr wrap="none" anchor="ctr"/>
            <a:lstStyle/>
            <a:p>
              <a:endParaRPr lang="en-US">
                <a:solidFill>
                  <a:srgbClr val="0070C0"/>
                </a:solidFill>
              </a:endParaRPr>
            </a:p>
          </p:txBody>
        </p:sp>
        <p:sp>
          <p:nvSpPr>
            <p:cNvPr id="84999" name="Line 7"/>
            <p:cNvSpPr>
              <a:spLocks noChangeShapeType="1"/>
            </p:cNvSpPr>
            <p:nvPr/>
          </p:nvSpPr>
          <p:spPr bwMode="auto">
            <a:xfrm>
              <a:off x="1079" y="1910"/>
              <a:ext cx="856" cy="0"/>
            </a:xfrm>
            <a:prstGeom prst="line">
              <a:avLst/>
            </a:prstGeom>
            <a:noFill/>
            <a:ln w="19050">
              <a:solidFill>
                <a:srgbClr val="969696"/>
              </a:solidFill>
              <a:round/>
              <a:headEnd type="arrow" w="med" len="med"/>
              <a:tailEnd type="arrow" w="med" len="med"/>
            </a:ln>
            <a:effectLst>
              <a:outerShdw dist="17961" dir="2700000" algn="ctr" rotWithShape="0">
                <a:schemeClr val="bg2"/>
              </a:outerShdw>
            </a:effectLst>
          </p:spPr>
          <p:txBody>
            <a:bodyPr/>
            <a:lstStyle/>
            <a:p>
              <a:pPr>
                <a:defRPr/>
              </a:pPr>
              <a:endParaRPr lang="de-DE">
                <a:solidFill>
                  <a:srgbClr val="0070C0"/>
                </a:solidFill>
                <a:latin typeface="Arial" charset="0"/>
              </a:endParaRPr>
            </a:p>
          </p:txBody>
        </p:sp>
        <p:sp>
          <p:nvSpPr>
            <p:cNvPr id="85000" name="Line 8"/>
            <p:cNvSpPr>
              <a:spLocks noChangeShapeType="1"/>
            </p:cNvSpPr>
            <p:nvPr/>
          </p:nvSpPr>
          <p:spPr bwMode="auto">
            <a:xfrm>
              <a:off x="1975" y="1911"/>
              <a:ext cx="2606" cy="0"/>
            </a:xfrm>
            <a:prstGeom prst="line">
              <a:avLst/>
            </a:prstGeom>
            <a:noFill/>
            <a:ln w="19050">
              <a:solidFill>
                <a:srgbClr val="969696"/>
              </a:solidFill>
              <a:round/>
              <a:headEnd type="arrow" w="med" len="med"/>
              <a:tailEnd type="arrow" w="med" len="med"/>
            </a:ln>
            <a:effectLst>
              <a:outerShdw dist="17961" dir="2700000" algn="ctr" rotWithShape="0">
                <a:schemeClr val="bg2"/>
              </a:outerShdw>
            </a:effectLst>
          </p:spPr>
          <p:txBody>
            <a:bodyPr/>
            <a:lstStyle/>
            <a:p>
              <a:pPr>
                <a:defRPr/>
              </a:pPr>
              <a:endParaRPr lang="de-DE">
                <a:solidFill>
                  <a:srgbClr val="0070C0"/>
                </a:solidFill>
                <a:latin typeface="Arial" charset="0"/>
              </a:endParaRPr>
            </a:p>
          </p:txBody>
        </p:sp>
        <p:sp>
          <p:nvSpPr>
            <p:cNvPr id="73738" name="Freeform 11"/>
            <p:cNvSpPr>
              <a:spLocks/>
            </p:cNvSpPr>
            <p:nvPr/>
          </p:nvSpPr>
          <p:spPr bwMode="auto">
            <a:xfrm>
              <a:off x="1061" y="2101"/>
              <a:ext cx="888" cy="828"/>
            </a:xfrm>
            <a:custGeom>
              <a:avLst/>
              <a:gdLst>
                <a:gd name="T0" fmla="*/ 0 w 547"/>
                <a:gd name="T1" fmla="*/ 0 h 936"/>
                <a:gd name="T2" fmla="*/ 69556 w 547"/>
                <a:gd name="T3" fmla="*/ 0 h 936"/>
                <a:gd name="T4" fmla="*/ 69556 w 547"/>
                <a:gd name="T5" fmla="*/ 274 h 936"/>
                <a:gd name="T6" fmla="*/ 0 60000 65536"/>
                <a:gd name="T7" fmla="*/ 0 60000 65536"/>
                <a:gd name="T8" fmla="*/ 0 60000 65536"/>
                <a:gd name="T9" fmla="*/ 0 w 547"/>
                <a:gd name="T10" fmla="*/ 0 h 936"/>
                <a:gd name="T11" fmla="*/ 547 w 547"/>
                <a:gd name="T12" fmla="*/ 936 h 936"/>
              </a:gdLst>
              <a:ahLst/>
              <a:cxnLst>
                <a:cxn ang="T6">
                  <a:pos x="T0" y="T1"/>
                </a:cxn>
                <a:cxn ang="T7">
                  <a:pos x="T2" y="T3"/>
                </a:cxn>
                <a:cxn ang="T8">
                  <a:pos x="T4" y="T5"/>
                </a:cxn>
              </a:cxnLst>
              <a:rect l="T9" t="T10" r="T11" b="T12"/>
              <a:pathLst>
                <a:path w="547" h="936">
                  <a:moveTo>
                    <a:pt x="0" y="0"/>
                  </a:moveTo>
                  <a:lnTo>
                    <a:pt x="547" y="0"/>
                  </a:lnTo>
                  <a:lnTo>
                    <a:pt x="547" y="936"/>
                  </a:lnTo>
                </a:path>
              </a:pathLst>
            </a:custGeom>
            <a:noFill/>
            <a:ln w="19050">
              <a:solidFill>
                <a:schemeClr val="tx1"/>
              </a:solidFill>
              <a:prstDash val="dash"/>
              <a:round/>
              <a:headEnd/>
              <a:tailEnd/>
            </a:ln>
          </p:spPr>
          <p:txBody>
            <a:bodyPr/>
            <a:lstStyle/>
            <a:p>
              <a:endParaRPr lang="en-GB">
                <a:solidFill>
                  <a:srgbClr val="0070C0"/>
                </a:solidFill>
              </a:endParaRPr>
            </a:p>
          </p:txBody>
        </p:sp>
        <p:sp>
          <p:nvSpPr>
            <p:cNvPr id="85004" name="Freeform 12"/>
            <p:cNvSpPr>
              <a:spLocks/>
            </p:cNvSpPr>
            <p:nvPr/>
          </p:nvSpPr>
          <p:spPr bwMode="auto">
            <a:xfrm>
              <a:off x="1083" y="1957"/>
              <a:ext cx="3548" cy="906"/>
            </a:xfrm>
            <a:custGeom>
              <a:avLst/>
              <a:gdLst/>
              <a:ahLst/>
              <a:cxnLst>
                <a:cxn ang="0">
                  <a:pos x="0" y="1042"/>
                </a:cxn>
                <a:cxn ang="0">
                  <a:pos x="49" y="847"/>
                </a:cxn>
                <a:cxn ang="0">
                  <a:pos x="133" y="597"/>
                </a:cxn>
                <a:cxn ang="0">
                  <a:pos x="253" y="393"/>
                </a:cxn>
                <a:cxn ang="0">
                  <a:pos x="392" y="252"/>
                </a:cxn>
                <a:cxn ang="0">
                  <a:pos x="577" y="149"/>
                </a:cxn>
                <a:cxn ang="0">
                  <a:pos x="846" y="81"/>
                </a:cxn>
                <a:cxn ang="0">
                  <a:pos x="1180" y="41"/>
                </a:cxn>
                <a:cxn ang="0">
                  <a:pos x="1578" y="21"/>
                </a:cxn>
                <a:cxn ang="0">
                  <a:pos x="2183" y="0"/>
                </a:cxn>
              </a:cxnLst>
              <a:rect l="0" t="0" r="r" b="b"/>
              <a:pathLst>
                <a:path w="2183" h="1042">
                  <a:moveTo>
                    <a:pt x="0" y="1042"/>
                  </a:moveTo>
                  <a:cubicBezTo>
                    <a:pt x="13" y="981"/>
                    <a:pt x="27" y="921"/>
                    <a:pt x="49" y="847"/>
                  </a:cubicBezTo>
                  <a:cubicBezTo>
                    <a:pt x="71" y="773"/>
                    <a:pt x="99" y="673"/>
                    <a:pt x="133" y="597"/>
                  </a:cubicBezTo>
                  <a:cubicBezTo>
                    <a:pt x="167" y="521"/>
                    <a:pt x="210" y="450"/>
                    <a:pt x="253" y="393"/>
                  </a:cubicBezTo>
                  <a:cubicBezTo>
                    <a:pt x="296" y="336"/>
                    <a:pt x="338" y="293"/>
                    <a:pt x="392" y="252"/>
                  </a:cubicBezTo>
                  <a:cubicBezTo>
                    <a:pt x="446" y="211"/>
                    <a:pt x="501" y="177"/>
                    <a:pt x="577" y="149"/>
                  </a:cubicBezTo>
                  <a:cubicBezTo>
                    <a:pt x="653" y="121"/>
                    <a:pt x="746" y="99"/>
                    <a:pt x="846" y="81"/>
                  </a:cubicBezTo>
                  <a:cubicBezTo>
                    <a:pt x="946" y="63"/>
                    <a:pt x="1058" y="51"/>
                    <a:pt x="1180" y="41"/>
                  </a:cubicBezTo>
                  <a:cubicBezTo>
                    <a:pt x="1302" y="31"/>
                    <a:pt x="1411" y="28"/>
                    <a:pt x="1578" y="21"/>
                  </a:cubicBezTo>
                  <a:cubicBezTo>
                    <a:pt x="1745" y="14"/>
                    <a:pt x="1964" y="7"/>
                    <a:pt x="2183" y="0"/>
                  </a:cubicBezTo>
                </a:path>
              </a:pathLst>
            </a:custGeom>
            <a:noFill/>
            <a:ln w="38100" cap="flat" cmpd="sng">
              <a:solidFill>
                <a:schemeClr val="accent1"/>
              </a:solidFill>
              <a:prstDash val="solid"/>
              <a:round/>
              <a:headEnd type="none" w="med" len="med"/>
              <a:tailEnd type="none" w="med" len="med"/>
            </a:ln>
            <a:effectLst>
              <a:outerShdw dist="17961" dir="2700000" algn="ctr" rotWithShape="0">
                <a:schemeClr val="bg2"/>
              </a:outerShdw>
            </a:effectLst>
          </p:spPr>
          <p:txBody>
            <a:bodyPr/>
            <a:lstStyle/>
            <a:p>
              <a:pPr>
                <a:defRPr/>
              </a:pPr>
              <a:endParaRPr lang="de-DE">
                <a:solidFill>
                  <a:srgbClr val="0070C0"/>
                </a:solidFill>
                <a:latin typeface="Arial" charset="0"/>
              </a:endParaRPr>
            </a:p>
          </p:txBody>
        </p:sp>
        <p:sp>
          <p:nvSpPr>
            <p:cNvPr id="85005" name="Freeform 13"/>
            <p:cNvSpPr>
              <a:spLocks/>
            </p:cNvSpPr>
            <p:nvPr/>
          </p:nvSpPr>
          <p:spPr bwMode="auto">
            <a:xfrm>
              <a:off x="1085" y="421"/>
              <a:ext cx="3480" cy="2441"/>
            </a:xfrm>
            <a:custGeom>
              <a:avLst/>
              <a:gdLst/>
              <a:ahLst/>
              <a:cxnLst>
                <a:cxn ang="0">
                  <a:pos x="0" y="2766"/>
                </a:cxn>
                <a:cxn ang="0">
                  <a:pos x="534" y="2076"/>
                </a:cxn>
                <a:cxn ang="0">
                  <a:pos x="1086" y="1362"/>
                </a:cxn>
                <a:cxn ang="0">
                  <a:pos x="1638" y="654"/>
                </a:cxn>
                <a:cxn ang="0">
                  <a:pos x="2142" y="0"/>
                </a:cxn>
              </a:cxnLst>
              <a:rect l="0" t="0" r="r" b="b"/>
              <a:pathLst>
                <a:path w="2142" h="2766">
                  <a:moveTo>
                    <a:pt x="0" y="2766"/>
                  </a:moveTo>
                  <a:cubicBezTo>
                    <a:pt x="89" y="2651"/>
                    <a:pt x="353" y="2310"/>
                    <a:pt x="534" y="2076"/>
                  </a:cubicBezTo>
                  <a:cubicBezTo>
                    <a:pt x="715" y="1842"/>
                    <a:pt x="902" y="1599"/>
                    <a:pt x="1086" y="1362"/>
                  </a:cubicBezTo>
                  <a:cubicBezTo>
                    <a:pt x="1270" y="1125"/>
                    <a:pt x="1462" y="881"/>
                    <a:pt x="1638" y="654"/>
                  </a:cubicBezTo>
                  <a:cubicBezTo>
                    <a:pt x="1814" y="427"/>
                    <a:pt x="1978" y="213"/>
                    <a:pt x="2142" y="0"/>
                  </a:cubicBezTo>
                </a:path>
              </a:pathLst>
            </a:custGeom>
            <a:noFill/>
            <a:ln w="38100" cap="flat" cmpd="sng">
              <a:solidFill>
                <a:schemeClr val="accent2"/>
              </a:solidFill>
              <a:prstDash val="solid"/>
              <a:round/>
              <a:headEnd type="none" w="med" len="med"/>
              <a:tailEnd type="none" w="med" len="med"/>
            </a:ln>
            <a:effectLst>
              <a:outerShdw dist="17961" dir="2700000" algn="ctr" rotWithShape="0">
                <a:schemeClr val="bg2"/>
              </a:outerShdw>
            </a:effectLst>
          </p:spPr>
          <p:txBody>
            <a:bodyPr/>
            <a:lstStyle/>
            <a:p>
              <a:pPr>
                <a:defRPr/>
              </a:pPr>
              <a:endParaRPr lang="de-DE">
                <a:solidFill>
                  <a:srgbClr val="0070C0"/>
                </a:solidFill>
                <a:latin typeface="Arial" charset="0"/>
              </a:endParaRPr>
            </a:p>
          </p:txBody>
        </p:sp>
        <p:sp>
          <p:nvSpPr>
            <p:cNvPr id="85006" name="Freeform 14"/>
            <p:cNvSpPr>
              <a:spLocks/>
            </p:cNvSpPr>
            <p:nvPr/>
          </p:nvSpPr>
          <p:spPr bwMode="auto">
            <a:xfrm>
              <a:off x="1077" y="1014"/>
              <a:ext cx="3527" cy="1861"/>
            </a:xfrm>
            <a:custGeom>
              <a:avLst/>
              <a:gdLst/>
              <a:ahLst/>
              <a:cxnLst>
                <a:cxn ang="0">
                  <a:pos x="0" y="2110"/>
                </a:cxn>
                <a:cxn ang="0">
                  <a:pos x="460" y="1570"/>
                </a:cxn>
                <a:cxn ang="0">
                  <a:pos x="982" y="972"/>
                </a:cxn>
                <a:cxn ang="0">
                  <a:pos x="1392" y="534"/>
                </a:cxn>
                <a:cxn ang="0">
                  <a:pos x="1720" y="246"/>
                </a:cxn>
                <a:cxn ang="0">
                  <a:pos x="1968" y="86"/>
                </a:cxn>
                <a:cxn ang="0">
                  <a:pos x="2170" y="0"/>
                </a:cxn>
              </a:cxnLst>
              <a:rect l="0" t="0" r="r" b="b"/>
              <a:pathLst>
                <a:path w="2170" h="2110">
                  <a:moveTo>
                    <a:pt x="0" y="2110"/>
                  </a:moveTo>
                  <a:cubicBezTo>
                    <a:pt x="76" y="2020"/>
                    <a:pt x="296" y="1760"/>
                    <a:pt x="460" y="1570"/>
                  </a:cubicBezTo>
                  <a:cubicBezTo>
                    <a:pt x="624" y="1380"/>
                    <a:pt x="827" y="1145"/>
                    <a:pt x="982" y="972"/>
                  </a:cubicBezTo>
                  <a:cubicBezTo>
                    <a:pt x="1137" y="799"/>
                    <a:pt x="1269" y="655"/>
                    <a:pt x="1392" y="534"/>
                  </a:cubicBezTo>
                  <a:cubicBezTo>
                    <a:pt x="1515" y="413"/>
                    <a:pt x="1624" y="321"/>
                    <a:pt x="1720" y="246"/>
                  </a:cubicBezTo>
                  <a:cubicBezTo>
                    <a:pt x="1816" y="171"/>
                    <a:pt x="1893" y="127"/>
                    <a:pt x="1968" y="86"/>
                  </a:cubicBezTo>
                  <a:cubicBezTo>
                    <a:pt x="2043" y="45"/>
                    <a:pt x="2128" y="18"/>
                    <a:pt x="2170" y="0"/>
                  </a:cubicBezTo>
                </a:path>
              </a:pathLst>
            </a:custGeom>
            <a:noFill/>
            <a:ln w="38100" cap="flat" cmpd="sng">
              <a:solidFill>
                <a:srgbClr val="66FF66"/>
              </a:solidFill>
              <a:prstDash val="solid"/>
              <a:round/>
              <a:headEnd type="none" w="med" len="med"/>
              <a:tailEnd type="none" w="med" len="med"/>
            </a:ln>
            <a:effectLst>
              <a:outerShdw dist="17961" dir="2700000" algn="ctr" rotWithShape="0">
                <a:schemeClr val="bg2"/>
              </a:outerShdw>
            </a:effectLst>
          </p:spPr>
          <p:txBody>
            <a:bodyPr/>
            <a:lstStyle/>
            <a:p>
              <a:pPr>
                <a:defRPr/>
              </a:pPr>
              <a:endParaRPr lang="de-DE">
                <a:solidFill>
                  <a:srgbClr val="0070C0"/>
                </a:solidFill>
                <a:latin typeface="Arial" charset="0"/>
              </a:endParaRPr>
            </a:p>
          </p:txBody>
        </p:sp>
        <p:sp>
          <p:nvSpPr>
            <p:cNvPr id="73742" name="Text Box 15"/>
            <p:cNvSpPr txBox="1">
              <a:spLocks noChangeArrowheads="1"/>
            </p:cNvSpPr>
            <p:nvPr/>
          </p:nvSpPr>
          <p:spPr bwMode="auto">
            <a:xfrm rot="16200000">
              <a:off x="-142" y="1520"/>
              <a:ext cx="1952" cy="190"/>
            </a:xfrm>
            <a:prstGeom prst="rect">
              <a:avLst/>
            </a:prstGeom>
            <a:noFill/>
            <a:ln w="12700">
              <a:noFill/>
              <a:miter lim="800000"/>
              <a:headEnd/>
              <a:tailEnd/>
            </a:ln>
          </p:spPr>
          <p:txBody>
            <a:bodyPr wrap="none">
              <a:spAutoFit/>
            </a:bodyPr>
            <a:lstStyle/>
            <a:p>
              <a:r>
                <a:rPr lang="en-US" sz="1400" b="1" dirty="0" err="1" smtClean="0">
                  <a:solidFill>
                    <a:srgbClr val="0070C0"/>
                  </a:solidFill>
                  <a:latin typeface="Frutiger 55 Roman"/>
                </a:rPr>
                <a:t>Aumento</a:t>
              </a:r>
              <a:r>
                <a:rPr lang="en-US" sz="1400" b="1" dirty="0" smtClean="0">
                  <a:solidFill>
                    <a:srgbClr val="0070C0"/>
                  </a:solidFill>
                  <a:latin typeface="Frutiger 55 Roman"/>
                </a:rPr>
                <a:t> volume </a:t>
              </a:r>
              <a:r>
                <a:rPr lang="en-US" sz="1400" b="1" dirty="0" err="1" smtClean="0">
                  <a:solidFill>
                    <a:srgbClr val="0070C0"/>
                  </a:solidFill>
                  <a:latin typeface="Frutiger 55 Roman"/>
                </a:rPr>
                <a:t>prostata</a:t>
              </a:r>
              <a:r>
                <a:rPr lang="en-US" sz="1400" b="1" dirty="0" smtClean="0">
                  <a:solidFill>
                    <a:srgbClr val="0070C0"/>
                  </a:solidFill>
                  <a:latin typeface="Frutiger 55 Roman"/>
                </a:rPr>
                <a:t> o </a:t>
              </a:r>
              <a:r>
                <a:rPr lang="en-US" sz="1400" b="1" dirty="0">
                  <a:solidFill>
                    <a:srgbClr val="0070C0"/>
                  </a:solidFill>
                  <a:latin typeface="Frutiger 55 Roman"/>
                </a:rPr>
                <a:t>PSA</a:t>
              </a:r>
              <a:endParaRPr lang="de-DE" sz="1400" b="1" dirty="0">
                <a:solidFill>
                  <a:srgbClr val="0070C0"/>
                </a:solidFill>
                <a:latin typeface="Frutiger 55 Roman"/>
              </a:endParaRPr>
            </a:p>
          </p:txBody>
        </p:sp>
        <p:sp>
          <p:nvSpPr>
            <p:cNvPr id="73743" name="Text Box 16"/>
            <p:cNvSpPr txBox="1">
              <a:spLocks noChangeArrowheads="1"/>
            </p:cNvSpPr>
            <p:nvPr/>
          </p:nvSpPr>
          <p:spPr bwMode="auto">
            <a:xfrm>
              <a:off x="1934" y="2937"/>
              <a:ext cx="2150" cy="202"/>
            </a:xfrm>
            <a:prstGeom prst="rect">
              <a:avLst/>
            </a:prstGeom>
            <a:noFill/>
            <a:ln w="12700">
              <a:noFill/>
              <a:miter lim="800000"/>
              <a:headEnd/>
              <a:tailEnd/>
            </a:ln>
          </p:spPr>
          <p:txBody>
            <a:bodyPr wrap="none">
              <a:spAutoFit/>
            </a:bodyPr>
            <a:lstStyle/>
            <a:p>
              <a:r>
                <a:rPr lang="en-US" sz="1400" b="1" dirty="0" err="1" smtClean="0">
                  <a:solidFill>
                    <a:srgbClr val="0070C0"/>
                  </a:solidFill>
                  <a:latin typeface="Frutiger 55 Roman"/>
                </a:rPr>
                <a:t>Concentrazione</a:t>
              </a:r>
              <a:r>
                <a:rPr lang="en-US" sz="1400" b="1" dirty="0" smtClean="0">
                  <a:solidFill>
                    <a:srgbClr val="0070C0"/>
                  </a:solidFill>
                  <a:latin typeface="Frutiger 55 Roman"/>
                </a:rPr>
                <a:t> </a:t>
              </a:r>
              <a:r>
                <a:rPr lang="en-US" sz="1400" b="1" dirty="0" err="1" smtClean="0">
                  <a:solidFill>
                    <a:srgbClr val="0070C0"/>
                  </a:solidFill>
                  <a:latin typeface="Frutiger 55 Roman"/>
                </a:rPr>
                <a:t>di</a:t>
              </a:r>
              <a:r>
                <a:rPr lang="en-US" sz="1400" b="1" dirty="0" smtClean="0">
                  <a:solidFill>
                    <a:srgbClr val="0070C0"/>
                  </a:solidFill>
                  <a:latin typeface="Frutiger 55 Roman"/>
                </a:rPr>
                <a:t> testosterone </a:t>
              </a:r>
              <a:r>
                <a:rPr lang="en-US" sz="1400" b="1" dirty="0" err="1" smtClean="0">
                  <a:solidFill>
                    <a:srgbClr val="0070C0"/>
                  </a:solidFill>
                  <a:latin typeface="Frutiger 55 Roman"/>
                </a:rPr>
                <a:t>sierico</a:t>
              </a:r>
              <a:endParaRPr lang="de-DE" sz="1400" b="1" dirty="0">
                <a:solidFill>
                  <a:srgbClr val="0070C0"/>
                </a:solidFill>
                <a:latin typeface="Frutiger 55 Roman"/>
              </a:endParaRPr>
            </a:p>
          </p:txBody>
        </p:sp>
        <p:sp>
          <p:nvSpPr>
            <p:cNvPr id="85009" name="Text Box 17"/>
            <p:cNvSpPr txBox="1">
              <a:spLocks noChangeArrowheads="1"/>
            </p:cNvSpPr>
            <p:nvPr/>
          </p:nvSpPr>
          <p:spPr bwMode="auto">
            <a:xfrm>
              <a:off x="4621" y="375"/>
              <a:ext cx="193" cy="243"/>
            </a:xfrm>
            <a:prstGeom prst="rect">
              <a:avLst/>
            </a:prstGeom>
            <a:noFill/>
            <a:ln w="12700">
              <a:noFill/>
              <a:miter lim="800000"/>
              <a:headEnd/>
              <a:tailEnd/>
            </a:ln>
            <a:effectLst>
              <a:outerShdw dist="17961" dir="2700000" algn="ctr" rotWithShape="0">
                <a:schemeClr val="bg2"/>
              </a:outerShdw>
            </a:effectLst>
          </p:spPr>
          <p:txBody>
            <a:bodyPr wrap="none">
              <a:spAutoFit/>
            </a:bodyPr>
            <a:lstStyle/>
            <a:p>
              <a:pPr>
                <a:defRPr/>
              </a:pPr>
              <a:r>
                <a:rPr lang="de-DE" b="1">
                  <a:solidFill>
                    <a:srgbClr val="0070C0"/>
                  </a:solidFill>
                  <a:latin typeface="Arial" charset="0"/>
                </a:rPr>
                <a:t>a</a:t>
              </a:r>
            </a:p>
          </p:txBody>
        </p:sp>
        <p:sp>
          <p:nvSpPr>
            <p:cNvPr id="85010" name="Text Box 18"/>
            <p:cNvSpPr txBox="1">
              <a:spLocks noChangeArrowheads="1"/>
            </p:cNvSpPr>
            <p:nvPr/>
          </p:nvSpPr>
          <p:spPr bwMode="auto">
            <a:xfrm>
              <a:off x="4616" y="972"/>
              <a:ext cx="201" cy="243"/>
            </a:xfrm>
            <a:prstGeom prst="rect">
              <a:avLst/>
            </a:prstGeom>
            <a:noFill/>
            <a:ln w="12700">
              <a:noFill/>
              <a:miter lim="800000"/>
              <a:headEnd/>
              <a:tailEnd/>
            </a:ln>
            <a:effectLst>
              <a:outerShdw dist="17961" dir="2700000" algn="ctr" rotWithShape="0">
                <a:schemeClr val="bg2"/>
              </a:outerShdw>
            </a:effectLst>
          </p:spPr>
          <p:txBody>
            <a:bodyPr wrap="none">
              <a:spAutoFit/>
            </a:bodyPr>
            <a:lstStyle/>
            <a:p>
              <a:pPr>
                <a:defRPr/>
              </a:pPr>
              <a:r>
                <a:rPr lang="de-DE" b="1">
                  <a:solidFill>
                    <a:srgbClr val="0070C0"/>
                  </a:solidFill>
                  <a:latin typeface="Arial" charset="0"/>
                </a:rPr>
                <a:t>b</a:t>
              </a:r>
            </a:p>
          </p:txBody>
        </p:sp>
        <p:sp>
          <p:nvSpPr>
            <p:cNvPr id="85011" name="Text Box 19"/>
            <p:cNvSpPr txBox="1">
              <a:spLocks noChangeArrowheads="1"/>
            </p:cNvSpPr>
            <p:nvPr/>
          </p:nvSpPr>
          <p:spPr bwMode="auto">
            <a:xfrm>
              <a:off x="4621" y="1884"/>
              <a:ext cx="193" cy="243"/>
            </a:xfrm>
            <a:prstGeom prst="rect">
              <a:avLst/>
            </a:prstGeom>
            <a:noFill/>
            <a:ln w="12700">
              <a:noFill/>
              <a:miter lim="800000"/>
              <a:headEnd/>
              <a:tailEnd/>
            </a:ln>
            <a:effectLst>
              <a:outerShdw dist="17961" dir="2700000" algn="ctr" rotWithShape="0">
                <a:schemeClr val="bg2"/>
              </a:outerShdw>
            </a:effectLst>
          </p:spPr>
          <p:txBody>
            <a:bodyPr wrap="none">
              <a:spAutoFit/>
            </a:bodyPr>
            <a:lstStyle/>
            <a:p>
              <a:pPr>
                <a:defRPr/>
              </a:pPr>
              <a:r>
                <a:rPr lang="de-DE" b="1">
                  <a:solidFill>
                    <a:srgbClr val="0070C0"/>
                  </a:solidFill>
                  <a:latin typeface="Arial" charset="0"/>
                </a:rPr>
                <a:t>c</a:t>
              </a:r>
            </a:p>
          </p:txBody>
        </p:sp>
      </p:grpSp>
      <p:sp>
        <p:nvSpPr>
          <p:cNvPr id="19" name="Title 18"/>
          <p:cNvSpPr>
            <a:spLocks noGrp="1"/>
          </p:cNvSpPr>
          <p:nvPr>
            <p:ph type="title"/>
          </p:nvPr>
        </p:nvSpPr>
        <p:spPr/>
        <p:txBody>
          <a:bodyPr/>
          <a:lstStyle/>
          <a:p>
            <a:r>
              <a:rPr lang="it-IT" dirty="0" smtClean="0"/>
              <a:t>Il modello di saturazione</a:t>
            </a:r>
            <a:br>
              <a:rPr lang="it-IT" dirty="0" smtClean="0"/>
            </a:br>
            <a:r>
              <a:rPr lang="de-DE" dirty="0" smtClean="0">
                <a:solidFill>
                  <a:srgbClr val="0070C0"/>
                </a:solidFill>
              </a:rPr>
              <a:t/>
            </a:r>
            <a:br>
              <a:rPr lang="de-DE" dirty="0" smtClean="0">
                <a:solidFill>
                  <a:srgbClr val="0070C0"/>
                </a:solidFill>
              </a:rPr>
            </a:br>
            <a:endParaRPr lang="en-GB" dirty="0">
              <a:solidFill>
                <a:srgbClr val="0070C0"/>
              </a:solidFill>
            </a:endParaRPr>
          </a:p>
        </p:txBody>
      </p:sp>
      <p:sp>
        <p:nvSpPr>
          <p:cNvPr id="20" name="TextBox 19"/>
          <p:cNvSpPr txBox="1"/>
          <p:nvPr/>
        </p:nvSpPr>
        <p:spPr>
          <a:xfrm>
            <a:off x="1767924" y="3628425"/>
            <a:ext cx="2550858" cy="461665"/>
          </a:xfrm>
          <a:prstGeom prst="rect">
            <a:avLst/>
          </a:prstGeom>
          <a:noFill/>
        </p:spPr>
        <p:txBody>
          <a:bodyPr wrap="square" rtlCol="0">
            <a:spAutoFit/>
          </a:bodyPr>
          <a:lstStyle/>
          <a:p>
            <a:r>
              <a:rPr lang="en-GB" sz="1200" b="1" dirty="0" smtClean="0">
                <a:solidFill>
                  <a:srgbClr val="0070C0"/>
                </a:solidFill>
              </a:rPr>
              <a:t>Range testosterone </a:t>
            </a:r>
          </a:p>
          <a:p>
            <a:r>
              <a:rPr lang="en-GB" sz="1200" b="1" dirty="0" err="1" smtClean="0">
                <a:solidFill>
                  <a:srgbClr val="0070C0"/>
                </a:solidFill>
              </a:rPr>
              <a:t>dipendente</a:t>
            </a:r>
            <a:endParaRPr lang="en-GB" sz="1200" b="1" dirty="0">
              <a:solidFill>
                <a:srgbClr val="0070C0"/>
              </a:solidFill>
            </a:endParaRPr>
          </a:p>
        </p:txBody>
      </p:sp>
      <p:sp>
        <p:nvSpPr>
          <p:cNvPr id="21" name="TextBox 20"/>
          <p:cNvSpPr txBox="1"/>
          <p:nvPr/>
        </p:nvSpPr>
        <p:spPr>
          <a:xfrm>
            <a:off x="5301700" y="3628425"/>
            <a:ext cx="1838325" cy="461665"/>
          </a:xfrm>
          <a:prstGeom prst="rect">
            <a:avLst/>
          </a:prstGeom>
          <a:noFill/>
        </p:spPr>
        <p:txBody>
          <a:bodyPr wrap="square" rtlCol="0">
            <a:spAutoFit/>
          </a:bodyPr>
          <a:lstStyle/>
          <a:p>
            <a:r>
              <a:rPr lang="en-GB" sz="1200" b="1" dirty="0" smtClean="0">
                <a:solidFill>
                  <a:srgbClr val="0070C0"/>
                </a:solidFill>
              </a:rPr>
              <a:t>Range testosterone non-</a:t>
            </a:r>
            <a:r>
              <a:rPr lang="en-GB" sz="1200" b="1" dirty="0" err="1" smtClean="0">
                <a:solidFill>
                  <a:srgbClr val="0070C0"/>
                </a:solidFill>
              </a:rPr>
              <a:t>dipendente</a:t>
            </a:r>
            <a:endParaRPr lang="en-GB" sz="1200" b="1" dirty="0">
              <a:solidFill>
                <a:srgbClr val="0070C0"/>
              </a:solidFill>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238"/>
          <p:cNvSpPr>
            <a:spLocks noGrp="1"/>
          </p:cNvSpPr>
          <p:nvPr>
            <p:ph type="title"/>
          </p:nvPr>
        </p:nvSpPr>
        <p:spPr>
          <a:xfrm>
            <a:off x="598488" y="730251"/>
            <a:ext cx="7361237" cy="1126684"/>
          </a:xfrm>
        </p:spPr>
        <p:txBody>
          <a:bodyPr>
            <a:normAutofit fontScale="90000"/>
          </a:bodyPr>
          <a:lstStyle/>
          <a:p>
            <a:pPr algn="just"/>
            <a:r>
              <a:rPr lang="it-IT" sz="2400" dirty="0" smtClean="0"/>
              <a:t>I livelli </a:t>
            </a:r>
            <a:r>
              <a:rPr lang="it-IT" sz="2400" dirty="0"/>
              <a:t>di testosterone </a:t>
            </a:r>
            <a:r>
              <a:rPr lang="it-IT" sz="2400" dirty="0" err="1" smtClean="0"/>
              <a:t>pre</a:t>
            </a:r>
            <a:r>
              <a:rPr lang="it-IT" sz="2400" dirty="0" smtClean="0"/>
              <a:t>-trattamento </a:t>
            </a:r>
            <a:r>
              <a:rPr lang="it-IT" sz="2400" dirty="0"/>
              <a:t>predicono </a:t>
            </a:r>
            <a:r>
              <a:rPr lang="it-IT" sz="2400" dirty="0" smtClean="0"/>
              <a:t>lo stadio patologico in uomini con cancro alla prostata, prima di prostatectomia radicale </a:t>
            </a:r>
            <a:endParaRPr lang="it-IT" sz="2400" dirty="0"/>
          </a:p>
        </p:txBody>
      </p:sp>
      <p:sp>
        <p:nvSpPr>
          <p:cNvPr id="77826" name="Slide Number Placeholder 3"/>
          <p:cNvSpPr>
            <a:spLocks noGrp="1"/>
          </p:cNvSpPr>
          <p:nvPr>
            <p:ph type="sldNum" sz="quarter" idx="4294967295"/>
          </p:nvPr>
        </p:nvSpPr>
        <p:spPr>
          <a:xfrm>
            <a:off x="7010400" y="6356350"/>
            <a:ext cx="2133600" cy="365125"/>
          </a:xfrm>
          <a:prstGeom prst="rect">
            <a:avLst/>
          </a:prstGeom>
        </p:spPr>
        <p:txBody>
          <a:bodyPr/>
          <a:lstStyle/>
          <a:p>
            <a:pPr defTabSz="801688">
              <a:defRPr/>
            </a:pPr>
            <a:fld id="{C1FCCA94-7D5D-4C92-850F-AA5A6C72D856}" type="slidenum">
              <a:rPr lang="fr-FR" smtClean="0">
                <a:solidFill>
                  <a:schemeClr val="bg2"/>
                </a:solidFill>
              </a:rPr>
              <a:pPr defTabSz="801688">
                <a:defRPr/>
              </a:pPr>
              <a:t>29</a:t>
            </a:fld>
            <a:endParaRPr lang="fr-FR" smtClean="0">
              <a:solidFill>
                <a:schemeClr val="bg2"/>
              </a:solidFill>
            </a:endParaRPr>
          </a:p>
        </p:txBody>
      </p:sp>
      <p:sp>
        <p:nvSpPr>
          <p:cNvPr id="74756" name="Rectangle 6"/>
          <p:cNvSpPr>
            <a:spLocks noChangeArrowheads="1"/>
          </p:cNvSpPr>
          <p:nvPr/>
        </p:nvSpPr>
        <p:spPr bwMode="auto">
          <a:xfrm>
            <a:off x="128588" y="228600"/>
            <a:ext cx="8909050" cy="1219200"/>
          </a:xfrm>
          <a:prstGeom prst="rect">
            <a:avLst/>
          </a:prstGeom>
          <a:noFill/>
          <a:ln w="9525">
            <a:noFill/>
            <a:miter lim="800000"/>
            <a:headEnd/>
            <a:tailEnd/>
          </a:ln>
        </p:spPr>
        <p:txBody>
          <a:bodyPr/>
          <a:lstStyle/>
          <a:p>
            <a:pPr algn="ctr" eaLnBrk="0" hangingPunct="0">
              <a:lnSpc>
                <a:spcPct val="90000"/>
              </a:lnSpc>
            </a:pPr>
            <a:endParaRPr lang="de-DE" sz="1900" b="1">
              <a:solidFill>
                <a:srgbClr val="000080"/>
              </a:solidFill>
            </a:endParaRPr>
          </a:p>
        </p:txBody>
      </p:sp>
      <p:sp>
        <p:nvSpPr>
          <p:cNvPr id="74757" name="Text Box 7"/>
          <p:cNvSpPr txBox="1">
            <a:spLocks noChangeArrowheads="1"/>
          </p:cNvSpPr>
          <p:nvPr/>
        </p:nvSpPr>
        <p:spPr bwMode="auto">
          <a:xfrm>
            <a:off x="100053" y="6375400"/>
            <a:ext cx="3225562" cy="261610"/>
          </a:xfrm>
          <a:prstGeom prst="rect">
            <a:avLst/>
          </a:prstGeom>
          <a:noFill/>
          <a:ln w="12700">
            <a:noFill/>
            <a:miter lim="800000"/>
            <a:headEnd/>
            <a:tailEnd/>
          </a:ln>
        </p:spPr>
        <p:txBody>
          <a:bodyPr wrap="none">
            <a:spAutoFit/>
          </a:bodyPr>
          <a:lstStyle/>
          <a:p>
            <a:pPr algn="ctr" eaLnBrk="0" hangingPunct="0"/>
            <a:r>
              <a:rPr lang="de-DE" sz="1100" dirty="0"/>
              <a:t>Massengill JC </a:t>
            </a:r>
            <a:r>
              <a:rPr lang="de-DE" sz="1100" i="1" dirty="0"/>
              <a:t>et al. J </a:t>
            </a:r>
            <a:r>
              <a:rPr lang="de-DE" sz="1100" i="1" dirty="0" smtClean="0"/>
              <a:t>Urol </a:t>
            </a:r>
            <a:r>
              <a:rPr lang="de-DE" sz="1100" dirty="0" smtClean="0"/>
              <a:t>2003;169:1670–1675</a:t>
            </a:r>
            <a:r>
              <a:rPr lang="de-DE" sz="1100" dirty="0"/>
              <a:t>.</a:t>
            </a:r>
            <a:endParaRPr lang="de-DE" sz="1100" dirty="0">
              <a:solidFill>
                <a:srgbClr val="000080"/>
              </a:solidFill>
            </a:endParaRPr>
          </a:p>
        </p:txBody>
      </p:sp>
      <p:grpSp>
        <p:nvGrpSpPr>
          <p:cNvPr id="2" name="Group 8"/>
          <p:cNvGrpSpPr>
            <a:grpSpLocks/>
          </p:cNvGrpSpPr>
          <p:nvPr/>
        </p:nvGrpSpPr>
        <p:grpSpPr bwMode="auto">
          <a:xfrm>
            <a:off x="1196986" y="2228850"/>
            <a:ext cx="6266477" cy="3788358"/>
            <a:chOff x="571" y="1013"/>
            <a:chExt cx="4961" cy="2756"/>
          </a:xfrm>
        </p:grpSpPr>
        <p:sp>
          <p:nvSpPr>
            <p:cNvPr id="74759" name="Line 9"/>
            <p:cNvSpPr>
              <a:spLocks noChangeShapeType="1"/>
            </p:cNvSpPr>
            <p:nvPr/>
          </p:nvSpPr>
          <p:spPr bwMode="auto">
            <a:xfrm>
              <a:off x="1176" y="1013"/>
              <a:ext cx="1" cy="2394"/>
            </a:xfrm>
            <a:prstGeom prst="line">
              <a:avLst/>
            </a:prstGeom>
            <a:noFill/>
            <a:ln w="28575">
              <a:solidFill>
                <a:srgbClr val="0070C0"/>
              </a:solidFill>
              <a:round/>
              <a:headEnd/>
              <a:tailEnd/>
            </a:ln>
          </p:spPr>
          <p:txBody>
            <a:bodyPr/>
            <a:lstStyle/>
            <a:p>
              <a:endParaRPr lang="en-GB">
                <a:solidFill>
                  <a:srgbClr val="0070C0"/>
                </a:solidFill>
              </a:endParaRPr>
            </a:p>
          </p:txBody>
        </p:sp>
        <p:grpSp>
          <p:nvGrpSpPr>
            <p:cNvPr id="3" name="Group 10"/>
            <p:cNvGrpSpPr>
              <a:grpSpLocks/>
            </p:cNvGrpSpPr>
            <p:nvPr/>
          </p:nvGrpSpPr>
          <p:grpSpPr bwMode="auto">
            <a:xfrm>
              <a:off x="1485" y="1331"/>
              <a:ext cx="1553" cy="2076"/>
              <a:chOff x="1485" y="1331"/>
              <a:chExt cx="1553" cy="2076"/>
            </a:xfrm>
          </p:grpSpPr>
          <p:sp>
            <p:nvSpPr>
              <p:cNvPr id="74884" name="Rectangle 11"/>
              <p:cNvSpPr>
                <a:spLocks noChangeArrowheads="1"/>
              </p:cNvSpPr>
              <p:nvPr/>
            </p:nvSpPr>
            <p:spPr bwMode="auto">
              <a:xfrm>
                <a:off x="1485" y="1331"/>
                <a:ext cx="13" cy="2076"/>
              </a:xfrm>
              <a:prstGeom prst="rect">
                <a:avLst/>
              </a:prstGeom>
              <a:solidFill>
                <a:srgbClr val="00A2CA"/>
              </a:solidFill>
              <a:ln w="9525">
                <a:noFill/>
                <a:miter lim="800000"/>
                <a:headEnd/>
                <a:tailEnd/>
              </a:ln>
            </p:spPr>
            <p:txBody>
              <a:bodyPr/>
              <a:lstStyle/>
              <a:p>
                <a:endParaRPr lang="en-GB">
                  <a:solidFill>
                    <a:srgbClr val="0070C0"/>
                  </a:solidFill>
                </a:endParaRPr>
              </a:p>
            </p:txBody>
          </p:sp>
          <p:sp>
            <p:nvSpPr>
              <p:cNvPr id="74885" name="Rectangle 12"/>
              <p:cNvSpPr>
                <a:spLocks noChangeArrowheads="1"/>
              </p:cNvSpPr>
              <p:nvPr/>
            </p:nvSpPr>
            <p:spPr bwMode="auto">
              <a:xfrm>
                <a:off x="1498" y="1331"/>
                <a:ext cx="14" cy="2076"/>
              </a:xfrm>
              <a:prstGeom prst="rect">
                <a:avLst/>
              </a:prstGeom>
              <a:solidFill>
                <a:srgbClr val="00A2CA"/>
              </a:solidFill>
              <a:ln w="9525">
                <a:noFill/>
                <a:miter lim="800000"/>
                <a:headEnd/>
                <a:tailEnd/>
              </a:ln>
            </p:spPr>
            <p:txBody>
              <a:bodyPr/>
              <a:lstStyle/>
              <a:p>
                <a:endParaRPr lang="en-GB">
                  <a:solidFill>
                    <a:srgbClr val="0070C0"/>
                  </a:solidFill>
                </a:endParaRPr>
              </a:p>
            </p:txBody>
          </p:sp>
          <p:sp>
            <p:nvSpPr>
              <p:cNvPr id="74886" name="Rectangle 13"/>
              <p:cNvSpPr>
                <a:spLocks noChangeArrowheads="1"/>
              </p:cNvSpPr>
              <p:nvPr/>
            </p:nvSpPr>
            <p:spPr bwMode="auto">
              <a:xfrm>
                <a:off x="1512" y="1331"/>
                <a:ext cx="18" cy="2076"/>
              </a:xfrm>
              <a:prstGeom prst="rect">
                <a:avLst/>
              </a:prstGeom>
              <a:solidFill>
                <a:srgbClr val="00A2CA"/>
              </a:solidFill>
              <a:ln w="9525">
                <a:noFill/>
                <a:miter lim="800000"/>
                <a:headEnd/>
                <a:tailEnd/>
              </a:ln>
            </p:spPr>
            <p:txBody>
              <a:bodyPr/>
              <a:lstStyle/>
              <a:p>
                <a:endParaRPr lang="en-GB">
                  <a:solidFill>
                    <a:srgbClr val="0070C0"/>
                  </a:solidFill>
                </a:endParaRPr>
              </a:p>
            </p:txBody>
          </p:sp>
          <p:sp>
            <p:nvSpPr>
              <p:cNvPr id="74887" name="Rectangle 14"/>
              <p:cNvSpPr>
                <a:spLocks noChangeArrowheads="1"/>
              </p:cNvSpPr>
              <p:nvPr/>
            </p:nvSpPr>
            <p:spPr bwMode="auto">
              <a:xfrm>
                <a:off x="1530" y="1331"/>
                <a:ext cx="14" cy="2076"/>
              </a:xfrm>
              <a:prstGeom prst="rect">
                <a:avLst/>
              </a:prstGeom>
              <a:solidFill>
                <a:srgbClr val="00A2CB"/>
              </a:solidFill>
              <a:ln w="9525">
                <a:noFill/>
                <a:miter lim="800000"/>
                <a:headEnd/>
                <a:tailEnd/>
              </a:ln>
            </p:spPr>
            <p:txBody>
              <a:bodyPr/>
              <a:lstStyle/>
              <a:p>
                <a:endParaRPr lang="en-GB">
                  <a:solidFill>
                    <a:srgbClr val="0070C0"/>
                  </a:solidFill>
                </a:endParaRPr>
              </a:p>
            </p:txBody>
          </p:sp>
          <p:sp>
            <p:nvSpPr>
              <p:cNvPr id="74888" name="Rectangle 15"/>
              <p:cNvSpPr>
                <a:spLocks noChangeArrowheads="1"/>
              </p:cNvSpPr>
              <p:nvPr/>
            </p:nvSpPr>
            <p:spPr bwMode="auto">
              <a:xfrm>
                <a:off x="1544" y="1331"/>
                <a:ext cx="13" cy="2076"/>
              </a:xfrm>
              <a:prstGeom prst="rect">
                <a:avLst/>
              </a:prstGeom>
              <a:solidFill>
                <a:srgbClr val="00A3CB"/>
              </a:solidFill>
              <a:ln w="9525">
                <a:noFill/>
                <a:miter lim="800000"/>
                <a:headEnd/>
                <a:tailEnd/>
              </a:ln>
            </p:spPr>
            <p:txBody>
              <a:bodyPr/>
              <a:lstStyle/>
              <a:p>
                <a:endParaRPr lang="en-GB">
                  <a:solidFill>
                    <a:srgbClr val="0070C0"/>
                  </a:solidFill>
                </a:endParaRPr>
              </a:p>
            </p:txBody>
          </p:sp>
          <p:sp>
            <p:nvSpPr>
              <p:cNvPr id="74889" name="Rectangle 16"/>
              <p:cNvSpPr>
                <a:spLocks noChangeArrowheads="1"/>
              </p:cNvSpPr>
              <p:nvPr/>
            </p:nvSpPr>
            <p:spPr bwMode="auto">
              <a:xfrm>
                <a:off x="1557" y="1331"/>
                <a:ext cx="14" cy="2076"/>
              </a:xfrm>
              <a:prstGeom prst="rect">
                <a:avLst/>
              </a:prstGeom>
              <a:solidFill>
                <a:srgbClr val="00A3CC"/>
              </a:solidFill>
              <a:ln w="9525">
                <a:noFill/>
                <a:miter lim="800000"/>
                <a:headEnd/>
                <a:tailEnd/>
              </a:ln>
            </p:spPr>
            <p:txBody>
              <a:bodyPr/>
              <a:lstStyle/>
              <a:p>
                <a:endParaRPr lang="en-GB">
                  <a:solidFill>
                    <a:srgbClr val="0070C0"/>
                  </a:solidFill>
                </a:endParaRPr>
              </a:p>
            </p:txBody>
          </p:sp>
          <p:sp>
            <p:nvSpPr>
              <p:cNvPr id="74890" name="Rectangle 17"/>
              <p:cNvSpPr>
                <a:spLocks noChangeArrowheads="1"/>
              </p:cNvSpPr>
              <p:nvPr/>
            </p:nvSpPr>
            <p:spPr bwMode="auto">
              <a:xfrm>
                <a:off x="1571" y="1331"/>
                <a:ext cx="13" cy="2076"/>
              </a:xfrm>
              <a:prstGeom prst="rect">
                <a:avLst/>
              </a:prstGeom>
              <a:solidFill>
                <a:srgbClr val="00A3CC"/>
              </a:solidFill>
              <a:ln w="9525">
                <a:noFill/>
                <a:miter lim="800000"/>
                <a:headEnd/>
                <a:tailEnd/>
              </a:ln>
            </p:spPr>
            <p:txBody>
              <a:bodyPr/>
              <a:lstStyle/>
              <a:p>
                <a:endParaRPr lang="en-GB">
                  <a:solidFill>
                    <a:srgbClr val="0070C0"/>
                  </a:solidFill>
                </a:endParaRPr>
              </a:p>
            </p:txBody>
          </p:sp>
          <p:sp>
            <p:nvSpPr>
              <p:cNvPr id="74891" name="Rectangle 18"/>
              <p:cNvSpPr>
                <a:spLocks noChangeArrowheads="1"/>
              </p:cNvSpPr>
              <p:nvPr/>
            </p:nvSpPr>
            <p:spPr bwMode="auto">
              <a:xfrm>
                <a:off x="1584" y="1331"/>
                <a:ext cx="14" cy="2076"/>
              </a:xfrm>
              <a:prstGeom prst="rect">
                <a:avLst/>
              </a:prstGeom>
              <a:solidFill>
                <a:srgbClr val="00A4CD"/>
              </a:solidFill>
              <a:ln w="9525">
                <a:noFill/>
                <a:miter lim="800000"/>
                <a:headEnd/>
                <a:tailEnd/>
              </a:ln>
            </p:spPr>
            <p:txBody>
              <a:bodyPr/>
              <a:lstStyle/>
              <a:p>
                <a:endParaRPr lang="en-GB">
                  <a:solidFill>
                    <a:srgbClr val="0070C0"/>
                  </a:solidFill>
                </a:endParaRPr>
              </a:p>
            </p:txBody>
          </p:sp>
          <p:sp>
            <p:nvSpPr>
              <p:cNvPr id="74892" name="Rectangle 19"/>
              <p:cNvSpPr>
                <a:spLocks noChangeArrowheads="1"/>
              </p:cNvSpPr>
              <p:nvPr/>
            </p:nvSpPr>
            <p:spPr bwMode="auto">
              <a:xfrm>
                <a:off x="1598" y="1331"/>
                <a:ext cx="18" cy="2076"/>
              </a:xfrm>
              <a:prstGeom prst="rect">
                <a:avLst/>
              </a:prstGeom>
              <a:solidFill>
                <a:srgbClr val="00A5CD"/>
              </a:solidFill>
              <a:ln w="9525">
                <a:noFill/>
                <a:miter lim="800000"/>
                <a:headEnd/>
                <a:tailEnd/>
              </a:ln>
            </p:spPr>
            <p:txBody>
              <a:bodyPr/>
              <a:lstStyle/>
              <a:p>
                <a:endParaRPr lang="en-GB">
                  <a:solidFill>
                    <a:srgbClr val="0070C0"/>
                  </a:solidFill>
                </a:endParaRPr>
              </a:p>
            </p:txBody>
          </p:sp>
          <p:sp>
            <p:nvSpPr>
              <p:cNvPr id="74893" name="Rectangle 20"/>
              <p:cNvSpPr>
                <a:spLocks noChangeArrowheads="1"/>
              </p:cNvSpPr>
              <p:nvPr/>
            </p:nvSpPr>
            <p:spPr bwMode="auto">
              <a:xfrm>
                <a:off x="1616" y="1331"/>
                <a:ext cx="14" cy="2076"/>
              </a:xfrm>
              <a:prstGeom prst="rect">
                <a:avLst/>
              </a:prstGeom>
              <a:solidFill>
                <a:srgbClr val="00A5CE"/>
              </a:solidFill>
              <a:ln w="9525">
                <a:noFill/>
                <a:miter lim="800000"/>
                <a:headEnd/>
                <a:tailEnd/>
              </a:ln>
            </p:spPr>
            <p:txBody>
              <a:bodyPr/>
              <a:lstStyle/>
              <a:p>
                <a:endParaRPr lang="en-GB">
                  <a:solidFill>
                    <a:srgbClr val="0070C0"/>
                  </a:solidFill>
                </a:endParaRPr>
              </a:p>
            </p:txBody>
          </p:sp>
          <p:sp>
            <p:nvSpPr>
              <p:cNvPr id="74894" name="Rectangle 21"/>
              <p:cNvSpPr>
                <a:spLocks noChangeArrowheads="1"/>
              </p:cNvSpPr>
              <p:nvPr/>
            </p:nvSpPr>
            <p:spPr bwMode="auto">
              <a:xfrm>
                <a:off x="1630" y="1331"/>
                <a:ext cx="14" cy="2076"/>
              </a:xfrm>
              <a:prstGeom prst="rect">
                <a:avLst/>
              </a:prstGeom>
              <a:solidFill>
                <a:srgbClr val="00A6CF"/>
              </a:solidFill>
              <a:ln w="9525">
                <a:noFill/>
                <a:miter lim="800000"/>
                <a:headEnd/>
                <a:tailEnd/>
              </a:ln>
            </p:spPr>
            <p:txBody>
              <a:bodyPr/>
              <a:lstStyle/>
              <a:p>
                <a:endParaRPr lang="en-GB">
                  <a:solidFill>
                    <a:srgbClr val="0070C0"/>
                  </a:solidFill>
                </a:endParaRPr>
              </a:p>
            </p:txBody>
          </p:sp>
          <p:sp>
            <p:nvSpPr>
              <p:cNvPr id="74895" name="Rectangle 22"/>
              <p:cNvSpPr>
                <a:spLocks noChangeArrowheads="1"/>
              </p:cNvSpPr>
              <p:nvPr/>
            </p:nvSpPr>
            <p:spPr bwMode="auto">
              <a:xfrm>
                <a:off x="1644" y="1331"/>
                <a:ext cx="13" cy="2076"/>
              </a:xfrm>
              <a:prstGeom prst="rect">
                <a:avLst/>
              </a:prstGeom>
              <a:solidFill>
                <a:srgbClr val="00A6D0"/>
              </a:solidFill>
              <a:ln w="9525">
                <a:noFill/>
                <a:miter lim="800000"/>
                <a:headEnd/>
                <a:tailEnd/>
              </a:ln>
            </p:spPr>
            <p:txBody>
              <a:bodyPr/>
              <a:lstStyle/>
              <a:p>
                <a:endParaRPr lang="en-GB">
                  <a:solidFill>
                    <a:srgbClr val="0070C0"/>
                  </a:solidFill>
                </a:endParaRPr>
              </a:p>
            </p:txBody>
          </p:sp>
          <p:sp>
            <p:nvSpPr>
              <p:cNvPr id="74896" name="Rectangle 23"/>
              <p:cNvSpPr>
                <a:spLocks noChangeArrowheads="1"/>
              </p:cNvSpPr>
              <p:nvPr/>
            </p:nvSpPr>
            <p:spPr bwMode="auto">
              <a:xfrm>
                <a:off x="1657" y="1331"/>
                <a:ext cx="14" cy="2076"/>
              </a:xfrm>
              <a:prstGeom prst="rect">
                <a:avLst/>
              </a:prstGeom>
              <a:solidFill>
                <a:srgbClr val="00A7D1"/>
              </a:solidFill>
              <a:ln w="9525">
                <a:noFill/>
                <a:miter lim="800000"/>
                <a:headEnd/>
                <a:tailEnd/>
              </a:ln>
            </p:spPr>
            <p:txBody>
              <a:bodyPr/>
              <a:lstStyle/>
              <a:p>
                <a:endParaRPr lang="en-GB">
                  <a:solidFill>
                    <a:srgbClr val="0070C0"/>
                  </a:solidFill>
                </a:endParaRPr>
              </a:p>
            </p:txBody>
          </p:sp>
          <p:sp>
            <p:nvSpPr>
              <p:cNvPr id="74897" name="Rectangle 24"/>
              <p:cNvSpPr>
                <a:spLocks noChangeArrowheads="1"/>
              </p:cNvSpPr>
              <p:nvPr/>
            </p:nvSpPr>
            <p:spPr bwMode="auto">
              <a:xfrm>
                <a:off x="1671" y="1331"/>
                <a:ext cx="13" cy="2076"/>
              </a:xfrm>
              <a:prstGeom prst="rect">
                <a:avLst/>
              </a:prstGeom>
              <a:solidFill>
                <a:srgbClr val="00A8D2"/>
              </a:solidFill>
              <a:ln w="9525">
                <a:noFill/>
                <a:miter lim="800000"/>
                <a:headEnd/>
                <a:tailEnd/>
              </a:ln>
            </p:spPr>
            <p:txBody>
              <a:bodyPr/>
              <a:lstStyle/>
              <a:p>
                <a:endParaRPr lang="en-GB">
                  <a:solidFill>
                    <a:srgbClr val="0070C0"/>
                  </a:solidFill>
                </a:endParaRPr>
              </a:p>
            </p:txBody>
          </p:sp>
          <p:sp>
            <p:nvSpPr>
              <p:cNvPr id="74898" name="Rectangle 25"/>
              <p:cNvSpPr>
                <a:spLocks noChangeArrowheads="1"/>
              </p:cNvSpPr>
              <p:nvPr/>
            </p:nvSpPr>
            <p:spPr bwMode="auto">
              <a:xfrm>
                <a:off x="1684" y="1331"/>
                <a:ext cx="19" cy="2076"/>
              </a:xfrm>
              <a:prstGeom prst="rect">
                <a:avLst/>
              </a:prstGeom>
              <a:solidFill>
                <a:srgbClr val="00A9D3"/>
              </a:solidFill>
              <a:ln w="9525">
                <a:noFill/>
                <a:miter lim="800000"/>
                <a:headEnd/>
                <a:tailEnd/>
              </a:ln>
            </p:spPr>
            <p:txBody>
              <a:bodyPr/>
              <a:lstStyle/>
              <a:p>
                <a:endParaRPr lang="en-GB">
                  <a:solidFill>
                    <a:srgbClr val="0070C0"/>
                  </a:solidFill>
                </a:endParaRPr>
              </a:p>
            </p:txBody>
          </p:sp>
          <p:sp>
            <p:nvSpPr>
              <p:cNvPr id="74899" name="Rectangle 26"/>
              <p:cNvSpPr>
                <a:spLocks noChangeArrowheads="1"/>
              </p:cNvSpPr>
              <p:nvPr/>
            </p:nvSpPr>
            <p:spPr bwMode="auto">
              <a:xfrm>
                <a:off x="1703" y="1331"/>
                <a:ext cx="13" cy="2076"/>
              </a:xfrm>
              <a:prstGeom prst="rect">
                <a:avLst/>
              </a:prstGeom>
              <a:solidFill>
                <a:srgbClr val="00AAD4"/>
              </a:solidFill>
              <a:ln w="9525">
                <a:noFill/>
                <a:miter lim="800000"/>
                <a:headEnd/>
                <a:tailEnd/>
              </a:ln>
            </p:spPr>
            <p:txBody>
              <a:bodyPr/>
              <a:lstStyle/>
              <a:p>
                <a:endParaRPr lang="en-GB">
                  <a:solidFill>
                    <a:srgbClr val="0070C0"/>
                  </a:solidFill>
                </a:endParaRPr>
              </a:p>
            </p:txBody>
          </p:sp>
          <p:sp>
            <p:nvSpPr>
              <p:cNvPr id="74900" name="Rectangle 27"/>
              <p:cNvSpPr>
                <a:spLocks noChangeArrowheads="1"/>
              </p:cNvSpPr>
              <p:nvPr/>
            </p:nvSpPr>
            <p:spPr bwMode="auto">
              <a:xfrm>
                <a:off x="1716" y="1331"/>
                <a:ext cx="14" cy="2076"/>
              </a:xfrm>
              <a:prstGeom prst="rect">
                <a:avLst/>
              </a:prstGeom>
              <a:solidFill>
                <a:srgbClr val="00ABD5"/>
              </a:solidFill>
              <a:ln w="9525">
                <a:noFill/>
                <a:miter lim="800000"/>
                <a:headEnd/>
                <a:tailEnd/>
              </a:ln>
            </p:spPr>
            <p:txBody>
              <a:bodyPr/>
              <a:lstStyle/>
              <a:p>
                <a:endParaRPr lang="en-GB">
                  <a:solidFill>
                    <a:srgbClr val="0070C0"/>
                  </a:solidFill>
                </a:endParaRPr>
              </a:p>
            </p:txBody>
          </p:sp>
          <p:sp>
            <p:nvSpPr>
              <p:cNvPr id="74901" name="Rectangle 28"/>
              <p:cNvSpPr>
                <a:spLocks noChangeArrowheads="1"/>
              </p:cNvSpPr>
              <p:nvPr/>
            </p:nvSpPr>
            <p:spPr bwMode="auto">
              <a:xfrm>
                <a:off x="1730" y="1331"/>
                <a:ext cx="13" cy="2076"/>
              </a:xfrm>
              <a:prstGeom prst="rect">
                <a:avLst/>
              </a:prstGeom>
              <a:solidFill>
                <a:srgbClr val="00ACD7"/>
              </a:solidFill>
              <a:ln w="9525">
                <a:noFill/>
                <a:miter lim="800000"/>
                <a:headEnd/>
                <a:tailEnd/>
              </a:ln>
            </p:spPr>
            <p:txBody>
              <a:bodyPr/>
              <a:lstStyle/>
              <a:p>
                <a:endParaRPr lang="en-GB">
                  <a:solidFill>
                    <a:srgbClr val="0070C0"/>
                  </a:solidFill>
                </a:endParaRPr>
              </a:p>
            </p:txBody>
          </p:sp>
          <p:sp>
            <p:nvSpPr>
              <p:cNvPr id="74902" name="Rectangle 29"/>
              <p:cNvSpPr>
                <a:spLocks noChangeArrowheads="1"/>
              </p:cNvSpPr>
              <p:nvPr/>
            </p:nvSpPr>
            <p:spPr bwMode="auto">
              <a:xfrm>
                <a:off x="1743" y="1331"/>
                <a:ext cx="14" cy="2076"/>
              </a:xfrm>
              <a:prstGeom prst="rect">
                <a:avLst/>
              </a:prstGeom>
              <a:solidFill>
                <a:srgbClr val="00ADD8"/>
              </a:solidFill>
              <a:ln w="9525">
                <a:noFill/>
                <a:miter lim="800000"/>
                <a:headEnd/>
                <a:tailEnd/>
              </a:ln>
            </p:spPr>
            <p:txBody>
              <a:bodyPr/>
              <a:lstStyle/>
              <a:p>
                <a:endParaRPr lang="en-GB">
                  <a:solidFill>
                    <a:srgbClr val="0070C0"/>
                  </a:solidFill>
                </a:endParaRPr>
              </a:p>
            </p:txBody>
          </p:sp>
          <p:sp>
            <p:nvSpPr>
              <p:cNvPr id="74903" name="Rectangle 30"/>
              <p:cNvSpPr>
                <a:spLocks noChangeArrowheads="1"/>
              </p:cNvSpPr>
              <p:nvPr/>
            </p:nvSpPr>
            <p:spPr bwMode="auto">
              <a:xfrm>
                <a:off x="1757" y="1331"/>
                <a:ext cx="14" cy="2076"/>
              </a:xfrm>
              <a:prstGeom prst="rect">
                <a:avLst/>
              </a:prstGeom>
              <a:solidFill>
                <a:srgbClr val="00AEDA"/>
              </a:solidFill>
              <a:ln w="9525">
                <a:noFill/>
                <a:miter lim="800000"/>
                <a:headEnd/>
                <a:tailEnd/>
              </a:ln>
            </p:spPr>
            <p:txBody>
              <a:bodyPr/>
              <a:lstStyle/>
              <a:p>
                <a:endParaRPr lang="en-GB">
                  <a:solidFill>
                    <a:srgbClr val="0070C0"/>
                  </a:solidFill>
                </a:endParaRPr>
              </a:p>
            </p:txBody>
          </p:sp>
          <p:sp>
            <p:nvSpPr>
              <p:cNvPr id="74904" name="Rectangle 31"/>
              <p:cNvSpPr>
                <a:spLocks noChangeArrowheads="1"/>
              </p:cNvSpPr>
              <p:nvPr/>
            </p:nvSpPr>
            <p:spPr bwMode="auto">
              <a:xfrm>
                <a:off x="1771" y="1331"/>
                <a:ext cx="18" cy="2076"/>
              </a:xfrm>
              <a:prstGeom prst="rect">
                <a:avLst/>
              </a:prstGeom>
              <a:solidFill>
                <a:srgbClr val="00AFDB"/>
              </a:solidFill>
              <a:ln w="9525">
                <a:noFill/>
                <a:miter lim="800000"/>
                <a:headEnd/>
                <a:tailEnd/>
              </a:ln>
            </p:spPr>
            <p:txBody>
              <a:bodyPr/>
              <a:lstStyle/>
              <a:p>
                <a:endParaRPr lang="en-GB">
                  <a:solidFill>
                    <a:srgbClr val="0070C0"/>
                  </a:solidFill>
                </a:endParaRPr>
              </a:p>
            </p:txBody>
          </p:sp>
          <p:sp>
            <p:nvSpPr>
              <p:cNvPr id="74905" name="Rectangle 32"/>
              <p:cNvSpPr>
                <a:spLocks noChangeArrowheads="1"/>
              </p:cNvSpPr>
              <p:nvPr/>
            </p:nvSpPr>
            <p:spPr bwMode="auto">
              <a:xfrm>
                <a:off x="1789" y="1331"/>
                <a:ext cx="14" cy="2076"/>
              </a:xfrm>
              <a:prstGeom prst="rect">
                <a:avLst/>
              </a:prstGeom>
              <a:solidFill>
                <a:srgbClr val="00B1DC"/>
              </a:solidFill>
              <a:ln w="9525">
                <a:noFill/>
                <a:miter lim="800000"/>
                <a:headEnd/>
                <a:tailEnd/>
              </a:ln>
            </p:spPr>
            <p:txBody>
              <a:bodyPr/>
              <a:lstStyle/>
              <a:p>
                <a:endParaRPr lang="en-GB">
                  <a:solidFill>
                    <a:srgbClr val="0070C0"/>
                  </a:solidFill>
                </a:endParaRPr>
              </a:p>
            </p:txBody>
          </p:sp>
          <p:sp>
            <p:nvSpPr>
              <p:cNvPr id="74906" name="Rectangle 33"/>
              <p:cNvSpPr>
                <a:spLocks noChangeArrowheads="1"/>
              </p:cNvSpPr>
              <p:nvPr/>
            </p:nvSpPr>
            <p:spPr bwMode="auto">
              <a:xfrm>
                <a:off x="1803" y="1331"/>
                <a:ext cx="13" cy="2076"/>
              </a:xfrm>
              <a:prstGeom prst="rect">
                <a:avLst/>
              </a:prstGeom>
              <a:solidFill>
                <a:srgbClr val="00B2DE"/>
              </a:solidFill>
              <a:ln w="9525">
                <a:noFill/>
                <a:miter lim="800000"/>
                <a:headEnd/>
                <a:tailEnd/>
              </a:ln>
            </p:spPr>
            <p:txBody>
              <a:bodyPr/>
              <a:lstStyle/>
              <a:p>
                <a:endParaRPr lang="en-GB">
                  <a:solidFill>
                    <a:srgbClr val="0070C0"/>
                  </a:solidFill>
                </a:endParaRPr>
              </a:p>
            </p:txBody>
          </p:sp>
          <p:sp>
            <p:nvSpPr>
              <p:cNvPr id="74907" name="Rectangle 34"/>
              <p:cNvSpPr>
                <a:spLocks noChangeArrowheads="1"/>
              </p:cNvSpPr>
              <p:nvPr/>
            </p:nvSpPr>
            <p:spPr bwMode="auto">
              <a:xfrm>
                <a:off x="1816" y="1331"/>
                <a:ext cx="14" cy="2076"/>
              </a:xfrm>
              <a:prstGeom prst="rect">
                <a:avLst/>
              </a:prstGeom>
              <a:solidFill>
                <a:srgbClr val="00B3E0"/>
              </a:solidFill>
              <a:ln w="9525">
                <a:noFill/>
                <a:miter lim="800000"/>
                <a:headEnd/>
                <a:tailEnd/>
              </a:ln>
            </p:spPr>
            <p:txBody>
              <a:bodyPr/>
              <a:lstStyle/>
              <a:p>
                <a:endParaRPr lang="en-GB">
                  <a:solidFill>
                    <a:srgbClr val="0070C0"/>
                  </a:solidFill>
                </a:endParaRPr>
              </a:p>
            </p:txBody>
          </p:sp>
          <p:sp>
            <p:nvSpPr>
              <p:cNvPr id="74908" name="Rectangle 35"/>
              <p:cNvSpPr>
                <a:spLocks noChangeArrowheads="1"/>
              </p:cNvSpPr>
              <p:nvPr/>
            </p:nvSpPr>
            <p:spPr bwMode="auto">
              <a:xfrm>
                <a:off x="1830" y="1331"/>
                <a:ext cx="13" cy="2076"/>
              </a:xfrm>
              <a:prstGeom prst="rect">
                <a:avLst/>
              </a:prstGeom>
              <a:solidFill>
                <a:srgbClr val="00B5E2"/>
              </a:solidFill>
              <a:ln w="9525">
                <a:noFill/>
                <a:miter lim="800000"/>
                <a:headEnd/>
                <a:tailEnd/>
              </a:ln>
            </p:spPr>
            <p:txBody>
              <a:bodyPr/>
              <a:lstStyle/>
              <a:p>
                <a:endParaRPr lang="en-GB">
                  <a:solidFill>
                    <a:srgbClr val="0070C0"/>
                  </a:solidFill>
                </a:endParaRPr>
              </a:p>
            </p:txBody>
          </p:sp>
          <p:sp>
            <p:nvSpPr>
              <p:cNvPr id="74909" name="Rectangle 36"/>
              <p:cNvSpPr>
                <a:spLocks noChangeArrowheads="1"/>
              </p:cNvSpPr>
              <p:nvPr/>
            </p:nvSpPr>
            <p:spPr bwMode="auto">
              <a:xfrm>
                <a:off x="1843" y="1331"/>
                <a:ext cx="14" cy="2076"/>
              </a:xfrm>
              <a:prstGeom prst="rect">
                <a:avLst/>
              </a:prstGeom>
              <a:solidFill>
                <a:srgbClr val="00B6E3"/>
              </a:solidFill>
              <a:ln w="9525">
                <a:noFill/>
                <a:miter lim="800000"/>
                <a:headEnd/>
                <a:tailEnd/>
              </a:ln>
            </p:spPr>
            <p:txBody>
              <a:bodyPr/>
              <a:lstStyle/>
              <a:p>
                <a:endParaRPr lang="en-GB">
                  <a:solidFill>
                    <a:srgbClr val="0070C0"/>
                  </a:solidFill>
                </a:endParaRPr>
              </a:p>
            </p:txBody>
          </p:sp>
          <p:sp>
            <p:nvSpPr>
              <p:cNvPr id="74910" name="Rectangle 37"/>
              <p:cNvSpPr>
                <a:spLocks noChangeArrowheads="1"/>
              </p:cNvSpPr>
              <p:nvPr/>
            </p:nvSpPr>
            <p:spPr bwMode="auto">
              <a:xfrm>
                <a:off x="1857" y="1331"/>
                <a:ext cx="18" cy="2076"/>
              </a:xfrm>
              <a:prstGeom prst="rect">
                <a:avLst/>
              </a:prstGeom>
              <a:solidFill>
                <a:srgbClr val="00B7E5"/>
              </a:solidFill>
              <a:ln w="9525">
                <a:noFill/>
                <a:miter lim="800000"/>
                <a:headEnd/>
                <a:tailEnd/>
              </a:ln>
            </p:spPr>
            <p:txBody>
              <a:bodyPr/>
              <a:lstStyle/>
              <a:p>
                <a:endParaRPr lang="en-GB">
                  <a:solidFill>
                    <a:srgbClr val="0070C0"/>
                  </a:solidFill>
                </a:endParaRPr>
              </a:p>
            </p:txBody>
          </p:sp>
          <p:sp>
            <p:nvSpPr>
              <p:cNvPr id="74911" name="Rectangle 38"/>
              <p:cNvSpPr>
                <a:spLocks noChangeArrowheads="1"/>
              </p:cNvSpPr>
              <p:nvPr/>
            </p:nvSpPr>
            <p:spPr bwMode="auto">
              <a:xfrm>
                <a:off x="1875" y="1331"/>
                <a:ext cx="14" cy="2076"/>
              </a:xfrm>
              <a:prstGeom prst="rect">
                <a:avLst/>
              </a:prstGeom>
              <a:solidFill>
                <a:srgbClr val="00B8E6"/>
              </a:solidFill>
              <a:ln w="9525">
                <a:noFill/>
                <a:miter lim="800000"/>
                <a:headEnd/>
                <a:tailEnd/>
              </a:ln>
            </p:spPr>
            <p:txBody>
              <a:bodyPr/>
              <a:lstStyle/>
              <a:p>
                <a:endParaRPr lang="en-GB">
                  <a:solidFill>
                    <a:srgbClr val="0070C0"/>
                  </a:solidFill>
                </a:endParaRPr>
              </a:p>
            </p:txBody>
          </p:sp>
          <p:sp>
            <p:nvSpPr>
              <p:cNvPr id="74912" name="Rectangle 39"/>
              <p:cNvSpPr>
                <a:spLocks noChangeArrowheads="1"/>
              </p:cNvSpPr>
              <p:nvPr/>
            </p:nvSpPr>
            <p:spPr bwMode="auto">
              <a:xfrm>
                <a:off x="1889" y="1331"/>
                <a:ext cx="13" cy="2076"/>
              </a:xfrm>
              <a:prstGeom prst="rect">
                <a:avLst/>
              </a:prstGeom>
              <a:solidFill>
                <a:srgbClr val="00BAE8"/>
              </a:solidFill>
              <a:ln w="9525">
                <a:noFill/>
                <a:miter lim="800000"/>
                <a:headEnd/>
                <a:tailEnd/>
              </a:ln>
            </p:spPr>
            <p:txBody>
              <a:bodyPr/>
              <a:lstStyle/>
              <a:p>
                <a:endParaRPr lang="en-GB">
                  <a:solidFill>
                    <a:srgbClr val="0070C0"/>
                  </a:solidFill>
                </a:endParaRPr>
              </a:p>
            </p:txBody>
          </p:sp>
          <p:sp>
            <p:nvSpPr>
              <p:cNvPr id="74913" name="Rectangle 40"/>
              <p:cNvSpPr>
                <a:spLocks noChangeArrowheads="1"/>
              </p:cNvSpPr>
              <p:nvPr/>
            </p:nvSpPr>
            <p:spPr bwMode="auto">
              <a:xfrm>
                <a:off x="1902" y="1331"/>
                <a:ext cx="14" cy="2076"/>
              </a:xfrm>
              <a:prstGeom prst="rect">
                <a:avLst/>
              </a:prstGeom>
              <a:solidFill>
                <a:srgbClr val="00BBE9"/>
              </a:solidFill>
              <a:ln w="9525">
                <a:noFill/>
                <a:miter lim="800000"/>
                <a:headEnd/>
                <a:tailEnd/>
              </a:ln>
            </p:spPr>
            <p:txBody>
              <a:bodyPr/>
              <a:lstStyle/>
              <a:p>
                <a:endParaRPr lang="en-GB">
                  <a:solidFill>
                    <a:srgbClr val="0070C0"/>
                  </a:solidFill>
                </a:endParaRPr>
              </a:p>
            </p:txBody>
          </p:sp>
          <p:sp>
            <p:nvSpPr>
              <p:cNvPr id="74914" name="Rectangle 41"/>
              <p:cNvSpPr>
                <a:spLocks noChangeArrowheads="1"/>
              </p:cNvSpPr>
              <p:nvPr/>
            </p:nvSpPr>
            <p:spPr bwMode="auto">
              <a:xfrm>
                <a:off x="1916" y="1331"/>
                <a:ext cx="14" cy="2076"/>
              </a:xfrm>
              <a:prstGeom prst="rect">
                <a:avLst/>
              </a:prstGeom>
              <a:solidFill>
                <a:srgbClr val="00BCEB"/>
              </a:solidFill>
              <a:ln w="9525">
                <a:noFill/>
                <a:miter lim="800000"/>
                <a:headEnd/>
                <a:tailEnd/>
              </a:ln>
            </p:spPr>
            <p:txBody>
              <a:bodyPr/>
              <a:lstStyle/>
              <a:p>
                <a:endParaRPr lang="en-GB">
                  <a:solidFill>
                    <a:srgbClr val="0070C0"/>
                  </a:solidFill>
                </a:endParaRPr>
              </a:p>
            </p:txBody>
          </p:sp>
          <p:sp>
            <p:nvSpPr>
              <p:cNvPr id="74915" name="Rectangle 42"/>
              <p:cNvSpPr>
                <a:spLocks noChangeArrowheads="1"/>
              </p:cNvSpPr>
              <p:nvPr/>
            </p:nvSpPr>
            <p:spPr bwMode="auto">
              <a:xfrm>
                <a:off x="1930" y="1331"/>
                <a:ext cx="13" cy="2076"/>
              </a:xfrm>
              <a:prstGeom prst="rect">
                <a:avLst/>
              </a:prstGeom>
              <a:solidFill>
                <a:srgbClr val="00BDED"/>
              </a:solidFill>
              <a:ln w="9525">
                <a:noFill/>
                <a:miter lim="800000"/>
                <a:headEnd/>
                <a:tailEnd/>
              </a:ln>
            </p:spPr>
            <p:txBody>
              <a:bodyPr/>
              <a:lstStyle/>
              <a:p>
                <a:endParaRPr lang="en-GB">
                  <a:solidFill>
                    <a:srgbClr val="0070C0"/>
                  </a:solidFill>
                </a:endParaRPr>
              </a:p>
            </p:txBody>
          </p:sp>
          <p:sp>
            <p:nvSpPr>
              <p:cNvPr id="74916" name="Rectangle 43"/>
              <p:cNvSpPr>
                <a:spLocks noChangeArrowheads="1"/>
              </p:cNvSpPr>
              <p:nvPr/>
            </p:nvSpPr>
            <p:spPr bwMode="auto">
              <a:xfrm>
                <a:off x="1943" y="1331"/>
                <a:ext cx="19" cy="2076"/>
              </a:xfrm>
              <a:prstGeom prst="rect">
                <a:avLst/>
              </a:prstGeom>
              <a:solidFill>
                <a:srgbClr val="00BFEE"/>
              </a:solidFill>
              <a:ln w="9525">
                <a:noFill/>
                <a:miter lim="800000"/>
                <a:headEnd/>
                <a:tailEnd/>
              </a:ln>
            </p:spPr>
            <p:txBody>
              <a:bodyPr/>
              <a:lstStyle/>
              <a:p>
                <a:endParaRPr lang="en-GB">
                  <a:solidFill>
                    <a:srgbClr val="0070C0"/>
                  </a:solidFill>
                </a:endParaRPr>
              </a:p>
            </p:txBody>
          </p:sp>
          <p:sp>
            <p:nvSpPr>
              <p:cNvPr id="74917" name="Rectangle 44"/>
              <p:cNvSpPr>
                <a:spLocks noChangeArrowheads="1"/>
              </p:cNvSpPr>
              <p:nvPr/>
            </p:nvSpPr>
            <p:spPr bwMode="auto">
              <a:xfrm>
                <a:off x="1962" y="1331"/>
                <a:ext cx="13" cy="2076"/>
              </a:xfrm>
              <a:prstGeom prst="rect">
                <a:avLst/>
              </a:prstGeom>
              <a:solidFill>
                <a:srgbClr val="00C0EF"/>
              </a:solidFill>
              <a:ln w="9525">
                <a:noFill/>
                <a:miter lim="800000"/>
                <a:headEnd/>
                <a:tailEnd/>
              </a:ln>
            </p:spPr>
            <p:txBody>
              <a:bodyPr/>
              <a:lstStyle/>
              <a:p>
                <a:endParaRPr lang="en-GB">
                  <a:solidFill>
                    <a:srgbClr val="0070C0"/>
                  </a:solidFill>
                </a:endParaRPr>
              </a:p>
            </p:txBody>
          </p:sp>
          <p:sp>
            <p:nvSpPr>
              <p:cNvPr id="74918" name="Rectangle 45"/>
              <p:cNvSpPr>
                <a:spLocks noChangeArrowheads="1"/>
              </p:cNvSpPr>
              <p:nvPr/>
            </p:nvSpPr>
            <p:spPr bwMode="auto">
              <a:xfrm>
                <a:off x="1975" y="1331"/>
                <a:ext cx="14" cy="2076"/>
              </a:xfrm>
              <a:prstGeom prst="rect">
                <a:avLst/>
              </a:prstGeom>
              <a:solidFill>
                <a:srgbClr val="00C1F1"/>
              </a:solidFill>
              <a:ln w="9525">
                <a:noFill/>
                <a:miter lim="800000"/>
                <a:headEnd/>
                <a:tailEnd/>
              </a:ln>
            </p:spPr>
            <p:txBody>
              <a:bodyPr/>
              <a:lstStyle/>
              <a:p>
                <a:endParaRPr lang="en-GB">
                  <a:solidFill>
                    <a:srgbClr val="0070C0"/>
                  </a:solidFill>
                </a:endParaRPr>
              </a:p>
            </p:txBody>
          </p:sp>
          <p:sp>
            <p:nvSpPr>
              <p:cNvPr id="74919" name="Rectangle 46"/>
              <p:cNvSpPr>
                <a:spLocks noChangeArrowheads="1"/>
              </p:cNvSpPr>
              <p:nvPr/>
            </p:nvSpPr>
            <p:spPr bwMode="auto">
              <a:xfrm>
                <a:off x="1989" y="1331"/>
                <a:ext cx="13" cy="2076"/>
              </a:xfrm>
              <a:prstGeom prst="rect">
                <a:avLst/>
              </a:prstGeom>
              <a:solidFill>
                <a:srgbClr val="00C2F2"/>
              </a:solidFill>
              <a:ln w="9525">
                <a:noFill/>
                <a:miter lim="800000"/>
                <a:headEnd/>
                <a:tailEnd/>
              </a:ln>
            </p:spPr>
            <p:txBody>
              <a:bodyPr/>
              <a:lstStyle/>
              <a:p>
                <a:endParaRPr lang="en-GB">
                  <a:solidFill>
                    <a:srgbClr val="0070C0"/>
                  </a:solidFill>
                </a:endParaRPr>
              </a:p>
            </p:txBody>
          </p:sp>
          <p:sp>
            <p:nvSpPr>
              <p:cNvPr id="74920" name="Rectangle 47"/>
              <p:cNvSpPr>
                <a:spLocks noChangeArrowheads="1"/>
              </p:cNvSpPr>
              <p:nvPr/>
            </p:nvSpPr>
            <p:spPr bwMode="auto">
              <a:xfrm>
                <a:off x="2002" y="1331"/>
                <a:ext cx="14" cy="2076"/>
              </a:xfrm>
              <a:prstGeom prst="rect">
                <a:avLst/>
              </a:prstGeom>
              <a:solidFill>
                <a:srgbClr val="00C3F4"/>
              </a:solidFill>
              <a:ln w="9525">
                <a:noFill/>
                <a:miter lim="800000"/>
                <a:headEnd/>
                <a:tailEnd/>
              </a:ln>
            </p:spPr>
            <p:txBody>
              <a:bodyPr/>
              <a:lstStyle/>
              <a:p>
                <a:endParaRPr lang="en-GB">
                  <a:solidFill>
                    <a:srgbClr val="0070C0"/>
                  </a:solidFill>
                </a:endParaRPr>
              </a:p>
            </p:txBody>
          </p:sp>
          <p:sp>
            <p:nvSpPr>
              <p:cNvPr id="74921" name="Rectangle 48"/>
              <p:cNvSpPr>
                <a:spLocks noChangeArrowheads="1"/>
              </p:cNvSpPr>
              <p:nvPr/>
            </p:nvSpPr>
            <p:spPr bwMode="auto">
              <a:xfrm>
                <a:off x="2016" y="1331"/>
                <a:ext cx="14" cy="2076"/>
              </a:xfrm>
              <a:prstGeom prst="rect">
                <a:avLst/>
              </a:prstGeom>
              <a:solidFill>
                <a:srgbClr val="00C4F5"/>
              </a:solidFill>
              <a:ln w="9525">
                <a:noFill/>
                <a:miter lim="800000"/>
                <a:headEnd/>
                <a:tailEnd/>
              </a:ln>
            </p:spPr>
            <p:txBody>
              <a:bodyPr/>
              <a:lstStyle/>
              <a:p>
                <a:endParaRPr lang="en-GB">
                  <a:solidFill>
                    <a:srgbClr val="0070C0"/>
                  </a:solidFill>
                </a:endParaRPr>
              </a:p>
            </p:txBody>
          </p:sp>
          <p:sp>
            <p:nvSpPr>
              <p:cNvPr id="74922" name="Rectangle 49"/>
              <p:cNvSpPr>
                <a:spLocks noChangeArrowheads="1"/>
              </p:cNvSpPr>
              <p:nvPr/>
            </p:nvSpPr>
            <p:spPr bwMode="auto">
              <a:xfrm>
                <a:off x="2030" y="1331"/>
                <a:ext cx="18" cy="2076"/>
              </a:xfrm>
              <a:prstGeom prst="rect">
                <a:avLst/>
              </a:prstGeom>
              <a:solidFill>
                <a:srgbClr val="00C5F6"/>
              </a:solidFill>
              <a:ln w="9525">
                <a:noFill/>
                <a:miter lim="800000"/>
                <a:headEnd/>
                <a:tailEnd/>
              </a:ln>
            </p:spPr>
            <p:txBody>
              <a:bodyPr/>
              <a:lstStyle/>
              <a:p>
                <a:endParaRPr lang="en-GB">
                  <a:solidFill>
                    <a:srgbClr val="0070C0"/>
                  </a:solidFill>
                </a:endParaRPr>
              </a:p>
            </p:txBody>
          </p:sp>
          <p:sp>
            <p:nvSpPr>
              <p:cNvPr id="74923" name="Rectangle 50"/>
              <p:cNvSpPr>
                <a:spLocks noChangeArrowheads="1"/>
              </p:cNvSpPr>
              <p:nvPr/>
            </p:nvSpPr>
            <p:spPr bwMode="auto">
              <a:xfrm>
                <a:off x="2048" y="1331"/>
                <a:ext cx="13" cy="2076"/>
              </a:xfrm>
              <a:prstGeom prst="rect">
                <a:avLst/>
              </a:prstGeom>
              <a:solidFill>
                <a:srgbClr val="00C5F7"/>
              </a:solidFill>
              <a:ln w="9525">
                <a:noFill/>
                <a:miter lim="800000"/>
                <a:headEnd/>
                <a:tailEnd/>
              </a:ln>
            </p:spPr>
            <p:txBody>
              <a:bodyPr/>
              <a:lstStyle/>
              <a:p>
                <a:endParaRPr lang="en-GB">
                  <a:solidFill>
                    <a:srgbClr val="0070C0"/>
                  </a:solidFill>
                </a:endParaRPr>
              </a:p>
            </p:txBody>
          </p:sp>
          <p:sp>
            <p:nvSpPr>
              <p:cNvPr id="74924" name="Rectangle 51"/>
              <p:cNvSpPr>
                <a:spLocks noChangeArrowheads="1"/>
              </p:cNvSpPr>
              <p:nvPr/>
            </p:nvSpPr>
            <p:spPr bwMode="auto">
              <a:xfrm>
                <a:off x="2061" y="1331"/>
                <a:ext cx="14" cy="2076"/>
              </a:xfrm>
              <a:prstGeom prst="rect">
                <a:avLst/>
              </a:prstGeom>
              <a:solidFill>
                <a:srgbClr val="00C6F8"/>
              </a:solidFill>
              <a:ln w="9525">
                <a:noFill/>
                <a:miter lim="800000"/>
                <a:headEnd/>
                <a:tailEnd/>
              </a:ln>
            </p:spPr>
            <p:txBody>
              <a:bodyPr/>
              <a:lstStyle/>
              <a:p>
                <a:endParaRPr lang="en-GB">
                  <a:solidFill>
                    <a:srgbClr val="0070C0"/>
                  </a:solidFill>
                </a:endParaRPr>
              </a:p>
            </p:txBody>
          </p:sp>
          <p:sp>
            <p:nvSpPr>
              <p:cNvPr id="74925" name="Rectangle 52"/>
              <p:cNvSpPr>
                <a:spLocks noChangeArrowheads="1"/>
              </p:cNvSpPr>
              <p:nvPr/>
            </p:nvSpPr>
            <p:spPr bwMode="auto">
              <a:xfrm>
                <a:off x="2075" y="1331"/>
                <a:ext cx="14" cy="2076"/>
              </a:xfrm>
              <a:prstGeom prst="rect">
                <a:avLst/>
              </a:prstGeom>
              <a:solidFill>
                <a:srgbClr val="00C7F9"/>
              </a:solidFill>
              <a:ln w="9525">
                <a:noFill/>
                <a:miter lim="800000"/>
                <a:headEnd/>
                <a:tailEnd/>
              </a:ln>
            </p:spPr>
            <p:txBody>
              <a:bodyPr/>
              <a:lstStyle/>
              <a:p>
                <a:endParaRPr lang="en-GB">
                  <a:solidFill>
                    <a:srgbClr val="0070C0"/>
                  </a:solidFill>
                </a:endParaRPr>
              </a:p>
            </p:txBody>
          </p:sp>
          <p:sp>
            <p:nvSpPr>
              <p:cNvPr id="74926" name="Rectangle 53"/>
              <p:cNvSpPr>
                <a:spLocks noChangeArrowheads="1"/>
              </p:cNvSpPr>
              <p:nvPr/>
            </p:nvSpPr>
            <p:spPr bwMode="auto">
              <a:xfrm>
                <a:off x="2089" y="1331"/>
                <a:ext cx="13" cy="2076"/>
              </a:xfrm>
              <a:prstGeom prst="rect">
                <a:avLst/>
              </a:prstGeom>
              <a:solidFill>
                <a:srgbClr val="00C7F9"/>
              </a:solidFill>
              <a:ln w="9525">
                <a:noFill/>
                <a:miter lim="800000"/>
                <a:headEnd/>
                <a:tailEnd/>
              </a:ln>
            </p:spPr>
            <p:txBody>
              <a:bodyPr/>
              <a:lstStyle/>
              <a:p>
                <a:endParaRPr lang="en-GB">
                  <a:solidFill>
                    <a:srgbClr val="0070C0"/>
                  </a:solidFill>
                </a:endParaRPr>
              </a:p>
            </p:txBody>
          </p:sp>
          <p:sp>
            <p:nvSpPr>
              <p:cNvPr id="74927" name="Rectangle 54"/>
              <p:cNvSpPr>
                <a:spLocks noChangeArrowheads="1"/>
              </p:cNvSpPr>
              <p:nvPr/>
            </p:nvSpPr>
            <p:spPr bwMode="auto">
              <a:xfrm>
                <a:off x="2102" y="1331"/>
                <a:ext cx="14" cy="2076"/>
              </a:xfrm>
              <a:prstGeom prst="rect">
                <a:avLst/>
              </a:prstGeom>
              <a:solidFill>
                <a:srgbClr val="00C8FA"/>
              </a:solidFill>
              <a:ln w="9525">
                <a:noFill/>
                <a:miter lim="800000"/>
                <a:headEnd/>
                <a:tailEnd/>
              </a:ln>
            </p:spPr>
            <p:txBody>
              <a:bodyPr/>
              <a:lstStyle/>
              <a:p>
                <a:endParaRPr lang="en-GB">
                  <a:solidFill>
                    <a:srgbClr val="0070C0"/>
                  </a:solidFill>
                </a:endParaRPr>
              </a:p>
            </p:txBody>
          </p:sp>
          <p:sp>
            <p:nvSpPr>
              <p:cNvPr id="74928" name="Rectangle 55"/>
              <p:cNvSpPr>
                <a:spLocks noChangeArrowheads="1"/>
              </p:cNvSpPr>
              <p:nvPr/>
            </p:nvSpPr>
            <p:spPr bwMode="auto">
              <a:xfrm>
                <a:off x="2116" y="1331"/>
                <a:ext cx="18" cy="2076"/>
              </a:xfrm>
              <a:prstGeom prst="rect">
                <a:avLst/>
              </a:prstGeom>
              <a:solidFill>
                <a:srgbClr val="00C9FB"/>
              </a:solidFill>
              <a:ln w="9525">
                <a:noFill/>
                <a:miter lim="800000"/>
                <a:headEnd/>
                <a:tailEnd/>
              </a:ln>
            </p:spPr>
            <p:txBody>
              <a:bodyPr/>
              <a:lstStyle/>
              <a:p>
                <a:endParaRPr lang="en-GB">
                  <a:solidFill>
                    <a:srgbClr val="0070C0"/>
                  </a:solidFill>
                </a:endParaRPr>
              </a:p>
            </p:txBody>
          </p:sp>
          <p:sp>
            <p:nvSpPr>
              <p:cNvPr id="74929" name="Rectangle 56"/>
              <p:cNvSpPr>
                <a:spLocks noChangeArrowheads="1"/>
              </p:cNvSpPr>
              <p:nvPr/>
            </p:nvSpPr>
            <p:spPr bwMode="auto">
              <a:xfrm>
                <a:off x="2134" y="1331"/>
                <a:ext cx="14" cy="2076"/>
              </a:xfrm>
              <a:prstGeom prst="rect">
                <a:avLst/>
              </a:prstGeom>
              <a:solidFill>
                <a:srgbClr val="00C9FB"/>
              </a:solidFill>
              <a:ln w="9525">
                <a:noFill/>
                <a:miter lim="800000"/>
                <a:headEnd/>
                <a:tailEnd/>
              </a:ln>
            </p:spPr>
            <p:txBody>
              <a:bodyPr/>
              <a:lstStyle/>
              <a:p>
                <a:endParaRPr lang="en-GB">
                  <a:solidFill>
                    <a:srgbClr val="0070C0"/>
                  </a:solidFill>
                </a:endParaRPr>
              </a:p>
            </p:txBody>
          </p:sp>
          <p:sp>
            <p:nvSpPr>
              <p:cNvPr id="74930" name="Rectangle 57"/>
              <p:cNvSpPr>
                <a:spLocks noChangeArrowheads="1"/>
              </p:cNvSpPr>
              <p:nvPr/>
            </p:nvSpPr>
            <p:spPr bwMode="auto">
              <a:xfrm>
                <a:off x="2148" y="1331"/>
                <a:ext cx="13" cy="2076"/>
              </a:xfrm>
              <a:prstGeom prst="rect">
                <a:avLst/>
              </a:prstGeom>
              <a:solidFill>
                <a:srgbClr val="00C9FC"/>
              </a:solidFill>
              <a:ln w="9525">
                <a:noFill/>
                <a:miter lim="800000"/>
                <a:headEnd/>
                <a:tailEnd/>
              </a:ln>
            </p:spPr>
            <p:txBody>
              <a:bodyPr/>
              <a:lstStyle/>
              <a:p>
                <a:endParaRPr lang="en-GB">
                  <a:solidFill>
                    <a:srgbClr val="0070C0"/>
                  </a:solidFill>
                </a:endParaRPr>
              </a:p>
            </p:txBody>
          </p:sp>
          <p:sp>
            <p:nvSpPr>
              <p:cNvPr id="74931" name="Rectangle 58"/>
              <p:cNvSpPr>
                <a:spLocks noChangeArrowheads="1"/>
              </p:cNvSpPr>
              <p:nvPr/>
            </p:nvSpPr>
            <p:spPr bwMode="auto">
              <a:xfrm>
                <a:off x="2161" y="1331"/>
                <a:ext cx="14" cy="2076"/>
              </a:xfrm>
              <a:prstGeom prst="rect">
                <a:avLst/>
              </a:prstGeom>
              <a:solidFill>
                <a:srgbClr val="00CAFC"/>
              </a:solidFill>
              <a:ln w="9525">
                <a:noFill/>
                <a:miter lim="800000"/>
                <a:headEnd/>
                <a:tailEnd/>
              </a:ln>
            </p:spPr>
            <p:txBody>
              <a:bodyPr/>
              <a:lstStyle/>
              <a:p>
                <a:endParaRPr lang="en-GB">
                  <a:solidFill>
                    <a:srgbClr val="0070C0"/>
                  </a:solidFill>
                </a:endParaRPr>
              </a:p>
            </p:txBody>
          </p:sp>
          <p:sp>
            <p:nvSpPr>
              <p:cNvPr id="74932" name="Rectangle 59"/>
              <p:cNvSpPr>
                <a:spLocks noChangeArrowheads="1"/>
              </p:cNvSpPr>
              <p:nvPr/>
            </p:nvSpPr>
            <p:spPr bwMode="auto">
              <a:xfrm>
                <a:off x="2175" y="1331"/>
                <a:ext cx="14" cy="2076"/>
              </a:xfrm>
              <a:prstGeom prst="rect">
                <a:avLst/>
              </a:prstGeom>
              <a:solidFill>
                <a:srgbClr val="00CAFD"/>
              </a:solidFill>
              <a:ln w="9525">
                <a:noFill/>
                <a:miter lim="800000"/>
                <a:headEnd/>
                <a:tailEnd/>
              </a:ln>
            </p:spPr>
            <p:txBody>
              <a:bodyPr/>
              <a:lstStyle/>
              <a:p>
                <a:endParaRPr lang="en-GB">
                  <a:solidFill>
                    <a:srgbClr val="0070C0"/>
                  </a:solidFill>
                </a:endParaRPr>
              </a:p>
            </p:txBody>
          </p:sp>
          <p:sp>
            <p:nvSpPr>
              <p:cNvPr id="74933" name="Rectangle 60"/>
              <p:cNvSpPr>
                <a:spLocks noChangeArrowheads="1"/>
              </p:cNvSpPr>
              <p:nvPr/>
            </p:nvSpPr>
            <p:spPr bwMode="auto">
              <a:xfrm>
                <a:off x="2189" y="1331"/>
                <a:ext cx="13" cy="2076"/>
              </a:xfrm>
              <a:prstGeom prst="rect">
                <a:avLst/>
              </a:prstGeom>
              <a:solidFill>
                <a:srgbClr val="00CBFD"/>
              </a:solidFill>
              <a:ln w="9525">
                <a:noFill/>
                <a:miter lim="800000"/>
                <a:headEnd/>
                <a:tailEnd/>
              </a:ln>
            </p:spPr>
            <p:txBody>
              <a:bodyPr/>
              <a:lstStyle/>
              <a:p>
                <a:endParaRPr lang="en-GB">
                  <a:solidFill>
                    <a:srgbClr val="0070C0"/>
                  </a:solidFill>
                </a:endParaRPr>
              </a:p>
            </p:txBody>
          </p:sp>
          <p:sp>
            <p:nvSpPr>
              <p:cNvPr id="74934" name="Rectangle 61"/>
              <p:cNvSpPr>
                <a:spLocks noChangeArrowheads="1"/>
              </p:cNvSpPr>
              <p:nvPr/>
            </p:nvSpPr>
            <p:spPr bwMode="auto">
              <a:xfrm>
                <a:off x="2202" y="1331"/>
                <a:ext cx="18" cy="2076"/>
              </a:xfrm>
              <a:prstGeom prst="rect">
                <a:avLst/>
              </a:prstGeom>
              <a:solidFill>
                <a:srgbClr val="00CBFE"/>
              </a:solidFill>
              <a:ln w="9525">
                <a:noFill/>
                <a:miter lim="800000"/>
                <a:headEnd/>
                <a:tailEnd/>
              </a:ln>
            </p:spPr>
            <p:txBody>
              <a:bodyPr/>
              <a:lstStyle/>
              <a:p>
                <a:endParaRPr lang="en-GB">
                  <a:solidFill>
                    <a:srgbClr val="0070C0"/>
                  </a:solidFill>
                </a:endParaRPr>
              </a:p>
            </p:txBody>
          </p:sp>
          <p:sp>
            <p:nvSpPr>
              <p:cNvPr id="74935" name="Rectangle 62"/>
              <p:cNvSpPr>
                <a:spLocks noChangeArrowheads="1"/>
              </p:cNvSpPr>
              <p:nvPr/>
            </p:nvSpPr>
            <p:spPr bwMode="auto">
              <a:xfrm>
                <a:off x="2220" y="1331"/>
                <a:ext cx="14" cy="2076"/>
              </a:xfrm>
              <a:prstGeom prst="rect">
                <a:avLst/>
              </a:prstGeom>
              <a:solidFill>
                <a:srgbClr val="00CBFE"/>
              </a:solidFill>
              <a:ln w="9525">
                <a:noFill/>
                <a:miter lim="800000"/>
                <a:headEnd/>
                <a:tailEnd/>
              </a:ln>
            </p:spPr>
            <p:txBody>
              <a:bodyPr/>
              <a:lstStyle/>
              <a:p>
                <a:endParaRPr lang="en-GB">
                  <a:solidFill>
                    <a:srgbClr val="0070C0"/>
                  </a:solidFill>
                </a:endParaRPr>
              </a:p>
            </p:txBody>
          </p:sp>
          <p:sp>
            <p:nvSpPr>
              <p:cNvPr id="74936" name="Rectangle 63"/>
              <p:cNvSpPr>
                <a:spLocks noChangeArrowheads="1"/>
              </p:cNvSpPr>
              <p:nvPr/>
            </p:nvSpPr>
            <p:spPr bwMode="auto">
              <a:xfrm>
                <a:off x="2234" y="1331"/>
                <a:ext cx="14" cy="2076"/>
              </a:xfrm>
              <a:prstGeom prst="rect">
                <a:avLst/>
              </a:prstGeom>
              <a:solidFill>
                <a:srgbClr val="00CBFE"/>
              </a:solidFill>
              <a:ln w="9525">
                <a:noFill/>
                <a:miter lim="800000"/>
                <a:headEnd/>
                <a:tailEnd/>
              </a:ln>
            </p:spPr>
            <p:txBody>
              <a:bodyPr/>
              <a:lstStyle/>
              <a:p>
                <a:endParaRPr lang="en-GB">
                  <a:solidFill>
                    <a:srgbClr val="0070C0"/>
                  </a:solidFill>
                </a:endParaRPr>
              </a:p>
            </p:txBody>
          </p:sp>
          <p:sp>
            <p:nvSpPr>
              <p:cNvPr id="74937" name="Rectangle 64"/>
              <p:cNvSpPr>
                <a:spLocks noChangeArrowheads="1"/>
              </p:cNvSpPr>
              <p:nvPr/>
            </p:nvSpPr>
            <p:spPr bwMode="auto">
              <a:xfrm>
                <a:off x="2248" y="1331"/>
                <a:ext cx="13" cy="2076"/>
              </a:xfrm>
              <a:prstGeom prst="rect">
                <a:avLst/>
              </a:prstGeom>
              <a:solidFill>
                <a:srgbClr val="00CCFF"/>
              </a:solidFill>
              <a:ln w="9525">
                <a:noFill/>
                <a:miter lim="800000"/>
                <a:headEnd/>
                <a:tailEnd/>
              </a:ln>
            </p:spPr>
            <p:txBody>
              <a:bodyPr/>
              <a:lstStyle/>
              <a:p>
                <a:endParaRPr lang="en-GB">
                  <a:solidFill>
                    <a:srgbClr val="0070C0"/>
                  </a:solidFill>
                </a:endParaRPr>
              </a:p>
            </p:txBody>
          </p:sp>
          <p:sp>
            <p:nvSpPr>
              <p:cNvPr id="74938" name="Rectangle 65"/>
              <p:cNvSpPr>
                <a:spLocks noChangeArrowheads="1"/>
              </p:cNvSpPr>
              <p:nvPr/>
            </p:nvSpPr>
            <p:spPr bwMode="auto">
              <a:xfrm>
                <a:off x="2261" y="1331"/>
                <a:ext cx="14" cy="2076"/>
              </a:xfrm>
              <a:prstGeom prst="rect">
                <a:avLst/>
              </a:prstGeom>
              <a:solidFill>
                <a:srgbClr val="00CCFF"/>
              </a:solidFill>
              <a:ln w="9525">
                <a:noFill/>
                <a:miter lim="800000"/>
                <a:headEnd/>
                <a:tailEnd/>
              </a:ln>
            </p:spPr>
            <p:txBody>
              <a:bodyPr/>
              <a:lstStyle/>
              <a:p>
                <a:endParaRPr lang="en-GB">
                  <a:solidFill>
                    <a:srgbClr val="0070C0"/>
                  </a:solidFill>
                </a:endParaRPr>
              </a:p>
            </p:txBody>
          </p:sp>
          <p:sp>
            <p:nvSpPr>
              <p:cNvPr id="74939" name="Rectangle 66"/>
              <p:cNvSpPr>
                <a:spLocks noChangeArrowheads="1"/>
              </p:cNvSpPr>
              <p:nvPr/>
            </p:nvSpPr>
            <p:spPr bwMode="auto">
              <a:xfrm>
                <a:off x="2275" y="1331"/>
                <a:ext cx="14" cy="2076"/>
              </a:xfrm>
              <a:prstGeom prst="rect">
                <a:avLst/>
              </a:prstGeom>
              <a:solidFill>
                <a:srgbClr val="00CBFE"/>
              </a:solidFill>
              <a:ln w="9525">
                <a:noFill/>
                <a:miter lim="800000"/>
                <a:headEnd/>
                <a:tailEnd/>
              </a:ln>
            </p:spPr>
            <p:txBody>
              <a:bodyPr/>
              <a:lstStyle/>
              <a:p>
                <a:endParaRPr lang="en-GB">
                  <a:solidFill>
                    <a:srgbClr val="0070C0"/>
                  </a:solidFill>
                </a:endParaRPr>
              </a:p>
            </p:txBody>
          </p:sp>
          <p:sp>
            <p:nvSpPr>
              <p:cNvPr id="74940" name="Rectangle 67"/>
              <p:cNvSpPr>
                <a:spLocks noChangeArrowheads="1"/>
              </p:cNvSpPr>
              <p:nvPr/>
            </p:nvSpPr>
            <p:spPr bwMode="auto">
              <a:xfrm>
                <a:off x="2289" y="1331"/>
                <a:ext cx="18" cy="2076"/>
              </a:xfrm>
              <a:prstGeom prst="rect">
                <a:avLst/>
              </a:prstGeom>
              <a:solidFill>
                <a:srgbClr val="00CBFE"/>
              </a:solidFill>
              <a:ln w="9525">
                <a:noFill/>
                <a:miter lim="800000"/>
                <a:headEnd/>
                <a:tailEnd/>
              </a:ln>
            </p:spPr>
            <p:txBody>
              <a:bodyPr/>
              <a:lstStyle/>
              <a:p>
                <a:endParaRPr lang="en-GB">
                  <a:solidFill>
                    <a:srgbClr val="0070C0"/>
                  </a:solidFill>
                </a:endParaRPr>
              </a:p>
            </p:txBody>
          </p:sp>
          <p:sp>
            <p:nvSpPr>
              <p:cNvPr id="74941" name="Rectangle 68"/>
              <p:cNvSpPr>
                <a:spLocks noChangeArrowheads="1"/>
              </p:cNvSpPr>
              <p:nvPr/>
            </p:nvSpPr>
            <p:spPr bwMode="auto">
              <a:xfrm>
                <a:off x="2307" y="1331"/>
                <a:ext cx="13" cy="2076"/>
              </a:xfrm>
              <a:prstGeom prst="rect">
                <a:avLst/>
              </a:prstGeom>
              <a:solidFill>
                <a:srgbClr val="00CBFE"/>
              </a:solidFill>
              <a:ln w="9525">
                <a:noFill/>
                <a:miter lim="800000"/>
                <a:headEnd/>
                <a:tailEnd/>
              </a:ln>
            </p:spPr>
            <p:txBody>
              <a:bodyPr/>
              <a:lstStyle/>
              <a:p>
                <a:endParaRPr lang="en-GB">
                  <a:solidFill>
                    <a:srgbClr val="0070C0"/>
                  </a:solidFill>
                </a:endParaRPr>
              </a:p>
            </p:txBody>
          </p:sp>
          <p:sp>
            <p:nvSpPr>
              <p:cNvPr id="74942" name="Rectangle 69"/>
              <p:cNvSpPr>
                <a:spLocks noChangeArrowheads="1"/>
              </p:cNvSpPr>
              <p:nvPr/>
            </p:nvSpPr>
            <p:spPr bwMode="auto">
              <a:xfrm>
                <a:off x="2320" y="1331"/>
                <a:ext cx="14" cy="2076"/>
              </a:xfrm>
              <a:prstGeom prst="rect">
                <a:avLst/>
              </a:prstGeom>
              <a:solidFill>
                <a:srgbClr val="00CBFD"/>
              </a:solidFill>
              <a:ln w="9525">
                <a:noFill/>
                <a:miter lim="800000"/>
                <a:headEnd/>
                <a:tailEnd/>
              </a:ln>
            </p:spPr>
            <p:txBody>
              <a:bodyPr/>
              <a:lstStyle/>
              <a:p>
                <a:endParaRPr lang="en-GB">
                  <a:solidFill>
                    <a:srgbClr val="0070C0"/>
                  </a:solidFill>
                </a:endParaRPr>
              </a:p>
            </p:txBody>
          </p:sp>
          <p:sp>
            <p:nvSpPr>
              <p:cNvPr id="74943" name="Rectangle 70"/>
              <p:cNvSpPr>
                <a:spLocks noChangeArrowheads="1"/>
              </p:cNvSpPr>
              <p:nvPr/>
            </p:nvSpPr>
            <p:spPr bwMode="auto">
              <a:xfrm>
                <a:off x="2334" y="1331"/>
                <a:ext cx="14" cy="2076"/>
              </a:xfrm>
              <a:prstGeom prst="rect">
                <a:avLst/>
              </a:prstGeom>
              <a:solidFill>
                <a:srgbClr val="00CAFD"/>
              </a:solidFill>
              <a:ln w="9525">
                <a:noFill/>
                <a:miter lim="800000"/>
                <a:headEnd/>
                <a:tailEnd/>
              </a:ln>
            </p:spPr>
            <p:txBody>
              <a:bodyPr/>
              <a:lstStyle/>
              <a:p>
                <a:endParaRPr lang="en-GB">
                  <a:solidFill>
                    <a:srgbClr val="0070C0"/>
                  </a:solidFill>
                </a:endParaRPr>
              </a:p>
            </p:txBody>
          </p:sp>
          <p:sp>
            <p:nvSpPr>
              <p:cNvPr id="74944" name="Rectangle 71"/>
              <p:cNvSpPr>
                <a:spLocks noChangeArrowheads="1"/>
              </p:cNvSpPr>
              <p:nvPr/>
            </p:nvSpPr>
            <p:spPr bwMode="auto">
              <a:xfrm>
                <a:off x="2348" y="1331"/>
                <a:ext cx="13" cy="2076"/>
              </a:xfrm>
              <a:prstGeom prst="rect">
                <a:avLst/>
              </a:prstGeom>
              <a:solidFill>
                <a:srgbClr val="00CAFC"/>
              </a:solidFill>
              <a:ln w="9525">
                <a:noFill/>
                <a:miter lim="800000"/>
                <a:headEnd/>
                <a:tailEnd/>
              </a:ln>
            </p:spPr>
            <p:txBody>
              <a:bodyPr/>
              <a:lstStyle/>
              <a:p>
                <a:endParaRPr lang="en-GB">
                  <a:solidFill>
                    <a:srgbClr val="0070C0"/>
                  </a:solidFill>
                </a:endParaRPr>
              </a:p>
            </p:txBody>
          </p:sp>
          <p:sp>
            <p:nvSpPr>
              <p:cNvPr id="74945" name="Rectangle 72"/>
              <p:cNvSpPr>
                <a:spLocks noChangeArrowheads="1"/>
              </p:cNvSpPr>
              <p:nvPr/>
            </p:nvSpPr>
            <p:spPr bwMode="auto">
              <a:xfrm>
                <a:off x="2361" y="1331"/>
                <a:ext cx="14" cy="2076"/>
              </a:xfrm>
              <a:prstGeom prst="rect">
                <a:avLst/>
              </a:prstGeom>
              <a:solidFill>
                <a:srgbClr val="00C9FC"/>
              </a:solidFill>
              <a:ln w="9525">
                <a:noFill/>
                <a:miter lim="800000"/>
                <a:headEnd/>
                <a:tailEnd/>
              </a:ln>
            </p:spPr>
            <p:txBody>
              <a:bodyPr/>
              <a:lstStyle/>
              <a:p>
                <a:endParaRPr lang="en-GB">
                  <a:solidFill>
                    <a:srgbClr val="0070C0"/>
                  </a:solidFill>
                </a:endParaRPr>
              </a:p>
            </p:txBody>
          </p:sp>
          <p:sp>
            <p:nvSpPr>
              <p:cNvPr id="74946" name="Rectangle 73"/>
              <p:cNvSpPr>
                <a:spLocks noChangeArrowheads="1"/>
              </p:cNvSpPr>
              <p:nvPr/>
            </p:nvSpPr>
            <p:spPr bwMode="auto">
              <a:xfrm>
                <a:off x="2375" y="1331"/>
                <a:ext cx="18" cy="2076"/>
              </a:xfrm>
              <a:prstGeom prst="rect">
                <a:avLst/>
              </a:prstGeom>
              <a:solidFill>
                <a:srgbClr val="00C9FB"/>
              </a:solidFill>
              <a:ln w="9525">
                <a:noFill/>
                <a:miter lim="800000"/>
                <a:headEnd/>
                <a:tailEnd/>
              </a:ln>
            </p:spPr>
            <p:txBody>
              <a:bodyPr/>
              <a:lstStyle/>
              <a:p>
                <a:endParaRPr lang="en-GB">
                  <a:solidFill>
                    <a:srgbClr val="0070C0"/>
                  </a:solidFill>
                </a:endParaRPr>
              </a:p>
            </p:txBody>
          </p:sp>
          <p:sp>
            <p:nvSpPr>
              <p:cNvPr id="74947" name="Rectangle 74"/>
              <p:cNvSpPr>
                <a:spLocks noChangeArrowheads="1"/>
              </p:cNvSpPr>
              <p:nvPr/>
            </p:nvSpPr>
            <p:spPr bwMode="auto">
              <a:xfrm>
                <a:off x="2393" y="1331"/>
                <a:ext cx="14" cy="2076"/>
              </a:xfrm>
              <a:prstGeom prst="rect">
                <a:avLst/>
              </a:prstGeom>
              <a:solidFill>
                <a:srgbClr val="00C9FB"/>
              </a:solidFill>
              <a:ln w="9525">
                <a:noFill/>
                <a:miter lim="800000"/>
                <a:headEnd/>
                <a:tailEnd/>
              </a:ln>
            </p:spPr>
            <p:txBody>
              <a:bodyPr/>
              <a:lstStyle/>
              <a:p>
                <a:endParaRPr lang="en-GB">
                  <a:solidFill>
                    <a:srgbClr val="0070C0"/>
                  </a:solidFill>
                </a:endParaRPr>
              </a:p>
            </p:txBody>
          </p:sp>
          <p:sp>
            <p:nvSpPr>
              <p:cNvPr id="74948" name="Rectangle 75"/>
              <p:cNvSpPr>
                <a:spLocks noChangeArrowheads="1"/>
              </p:cNvSpPr>
              <p:nvPr/>
            </p:nvSpPr>
            <p:spPr bwMode="auto">
              <a:xfrm>
                <a:off x="2407" y="1331"/>
                <a:ext cx="13" cy="2076"/>
              </a:xfrm>
              <a:prstGeom prst="rect">
                <a:avLst/>
              </a:prstGeom>
              <a:solidFill>
                <a:srgbClr val="00C8FA"/>
              </a:solidFill>
              <a:ln w="9525">
                <a:noFill/>
                <a:miter lim="800000"/>
                <a:headEnd/>
                <a:tailEnd/>
              </a:ln>
            </p:spPr>
            <p:txBody>
              <a:bodyPr/>
              <a:lstStyle/>
              <a:p>
                <a:endParaRPr lang="en-GB">
                  <a:solidFill>
                    <a:srgbClr val="0070C0"/>
                  </a:solidFill>
                </a:endParaRPr>
              </a:p>
            </p:txBody>
          </p:sp>
          <p:sp>
            <p:nvSpPr>
              <p:cNvPr id="74949" name="Rectangle 76"/>
              <p:cNvSpPr>
                <a:spLocks noChangeArrowheads="1"/>
              </p:cNvSpPr>
              <p:nvPr/>
            </p:nvSpPr>
            <p:spPr bwMode="auto">
              <a:xfrm>
                <a:off x="2420" y="1331"/>
                <a:ext cx="14" cy="2076"/>
              </a:xfrm>
              <a:prstGeom prst="rect">
                <a:avLst/>
              </a:prstGeom>
              <a:solidFill>
                <a:srgbClr val="00C7F9"/>
              </a:solidFill>
              <a:ln w="9525">
                <a:noFill/>
                <a:miter lim="800000"/>
                <a:headEnd/>
                <a:tailEnd/>
              </a:ln>
            </p:spPr>
            <p:txBody>
              <a:bodyPr/>
              <a:lstStyle/>
              <a:p>
                <a:endParaRPr lang="en-GB">
                  <a:solidFill>
                    <a:srgbClr val="0070C0"/>
                  </a:solidFill>
                </a:endParaRPr>
              </a:p>
            </p:txBody>
          </p:sp>
          <p:sp>
            <p:nvSpPr>
              <p:cNvPr id="74950" name="Rectangle 77"/>
              <p:cNvSpPr>
                <a:spLocks noChangeArrowheads="1"/>
              </p:cNvSpPr>
              <p:nvPr/>
            </p:nvSpPr>
            <p:spPr bwMode="auto">
              <a:xfrm>
                <a:off x="2434" y="1331"/>
                <a:ext cx="14" cy="2076"/>
              </a:xfrm>
              <a:prstGeom prst="rect">
                <a:avLst/>
              </a:prstGeom>
              <a:solidFill>
                <a:srgbClr val="00C7F9"/>
              </a:solidFill>
              <a:ln w="9525">
                <a:noFill/>
                <a:miter lim="800000"/>
                <a:headEnd/>
                <a:tailEnd/>
              </a:ln>
            </p:spPr>
            <p:txBody>
              <a:bodyPr/>
              <a:lstStyle/>
              <a:p>
                <a:endParaRPr lang="en-GB">
                  <a:solidFill>
                    <a:srgbClr val="0070C0"/>
                  </a:solidFill>
                </a:endParaRPr>
              </a:p>
            </p:txBody>
          </p:sp>
          <p:sp>
            <p:nvSpPr>
              <p:cNvPr id="74951" name="Rectangle 78"/>
              <p:cNvSpPr>
                <a:spLocks noChangeArrowheads="1"/>
              </p:cNvSpPr>
              <p:nvPr/>
            </p:nvSpPr>
            <p:spPr bwMode="auto">
              <a:xfrm>
                <a:off x="2448" y="1331"/>
                <a:ext cx="13" cy="2076"/>
              </a:xfrm>
              <a:prstGeom prst="rect">
                <a:avLst/>
              </a:prstGeom>
              <a:solidFill>
                <a:srgbClr val="00C6F8"/>
              </a:solidFill>
              <a:ln w="9525">
                <a:noFill/>
                <a:miter lim="800000"/>
                <a:headEnd/>
                <a:tailEnd/>
              </a:ln>
            </p:spPr>
            <p:txBody>
              <a:bodyPr/>
              <a:lstStyle/>
              <a:p>
                <a:endParaRPr lang="en-GB">
                  <a:solidFill>
                    <a:srgbClr val="0070C0"/>
                  </a:solidFill>
                </a:endParaRPr>
              </a:p>
            </p:txBody>
          </p:sp>
          <p:sp>
            <p:nvSpPr>
              <p:cNvPr id="74952" name="Rectangle 79"/>
              <p:cNvSpPr>
                <a:spLocks noChangeArrowheads="1"/>
              </p:cNvSpPr>
              <p:nvPr/>
            </p:nvSpPr>
            <p:spPr bwMode="auto">
              <a:xfrm>
                <a:off x="2461" y="1331"/>
                <a:ext cx="18" cy="2076"/>
              </a:xfrm>
              <a:prstGeom prst="rect">
                <a:avLst/>
              </a:prstGeom>
              <a:solidFill>
                <a:srgbClr val="00C5F7"/>
              </a:solidFill>
              <a:ln w="9525">
                <a:noFill/>
                <a:miter lim="800000"/>
                <a:headEnd/>
                <a:tailEnd/>
              </a:ln>
            </p:spPr>
            <p:txBody>
              <a:bodyPr/>
              <a:lstStyle/>
              <a:p>
                <a:endParaRPr lang="en-GB">
                  <a:solidFill>
                    <a:srgbClr val="0070C0"/>
                  </a:solidFill>
                </a:endParaRPr>
              </a:p>
            </p:txBody>
          </p:sp>
          <p:sp>
            <p:nvSpPr>
              <p:cNvPr id="74953" name="Rectangle 80"/>
              <p:cNvSpPr>
                <a:spLocks noChangeArrowheads="1"/>
              </p:cNvSpPr>
              <p:nvPr/>
            </p:nvSpPr>
            <p:spPr bwMode="auto">
              <a:xfrm>
                <a:off x="2479" y="1331"/>
                <a:ext cx="14" cy="2076"/>
              </a:xfrm>
              <a:prstGeom prst="rect">
                <a:avLst/>
              </a:prstGeom>
              <a:solidFill>
                <a:srgbClr val="00C5F6"/>
              </a:solidFill>
              <a:ln w="9525">
                <a:noFill/>
                <a:miter lim="800000"/>
                <a:headEnd/>
                <a:tailEnd/>
              </a:ln>
            </p:spPr>
            <p:txBody>
              <a:bodyPr/>
              <a:lstStyle/>
              <a:p>
                <a:endParaRPr lang="en-GB">
                  <a:solidFill>
                    <a:srgbClr val="0070C0"/>
                  </a:solidFill>
                </a:endParaRPr>
              </a:p>
            </p:txBody>
          </p:sp>
          <p:sp>
            <p:nvSpPr>
              <p:cNvPr id="74954" name="Rectangle 81"/>
              <p:cNvSpPr>
                <a:spLocks noChangeArrowheads="1"/>
              </p:cNvSpPr>
              <p:nvPr/>
            </p:nvSpPr>
            <p:spPr bwMode="auto">
              <a:xfrm>
                <a:off x="2493" y="1331"/>
                <a:ext cx="14" cy="2076"/>
              </a:xfrm>
              <a:prstGeom prst="rect">
                <a:avLst/>
              </a:prstGeom>
              <a:solidFill>
                <a:srgbClr val="00C4F5"/>
              </a:solidFill>
              <a:ln w="9525">
                <a:noFill/>
                <a:miter lim="800000"/>
                <a:headEnd/>
                <a:tailEnd/>
              </a:ln>
            </p:spPr>
            <p:txBody>
              <a:bodyPr/>
              <a:lstStyle/>
              <a:p>
                <a:endParaRPr lang="en-GB">
                  <a:solidFill>
                    <a:srgbClr val="0070C0"/>
                  </a:solidFill>
                </a:endParaRPr>
              </a:p>
            </p:txBody>
          </p:sp>
          <p:sp>
            <p:nvSpPr>
              <p:cNvPr id="74955" name="Rectangle 82"/>
              <p:cNvSpPr>
                <a:spLocks noChangeArrowheads="1"/>
              </p:cNvSpPr>
              <p:nvPr/>
            </p:nvSpPr>
            <p:spPr bwMode="auto">
              <a:xfrm>
                <a:off x="2507" y="1331"/>
                <a:ext cx="13" cy="2076"/>
              </a:xfrm>
              <a:prstGeom prst="rect">
                <a:avLst/>
              </a:prstGeom>
              <a:solidFill>
                <a:srgbClr val="00C3F4"/>
              </a:solidFill>
              <a:ln w="9525">
                <a:noFill/>
                <a:miter lim="800000"/>
                <a:headEnd/>
                <a:tailEnd/>
              </a:ln>
            </p:spPr>
            <p:txBody>
              <a:bodyPr/>
              <a:lstStyle/>
              <a:p>
                <a:endParaRPr lang="en-GB">
                  <a:solidFill>
                    <a:srgbClr val="0070C0"/>
                  </a:solidFill>
                </a:endParaRPr>
              </a:p>
            </p:txBody>
          </p:sp>
          <p:sp>
            <p:nvSpPr>
              <p:cNvPr id="74956" name="Rectangle 83"/>
              <p:cNvSpPr>
                <a:spLocks noChangeArrowheads="1"/>
              </p:cNvSpPr>
              <p:nvPr/>
            </p:nvSpPr>
            <p:spPr bwMode="auto">
              <a:xfrm>
                <a:off x="2520" y="1331"/>
                <a:ext cx="14" cy="2076"/>
              </a:xfrm>
              <a:prstGeom prst="rect">
                <a:avLst/>
              </a:prstGeom>
              <a:solidFill>
                <a:srgbClr val="00C2F2"/>
              </a:solidFill>
              <a:ln w="9525">
                <a:noFill/>
                <a:miter lim="800000"/>
                <a:headEnd/>
                <a:tailEnd/>
              </a:ln>
            </p:spPr>
            <p:txBody>
              <a:bodyPr/>
              <a:lstStyle/>
              <a:p>
                <a:endParaRPr lang="en-GB">
                  <a:solidFill>
                    <a:srgbClr val="0070C0"/>
                  </a:solidFill>
                </a:endParaRPr>
              </a:p>
            </p:txBody>
          </p:sp>
          <p:sp>
            <p:nvSpPr>
              <p:cNvPr id="74957" name="Rectangle 84"/>
              <p:cNvSpPr>
                <a:spLocks noChangeArrowheads="1"/>
              </p:cNvSpPr>
              <p:nvPr/>
            </p:nvSpPr>
            <p:spPr bwMode="auto">
              <a:xfrm>
                <a:off x="2534" y="1331"/>
                <a:ext cx="14" cy="2076"/>
              </a:xfrm>
              <a:prstGeom prst="rect">
                <a:avLst/>
              </a:prstGeom>
              <a:solidFill>
                <a:srgbClr val="00C1F1"/>
              </a:solidFill>
              <a:ln w="9525">
                <a:noFill/>
                <a:miter lim="800000"/>
                <a:headEnd/>
                <a:tailEnd/>
              </a:ln>
            </p:spPr>
            <p:txBody>
              <a:bodyPr/>
              <a:lstStyle/>
              <a:p>
                <a:endParaRPr lang="en-GB">
                  <a:solidFill>
                    <a:srgbClr val="0070C0"/>
                  </a:solidFill>
                </a:endParaRPr>
              </a:p>
            </p:txBody>
          </p:sp>
          <p:sp>
            <p:nvSpPr>
              <p:cNvPr id="74958" name="Rectangle 85"/>
              <p:cNvSpPr>
                <a:spLocks noChangeArrowheads="1"/>
              </p:cNvSpPr>
              <p:nvPr/>
            </p:nvSpPr>
            <p:spPr bwMode="auto">
              <a:xfrm>
                <a:off x="2548" y="1331"/>
                <a:ext cx="18" cy="2076"/>
              </a:xfrm>
              <a:prstGeom prst="rect">
                <a:avLst/>
              </a:prstGeom>
              <a:solidFill>
                <a:srgbClr val="00C0EF"/>
              </a:solidFill>
              <a:ln w="9525">
                <a:noFill/>
                <a:miter lim="800000"/>
                <a:headEnd/>
                <a:tailEnd/>
              </a:ln>
            </p:spPr>
            <p:txBody>
              <a:bodyPr/>
              <a:lstStyle/>
              <a:p>
                <a:endParaRPr lang="en-GB">
                  <a:solidFill>
                    <a:srgbClr val="0070C0"/>
                  </a:solidFill>
                </a:endParaRPr>
              </a:p>
            </p:txBody>
          </p:sp>
          <p:sp>
            <p:nvSpPr>
              <p:cNvPr id="74959" name="Rectangle 86"/>
              <p:cNvSpPr>
                <a:spLocks noChangeArrowheads="1"/>
              </p:cNvSpPr>
              <p:nvPr/>
            </p:nvSpPr>
            <p:spPr bwMode="auto">
              <a:xfrm>
                <a:off x="2566" y="1331"/>
                <a:ext cx="13" cy="2076"/>
              </a:xfrm>
              <a:prstGeom prst="rect">
                <a:avLst/>
              </a:prstGeom>
              <a:solidFill>
                <a:srgbClr val="00BFEE"/>
              </a:solidFill>
              <a:ln w="9525">
                <a:noFill/>
                <a:miter lim="800000"/>
                <a:headEnd/>
                <a:tailEnd/>
              </a:ln>
            </p:spPr>
            <p:txBody>
              <a:bodyPr/>
              <a:lstStyle/>
              <a:p>
                <a:endParaRPr lang="en-GB">
                  <a:solidFill>
                    <a:srgbClr val="0070C0"/>
                  </a:solidFill>
                </a:endParaRPr>
              </a:p>
            </p:txBody>
          </p:sp>
          <p:sp>
            <p:nvSpPr>
              <p:cNvPr id="74960" name="Rectangle 87"/>
              <p:cNvSpPr>
                <a:spLocks noChangeArrowheads="1"/>
              </p:cNvSpPr>
              <p:nvPr/>
            </p:nvSpPr>
            <p:spPr bwMode="auto">
              <a:xfrm>
                <a:off x="2579" y="1331"/>
                <a:ext cx="14" cy="2076"/>
              </a:xfrm>
              <a:prstGeom prst="rect">
                <a:avLst/>
              </a:prstGeom>
              <a:solidFill>
                <a:srgbClr val="00BDED"/>
              </a:solidFill>
              <a:ln w="9525">
                <a:noFill/>
                <a:miter lim="800000"/>
                <a:headEnd/>
                <a:tailEnd/>
              </a:ln>
            </p:spPr>
            <p:txBody>
              <a:bodyPr/>
              <a:lstStyle/>
              <a:p>
                <a:endParaRPr lang="en-GB">
                  <a:solidFill>
                    <a:srgbClr val="0070C0"/>
                  </a:solidFill>
                </a:endParaRPr>
              </a:p>
            </p:txBody>
          </p:sp>
          <p:sp>
            <p:nvSpPr>
              <p:cNvPr id="74961" name="Rectangle 88"/>
              <p:cNvSpPr>
                <a:spLocks noChangeArrowheads="1"/>
              </p:cNvSpPr>
              <p:nvPr/>
            </p:nvSpPr>
            <p:spPr bwMode="auto">
              <a:xfrm>
                <a:off x="2593" y="1331"/>
                <a:ext cx="14" cy="2076"/>
              </a:xfrm>
              <a:prstGeom prst="rect">
                <a:avLst/>
              </a:prstGeom>
              <a:solidFill>
                <a:srgbClr val="00BCEB"/>
              </a:solidFill>
              <a:ln w="9525">
                <a:noFill/>
                <a:miter lim="800000"/>
                <a:headEnd/>
                <a:tailEnd/>
              </a:ln>
            </p:spPr>
            <p:txBody>
              <a:bodyPr/>
              <a:lstStyle/>
              <a:p>
                <a:endParaRPr lang="en-GB">
                  <a:solidFill>
                    <a:srgbClr val="0070C0"/>
                  </a:solidFill>
                </a:endParaRPr>
              </a:p>
            </p:txBody>
          </p:sp>
          <p:sp>
            <p:nvSpPr>
              <p:cNvPr id="74962" name="Rectangle 89"/>
              <p:cNvSpPr>
                <a:spLocks noChangeArrowheads="1"/>
              </p:cNvSpPr>
              <p:nvPr/>
            </p:nvSpPr>
            <p:spPr bwMode="auto">
              <a:xfrm>
                <a:off x="2607" y="1331"/>
                <a:ext cx="13" cy="2076"/>
              </a:xfrm>
              <a:prstGeom prst="rect">
                <a:avLst/>
              </a:prstGeom>
              <a:solidFill>
                <a:srgbClr val="00BBE9"/>
              </a:solidFill>
              <a:ln w="9525">
                <a:noFill/>
                <a:miter lim="800000"/>
                <a:headEnd/>
                <a:tailEnd/>
              </a:ln>
            </p:spPr>
            <p:txBody>
              <a:bodyPr/>
              <a:lstStyle/>
              <a:p>
                <a:endParaRPr lang="en-GB">
                  <a:solidFill>
                    <a:srgbClr val="0070C0"/>
                  </a:solidFill>
                </a:endParaRPr>
              </a:p>
            </p:txBody>
          </p:sp>
          <p:sp>
            <p:nvSpPr>
              <p:cNvPr id="74963" name="Rectangle 90"/>
              <p:cNvSpPr>
                <a:spLocks noChangeArrowheads="1"/>
              </p:cNvSpPr>
              <p:nvPr/>
            </p:nvSpPr>
            <p:spPr bwMode="auto">
              <a:xfrm>
                <a:off x="2620" y="1331"/>
                <a:ext cx="14" cy="2076"/>
              </a:xfrm>
              <a:prstGeom prst="rect">
                <a:avLst/>
              </a:prstGeom>
              <a:solidFill>
                <a:srgbClr val="00BAE8"/>
              </a:solidFill>
              <a:ln w="9525">
                <a:noFill/>
                <a:miter lim="800000"/>
                <a:headEnd/>
                <a:tailEnd/>
              </a:ln>
            </p:spPr>
            <p:txBody>
              <a:bodyPr/>
              <a:lstStyle/>
              <a:p>
                <a:endParaRPr lang="en-GB">
                  <a:solidFill>
                    <a:srgbClr val="0070C0"/>
                  </a:solidFill>
                </a:endParaRPr>
              </a:p>
            </p:txBody>
          </p:sp>
          <p:sp>
            <p:nvSpPr>
              <p:cNvPr id="74964" name="Rectangle 91"/>
              <p:cNvSpPr>
                <a:spLocks noChangeArrowheads="1"/>
              </p:cNvSpPr>
              <p:nvPr/>
            </p:nvSpPr>
            <p:spPr bwMode="auto">
              <a:xfrm>
                <a:off x="2634" y="1331"/>
                <a:ext cx="18" cy="2076"/>
              </a:xfrm>
              <a:prstGeom prst="rect">
                <a:avLst/>
              </a:prstGeom>
              <a:solidFill>
                <a:srgbClr val="00B8E6"/>
              </a:solidFill>
              <a:ln w="9525">
                <a:noFill/>
                <a:miter lim="800000"/>
                <a:headEnd/>
                <a:tailEnd/>
              </a:ln>
            </p:spPr>
            <p:txBody>
              <a:bodyPr/>
              <a:lstStyle/>
              <a:p>
                <a:endParaRPr lang="en-GB">
                  <a:solidFill>
                    <a:srgbClr val="0070C0"/>
                  </a:solidFill>
                </a:endParaRPr>
              </a:p>
            </p:txBody>
          </p:sp>
          <p:sp>
            <p:nvSpPr>
              <p:cNvPr id="74965" name="Rectangle 92"/>
              <p:cNvSpPr>
                <a:spLocks noChangeArrowheads="1"/>
              </p:cNvSpPr>
              <p:nvPr/>
            </p:nvSpPr>
            <p:spPr bwMode="auto">
              <a:xfrm>
                <a:off x="2652" y="1331"/>
                <a:ext cx="14" cy="2076"/>
              </a:xfrm>
              <a:prstGeom prst="rect">
                <a:avLst/>
              </a:prstGeom>
              <a:solidFill>
                <a:srgbClr val="00B7E5"/>
              </a:solidFill>
              <a:ln w="9525">
                <a:noFill/>
                <a:miter lim="800000"/>
                <a:headEnd/>
                <a:tailEnd/>
              </a:ln>
            </p:spPr>
            <p:txBody>
              <a:bodyPr/>
              <a:lstStyle/>
              <a:p>
                <a:endParaRPr lang="en-GB">
                  <a:solidFill>
                    <a:srgbClr val="0070C0"/>
                  </a:solidFill>
                </a:endParaRPr>
              </a:p>
            </p:txBody>
          </p:sp>
          <p:sp>
            <p:nvSpPr>
              <p:cNvPr id="74966" name="Rectangle 93"/>
              <p:cNvSpPr>
                <a:spLocks noChangeArrowheads="1"/>
              </p:cNvSpPr>
              <p:nvPr/>
            </p:nvSpPr>
            <p:spPr bwMode="auto">
              <a:xfrm>
                <a:off x="2666" y="1331"/>
                <a:ext cx="13" cy="2076"/>
              </a:xfrm>
              <a:prstGeom prst="rect">
                <a:avLst/>
              </a:prstGeom>
              <a:solidFill>
                <a:srgbClr val="00B6E3"/>
              </a:solidFill>
              <a:ln w="9525">
                <a:noFill/>
                <a:miter lim="800000"/>
                <a:headEnd/>
                <a:tailEnd/>
              </a:ln>
            </p:spPr>
            <p:txBody>
              <a:bodyPr/>
              <a:lstStyle/>
              <a:p>
                <a:endParaRPr lang="en-GB">
                  <a:solidFill>
                    <a:srgbClr val="0070C0"/>
                  </a:solidFill>
                </a:endParaRPr>
              </a:p>
            </p:txBody>
          </p:sp>
          <p:sp>
            <p:nvSpPr>
              <p:cNvPr id="74967" name="Rectangle 94"/>
              <p:cNvSpPr>
                <a:spLocks noChangeArrowheads="1"/>
              </p:cNvSpPr>
              <p:nvPr/>
            </p:nvSpPr>
            <p:spPr bwMode="auto">
              <a:xfrm>
                <a:off x="2679" y="1331"/>
                <a:ext cx="14" cy="2076"/>
              </a:xfrm>
              <a:prstGeom prst="rect">
                <a:avLst/>
              </a:prstGeom>
              <a:solidFill>
                <a:srgbClr val="00B5E2"/>
              </a:solidFill>
              <a:ln w="9525">
                <a:noFill/>
                <a:miter lim="800000"/>
                <a:headEnd/>
                <a:tailEnd/>
              </a:ln>
            </p:spPr>
            <p:txBody>
              <a:bodyPr/>
              <a:lstStyle/>
              <a:p>
                <a:endParaRPr lang="en-GB">
                  <a:solidFill>
                    <a:srgbClr val="0070C0"/>
                  </a:solidFill>
                </a:endParaRPr>
              </a:p>
            </p:txBody>
          </p:sp>
          <p:sp>
            <p:nvSpPr>
              <p:cNvPr id="74968" name="Rectangle 95"/>
              <p:cNvSpPr>
                <a:spLocks noChangeArrowheads="1"/>
              </p:cNvSpPr>
              <p:nvPr/>
            </p:nvSpPr>
            <p:spPr bwMode="auto">
              <a:xfrm>
                <a:off x="2693" y="1331"/>
                <a:ext cx="14" cy="2076"/>
              </a:xfrm>
              <a:prstGeom prst="rect">
                <a:avLst/>
              </a:prstGeom>
              <a:solidFill>
                <a:srgbClr val="00B3E0"/>
              </a:solidFill>
              <a:ln w="9525">
                <a:noFill/>
                <a:miter lim="800000"/>
                <a:headEnd/>
                <a:tailEnd/>
              </a:ln>
            </p:spPr>
            <p:txBody>
              <a:bodyPr/>
              <a:lstStyle/>
              <a:p>
                <a:endParaRPr lang="en-GB">
                  <a:solidFill>
                    <a:srgbClr val="0070C0"/>
                  </a:solidFill>
                </a:endParaRPr>
              </a:p>
            </p:txBody>
          </p:sp>
          <p:sp>
            <p:nvSpPr>
              <p:cNvPr id="74969" name="Rectangle 96"/>
              <p:cNvSpPr>
                <a:spLocks noChangeArrowheads="1"/>
              </p:cNvSpPr>
              <p:nvPr/>
            </p:nvSpPr>
            <p:spPr bwMode="auto">
              <a:xfrm>
                <a:off x="2707" y="1331"/>
                <a:ext cx="13" cy="2076"/>
              </a:xfrm>
              <a:prstGeom prst="rect">
                <a:avLst/>
              </a:prstGeom>
              <a:solidFill>
                <a:srgbClr val="00B2DE"/>
              </a:solidFill>
              <a:ln w="9525">
                <a:noFill/>
                <a:miter lim="800000"/>
                <a:headEnd/>
                <a:tailEnd/>
              </a:ln>
            </p:spPr>
            <p:txBody>
              <a:bodyPr/>
              <a:lstStyle/>
              <a:p>
                <a:endParaRPr lang="en-GB">
                  <a:solidFill>
                    <a:srgbClr val="0070C0"/>
                  </a:solidFill>
                </a:endParaRPr>
              </a:p>
            </p:txBody>
          </p:sp>
          <p:sp>
            <p:nvSpPr>
              <p:cNvPr id="74970" name="Rectangle 97"/>
              <p:cNvSpPr>
                <a:spLocks noChangeArrowheads="1"/>
              </p:cNvSpPr>
              <p:nvPr/>
            </p:nvSpPr>
            <p:spPr bwMode="auto">
              <a:xfrm>
                <a:off x="2720" y="1331"/>
                <a:ext cx="18" cy="2076"/>
              </a:xfrm>
              <a:prstGeom prst="rect">
                <a:avLst/>
              </a:prstGeom>
              <a:solidFill>
                <a:srgbClr val="00B1DC"/>
              </a:solidFill>
              <a:ln w="9525">
                <a:noFill/>
                <a:miter lim="800000"/>
                <a:headEnd/>
                <a:tailEnd/>
              </a:ln>
            </p:spPr>
            <p:txBody>
              <a:bodyPr/>
              <a:lstStyle/>
              <a:p>
                <a:endParaRPr lang="en-GB">
                  <a:solidFill>
                    <a:srgbClr val="0070C0"/>
                  </a:solidFill>
                </a:endParaRPr>
              </a:p>
            </p:txBody>
          </p:sp>
          <p:sp>
            <p:nvSpPr>
              <p:cNvPr id="74971" name="Rectangle 98"/>
              <p:cNvSpPr>
                <a:spLocks noChangeArrowheads="1"/>
              </p:cNvSpPr>
              <p:nvPr/>
            </p:nvSpPr>
            <p:spPr bwMode="auto">
              <a:xfrm>
                <a:off x="2738" y="1331"/>
                <a:ext cx="14" cy="2076"/>
              </a:xfrm>
              <a:prstGeom prst="rect">
                <a:avLst/>
              </a:prstGeom>
              <a:solidFill>
                <a:srgbClr val="00AFDB"/>
              </a:solidFill>
              <a:ln w="9525">
                <a:noFill/>
                <a:miter lim="800000"/>
                <a:headEnd/>
                <a:tailEnd/>
              </a:ln>
            </p:spPr>
            <p:txBody>
              <a:bodyPr/>
              <a:lstStyle/>
              <a:p>
                <a:endParaRPr lang="en-GB">
                  <a:solidFill>
                    <a:srgbClr val="0070C0"/>
                  </a:solidFill>
                </a:endParaRPr>
              </a:p>
            </p:txBody>
          </p:sp>
          <p:sp>
            <p:nvSpPr>
              <p:cNvPr id="74972" name="Rectangle 99"/>
              <p:cNvSpPr>
                <a:spLocks noChangeArrowheads="1"/>
              </p:cNvSpPr>
              <p:nvPr/>
            </p:nvSpPr>
            <p:spPr bwMode="auto">
              <a:xfrm>
                <a:off x="2752" y="1331"/>
                <a:ext cx="14" cy="2076"/>
              </a:xfrm>
              <a:prstGeom prst="rect">
                <a:avLst/>
              </a:prstGeom>
              <a:solidFill>
                <a:srgbClr val="00AEDA"/>
              </a:solidFill>
              <a:ln w="9525">
                <a:noFill/>
                <a:miter lim="800000"/>
                <a:headEnd/>
                <a:tailEnd/>
              </a:ln>
            </p:spPr>
            <p:txBody>
              <a:bodyPr/>
              <a:lstStyle/>
              <a:p>
                <a:endParaRPr lang="en-GB">
                  <a:solidFill>
                    <a:srgbClr val="0070C0"/>
                  </a:solidFill>
                </a:endParaRPr>
              </a:p>
            </p:txBody>
          </p:sp>
          <p:sp>
            <p:nvSpPr>
              <p:cNvPr id="74973" name="Rectangle 100"/>
              <p:cNvSpPr>
                <a:spLocks noChangeArrowheads="1"/>
              </p:cNvSpPr>
              <p:nvPr/>
            </p:nvSpPr>
            <p:spPr bwMode="auto">
              <a:xfrm>
                <a:off x="2766" y="1331"/>
                <a:ext cx="13" cy="2076"/>
              </a:xfrm>
              <a:prstGeom prst="rect">
                <a:avLst/>
              </a:prstGeom>
              <a:solidFill>
                <a:srgbClr val="00ADD8"/>
              </a:solidFill>
              <a:ln w="9525">
                <a:noFill/>
                <a:miter lim="800000"/>
                <a:headEnd/>
                <a:tailEnd/>
              </a:ln>
            </p:spPr>
            <p:txBody>
              <a:bodyPr/>
              <a:lstStyle/>
              <a:p>
                <a:endParaRPr lang="en-GB">
                  <a:solidFill>
                    <a:srgbClr val="0070C0"/>
                  </a:solidFill>
                </a:endParaRPr>
              </a:p>
            </p:txBody>
          </p:sp>
          <p:sp>
            <p:nvSpPr>
              <p:cNvPr id="74974" name="Rectangle 101"/>
              <p:cNvSpPr>
                <a:spLocks noChangeArrowheads="1"/>
              </p:cNvSpPr>
              <p:nvPr/>
            </p:nvSpPr>
            <p:spPr bwMode="auto">
              <a:xfrm>
                <a:off x="2779" y="1331"/>
                <a:ext cx="14" cy="2076"/>
              </a:xfrm>
              <a:prstGeom prst="rect">
                <a:avLst/>
              </a:prstGeom>
              <a:solidFill>
                <a:srgbClr val="00ACD7"/>
              </a:solidFill>
              <a:ln w="9525">
                <a:noFill/>
                <a:miter lim="800000"/>
                <a:headEnd/>
                <a:tailEnd/>
              </a:ln>
            </p:spPr>
            <p:txBody>
              <a:bodyPr/>
              <a:lstStyle/>
              <a:p>
                <a:endParaRPr lang="en-GB">
                  <a:solidFill>
                    <a:srgbClr val="0070C0"/>
                  </a:solidFill>
                </a:endParaRPr>
              </a:p>
            </p:txBody>
          </p:sp>
          <p:sp>
            <p:nvSpPr>
              <p:cNvPr id="74975" name="Rectangle 102"/>
              <p:cNvSpPr>
                <a:spLocks noChangeArrowheads="1"/>
              </p:cNvSpPr>
              <p:nvPr/>
            </p:nvSpPr>
            <p:spPr bwMode="auto">
              <a:xfrm>
                <a:off x="2793" y="1331"/>
                <a:ext cx="13" cy="2076"/>
              </a:xfrm>
              <a:prstGeom prst="rect">
                <a:avLst/>
              </a:prstGeom>
              <a:solidFill>
                <a:srgbClr val="00ABD5"/>
              </a:solidFill>
              <a:ln w="9525">
                <a:noFill/>
                <a:miter lim="800000"/>
                <a:headEnd/>
                <a:tailEnd/>
              </a:ln>
            </p:spPr>
            <p:txBody>
              <a:bodyPr/>
              <a:lstStyle/>
              <a:p>
                <a:endParaRPr lang="en-GB">
                  <a:solidFill>
                    <a:srgbClr val="0070C0"/>
                  </a:solidFill>
                </a:endParaRPr>
              </a:p>
            </p:txBody>
          </p:sp>
          <p:sp>
            <p:nvSpPr>
              <p:cNvPr id="74976" name="Rectangle 103"/>
              <p:cNvSpPr>
                <a:spLocks noChangeArrowheads="1"/>
              </p:cNvSpPr>
              <p:nvPr/>
            </p:nvSpPr>
            <p:spPr bwMode="auto">
              <a:xfrm>
                <a:off x="2806" y="1331"/>
                <a:ext cx="19" cy="2076"/>
              </a:xfrm>
              <a:prstGeom prst="rect">
                <a:avLst/>
              </a:prstGeom>
              <a:solidFill>
                <a:srgbClr val="00AAD4"/>
              </a:solidFill>
              <a:ln w="9525">
                <a:noFill/>
                <a:miter lim="800000"/>
                <a:headEnd/>
                <a:tailEnd/>
              </a:ln>
            </p:spPr>
            <p:txBody>
              <a:bodyPr/>
              <a:lstStyle/>
              <a:p>
                <a:endParaRPr lang="en-GB">
                  <a:solidFill>
                    <a:srgbClr val="0070C0"/>
                  </a:solidFill>
                </a:endParaRPr>
              </a:p>
            </p:txBody>
          </p:sp>
          <p:sp>
            <p:nvSpPr>
              <p:cNvPr id="74977" name="Rectangle 104"/>
              <p:cNvSpPr>
                <a:spLocks noChangeArrowheads="1"/>
              </p:cNvSpPr>
              <p:nvPr/>
            </p:nvSpPr>
            <p:spPr bwMode="auto">
              <a:xfrm>
                <a:off x="2825" y="1331"/>
                <a:ext cx="13" cy="2076"/>
              </a:xfrm>
              <a:prstGeom prst="rect">
                <a:avLst/>
              </a:prstGeom>
              <a:solidFill>
                <a:srgbClr val="00A9D3"/>
              </a:solidFill>
              <a:ln w="9525">
                <a:noFill/>
                <a:miter lim="800000"/>
                <a:headEnd/>
                <a:tailEnd/>
              </a:ln>
            </p:spPr>
            <p:txBody>
              <a:bodyPr/>
              <a:lstStyle/>
              <a:p>
                <a:endParaRPr lang="en-GB">
                  <a:solidFill>
                    <a:srgbClr val="0070C0"/>
                  </a:solidFill>
                </a:endParaRPr>
              </a:p>
            </p:txBody>
          </p:sp>
          <p:sp>
            <p:nvSpPr>
              <p:cNvPr id="74978" name="Rectangle 105"/>
              <p:cNvSpPr>
                <a:spLocks noChangeArrowheads="1"/>
              </p:cNvSpPr>
              <p:nvPr/>
            </p:nvSpPr>
            <p:spPr bwMode="auto">
              <a:xfrm>
                <a:off x="2838" y="1331"/>
                <a:ext cx="14" cy="2076"/>
              </a:xfrm>
              <a:prstGeom prst="rect">
                <a:avLst/>
              </a:prstGeom>
              <a:solidFill>
                <a:srgbClr val="00A8D2"/>
              </a:solidFill>
              <a:ln w="9525">
                <a:noFill/>
                <a:miter lim="800000"/>
                <a:headEnd/>
                <a:tailEnd/>
              </a:ln>
            </p:spPr>
            <p:txBody>
              <a:bodyPr/>
              <a:lstStyle/>
              <a:p>
                <a:endParaRPr lang="en-GB">
                  <a:solidFill>
                    <a:srgbClr val="0070C0"/>
                  </a:solidFill>
                </a:endParaRPr>
              </a:p>
            </p:txBody>
          </p:sp>
          <p:sp>
            <p:nvSpPr>
              <p:cNvPr id="74979" name="Rectangle 106"/>
              <p:cNvSpPr>
                <a:spLocks noChangeArrowheads="1"/>
              </p:cNvSpPr>
              <p:nvPr/>
            </p:nvSpPr>
            <p:spPr bwMode="auto">
              <a:xfrm>
                <a:off x="2852" y="1331"/>
                <a:ext cx="14" cy="2076"/>
              </a:xfrm>
              <a:prstGeom prst="rect">
                <a:avLst/>
              </a:prstGeom>
              <a:solidFill>
                <a:srgbClr val="00A7D1"/>
              </a:solidFill>
              <a:ln w="9525">
                <a:noFill/>
                <a:miter lim="800000"/>
                <a:headEnd/>
                <a:tailEnd/>
              </a:ln>
            </p:spPr>
            <p:txBody>
              <a:bodyPr/>
              <a:lstStyle/>
              <a:p>
                <a:endParaRPr lang="en-GB">
                  <a:solidFill>
                    <a:srgbClr val="0070C0"/>
                  </a:solidFill>
                </a:endParaRPr>
              </a:p>
            </p:txBody>
          </p:sp>
          <p:sp>
            <p:nvSpPr>
              <p:cNvPr id="74980" name="Rectangle 107"/>
              <p:cNvSpPr>
                <a:spLocks noChangeArrowheads="1"/>
              </p:cNvSpPr>
              <p:nvPr/>
            </p:nvSpPr>
            <p:spPr bwMode="auto">
              <a:xfrm>
                <a:off x="2866" y="1331"/>
                <a:ext cx="13" cy="2076"/>
              </a:xfrm>
              <a:prstGeom prst="rect">
                <a:avLst/>
              </a:prstGeom>
              <a:solidFill>
                <a:srgbClr val="00A6D0"/>
              </a:solidFill>
              <a:ln w="9525">
                <a:noFill/>
                <a:miter lim="800000"/>
                <a:headEnd/>
                <a:tailEnd/>
              </a:ln>
            </p:spPr>
            <p:txBody>
              <a:bodyPr/>
              <a:lstStyle/>
              <a:p>
                <a:endParaRPr lang="en-GB">
                  <a:solidFill>
                    <a:srgbClr val="0070C0"/>
                  </a:solidFill>
                </a:endParaRPr>
              </a:p>
            </p:txBody>
          </p:sp>
          <p:sp>
            <p:nvSpPr>
              <p:cNvPr id="74981" name="Rectangle 108"/>
              <p:cNvSpPr>
                <a:spLocks noChangeArrowheads="1"/>
              </p:cNvSpPr>
              <p:nvPr/>
            </p:nvSpPr>
            <p:spPr bwMode="auto">
              <a:xfrm>
                <a:off x="2879" y="1331"/>
                <a:ext cx="14" cy="2076"/>
              </a:xfrm>
              <a:prstGeom prst="rect">
                <a:avLst/>
              </a:prstGeom>
              <a:solidFill>
                <a:srgbClr val="00A6CF"/>
              </a:solidFill>
              <a:ln w="9525">
                <a:noFill/>
                <a:miter lim="800000"/>
                <a:headEnd/>
                <a:tailEnd/>
              </a:ln>
            </p:spPr>
            <p:txBody>
              <a:bodyPr/>
              <a:lstStyle/>
              <a:p>
                <a:endParaRPr lang="en-GB">
                  <a:solidFill>
                    <a:srgbClr val="0070C0"/>
                  </a:solidFill>
                </a:endParaRPr>
              </a:p>
            </p:txBody>
          </p:sp>
          <p:sp>
            <p:nvSpPr>
              <p:cNvPr id="74982" name="Rectangle 109"/>
              <p:cNvSpPr>
                <a:spLocks noChangeArrowheads="1"/>
              </p:cNvSpPr>
              <p:nvPr/>
            </p:nvSpPr>
            <p:spPr bwMode="auto">
              <a:xfrm>
                <a:off x="2893" y="1331"/>
                <a:ext cx="18" cy="2076"/>
              </a:xfrm>
              <a:prstGeom prst="rect">
                <a:avLst/>
              </a:prstGeom>
              <a:solidFill>
                <a:srgbClr val="00A5CE"/>
              </a:solidFill>
              <a:ln w="9525">
                <a:noFill/>
                <a:miter lim="800000"/>
                <a:headEnd/>
                <a:tailEnd/>
              </a:ln>
            </p:spPr>
            <p:txBody>
              <a:bodyPr/>
              <a:lstStyle/>
              <a:p>
                <a:endParaRPr lang="en-GB">
                  <a:solidFill>
                    <a:srgbClr val="0070C0"/>
                  </a:solidFill>
                </a:endParaRPr>
              </a:p>
            </p:txBody>
          </p:sp>
          <p:sp>
            <p:nvSpPr>
              <p:cNvPr id="74983" name="Rectangle 110"/>
              <p:cNvSpPr>
                <a:spLocks noChangeArrowheads="1"/>
              </p:cNvSpPr>
              <p:nvPr/>
            </p:nvSpPr>
            <p:spPr bwMode="auto">
              <a:xfrm>
                <a:off x="2911" y="1331"/>
                <a:ext cx="14" cy="2076"/>
              </a:xfrm>
              <a:prstGeom prst="rect">
                <a:avLst/>
              </a:prstGeom>
              <a:solidFill>
                <a:srgbClr val="00A5CD"/>
              </a:solidFill>
              <a:ln w="9525">
                <a:noFill/>
                <a:miter lim="800000"/>
                <a:headEnd/>
                <a:tailEnd/>
              </a:ln>
            </p:spPr>
            <p:txBody>
              <a:bodyPr/>
              <a:lstStyle/>
              <a:p>
                <a:endParaRPr lang="en-GB">
                  <a:solidFill>
                    <a:srgbClr val="0070C0"/>
                  </a:solidFill>
                </a:endParaRPr>
              </a:p>
            </p:txBody>
          </p:sp>
          <p:sp>
            <p:nvSpPr>
              <p:cNvPr id="74984" name="Rectangle 111"/>
              <p:cNvSpPr>
                <a:spLocks noChangeArrowheads="1"/>
              </p:cNvSpPr>
              <p:nvPr/>
            </p:nvSpPr>
            <p:spPr bwMode="auto">
              <a:xfrm>
                <a:off x="2925" y="1331"/>
                <a:ext cx="13" cy="2076"/>
              </a:xfrm>
              <a:prstGeom prst="rect">
                <a:avLst/>
              </a:prstGeom>
              <a:solidFill>
                <a:srgbClr val="00A4CD"/>
              </a:solidFill>
              <a:ln w="9525">
                <a:noFill/>
                <a:miter lim="800000"/>
                <a:headEnd/>
                <a:tailEnd/>
              </a:ln>
            </p:spPr>
            <p:txBody>
              <a:bodyPr/>
              <a:lstStyle/>
              <a:p>
                <a:endParaRPr lang="en-GB">
                  <a:solidFill>
                    <a:srgbClr val="0070C0"/>
                  </a:solidFill>
                </a:endParaRPr>
              </a:p>
            </p:txBody>
          </p:sp>
          <p:sp>
            <p:nvSpPr>
              <p:cNvPr id="74985" name="Rectangle 112"/>
              <p:cNvSpPr>
                <a:spLocks noChangeArrowheads="1"/>
              </p:cNvSpPr>
              <p:nvPr/>
            </p:nvSpPr>
            <p:spPr bwMode="auto">
              <a:xfrm>
                <a:off x="2938" y="1331"/>
                <a:ext cx="14" cy="2076"/>
              </a:xfrm>
              <a:prstGeom prst="rect">
                <a:avLst/>
              </a:prstGeom>
              <a:solidFill>
                <a:srgbClr val="00A3CC"/>
              </a:solidFill>
              <a:ln w="9525">
                <a:noFill/>
                <a:miter lim="800000"/>
                <a:headEnd/>
                <a:tailEnd/>
              </a:ln>
            </p:spPr>
            <p:txBody>
              <a:bodyPr/>
              <a:lstStyle/>
              <a:p>
                <a:endParaRPr lang="en-GB">
                  <a:solidFill>
                    <a:srgbClr val="0070C0"/>
                  </a:solidFill>
                </a:endParaRPr>
              </a:p>
            </p:txBody>
          </p:sp>
          <p:sp>
            <p:nvSpPr>
              <p:cNvPr id="74986" name="Rectangle 113"/>
              <p:cNvSpPr>
                <a:spLocks noChangeArrowheads="1"/>
              </p:cNvSpPr>
              <p:nvPr/>
            </p:nvSpPr>
            <p:spPr bwMode="auto">
              <a:xfrm>
                <a:off x="2952" y="1331"/>
                <a:ext cx="13" cy="2076"/>
              </a:xfrm>
              <a:prstGeom prst="rect">
                <a:avLst/>
              </a:prstGeom>
              <a:solidFill>
                <a:srgbClr val="00A3CC"/>
              </a:solidFill>
              <a:ln w="9525">
                <a:noFill/>
                <a:miter lim="800000"/>
                <a:headEnd/>
                <a:tailEnd/>
              </a:ln>
            </p:spPr>
            <p:txBody>
              <a:bodyPr/>
              <a:lstStyle/>
              <a:p>
                <a:endParaRPr lang="en-GB">
                  <a:solidFill>
                    <a:srgbClr val="0070C0"/>
                  </a:solidFill>
                </a:endParaRPr>
              </a:p>
            </p:txBody>
          </p:sp>
          <p:sp>
            <p:nvSpPr>
              <p:cNvPr id="74987" name="Rectangle 114"/>
              <p:cNvSpPr>
                <a:spLocks noChangeArrowheads="1"/>
              </p:cNvSpPr>
              <p:nvPr/>
            </p:nvSpPr>
            <p:spPr bwMode="auto">
              <a:xfrm>
                <a:off x="2965" y="1331"/>
                <a:ext cx="14" cy="2076"/>
              </a:xfrm>
              <a:prstGeom prst="rect">
                <a:avLst/>
              </a:prstGeom>
              <a:solidFill>
                <a:srgbClr val="00A3CB"/>
              </a:solidFill>
              <a:ln w="9525">
                <a:noFill/>
                <a:miter lim="800000"/>
                <a:headEnd/>
                <a:tailEnd/>
              </a:ln>
            </p:spPr>
            <p:txBody>
              <a:bodyPr/>
              <a:lstStyle/>
              <a:p>
                <a:endParaRPr lang="en-GB">
                  <a:solidFill>
                    <a:srgbClr val="0070C0"/>
                  </a:solidFill>
                </a:endParaRPr>
              </a:p>
            </p:txBody>
          </p:sp>
          <p:sp>
            <p:nvSpPr>
              <p:cNvPr id="74988" name="Rectangle 115"/>
              <p:cNvSpPr>
                <a:spLocks noChangeArrowheads="1"/>
              </p:cNvSpPr>
              <p:nvPr/>
            </p:nvSpPr>
            <p:spPr bwMode="auto">
              <a:xfrm>
                <a:off x="2979" y="1331"/>
                <a:ext cx="18" cy="2076"/>
              </a:xfrm>
              <a:prstGeom prst="rect">
                <a:avLst/>
              </a:prstGeom>
              <a:solidFill>
                <a:srgbClr val="00A2CB"/>
              </a:solidFill>
              <a:ln w="9525">
                <a:noFill/>
                <a:miter lim="800000"/>
                <a:headEnd/>
                <a:tailEnd/>
              </a:ln>
            </p:spPr>
            <p:txBody>
              <a:bodyPr/>
              <a:lstStyle/>
              <a:p>
                <a:endParaRPr lang="en-GB">
                  <a:solidFill>
                    <a:srgbClr val="0070C0"/>
                  </a:solidFill>
                </a:endParaRPr>
              </a:p>
            </p:txBody>
          </p:sp>
          <p:sp>
            <p:nvSpPr>
              <p:cNvPr id="74989" name="Rectangle 116"/>
              <p:cNvSpPr>
                <a:spLocks noChangeArrowheads="1"/>
              </p:cNvSpPr>
              <p:nvPr/>
            </p:nvSpPr>
            <p:spPr bwMode="auto">
              <a:xfrm>
                <a:off x="2997" y="1331"/>
                <a:ext cx="14" cy="2076"/>
              </a:xfrm>
              <a:prstGeom prst="rect">
                <a:avLst/>
              </a:prstGeom>
              <a:solidFill>
                <a:srgbClr val="00A2CA"/>
              </a:solidFill>
              <a:ln w="9525">
                <a:noFill/>
                <a:miter lim="800000"/>
                <a:headEnd/>
                <a:tailEnd/>
              </a:ln>
            </p:spPr>
            <p:txBody>
              <a:bodyPr/>
              <a:lstStyle/>
              <a:p>
                <a:endParaRPr lang="en-GB">
                  <a:solidFill>
                    <a:srgbClr val="0070C0"/>
                  </a:solidFill>
                </a:endParaRPr>
              </a:p>
            </p:txBody>
          </p:sp>
          <p:sp>
            <p:nvSpPr>
              <p:cNvPr id="74990" name="Rectangle 117"/>
              <p:cNvSpPr>
                <a:spLocks noChangeArrowheads="1"/>
              </p:cNvSpPr>
              <p:nvPr/>
            </p:nvSpPr>
            <p:spPr bwMode="auto">
              <a:xfrm>
                <a:off x="3011" y="1331"/>
                <a:ext cx="14" cy="2076"/>
              </a:xfrm>
              <a:prstGeom prst="rect">
                <a:avLst/>
              </a:prstGeom>
              <a:solidFill>
                <a:srgbClr val="00A2CA"/>
              </a:solidFill>
              <a:ln w="9525">
                <a:noFill/>
                <a:miter lim="800000"/>
                <a:headEnd/>
                <a:tailEnd/>
              </a:ln>
            </p:spPr>
            <p:txBody>
              <a:bodyPr/>
              <a:lstStyle/>
              <a:p>
                <a:endParaRPr lang="en-GB">
                  <a:solidFill>
                    <a:srgbClr val="0070C0"/>
                  </a:solidFill>
                </a:endParaRPr>
              </a:p>
            </p:txBody>
          </p:sp>
          <p:sp>
            <p:nvSpPr>
              <p:cNvPr id="74991" name="Rectangle 118"/>
              <p:cNvSpPr>
                <a:spLocks noChangeArrowheads="1"/>
              </p:cNvSpPr>
              <p:nvPr/>
            </p:nvSpPr>
            <p:spPr bwMode="auto">
              <a:xfrm>
                <a:off x="3025" y="1331"/>
                <a:ext cx="13" cy="2076"/>
              </a:xfrm>
              <a:prstGeom prst="rect">
                <a:avLst/>
              </a:prstGeom>
              <a:solidFill>
                <a:srgbClr val="00A2CA"/>
              </a:solidFill>
              <a:ln w="9525">
                <a:noFill/>
                <a:miter lim="800000"/>
                <a:headEnd/>
                <a:tailEnd/>
              </a:ln>
            </p:spPr>
            <p:txBody>
              <a:bodyPr/>
              <a:lstStyle/>
              <a:p>
                <a:endParaRPr lang="en-GB">
                  <a:solidFill>
                    <a:srgbClr val="0070C0"/>
                  </a:solidFill>
                </a:endParaRPr>
              </a:p>
            </p:txBody>
          </p:sp>
        </p:grpSp>
        <p:sp>
          <p:nvSpPr>
            <p:cNvPr id="74761" name="Rectangle 119"/>
            <p:cNvSpPr>
              <a:spLocks noChangeArrowheads="1"/>
            </p:cNvSpPr>
            <p:nvPr/>
          </p:nvSpPr>
          <p:spPr bwMode="auto">
            <a:xfrm>
              <a:off x="1485" y="1331"/>
              <a:ext cx="1553" cy="2076"/>
            </a:xfrm>
            <a:prstGeom prst="rect">
              <a:avLst/>
            </a:prstGeom>
            <a:noFill/>
            <a:ln w="9525">
              <a:noFill/>
              <a:miter lim="800000"/>
              <a:headEnd/>
              <a:tailEnd/>
            </a:ln>
          </p:spPr>
          <p:txBody>
            <a:bodyPr/>
            <a:lstStyle/>
            <a:p>
              <a:endParaRPr lang="en-GB">
                <a:solidFill>
                  <a:srgbClr val="0070C0"/>
                </a:solidFill>
              </a:endParaRPr>
            </a:p>
          </p:txBody>
        </p:sp>
        <p:grpSp>
          <p:nvGrpSpPr>
            <p:cNvPr id="4" name="Group 120"/>
            <p:cNvGrpSpPr>
              <a:grpSpLocks/>
            </p:cNvGrpSpPr>
            <p:nvPr/>
          </p:nvGrpSpPr>
          <p:grpSpPr bwMode="auto">
            <a:xfrm>
              <a:off x="3665" y="2607"/>
              <a:ext cx="1554" cy="800"/>
              <a:chOff x="3665" y="2607"/>
              <a:chExt cx="1554" cy="800"/>
            </a:xfrm>
          </p:grpSpPr>
          <p:sp>
            <p:nvSpPr>
              <p:cNvPr id="74776" name="Rectangle 121"/>
              <p:cNvSpPr>
                <a:spLocks noChangeArrowheads="1"/>
              </p:cNvSpPr>
              <p:nvPr/>
            </p:nvSpPr>
            <p:spPr bwMode="auto">
              <a:xfrm>
                <a:off x="3665" y="2607"/>
                <a:ext cx="14" cy="800"/>
              </a:xfrm>
              <a:prstGeom prst="rect">
                <a:avLst/>
              </a:prstGeom>
              <a:solidFill>
                <a:srgbClr val="00A2CA"/>
              </a:solidFill>
              <a:ln w="9525">
                <a:noFill/>
                <a:miter lim="800000"/>
                <a:headEnd/>
                <a:tailEnd/>
              </a:ln>
            </p:spPr>
            <p:txBody>
              <a:bodyPr/>
              <a:lstStyle/>
              <a:p>
                <a:endParaRPr lang="en-GB">
                  <a:solidFill>
                    <a:srgbClr val="0070C0"/>
                  </a:solidFill>
                </a:endParaRPr>
              </a:p>
            </p:txBody>
          </p:sp>
          <p:sp>
            <p:nvSpPr>
              <p:cNvPr id="74777" name="Rectangle 122"/>
              <p:cNvSpPr>
                <a:spLocks noChangeArrowheads="1"/>
              </p:cNvSpPr>
              <p:nvPr/>
            </p:nvSpPr>
            <p:spPr bwMode="auto">
              <a:xfrm>
                <a:off x="3679" y="2607"/>
                <a:ext cx="13" cy="800"/>
              </a:xfrm>
              <a:prstGeom prst="rect">
                <a:avLst/>
              </a:prstGeom>
              <a:solidFill>
                <a:srgbClr val="00A2CA"/>
              </a:solidFill>
              <a:ln w="9525">
                <a:noFill/>
                <a:miter lim="800000"/>
                <a:headEnd/>
                <a:tailEnd/>
              </a:ln>
            </p:spPr>
            <p:txBody>
              <a:bodyPr/>
              <a:lstStyle/>
              <a:p>
                <a:endParaRPr lang="en-GB">
                  <a:solidFill>
                    <a:srgbClr val="0070C0"/>
                  </a:solidFill>
                </a:endParaRPr>
              </a:p>
            </p:txBody>
          </p:sp>
          <p:sp>
            <p:nvSpPr>
              <p:cNvPr id="74778" name="Rectangle 123"/>
              <p:cNvSpPr>
                <a:spLocks noChangeArrowheads="1"/>
              </p:cNvSpPr>
              <p:nvPr/>
            </p:nvSpPr>
            <p:spPr bwMode="auto">
              <a:xfrm>
                <a:off x="3692" y="2607"/>
                <a:ext cx="18" cy="800"/>
              </a:xfrm>
              <a:prstGeom prst="rect">
                <a:avLst/>
              </a:prstGeom>
              <a:solidFill>
                <a:srgbClr val="00A2CA"/>
              </a:solidFill>
              <a:ln w="9525">
                <a:noFill/>
                <a:miter lim="800000"/>
                <a:headEnd/>
                <a:tailEnd/>
              </a:ln>
            </p:spPr>
            <p:txBody>
              <a:bodyPr/>
              <a:lstStyle/>
              <a:p>
                <a:endParaRPr lang="en-GB">
                  <a:solidFill>
                    <a:srgbClr val="0070C0"/>
                  </a:solidFill>
                </a:endParaRPr>
              </a:p>
            </p:txBody>
          </p:sp>
          <p:sp>
            <p:nvSpPr>
              <p:cNvPr id="74779" name="Rectangle 124"/>
              <p:cNvSpPr>
                <a:spLocks noChangeArrowheads="1"/>
              </p:cNvSpPr>
              <p:nvPr/>
            </p:nvSpPr>
            <p:spPr bwMode="auto">
              <a:xfrm>
                <a:off x="3710" y="2607"/>
                <a:ext cx="14" cy="800"/>
              </a:xfrm>
              <a:prstGeom prst="rect">
                <a:avLst/>
              </a:prstGeom>
              <a:solidFill>
                <a:srgbClr val="00A2CB"/>
              </a:solidFill>
              <a:ln w="9525">
                <a:noFill/>
                <a:miter lim="800000"/>
                <a:headEnd/>
                <a:tailEnd/>
              </a:ln>
            </p:spPr>
            <p:txBody>
              <a:bodyPr/>
              <a:lstStyle/>
              <a:p>
                <a:endParaRPr lang="en-GB">
                  <a:solidFill>
                    <a:srgbClr val="0070C0"/>
                  </a:solidFill>
                </a:endParaRPr>
              </a:p>
            </p:txBody>
          </p:sp>
          <p:sp>
            <p:nvSpPr>
              <p:cNvPr id="74780" name="Rectangle 125"/>
              <p:cNvSpPr>
                <a:spLocks noChangeArrowheads="1"/>
              </p:cNvSpPr>
              <p:nvPr/>
            </p:nvSpPr>
            <p:spPr bwMode="auto">
              <a:xfrm>
                <a:off x="3724" y="2607"/>
                <a:ext cx="14" cy="800"/>
              </a:xfrm>
              <a:prstGeom prst="rect">
                <a:avLst/>
              </a:prstGeom>
              <a:solidFill>
                <a:srgbClr val="00A3CB"/>
              </a:solidFill>
              <a:ln w="9525">
                <a:noFill/>
                <a:miter lim="800000"/>
                <a:headEnd/>
                <a:tailEnd/>
              </a:ln>
            </p:spPr>
            <p:txBody>
              <a:bodyPr/>
              <a:lstStyle/>
              <a:p>
                <a:endParaRPr lang="en-GB">
                  <a:solidFill>
                    <a:srgbClr val="0070C0"/>
                  </a:solidFill>
                </a:endParaRPr>
              </a:p>
            </p:txBody>
          </p:sp>
          <p:sp>
            <p:nvSpPr>
              <p:cNvPr id="74781" name="Rectangle 126"/>
              <p:cNvSpPr>
                <a:spLocks noChangeArrowheads="1"/>
              </p:cNvSpPr>
              <p:nvPr/>
            </p:nvSpPr>
            <p:spPr bwMode="auto">
              <a:xfrm>
                <a:off x="3738" y="2607"/>
                <a:ext cx="13" cy="800"/>
              </a:xfrm>
              <a:prstGeom prst="rect">
                <a:avLst/>
              </a:prstGeom>
              <a:solidFill>
                <a:srgbClr val="00A3CC"/>
              </a:solidFill>
              <a:ln w="9525">
                <a:noFill/>
                <a:miter lim="800000"/>
                <a:headEnd/>
                <a:tailEnd/>
              </a:ln>
            </p:spPr>
            <p:txBody>
              <a:bodyPr/>
              <a:lstStyle/>
              <a:p>
                <a:endParaRPr lang="en-GB">
                  <a:solidFill>
                    <a:srgbClr val="0070C0"/>
                  </a:solidFill>
                </a:endParaRPr>
              </a:p>
            </p:txBody>
          </p:sp>
          <p:sp>
            <p:nvSpPr>
              <p:cNvPr id="74782" name="Rectangle 127"/>
              <p:cNvSpPr>
                <a:spLocks noChangeArrowheads="1"/>
              </p:cNvSpPr>
              <p:nvPr/>
            </p:nvSpPr>
            <p:spPr bwMode="auto">
              <a:xfrm>
                <a:off x="3751" y="2607"/>
                <a:ext cx="14" cy="800"/>
              </a:xfrm>
              <a:prstGeom prst="rect">
                <a:avLst/>
              </a:prstGeom>
              <a:solidFill>
                <a:srgbClr val="00A3CC"/>
              </a:solidFill>
              <a:ln w="9525">
                <a:noFill/>
                <a:miter lim="800000"/>
                <a:headEnd/>
                <a:tailEnd/>
              </a:ln>
            </p:spPr>
            <p:txBody>
              <a:bodyPr/>
              <a:lstStyle/>
              <a:p>
                <a:endParaRPr lang="en-GB">
                  <a:solidFill>
                    <a:srgbClr val="0070C0"/>
                  </a:solidFill>
                </a:endParaRPr>
              </a:p>
            </p:txBody>
          </p:sp>
          <p:sp>
            <p:nvSpPr>
              <p:cNvPr id="74783" name="Rectangle 128"/>
              <p:cNvSpPr>
                <a:spLocks noChangeArrowheads="1"/>
              </p:cNvSpPr>
              <p:nvPr/>
            </p:nvSpPr>
            <p:spPr bwMode="auto">
              <a:xfrm>
                <a:off x="3765" y="2607"/>
                <a:ext cx="14" cy="800"/>
              </a:xfrm>
              <a:prstGeom prst="rect">
                <a:avLst/>
              </a:prstGeom>
              <a:solidFill>
                <a:srgbClr val="00A4CD"/>
              </a:solidFill>
              <a:ln w="9525">
                <a:noFill/>
                <a:miter lim="800000"/>
                <a:headEnd/>
                <a:tailEnd/>
              </a:ln>
            </p:spPr>
            <p:txBody>
              <a:bodyPr/>
              <a:lstStyle/>
              <a:p>
                <a:endParaRPr lang="en-GB">
                  <a:solidFill>
                    <a:srgbClr val="0070C0"/>
                  </a:solidFill>
                </a:endParaRPr>
              </a:p>
            </p:txBody>
          </p:sp>
          <p:sp>
            <p:nvSpPr>
              <p:cNvPr id="74784" name="Rectangle 129"/>
              <p:cNvSpPr>
                <a:spLocks noChangeArrowheads="1"/>
              </p:cNvSpPr>
              <p:nvPr/>
            </p:nvSpPr>
            <p:spPr bwMode="auto">
              <a:xfrm>
                <a:off x="3779" y="2607"/>
                <a:ext cx="18" cy="800"/>
              </a:xfrm>
              <a:prstGeom prst="rect">
                <a:avLst/>
              </a:prstGeom>
              <a:solidFill>
                <a:srgbClr val="00A5CD"/>
              </a:solidFill>
              <a:ln w="9525">
                <a:noFill/>
                <a:miter lim="800000"/>
                <a:headEnd/>
                <a:tailEnd/>
              </a:ln>
            </p:spPr>
            <p:txBody>
              <a:bodyPr/>
              <a:lstStyle/>
              <a:p>
                <a:endParaRPr lang="en-GB">
                  <a:solidFill>
                    <a:srgbClr val="0070C0"/>
                  </a:solidFill>
                </a:endParaRPr>
              </a:p>
            </p:txBody>
          </p:sp>
          <p:sp>
            <p:nvSpPr>
              <p:cNvPr id="74785" name="Rectangle 130"/>
              <p:cNvSpPr>
                <a:spLocks noChangeArrowheads="1"/>
              </p:cNvSpPr>
              <p:nvPr/>
            </p:nvSpPr>
            <p:spPr bwMode="auto">
              <a:xfrm>
                <a:off x="3797" y="2607"/>
                <a:ext cx="13" cy="800"/>
              </a:xfrm>
              <a:prstGeom prst="rect">
                <a:avLst/>
              </a:prstGeom>
              <a:solidFill>
                <a:srgbClr val="00A5CE"/>
              </a:solidFill>
              <a:ln w="9525">
                <a:noFill/>
                <a:miter lim="800000"/>
                <a:headEnd/>
                <a:tailEnd/>
              </a:ln>
            </p:spPr>
            <p:txBody>
              <a:bodyPr/>
              <a:lstStyle/>
              <a:p>
                <a:endParaRPr lang="en-GB">
                  <a:solidFill>
                    <a:srgbClr val="0070C0"/>
                  </a:solidFill>
                </a:endParaRPr>
              </a:p>
            </p:txBody>
          </p:sp>
          <p:sp>
            <p:nvSpPr>
              <p:cNvPr id="74786" name="Rectangle 131"/>
              <p:cNvSpPr>
                <a:spLocks noChangeArrowheads="1"/>
              </p:cNvSpPr>
              <p:nvPr/>
            </p:nvSpPr>
            <p:spPr bwMode="auto">
              <a:xfrm>
                <a:off x="3810" y="2607"/>
                <a:ext cx="14" cy="800"/>
              </a:xfrm>
              <a:prstGeom prst="rect">
                <a:avLst/>
              </a:prstGeom>
              <a:solidFill>
                <a:srgbClr val="00A6CF"/>
              </a:solidFill>
              <a:ln w="9525">
                <a:noFill/>
                <a:miter lim="800000"/>
                <a:headEnd/>
                <a:tailEnd/>
              </a:ln>
            </p:spPr>
            <p:txBody>
              <a:bodyPr/>
              <a:lstStyle/>
              <a:p>
                <a:endParaRPr lang="en-GB">
                  <a:solidFill>
                    <a:srgbClr val="0070C0"/>
                  </a:solidFill>
                </a:endParaRPr>
              </a:p>
            </p:txBody>
          </p:sp>
          <p:sp>
            <p:nvSpPr>
              <p:cNvPr id="74787" name="Rectangle 132"/>
              <p:cNvSpPr>
                <a:spLocks noChangeArrowheads="1"/>
              </p:cNvSpPr>
              <p:nvPr/>
            </p:nvSpPr>
            <p:spPr bwMode="auto">
              <a:xfrm>
                <a:off x="3824" y="2607"/>
                <a:ext cx="14" cy="800"/>
              </a:xfrm>
              <a:prstGeom prst="rect">
                <a:avLst/>
              </a:prstGeom>
              <a:solidFill>
                <a:srgbClr val="00A6D0"/>
              </a:solidFill>
              <a:ln w="9525">
                <a:noFill/>
                <a:miter lim="800000"/>
                <a:headEnd/>
                <a:tailEnd/>
              </a:ln>
            </p:spPr>
            <p:txBody>
              <a:bodyPr/>
              <a:lstStyle/>
              <a:p>
                <a:endParaRPr lang="en-GB">
                  <a:solidFill>
                    <a:srgbClr val="0070C0"/>
                  </a:solidFill>
                </a:endParaRPr>
              </a:p>
            </p:txBody>
          </p:sp>
          <p:sp>
            <p:nvSpPr>
              <p:cNvPr id="74788" name="Rectangle 133"/>
              <p:cNvSpPr>
                <a:spLocks noChangeArrowheads="1"/>
              </p:cNvSpPr>
              <p:nvPr/>
            </p:nvSpPr>
            <p:spPr bwMode="auto">
              <a:xfrm>
                <a:off x="3838" y="2607"/>
                <a:ext cx="13" cy="800"/>
              </a:xfrm>
              <a:prstGeom prst="rect">
                <a:avLst/>
              </a:prstGeom>
              <a:solidFill>
                <a:srgbClr val="00A7D1"/>
              </a:solidFill>
              <a:ln w="9525">
                <a:noFill/>
                <a:miter lim="800000"/>
                <a:headEnd/>
                <a:tailEnd/>
              </a:ln>
            </p:spPr>
            <p:txBody>
              <a:bodyPr/>
              <a:lstStyle/>
              <a:p>
                <a:endParaRPr lang="en-GB">
                  <a:solidFill>
                    <a:srgbClr val="0070C0"/>
                  </a:solidFill>
                </a:endParaRPr>
              </a:p>
            </p:txBody>
          </p:sp>
          <p:sp>
            <p:nvSpPr>
              <p:cNvPr id="74789" name="Rectangle 134"/>
              <p:cNvSpPr>
                <a:spLocks noChangeArrowheads="1"/>
              </p:cNvSpPr>
              <p:nvPr/>
            </p:nvSpPr>
            <p:spPr bwMode="auto">
              <a:xfrm>
                <a:off x="3851" y="2607"/>
                <a:ext cx="14" cy="800"/>
              </a:xfrm>
              <a:prstGeom prst="rect">
                <a:avLst/>
              </a:prstGeom>
              <a:solidFill>
                <a:srgbClr val="00A8D2"/>
              </a:solidFill>
              <a:ln w="9525">
                <a:noFill/>
                <a:miter lim="800000"/>
                <a:headEnd/>
                <a:tailEnd/>
              </a:ln>
            </p:spPr>
            <p:txBody>
              <a:bodyPr/>
              <a:lstStyle/>
              <a:p>
                <a:endParaRPr lang="en-GB">
                  <a:solidFill>
                    <a:srgbClr val="0070C0"/>
                  </a:solidFill>
                </a:endParaRPr>
              </a:p>
            </p:txBody>
          </p:sp>
          <p:sp>
            <p:nvSpPr>
              <p:cNvPr id="74790" name="Rectangle 135"/>
              <p:cNvSpPr>
                <a:spLocks noChangeArrowheads="1"/>
              </p:cNvSpPr>
              <p:nvPr/>
            </p:nvSpPr>
            <p:spPr bwMode="auto">
              <a:xfrm>
                <a:off x="3865" y="2607"/>
                <a:ext cx="18" cy="800"/>
              </a:xfrm>
              <a:prstGeom prst="rect">
                <a:avLst/>
              </a:prstGeom>
              <a:solidFill>
                <a:srgbClr val="00A9D3"/>
              </a:solidFill>
              <a:ln w="9525">
                <a:noFill/>
                <a:miter lim="800000"/>
                <a:headEnd/>
                <a:tailEnd/>
              </a:ln>
            </p:spPr>
            <p:txBody>
              <a:bodyPr/>
              <a:lstStyle/>
              <a:p>
                <a:endParaRPr lang="en-GB">
                  <a:solidFill>
                    <a:srgbClr val="0070C0"/>
                  </a:solidFill>
                </a:endParaRPr>
              </a:p>
            </p:txBody>
          </p:sp>
          <p:sp>
            <p:nvSpPr>
              <p:cNvPr id="74791" name="Rectangle 136"/>
              <p:cNvSpPr>
                <a:spLocks noChangeArrowheads="1"/>
              </p:cNvSpPr>
              <p:nvPr/>
            </p:nvSpPr>
            <p:spPr bwMode="auto">
              <a:xfrm>
                <a:off x="3883" y="2607"/>
                <a:ext cx="14" cy="800"/>
              </a:xfrm>
              <a:prstGeom prst="rect">
                <a:avLst/>
              </a:prstGeom>
              <a:solidFill>
                <a:srgbClr val="00AAD4"/>
              </a:solidFill>
              <a:ln w="9525">
                <a:noFill/>
                <a:miter lim="800000"/>
                <a:headEnd/>
                <a:tailEnd/>
              </a:ln>
            </p:spPr>
            <p:txBody>
              <a:bodyPr/>
              <a:lstStyle/>
              <a:p>
                <a:endParaRPr lang="en-GB">
                  <a:solidFill>
                    <a:srgbClr val="0070C0"/>
                  </a:solidFill>
                </a:endParaRPr>
              </a:p>
            </p:txBody>
          </p:sp>
          <p:sp>
            <p:nvSpPr>
              <p:cNvPr id="74792" name="Rectangle 137"/>
              <p:cNvSpPr>
                <a:spLocks noChangeArrowheads="1"/>
              </p:cNvSpPr>
              <p:nvPr/>
            </p:nvSpPr>
            <p:spPr bwMode="auto">
              <a:xfrm>
                <a:off x="3897" y="2607"/>
                <a:ext cx="13" cy="800"/>
              </a:xfrm>
              <a:prstGeom prst="rect">
                <a:avLst/>
              </a:prstGeom>
              <a:solidFill>
                <a:srgbClr val="00ABD5"/>
              </a:solidFill>
              <a:ln w="9525">
                <a:noFill/>
                <a:miter lim="800000"/>
                <a:headEnd/>
                <a:tailEnd/>
              </a:ln>
            </p:spPr>
            <p:txBody>
              <a:bodyPr/>
              <a:lstStyle/>
              <a:p>
                <a:endParaRPr lang="en-GB">
                  <a:solidFill>
                    <a:srgbClr val="0070C0"/>
                  </a:solidFill>
                </a:endParaRPr>
              </a:p>
            </p:txBody>
          </p:sp>
          <p:sp>
            <p:nvSpPr>
              <p:cNvPr id="74793" name="Rectangle 138"/>
              <p:cNvSpPr>
                <a:spLocks noChangeArrowheads="1"/>
              </p:cNvSpPr>
              <p:nvPr/>
            </p:nvSpPr>
            <p:spPr bwMode="auto">
              <a:xfrm>
                <a:off x="3910" y="2607"/>
                <a:ext cx="14" cy="800"/>
              </a:xfrm>
              <a:prstGeom prst="rect">
                <a:avLst/>
              </a:prstGeom>
              <a:solidFill>
                <a:srgbClr val="00ACD7"/>
              </a:solidFill>
              <a:ln w="9525">
                <a:noFill/>
                <a:miter lim="800000"/>
                <a:headEnd/>
                <a:tailEnd/>
              </a:ln>
            </p:spPr>
            <p:txBody>
              <a:bodyPr/>
              <a:lstStyle/>
              <a:p>
                <a:endParaRPr lang="en-GB">
                  <a:solidFill>
                    <a:srgbClr val="0070C0"/>
                  </a:solidFill>
                </a:endParaRPr>
              </a:p>
            </p:txBody>
          </p:sp>
          <p:sp>
            <p:nvSpPr>
              <p:cNvPr id="74794" name="Rectangle 139"/>
              <p:cNvSpPr>
                <a:spLocks noChangeArrowheads="1"/>
              </p:cNvSpPr>
              <p:nvPr/>
            </p:nvSpPr>
            <p:spPr bwMode="auto">
              <a:xfrm>
                <a:off x="3924" y="2607"/>
                <a:ext cx="14" cy="800"/>
              </a:xfrm>
              <a:prstGeom prst="rect">
                <a:avLst/>
              </a:prstGeom>
              <a:solidFill>
                <a:srgbClr val="00ADD8"/>
              </a:solidFill>
              <a:ln w="9525">
                <a:noFill/>
                <a:miter lim="800000"/>
                <a:headEnd/>
                <a:tailEnd/>
              </a:ln>
            </p:spPr>
            <p:txBody>
              <a:bodyPr/>
              <a:lstStyle/>
              <a:p>
                <a:endParaRPr lang="en-GB">
                  <a:solidFill>
                    <a:srgbClr val="0070C0"/>
                  </a:solidFill>
                </a:endParaRPr>
              </a:p>
            </p:txBody>
          </p:sp>
          <p:sp>
            <p:nvSpPr>
              <p:cNvPr id="74795" name="Rectangle 140"/>
              <p:cNvSpPr>
                <a:spLocks noChangeArrowheads="1"/>
              </p:cNvSpPr>
              <p:nvPr/>
            </p:nvSpPr>
            <p:spPr bwMode="auto">
              <a:xfrm>
                <a:off x="3938" y="2607"/>
                <a:ext cx="13" cy="800"/>
              </a:xfrm>
              <a:prstGeom prst="rect">
                <a:avLst/>
              </a:prstGeom>
              <a:solidFill>
                <a:srgbClr val="00AEDA"/>
              </a:solidFill>
              <a:ln w="9525">
                <a:noFill/>
                <a:miter lim="800000"/>
                <a:headEnd/>
                <a:tailEnd/>
              </a:ln>
            </p:spPr>
            <p:txBody>
              <a:bodyPr/>
              <a:lstStyle/>
              <a:p>
                <a:endParaRPr lang="en-GB">
                  <a:solidFill>
                    <a:srgbClr val="0070C0"/>
                  </a:solidFill>
                </a:endParaRPr>
              </a:p>
            </p:txBody>
          </p:sp>
          <p:sp>
            <p:nvSpPr>
              <p:cNvPr id="74796" name="Rectangle 141"/>
              <p:cNvSpPr>
                <a:spLocks noChangeArrowheads="1"/>
              </p:cNvSpPr>
              <p:nvPr/>
            </p:nvSpPr>
            <p:spPr bwMode="auto">
              <a:xfrm>
                <a:off x="3951" y="2607"/>
                <a:ext cx="18" cy="800"/>
              </a:xfrm>
              <a:prstGeom prst="rect">
                <a:avLst/>
              </a:prstGeom>
              <a:solidFill>
                <a:srgbClr val="00AFDB"/>
              </a:solidFill>
              <a:ln w="9525">
                <a:noFill/>
                <a:miter lim="800000"/>
                <a:headEnd/>
                <a:tailEnd/>
              </a:ln>
            </p:spPr>
            <p:txBody>
              <a:bodyPr/>
              <a:lstStyle/>
              <a:p>
                <a:endParaRPr lang="en-GB">
                  <a:solidFill>
                    <a:srgbClr val="0070C0"/>
                  </a:solidFill>
                </a:endParaRPr>
              </a:p>
            </p:txBody>
          </p:sp>
          <p:sp>
            <p:nvSpPr>
              <p:cNvPr id="74797" name="Rectangle 142"/>
              <p:cNvSpPr>
                <a:spLocks noChangeArrowheads="1"/>
              </p:cNvSpPr>
              <p:nvPr/>
            </p:nvSpPr>
            <p:spPr bwMode="auto">
              <a:xfrm>
                <a:off x="3969" y="2607"/>
                <a:ext cx="14" cy="800"/>
              </a:xfrm>
              <a:prstGeom prst="rect">
                <a:avLst/>
              </a:prstGeom>
              <a:solidFill>
                <a:srgbClr val="00B1DC"/>
              </a:solidFill>
              <a:ln w="9525">
                <a:noFill/>
                <a:miter lim="800000"/>
                <a:headEnd/>
                <a:tailEnd/>
              </a:ln>
            </p:spPr>
            <p:txBody>
              <a:bodyPr/>
              <a:lstStyle/>
              <a:p>
                <a:endParaRPr lang="en-GB">
                  <a:solidFill>
                    <a:srgbClr val="0070C0"/>
                  </a:solidFill>
                </a:endParaRPr>
              </a:p>
            </p:txBody>
          </p:sp>
          <p:sp>
            <p:nvSpPr>
              <p:cNvPr id="74798" name="Rectangle 143"/>
              <p:cNvSpPr>
                <a:spLocks noChangeArrowheads="1"/>
              </p:cNvSpPr>
              <p:nvPr/>
            </p:nvSpPr>
            <p:spPr bwMode="auto">
              <a:xfrm>
                <a:off x="3983" y="2607"/>
                <a:ext cx="14" cy="800"/>
              </a:xfrm>
              <a:prstGeom prst="rect">
                <a:avLst/>
              </a:prstGeom>
              <a:solidFill>
                <a:srgbClr val="00B2DE"/>
              </a:solidFill>
              <a:ln w="9525">
                <a:noFill/>
                <a:miter lim="800000"/>
                <a:headEnd/>
                <a:tailEnd/>
              </a:ln>
            </p:spPr>
            <p:txBody>
              <a:bodyPr/>
              <a:lstStyle/>
              <a:p>
                <a:endParaRPr lang="en-GB">
                  <a:solidFill>
                    <a:srgbClr val="0070C0"/>
                  </a:solidFill>
                </a:endParaRPr>
              </a:p>
            </p:txBody>
          </p:sp>
          <p:sp>
            <p:nvSpPr>
              <p:cNvPr id="74799" name="Rectangle 144"/>
              <p:cNvSpPr>
                <a:spLocks noChangeArrowheads="1"/>
              </p:cNvSpPr>
              <p:nvPr/>
            </p:nvSpPr>
            <p:spPr bwMode="auto">
              <a:xfrm>
                <a:off x="3997" y="2607"/>
                <a:ext cx="13" cy="800"/>
              </a:xfrm>
              <a:prstGeom prst="rect">
                <a:avLst/>
              </a:prstGeom>
              <a:solidFill>
                <a:srgbClr val="00B3E0"/>
              </a:solidFill>
              <a:ln w="9525">
                <a:noFill/>
                <a:miter lim="800000"/>
                <a:headEnd/>
                <a:tailEnd/>
              </a:ln>
            </p:spPr>
            <p:txBody>
              <a:bodyPr/>
              <a:lstStyle/>
              <a:p>
                <a:endParaRPr lang="en-GB">
                  <a:solidFill>
                    <a:srgbClr val="0070C0"/>
                  </a:solidFill>
                </a:endParaRPr>
              </a:p>
            </p:txBody>
          </p:sp>
          <p:sp>
            <p:nvSpPr>
              <p:cNvPr id="74800" name="Rectangle 145"/>
              <p:cNvSpPr>
                <a:spLocks noChangeArrowheads="1"/>
              </p:cNvSpPr>
              <p:nvPr/>
            </p:nvSpPr>
            <p:spPr bwMode="auto">
              <a:xfrm>
                <a:off x="4010" y="2607"/>
                <a:ext cx="14" cy="800"/>
              </a:xfrm>
              <a:prstGeom prst="rect">
                <a:avLst/>
              </a:prstGeom>
              <a:solidFill>
                <a:srgbClr val="00B5E2"/>
              </a:solidFill>
              <a:ln w="9525">
                <a:noFill/>
                <a:miter lim="800000"/>
                <a:headEnd/>
                <a:tailEnd/>
              </a:ln>
            </p:spPr>
            <p:txBody>
              <a:bodyPr/>
              <a:lstStyle/>
              <a:p>
                <a:endParaRPr lang="en-GB">
                  <a:solidFill>
                    <a:srgbClr val="0070C0"/>
                  </a:solidFill>
                </a:endParaRPr>
              </a:p>
            </p:txBody>
          </p:sp>
          <p:sp>
            <p:nvSpPr>
              <p:cNvPr id="74801" name="Rectangle 146"/>
              <p:cNvSpPr>
                <a:spLocks noChangeArrowheads="1"/>
              </p:cNvSpPr>
              <p:nvPr/>
            </p:nvSpPr>
            <p:spPr bwMode="auto">
              <a:xfrm>
                <a:off x="4024" y="2607"/>
                <a:ext cx="14" cy="800"/>
              </a:xfrm>
              <a:prstGeom prst="rect">
                <a:avLst/>
              </a:prstGeom>
              <a:solidFill>
                <a:srgbClr val="00B6E3"/>
              </a:solidFill>
              <a:ln w="9525">
                <a:noFill/>
                <a:miter lim="800000"/>
                <a:headEnd/>
                <a:tailEnd/>
              </a:ln>
            </p:spPr>
            <p:txBody>
              <a:bodyPr/>
              <a:lstStyle/>
              <a:p>
                <a:endParaRPr lang="en-GB">
                  <a:solidFill>
                    <a:srgbClr val="0070C0"/>
                  </a:solidFill>
                </a:endParaRPr>
              </a:p>
            </p:txBody>
          </p:sp>
          <p:sp>
            <p:nvSpPr>
              <p:cNvPr id="74802" name="Rectangle 147"/>
              <p:cNvSpPr>
                <a:spLocks noChangeArrowheads="1"/>
              </p:cNvSpPr>
              <p:nvPr/>
            </p:nvSpPr>
            <p:spPr bwMode="auto">
              <a:xfrm>
                <a:off x="4038" y="2607"/>
                <a:ext cx="18" cy="800"/>
              </a:xfrm>
              <a:prstGeom prst="rect">
                <a:avLst/>
              </a:prstGeom>
              <a:solidFill>
                <a:srgbClr val="00B7E5"/>
              </a:solidFill>
              <a:ln w="9525">
                <a:noFill/>
                <a:miter lim="800000"/>
                <a:headEnd/>
                <a:tailEnd/>
              </a:ln>
            </p:spPr>
            <p:txBody>
              <a:bodyPr/>
              <a:lstStyle/>
              <a:p>
                <a:endParaRPr lang="en-GB">
                  <a:solidFill>
                    <a:srgbClr val="0070C0"/>
                  </a:solidFill>
                </a:endParaRPr>
              </a:p>
            </p:txBody>
          </p:sp>
          <p:sp>
            <p:nvSpPr>
              <p:cNvPr id="74803" name="Rectangle 148"/>
              <p:cNvSpPr>
                <a:spLocks noChangeArrowheads="1"/>
              </p:cNvSpPr>
              <p:nvPr/>
            </p:nvSpPr>
            <p:spPr bwMode="auto">
              <a:xfrm>
                <a:off x="4056" y="2607"/>
                <a:ext cx="13" cy="800"/>
              </a:xfrm>
              <a:prstGeom prst="rect">
                <a:avLst/>
              </a:prstGeom>
              <a:solidFill>
                <a:srgbClr val="00B8E6"/>
              </a:solidFill>
              <a:ln w="9525">
                <a:noFill/>
                <a:miter lim="800000"/>
                <a:headEnd/>
                <a:tailEnd/>
              </a:ln>
            </p:spPr>
            <p:txBody>
              <a:bodyPr/>
              <a:lstStyle/>
              <a:p>
                <a:endParaRPr lang="en-GB">
                  <a:solidFill>
                    <a:srgbClr val="0070C0"/>
                  </a:solidFill>
                </a:endParaRPr>
              </a:p>
            </p:txBody>
          </p:sp>
          <p:sp>
            <p:nvSpPr>
              <p:cNvPr id="74804" name="Rectangle 149"/>
              <p:cNvSpPr>
                <a:spLocks noChangeArrowheads="1"/>
              </p:cNvSpPr>
              <p:nvPr/>
            </p:nvSpPr>
            <p:spPr bwMode="auto">
              <a:xfrm>
                <a:off x="4069" y="2607"/>
                <a:ext cx="14" cy="800"/>
              </a:xfrm>
              <a:prstGeom prst="rect">
                <a:avLst/>
              </a:prstGeom>
              <a:solidFill>
                <a:srgbClr val="00BAE8"/>
              </a:solidFill>
              <a:ln w="9525">
                <a:noFill/>
                <a:miter lim="800000"/>
                <a:headEnd/>
                <a:tailEnd/>
              </a:ln>
            </p:spPr>
            <p:txBody>
              <a:bodyPr/>
              <a:lstStyle/>
              <a:p>
                <a:endParaRPr lang="en-GB">
                  <a:solidFill>
                    <a:srgbClr val="0070C0"/>
                  </a:solidFill>
                </a:endParaRPr>
              </a:p>
            </p:txBody>
          </p:sp>
          <p:sp>
            <p:nvSpPr>
              <p:cNvPr id="74805" name="Rectangle 150"/>
              <p:cNvSpPr>
                <a:spLocks noChangeArrowheads="1"/>
              </p:cNvSpPr>
              <p:nvPr/>
            </p:nvSpPr>
            <p:spPr bwMode="auto">
              <a:xfrm>
                <a:off x="4083" y="2607"/>
                <a:ext cx="14" cy="800"/>
              </a:xfrm>
              <a:prstGeom prst="rect">
                <a:avLst/>
              </a:prstGeom>
              <a:solidFill>
                <a:srgbClr val="00BBE9"/>
              </a:solidFill>
              <a:ln w="9525">
                <a:noFill/>
                <a:miter lim="800000"/>
                <a:headEnd/>
                <a:tailEnd/>
              </a:ln>
            </p:spPr>
            <p:txBody>
              <a:bodyPr/>
              <a:lstStyle/>
              <a:p>
                <a:endParaRPr lang="en-GB">
                  <a:solidFill>
                    <a:srgbClr val="0070C0"/>
                  </a:solidFill>
                </a:endParaRPr>
              </a:p>
            </p:txBody>
          </p:sp>
          <p:sp>
            <p:nvSpPr>
              <p:cNvPr id="74806" name="Rectangle 151"/>
              <p:cNvSpPr>
                <a:spLocks noChangeArrowheads="1"/>
              </p:cNvSpPr>
              <p:nvPr/>
            </p:nvSpPr>
            <p:spPr bwMode="auto">
              <a:xfrm>
                <a:off x="4097" y="2607"/>
                <a:ext cx="13" cy="800"/>
              </a:xfrm>
              <a:prstGeom prst="rect">
                <a:avLst/>
              </a:prstGeom>
              <a:solidFill>
                <a:srgbClr val="00BCEB"/>
              </a:solidFill>
              <a:ln w="9525">
                <a:noFill/>
                <a:miter lim="800000"/>
                <a:headEnd/>
                <a:tailEnd/>
              </a:ln>
            </p:spPr>
            <p:txBody>
              <a:bodyPr/>
              <a:lstStyle/>
              <a:p>
                <a:endParaRPr lang="en-GB">
                  <a:solidFill>
                    <a:srgbClr val="0070C0"/>
                  </a:solidFill>
                </a:endParaRPr>
              </a:p>
            </p:txBody>
          </p:sp>
          <p:sp>
            <p:nvSpPr>
              <p:cNvPr id="74807" name="Rectangle 152"/>
              <p:cNvSpPr>
                <a:spLocks noChangeArrowheads="1"/>
              </p:cNvSpPr>
              <p:nvPr/>
            </p:nvSpPr>
            <p:spPr bwMode="auto">
              <a:xfrm>
                <a:off x="4110" y="2607"/>
                <a:ext cx="14" cy="800"/>
              </a:xfrm>
              <a:prstGeom prst="rect">
                <a:avLst/>
              </a:prstGeom>
              <a:solidFill>
                <a:srgbClr val="00BDED"/>
              </a:solidFill>
              <a:ln w="9525">
                <a:noFill/>
                <a:miter lim="800000"/>
                <a:headEnd/>
                <a:tailEnd/>
              </a:ln>
            </p:spPr>
            <p:txBody>
              <a:bodyPr/>
              <a:lstStyle/>
              <a:p>
                <a:endParaRPr lang="en-GB">
                  <a:solidFill>
                    <a:srgbClr val="0070C0"/>
                  </a:solidFill>
                </a:endParaRPr>
              </a:p>
            </p:txBody>
          </p:sp>
          <p:sp>
            <p:nvSpPr>
              <p:cNvPr id="74808" name="Rectangle 153"/>
              <p:cNvSpPr>
                <a:spLocks noChangeArrowheads="1"/>
              </p:cNvSpPr>
              <p:nvPr/>
            </p:nvSpPr>
            <p:spPr bwMode="auto">
              <a:xfrm>
                <a:off x="4124" y="2607"/>
                <a:ext cx="18" cy="800"/>
              </a:xfrm>
              <a:prstGeom prst="rect">
                <a:avLst/>
              </a:prstGeom>
              <a:solidFill>
                <a:srgbClr val="00BFEE"/>
              </a:solidFill>
              <a:ln w="9525">
                <a:noFill/>
                <a:miter lim="800000"/>
                <a:headEnd/>
                <a:tailEnd/>
              </a:ln>
            </p:spPr>
            <p:txBody>
              <a:bodyPr/>
              <a:lstStyle/>
              <a:p>
                <a:endParaRPr lang="en-GB">
                  <a:solidFill>
                    <a:srgbClr val="0070C0"/>
                  </a:solidFill>
                </a:endParaRPr>
              </a:p>
            </p:txBody>
          </p:sp>
          <p:sp>
            <p:nvSpPr>
              <p:cNvPr id="74809" name="Rectangle 154"/>
              <p:cNvSpPr>
                <a:spLocks noChangeArrowheads="1"/>
              </p:cNvSpPr>
              <p:nvPr/>
            </p:nvSpPr>
            <p:spPr bwMode="auto">
              <a:xfrm>
                <a:off x="4142" y="2607"/>
                <a:ext cx="14" cy="800"/>
              </a:xfrm>
              <a:prstGeom prst="rect">
                <a:avLst/>
              </a:prstGeom>
              <a:solidFill>
                <a:srgbClr val="00C0EF"/>
              </a:solidFill>
              <a:ln w="9525">
                <a:noFill/>
                <a:miter lim="800000"/>
                <a:headEnd/>
                <a:tailEnd/>
              </a:ln>
            </p:spPr>
            <p:txBody>
              <a:bodyPr/>
              <a:lstStyle/>
              <a:p>
                <a:endParaRPr lang="en-GB">
                  <a:solidFill>
                    <a:srgbClr val="0070C0"/>
                  </a:solidFill>
                </a:endParaRPr>
              </a:p>
            </p:txBody>
          </p:sp>
          <p:sp>
            <p:nvSpPr>
              <p:cNvPr id="74810" name="Rectangle 155"/>
              <p:cNvSpPr>
                <a:spLocks noChangeArrowheads="1"/>
              </p:cNvSpPr>
              <p:nvPr/>
            </p:nvSpPr>
            <p:spPr bwMode="auto">
              <a:xfrm>
                <a:off x="4156" y="2607"/>
                <a:ext cx="13" cy="800"/>
              </a:xfrm>
              <a:prstGeom prst="rect">
                <a:avLst/>
              </a:prstGeom>
              <a:solidFill>
                <a:srgbClr val="00C1F1"/>
              </a:solidFill>
              <a:ln w="9525">
                <a:noFill/>
                <a:miter lim="800000"/>
                <a:headEnd/>
                <a:tailEnd/>
              </a:ln>
            </p:spPr>
            <p:txBody>
              <a:bodyPr/>
              <a:lstStyle/>
              <a:p>
                <a:endParaRPr lang="en-GB">
                  <a:solidFill>
                    <a:srgbClr val="0070C0"/>
                  </a:solidFill>
                </a:endParaRPr>
              </a:p>
            </p:txBody>
          </p:sp>
          <p:sp>
            <p:nvSpPr>
              <p:cNvPr id="74811" name="Rectangle 156"/>
              <p:cNvSpPr>
                <a:spLocks noChangeArrowheads="1"/>
              </p:cNvSpPr>
              <p:nvPr/>
            </p:nvSpPr>
            <p:spPr bwMode="auto">
              <a:xfrm>
                <a:off x="4169" y="2607"/>
                <a:ext cx="14" cy="800"/>
              </a:xfrm>
              <a:prstGeom prst="rect">
                <a:avLst/>
              </a:prstGeom>
              <a:solidFill>
                <a:srgbClr val="00C2F2"/>
              </a:solidFill>
              <a:ln w="9525">
                <a:noFill/>
                <a:miter lim="800000"/>
                <a:headEnd/>
                <a:tailEnd/>
              </a:ln>
            </p:spPr>
            <p:txBody>
              <a:bodyPr/>
              <a:lstStyle/>
              <a:p>
                <a:endParaRPr lang="en-GB">
                  <a:solidFill>
                    <a:srgbClr val="0070C0"/>
                  </a:solidFill>
                </a:endParaRPr>
              </a:p>
            </p:txBody>
          </p:sp>
          <p:sp>
            <p:nvSpPr>
              <p:cNvPr id="74812" name="Rectangle 157"/>
              <p:cNvSpPr>
                <a:spLocks noChangeArrowheads="1"/>
              </p:cNvSpPr>
              <p:nvPr/>
            </p:nvSpPr>
            <p:spPr bwMode="auto">
              <a:xfrm>
                <a:off x="4183" y="2607"/>
                <a:ext cx="14" cy="800"/>
              </a:xfrm>
              <a:prstGeom prst="rect">
                <a:avLst/>
              </a:prstGeom>
              <a:solidFill>
                <a:srgbClr val="00C3F4"/>
              </a:solidFill>
              <a:ln w="9525">
                <a:noFill/>
                <a:miter lim="800000"/>
                <a:headEnd/>
                <a:tailEnd/>
              </a:ln>
            </p:spPr>
            <p:txBody>
              <a:bodyPr/>
              <a:lstStyle/>
              <a:p>
                <a:endParaRPr lang="en-GB">
                  <a:solidFill>
                    <a:srgbClr val="0070C0"/>
                  </a:solidFill>
                </a:endParaRPr>
              </a:p>
            </p:txBody>
          </p:sp>
          <p:sp>
            <p:nvSpPr>
              <p:cNvPr id="74813" name="Rectangle 158"/>
              <p:cNvSpPr>
                <a:spLocks noChangeArrowheads="1"/>
              </p:cNvSpPr>
              <p:nvPr/>
            </p:nvSpPr>
            <p:spPr bwMode="auto">
              <a:xfrm>
                <a:off x="4197" y="2607"/>
                <a:ext cx="13" cy="800"/>
              </a:xfrm>
              <a:prstGeom prst="rect">
                <a:avLst/>
              </a:prstGeom>
              <a:solidFill>
                <a:srgbClr val="00C4F5"/>
              </a:solidFill>
              <a:ln w="9525">
                <a:noFill/>
                <a:miter lim="800000"/>
                <a:headEnd/>
                <a:tailEnd/>
              </a:ln>
            </p:spPr>
            <p:txBody>
              <a:bodyPr/>
              <a:lstStyle/>
              <a:p>
                <a:endParaRPr lang="en-GB">
                  <a:solidFill>
                    <a:srgbClr val="0070C0"/>
                  </a:solidFill>
                </a:endParaRPr>
              </a:p>
            </p:txBody>
          </p:sp>
          <p:sp>
            <p:nvSpPr>
              <p:cNvPr id="74814" name="Rectangle 159"/>
              <p:cNvSpPr>
                <a:spLocks noChangeArrowheads="1"/>
              </p:cNvSpPr>
              <p:nvPr/>
            </p:nvSpPr>
            <p:spPr bwMode="auto">
              <a:xfrm>
                <a:off x="4210" y="2607"/>
                <a:ext cx="18" cy="800"/>
              </a:xfrm>
              <a:prstGeom prst="rect">
                <a:avLst/>
              </a:prstGeom>
              <a:solidFill>
                <a:srgbClr val="00C5F6"/>
              </a:solidFill>
              <a:ln w="9525">
                <a:noFill/>
                <a:miter lim="800000"/>
                <a:headEnd/>
                <a:tailEnd/>
              </a:ln>
            </p:spPr>
            <p:txBody>
              <a:bodyPr/>
              <a:lstStyle/>
              <a:p>
                <a:endParaRPr lang="en-GB">
                  <a:solidFill>
                    <a:srgbClr val="0070C0"/>
                  </a:solidFill>
                </a:endParaRPr>
              </a:p>
            </p:txBody>
          </p:sp>
          <p:sp>
            <p:nvSpPr>
              <p:cNvPr id="74815" name="Rectangle 160"/>
              <p:cNvSpPr>
                <a:spLocks noChangeArrowheads="1"/>
              </p:cNvSpPr>
              <p:nvPr/>
            </p:nvSpPr>
            <p:spPr bwMode="auto">
              <a:xfrm>
                <a:off x="4228" y="2607"/>
                <a:ext cx="14" cy="800"/>
              </a:xfrm>
              <a:prstGeom prst="rect">
                <a:avLst/>
              </a:prstGeom>
              <a:solidFill>
                <a:srgbClr val="00C5F7"/>
              </a:solidFill>
              <a:ln w="9525">
                <a:noFill/>
                <a:miter lim="800000"/>
                <a:headEnd/>
                <a:tailEnd/>
              </a:ln>
            </p:spPr>
            <p:txBody>
              <a:bodyPr/>
              <a:lstStyle/>
              <a:p>
                <a:endParaRPr lang="en-GB">
                  <a:solidFill>
                    <a:srgbClr val="0070C0"/>
                  </a:solidFill>
                </a:endParaRPr>
              </a:p>
            </p:txBody>
          </p:sp>
          <p:sp>
            <p:nvSpPr>
              <p:cNvPr id="74816" name="Rectangle 161"/>
              <p:cNvSpPr>
                <a:spLocks noChangeArrowheads="1"/>
              </p:cNvSpPr>
              <p:nvPr/>
            </p:nvSpPr>
            <p:spPr bwMode="auto">
              <a:xfrm>
                <a:off x="4242" y="2607"/>
                <a:ext cx="14" cy="800"/>
              </a:xfrm>
              <a:prstGeom prst="rect">
                <a:avLst/>
              </a:prstGeom>
              <a:solidFill>
                <a:srgbClr val="00C6F8"/>
              </a:solidFill>
              <a:ln w="9525">
                <a:noFill/>
                <a:miter lim="800000"/>
                <a:headEnd/>
                <a:tailEnd/>
              </a:ln>
            </p:spPr>
            <p:txBody>
              <a:bodyPr/>
              <a:lstStyle/>
              <a:p>
                <a:endParaRPr lang="en-GB">
                  <a:solidFill>
                    <a:srgbClr val="0070C0"/>
                  </a:solidFill>
                </a:endParaRPr>
              </a:p>
            </p:txBody>
          </p:sp>
          <p:sp>
            <p:nvSpPr>
              <p:cNvPr id="74817" name="Rectangle 162"/>
              <p:cNvSpPr>
                <a:spLocks noChangeArrowheads="1"/>
              </p:cNvSpPr>
              <p:nvPr/>
            </p:nvSpPr>
            <p:spPr bwMode="auto">
              <a:xfrm>
                <a:off x="4256" y="2607"/>
                <a:ext cx="13" cy="800"/>
              </a:xfrm>
              <a:prstGeom prst="rect">
                <a:avLst/>
              </a:prstGeom>
              <a:solidFill>
                <a:srgbClr val="00C7F9"/>
              </a:solidFill>
              <a:ln w="9525">
                <a:noFill/>
                <a:miter lim="800000"/>
                <a:headEnd/>
                <a:tailEnd/>
              </a:ln>
            </p:spPr>
            <p:txBody>
              <a:bodyPr/>
              <a:lstStyle/>
              <a:p>
                <a:endParaRPr lang="en-GB">
                  <a:solidFill>
                    <a:srgbClr val="0070C0"/>
                  </a:solidFill>
                </a:endParaRPr>
              </a:p>
            </p:txBody>
          </p:sp>
          <p:sp>
            <p:nvSpPr>
              <p:cNvPr id="74818" name="Rectangle 163"/>
              <p:cNvSpPr>
                <a:spLocks noChangeArrowheads="1"/>
              </p:cNvSpPr>
              <p:nvPr/>
            </p:nvSpPr>
            <p:spPr bwMode="auto">
              <a:xfrm>
                <a:off x="4269" y="2607"/>
                <a:ext cx="14" cy="800"/>
              </a:xfrm>
              <a:prstGeom prst="rect">
                <a:avLst/>
              </a:prstGeom>
              <a:solidFill>
                <a:srgbClr val="00C7F9"/>
              </a:solidFill>
              <a:ln w="9525">
                <a:noFill/>
                <a:miter lim="800000"/>
                <a:headEnd/>
                <a:tailEnd/>
              </a:ln>
            </p:spPr>
            <p:txBody>
              <a:bodyPr/>
              <a:lstStyle/>
              <a:p>
                <a:endParaRPr lang="en-GB">
                  <a:solidFill>
                    <a:srgbClr val="0070C0"/>
                  </a:solidFill>
                </a:endParaRPr>
              </a:p>
            </p:txBody>
          </p:sp>
          <p:sp>
            <p:nvSpPr>
              <p:cNvPr id="74819" name="Rectangle 164"/>
              <p:cNvSpPr>
                <a:spLocks noChangeArrowheads="1"/>
              </p:cNvSpPr>
              <p:nvPr/>
            </p:nvSpPr>
            <p:spPr bwMode="auto">
              <a:xfrm>
                <a:off x="4283" y="2607"/>
                <a:ext cx="14" cy="800"/>
              </a:xfrm>
              <a:prstGeom prst="rect">
                <a:avLst/>
              </a:prstGeom>
              <a:solidFill>
                <a:srgbClr val="00C8FA"/>
              </a:solidFill>
              <a:ln w="9525">
                <a:noFill/>
                <a:miter lim="800000"/>
                <a:headEnd/>
                <a:tailEnd/>
              </a:ln>
            </p:spPr>
            <p:txBody>
              <a:bodyPr/>
              <a:lstStyle/>
              <a:p>
                <a:endParaRPr lang="en-GB">
                  <a:solidFill>
                    <a:srgbClr val="0070C0"/>
                  </a:solidFill>
                </a:endParaRPr>
              </a:p>
            </p:txBody>
          </p:sp>
          <p:sp>
            <p:nvSpPr>
              <p:cNvPr id="74820" name="Rectangle 165"/>
              <p:cNvSpPr>
                <a:spLocks noChangeArrowheads="1"/>
              </p:cNvSpPr>
              <p:nvPr/>
            </p:nvSpPr>
            <p:spPr bwMode="auto">
              <a:xfrm>
                <a:off x="4297" y="2607"/>
                <a:ext cx="18" cy="800"/>
              </a:xfrm>
              <a:prstGeom prst="rect">
                <a:avLst/>
              </a:prstGeom>
              <a:solidFill>
                <a:srgbClr val="00C9FB"/>
              </a:solidFill>
              <a:ln w="9525">
                <a:noFill/>
                <a:miter lim="800000"/>
                <a:headEnd/>
                <a:tailEnd/>
              </a:ln>
            </p:spPr>
            <p:txBody>
              <a:bodyPr/>
              <a:lstStyle/>
              <a:p>
                <a:endParaRPr lang="en-GB">
                  <a:solidFill>
                    <a:srgbClr val="0070C0"/>
                  </a:solidFill>
                </a:endParaRPr>
              </a:p>
            </p:txBody>
          </p:sp>
          <p:sp>
            <p:nvSpPr>
              <p:cNvPr id="74821" name="Rectangle 166"/>
              <p:cNvSpPr>
                <a:spLocks noChangeArrowheads="1"/>
              </p:cNvSpPr>
              <p:nvPr/>
            </p:nvSpPr>
            <p:spPr bwMode="auto">
              <a:xfrm>
                <a:off x="4315" y="2607"/>
                <a:ext cx="13" cy="800"/>
              </a:xfrm>
              <a:prstGeom prst="rect">
                <a:avLst/>
              </a:prstGeom>
              <a:solidFill>
                <a:srgbClr val="00C9FB"/>
              </a:solidFill>
              <a:ln w="9525">
                <a:noFill/>
                <a:miter lim="800000"/>
                <a:headEnd/>
                <a:tailEnd/>
              </a:ln>
            </p:spPr>
            <p:txBody>
              <a:bodyPr/>
              <a:lstStyle/>
              <a:p>
                <a:endParaRPr lang="en-GB">
                  <a:solidFill>
                    <a:srgbClr val="0070C0"/>
                  </a:solidFill>
                </a:endParaRPr>
              </a:p>
            </p:txBody>
          </p:sp>
          <p:sp>
            <p:nvSpPr>
              <p:cNvPr id="74822" name="Rectangle 167"/>
              <p:cNvSpPr>
                <a:spLocks noChangeArrowheads="1"/>
              </p:cNvSpPr>
              <p:nvPr/>
            </p:nvSpPr>
            <p:spPr bwMode="auto">
              <a:xfrm>
                <a:off x="4328" y="2607"/>
                <a:ext cx="14" cy="800"/>
              </a:xfrm>
              <a:prstGeom prst="rect">
                <a:avLst/>
              </a:prstGeom>
              <a:solidFill>
                <a:srgbClr val="00C9FC"/>
              </a:solidFill>
              <a:ln w="9525">
                <a:noFill/>
                <a:miter lim="800000"/>
                <a:headEnd/>
                <a:tailEnd/>
              </a:ln>
            </p:spPr>
            <p:txBody>
              <a:bodyPr/>
              <a:lstStyle/>
              <a:p>
                <a:endParaRPr lang="en-GB">
                  <a:solidFill>
                    <a:srgbClr val="0070C0"/>
                  </a:solidFill>
                </a:endParaRPr>
              </a:p>
            </p:txBody>
          </p:sp>
          <p:sp>
            <p:nvSpPr>
              <p:cNvPr id="74823" name="Rectangle 168"/>
              <p:cNvSpPr>
                <a:spLocks noChangeArrowheads="1"/>
              </p:cNvSpPr>
              <p:nvPr/>
            </p:nvSpPr>
            <p:spPr bwMode="auto">
              <a:xfrm>
                <a:off x="4342" y="2607"/>
                <a:ext cx="14" cy="800"/>
              </a:xfrm>
              <a:prstGeom prst="rect">
                <a:avLst/>
              </a:prstGeom>
              <a:solidFill>
                <a:srgbClr val="00CAFC"/>
              </a:solidFill>
              <a:ln w="9525">
                <a:noFill/>
                <a:miter lim="800000"/>
                <a:headEnd/>
                <a:tailEnd/>
              </a:ln>
            </p:spPr>
            <p:txBody>
              <a:bodyPr/>
              <a:lstStyle/>
              <a:p>
                <a:endParaRPr lang="en-GB">
                  <a:solidFill>
                    <a:srgbClr val="0070C0"/>
                  </a:solidFill>
                </a:endParaRPr>
              </a:p>
            </p:txBody>
          </p:sp>
          <p:sp>
            <p:nvSpPr>
              <p:cNvPr id="74824" name="Rectangle 169"/>
              <p:cNvSpPr>
                <a:spLocks noChangeArrowheads="1"/>
              </p:cNvSpPr>
              <p:nvPr/>
            </p:nvSpPr>
            <p:spPr bwMode="auto">
              <a:xfrm>
                <a:off x="4356" y="2607"/>
                <a:ext cx="13" cy="800"/>
              </a:xfrm>
              <a:prstGeom prst="rect">
                <a:avLst/>
              </a:prstGeom>
              <a:solidFill>
                <a:srgbClr val="00CAFD"/>
              </a:solidFill>
              <a:ln w="9525">
                <a:noFill/>
                <a:miter lim="800000"/>
                <a:headEnd/>
                <a:tailEnd/>
              </a:ln>
            </p:spPr>
            <p:txBody>
              <a:bodyPr/>
              <a:lstStyle/>
              <a:p>
                <a:endParaRPr lang="en-GB">
                  <a:solidFill>
                    <a:srgbClr val="0070C0"/>
                  </a:solidFill>
                </a:endParaRPr>
              </a:p>
            </p:txBody>
          </p:sp>
          <p:sp>
            <p:nvSpPr>
              <p:cNvPr id="74825" name="Rectangle 170"/>
              <p:cNvSpPr>
                <a:spLocks noChangeArrowheads="1"/>
              </p:cNvSpPr>
              <p:nvPr/>
            </p:nvSpPr>
            <p:spPr bwMode="auto">
              <a:xfrm>
                <a:off x="4369" y="2607"/>
                <a:ext cx="14" cy="800"/>
              </a:xfrm>
              <a:prstGeom prst="rect">
                <a:avLst/>
              </a:prstGeom>
              <a:solidFill>
                <a:srgbClr val="00CBFD"/>
              </a:solidFill>
              <a:ln w="9525">
                <a:noFill/>
                <a:miter lim="800000"/>
                <a:headEnd/>
                <a:tailEnd/>
              </a:ln>
            </p:spPr>
            <p:txBody>
              <a:bodyPr/>
              <a:lstStyle/>
              <a:p>
                <a:endParaRPr lang="en-GB">
                  <a:solidFill>
                    <a:srgbClr val="0070C0"/>
                  </a:solidFill>
                </a:endParaRPr>
              </a:p>
            </p:txBody>
          </p:sp>
          <p:sp>
            <p:nvSpPr>
              <p:cNvPr id="74826" name="Rectangle 171"/>
              <p:cNvSpPr>
                <a:spLocks noChangeArrowheads="1"/>
              </p:cNvSpPr>
              <p:nvPr/>
            </p:nvSpPr>
            <p:spPr bwMode="auto">
              <a:xfrm>
                <a:off x="4383" y="2607"/>
                <a:ext cx="18" cy="800"/>
              </a:xfrm>
              <a:prstGeom prst="rect">
                <a:avLst/>
              </a:prstGeom>
              <a:solidFill>
                <a:srgbClr val="00CBFE"/>
              </a:solidFill>
              <a:ln w="9525">
                <a:noFill/>
                <a:miter lim="800000"/>
                <a:headEnd/>
                <a:tailEnd/>
              </a:ln>
            </p:spPr>
            <p:txBody>
              <a:bodyPr/>
              <a:lstStyle/>
              <a:p>
                <a:endParaRPr lang="en-GB">
                  <a:solidFill>
                    <a:srgbClr val="0070C0"/>
                  </a:solidFill>
                </a:endParaRPr>
              </a:p>
            </p:txBody>
          </p:sp>
          <p:sp>
            <p:nvSpPr>
              <p:cNvPr id="74827" name="Rectangle 172"/>
              <p:cNvSpPr>
                <a:spLocks noChangeArrowheads="1"/>
              </p:cNvSpPr>
              <p:nvPr/>
            </p:nvSpPr>
            <p:spPr bwMode="auto">
              <a:xfrm>
                <a:off x="4401" y="2607"/>
                <a:ext cx="14" cy="800"/>
              </a:xfrm>
              <a:prstGeom prst="rect">
                <a:avLst/>
              </a:prstGeom>
              <a:solidFill>
                <a:srgbClr val="00CBFE"/>
              </a:solidFill>
              <a:ln w="9525">
                <a:noFill/>
                <a:miter lim="800000"/>
                <a:headEnd/>
                <a:tailEnd/>
              </a:ln>
            </p:spPr>
            <p:txBody>
              <a:bodyPr/>
              <a:lstStyle/>
              <a:p>
                <a:endParaRPr lang="en-GB">
                  <a:solidFill>
                    <a:srgbClr val="0070C0"/>
                  </a:solidFill>
                </a:endParaRPr>
              </a:p>
            </p:txBody>
          </p:sp>
          <p:sp>
            <p:nvSpPr>
              <p:cNvPr id="74828" name="Rectangle 173"/>
              <p:cNvSpPr>
                <a:spLocks noChangeArrowheads="1"/>
              </p:cNvSpPr>
              <p:nvPr/>
            </p:nvSpPr>
            <p:spPr bwMode="auto">
              <a:xfrm>
                <a:off x="4415" y="2607"/>
                <a:ext cx="13" cy="800"/>
              </a:xfrm>
              <a:prstGeom prst="rect">
                <a:avLst/>
              </a:prstGeom>
              <a:solidFill>
                <a:srgbClr val="00CBFE"/>
              </a:solidFill>
              <a:ln w="9525">
                <a:noFill/>
                <a:miter lim="800000"/>
                <a:headEnd/>
                <a:tailEnd/>
              </a:ln>
            </p:spPr>
            <p:txBody>
              <a:bodyPr/>
              <a:lstStyle/>
              <a:p>
                <a:endParaRPr lang="en-GB">
                  <a:solidFill>
                    <a:srgbClr val="0070C0"/>
                  </a:solidFill>
                </a:endParaRPr>
              </a:p>
            </p:txBody>
          </p:sp>
          <p:sp>
            <p:nvSpPr>
              <p:cNvPr id="74829" name="Rectangle 174"/>
              <p:cNvSpPr>
                <a:spLocks noChangeArrowheads="1"/>
              </p:cNvSpPr>
              <p:nvPr/>
            </p:nvSpPr>
            <p:spPr bwMode="auto">
              <a:xfrm>
                <a:off x="4428" y="2607"/>
                <a:ext cx="14" cy="800"/>
              </a:xfrm>
              <a:prstGeom prst="rect">
                <a:avLst/>
              </a:prstGeom>
              <a:solidFill>
                <a:srgbClr val="00CCFF"/>
              </a:solidFill>
              <a:ln w="9525">
                <a:noFill/>
                <a:miter lim="800000"/>
                <a:headEnd/>
                <a:tailEnd/>
              </a:ln>
            </p:spPr>
            <p:txBody>
              <a:bodyPr/>
              <a:lstStyle/>
              <a:p>
                <a:endParaRPr lang="en-GB">
                  <a:solidFill>
                    <a:srgbClr val="0070C0"/>
                  </a:solidFill>
                </a:endParaRPr>
              </a:p>
            </p:txBody>
          </p:sp>
          <p:sp>
            <p:nvSpPr>
              <p:cNvPr id="74830" name="Rectangle 175"/>
              <p:cNvSpPr>
                <a:spLocks noChangeArrowheads="1"/>
              </p:cNvSpPr>
              <p:nvPr/>
            </p:nvSpPr>
            <p:spPr bwMode="auto">
              <a:xfrm>
                <a:off x="4442" y="2607"/>
                <a:ext cx="13" cy="800"/>
              </a:xfrm>
              <a:prstGeom prst="rect">
                <a:avLst/>
              </a:prstGeom>
              <a:solidFill>
                <a:srgbClr val="00CCFF"/>
              </a:solidFill>
              <a:ln w="9525">
                <a:noFill/>
                <a:miter lim="800000"/>
                <a:headEnd/>
                <a:tailEnd/>
              </a:ln>
            </p:spPr>
            <p:txBody>
              <a:bodyPr/>
              <a:lstStyle/>
              <a:p>
                <a:endParaRPr lang="en-GB">
                  <a:solidFill>
                    <a:srgbClr val="0070C0"/>
                  </a:solidFill>
                </a:endParaRPr>
              </a:p>
            </p:txBody>
          </p:sp>
          <p:sp>
            <p:nvSpPr>
              <p:cNvPr id="74831" name="Rectangle 176"/>
              <p:cNvSpPr>
                <a:spLocks noChangeArrowheads="1"/>
              </p:cNvSpPr>
              <p:nvPr/>
            </p:nvSpPr>
            <p:spPr bwMode="auto">
              <a:xfrm>
                <a:off x="4455" y="2607"/>
                <a:ext cx="14" cy="800"/>
              </a:xfrm>
              <a:prstGeom prst="rect">
                <a:avLst/>
              </a:prstGeom>
              <a:solidFill>
                <a:srgbClr val="00CBFE"/>
              </a:solidFill>
              <a:ln w="9525">
                <a:noFill/>
                <a:miter lim="800000"/>
                <a:headEnd/>
                <a:tailEnd/>
              </a:ln>
            </p:spPr>
            <p:txBody>
              <a:bodyPr/>
              <a:lstStyle/>
              <a:p>
                <a:endParaRPr lang="en-GB">
                  <a:solidFill>
                    <a:srgbClr val="0070C0"/>
                  </a:solidFill>
                </a:endParaRPr>
              </a:p>
            </p:txBody>
          </p:sp>
          <p:sp>
            <p:nvSpPr>
              <p:cNvPr id="74832" name="Rectangle 177"/>
              <p:cNvSpPr>
                <a:spLocks noChangeArrowheads="1"/>
              </p:cNvSpPr>
              <p:nvPr/>
            </p:nvSpPr>
            <p:spPr bwMode="auto">
              <a:xfrm>
                <a:off x="4469" y="2607"/>
                <a:ext cx="18" cy="800"/>
              </a:xfrm>
              <a:prstGeom prst="rect">
                <a:avLst/>
              </a:prstGeom>
              <a:solidFill>
                <a:srgbClr val="00CBFE"/>
              </a:solidFill>
              <a:ln w="9525">
                <a:noFill/>
                <a:miter lim="800000"/>
                <a:headEnd/>
                <a:tailEnd/>
              </a:ln>
            </p:spPr>
            <p:txBody>
              <a:bodyPr/>
              <a:lstStyle/>
              <a:p>
                <a:endParaRPr lang="en-GB">
                  <a:solidFill>
                    <a:srgbClr val="0070C0"/>
                  </a:solidFill>
                </a:endParaRPr>
              </a:p>
            </p:txBody>
          </p:sp>
          <p:sp>
            <p:nvSpPr>
              <p:cNvPr id="74833" name="Rectangle 178"/>
              <p:cNvSpPr>
                <a:spLocks noChangeArrowheads="1"/>
              </p:cNvSpPr>
              <p:nvPr/>
            </p:nvSpPr>
            <p:spPr bwMode="auto">
              <a:xfrm>
                <a:off x="4487" y="2607"/>
                <a:ext cx="14" cy="800"/>
              </a:xfrm>
              <a:prstGeom prst="rect">
                <a:avLst/>
              </a:prstGeom>
              <a:solidFill>
                <a:srgbClr val="00CBFE"/>
              </a:solidFill>
              <a:ln w="9525">
                <a:noFill/>
                <a:miter lim="800000"/>
                <a:headEnd/>
                <a:tailEnd/>
              </a:ln>
            </p:spPr>
            <p:txBody>
              <a:bodyPr/>
              <a:lstStyle/>
              <a:p>
                <a:endParaRPr lang="en-GB">
                  <a:solidFill>
                    <a:srgbClr val="0070C0"/>
                  </a:solidFill>
                </a:endParaRPr>
              </a:p>
            </p:txBody>
          </p:sp>
          <p:sp>
            <p:nvSpPr>
              <p:cNvPr id="74834" name="Rectangle 179"/>
              <p:cNvSpPr>
                <a:spLocks noChangeArrowheads="1"/>
              </p:cNvSpPr>
              <p:nvPr/>
            </p:nvSpPr>
            <p:spPr bwMode="auto">
              <a:xfrm>
                <a:off x="4501" y="2607"/>
                <a:ext cx="14" cy="800"/>
              </a:xfrm>
              <a:prstGeom prst="rect">
                <a:avLst/>
              </a:prstGeom>
              <a:solidFill>
                <a:srgbClr val="00CBFD"/>
              </a:solidFill>
              <a:ln w="9525">
                <a:noFill/>
                <a:miter lim="800000"/>
                <a:headEnd/>
                <a:tailEnd/>
              </a:ln>
            </p:spPr>
            <p:txBody>
              <a:bodyPr/>
              <a:lstStyle/>
              <a:p>
                <a:endParaRPr lang="en-GB">
                  <a:solidFill>
                    <a:srgbClr val="0070C0"/>
                  </a:solidFill>
                </a:endParaRPr>
              </a:p>
            </p:txBody>
          </p:sp>
          <p:sp>
            <p:nvSpPr>
              <p:cNvPr id="74835" name="Rectangle 180"/>
              <p:cNvSpPr>
                <a:spLocks noChangeArrowheads="1"/>
              </p:cNvSpPr>
              <p:nvPr/>
            </p:nvSpPr>
            <p:spPr bwMode="auto">
              <a:xfrm>
                <a:off x="4515" y="2607"/>
                <a:ext cx="13" cy="800"/>
              </a:xfrm>
              <a:prstGeom prst="rect">
                <a:avLst/>
              </a:prstGeom>
              <a:solidFill>
                <a:srgbClr val="00CAFD"/>
              </a:solidFill>
              <a:ln w="9525">
                <a:noFill/>
                <a:miter lim="800000"/>
                <a:headEnd/>
                <a:tailEnd/>
              </a:ln>
            </p:spPr>
            <p:txBody>
              <a:bodyPr/>
              <a:lstStyle/>
              <a:p>
                <a:endParaRPr lang="en-GB">
                  <a:solidFill>
                    <a:srgbClr val="0070C0"/>
                  </a:solidFill>
                </a:endParaRPr>
              </a:p>
            </p:txBody>
          </p:sp>
          <p:sp>
            <p:nvSpPr>
              <p:cNvPr id="74836" name="Rectangle 181"/>
              <p:cNvSpPr>
                <a:spLocks noChangeArrowheads="1"/>
              </p:cNvSpPr>
              <p:nvPr/>
            </p:nvSpPr>
            <p:spPr bwMode="auto">
              <a:xfrm>
                <a:off x="4528" y="2607"/>
                <a:ext cx="14" cy="800"/>
              </a:xfrm>
              <a:prstGeom prst="rect">
                <a:avLst/>
              </a:prstGeom>
              <a:solidFill>
                <a:srgbClr val="00CAFC"/>
              </a:solidFill>
              <a:ln w="9525">
                <a:noFill/>
                <a:miter lim="800000"/>
                <a:headEnd/>
                <a:tailEnd/>
              </a:ln>
            </p:spPr>
            <p:txBody>
              <a:bodyPr/>
              <a:lstStyle/>
              <a:p>
                <a:endParaRPr lang="en-GB">
                  <a:solidFill>
                    <a:srgbClr val="0070C0"/>
                  </a:solidFill>
                </a:endParaRPr>
              </a:p>
            </p:txBody>
          </p:sp>
          <p:sp>
            <p:nvSpPr>
              <p:cNvPr id="74837" name="Rectangle 182"/>
              <p:cNvSpPr>
                <a:spLocks noChangeArrowheads="1"/>
              </p:cNvSpPr>
              <p:nvPr/>
            </p:nvSpPr>
            <p:spPr bwMode="auto">
              <a:xfrm>
                <a:off x="4542" y="2607"/>
                <a:ext cx="13" cy="800"/>
              </a:xfrm>
              <a:prstGeom prst="rect">
                <a:avLst/>
              </a:prstGeom>
              <a:solidFill>
                <a:srgbClr val="00C9FC"/>
              </a:solidFill>
              <a:ln w="9525">
                <a:noFill/>
                <a:miter lim="800000"/>
                <a:headEnd/>
                <a:tailEnd/>
              </a:ln>
            </p:spPr>
            <p:txBody>
              <a:bodyPr/>
              <a:lstStyle/>
              <a:p>
                <a:endParaRPr lang="en-GB">
                  <a:solidFill>
                    <a:srgbClr val="0070C0"/>
                  </a:solidFill>
                </a:endParaRPr>
              </a:p>
            </p:txBody>
          </p:sp>
          <p:sp>
            <p:nvSpPr>
              <p:cNvPr id="74838" name="Rectangle 183"/>
              <p:cNvSpPr>
                <a:spLocks noChangeArrowheads="1"/>
              </p:cNvSpPr>
              <p:nvPr/>
            </p:nvSpPr>
            <p:spPr bwMode="auto">
              <a:xfrm>
                <a:off x="4555" y="2607"/>
                <a:ext cx="19" cy="800"/>
              </a:xfrm>
              <a:prstGeom prst="rect">
                <a:avLst/>
              </a:prstGeom>
              <a:solidFill>
                <a:srgbClr val="00C9FB"/>
              </a:solidFill>
              <a:ln w="9525">
                <a:noFill/>
                <a:miter lim="800000"/>
                <a:headEnd/>
                <a:tailEnd/>
              </a:ln>
            </p:spPr>
            <p:txBody>
              <a:bodyPr/>
              <a:lstStyle/>
              <a:p>
                <a:endParaRPr lang="en-GB">
                  <a:solidFill>
                    <a:srgbClr val="0070C0"/>
                  </a:solidFill>
                </a:endParaRPr>
              </a:p>
            </p:txBody>
          </p:sp>
          <p:sp>
            <p:nvSpPr>
              <p:cNvPr id="74839" name="Rectangle 184"/>
              <p:cNvSpPr>
                <a:spLocks noChangeArrowheads="1"/>
              </p:cNvSpPr>
              <p:nvPr/>
            </p:nvSpPr>
            <p:spPr bwMode="auto">
              <a:xfrm>
                <a:off x="4574" y="2607"/>
                <a:ext cx="13" cy="800"/>
              </a:xfrm>
              <a:prstGeom prst="rect">
                <a:avLst/>
              </a:prstGeom>
              <a:solidFill>
                <a:srgbClr val="00C9FB"/>
              </a:solidFill>
              <a:ln w="9525">
                <a:noFill/>
                <a:miter lim="800000"/>
                <a:headEnd/>
                <a:tailEnd/>
              </a:ln>
            </p:spPr>
            <p:txBody>
              <a:bodyPr/>
              <a:lstStyle/>
              <a:p>
                <a:endParaRPr lang="en-GB">
                  <a:solidFill>
                    <a:srgbClr val="0070C0"/>
                  </a:solidFill>
                </a:endParaRPr>
              </a:p>
            </p:txBody>
          </p:sp>
          <p:sp>
            <p:nvSpPr>
              <p:cNvPr id="74840" name="Rectangle 185"/>
              <p:cNvSpPr>
                <a:spLocks noChangeArrowheads="1"/>
              </p:cNvSpPr>
              <p:nvPr/>
            </p:nvSpPr>
            <p:spPr bwMode="auto">
              <a:xfrm>
                <a:off x="4587" y="2607"/>
                <a:ext cx="14" cy="800"/>
              </a:xfrm>
              <a:prstGeom prst="rect">
                <a:avLst/>
              </a:prstGeom>
              <a:solidFill>
                <a:srgbClr val="00C8FA"/>
              </a:solidFill>
              <a:ln w="9525">
                <a:noFill/>
                <a:miter lim="800000"/>
                <a:headEnd/>
                <a:tailEnd/>
              </a:ln>
            </p:spPr>
            <p:txBody>
              <a:bodyPr/>
              <a:lstStyle/>
              <a:p>
                <a:endParaRPr lang="en-GB">
                  <a:solidFill>
                    <a:srgbClr val="0070C0"/>
                  </a:solidFill>
                </a:endParaRPr>
              </a:p>
            </p:txBody>
          </p:sp>
          <p:sp>
            <p:nvSpPr>
              <p:cNvPr id="74841" name="Rectangle 186"/>
              <p:cNvSpPr>
                <a:spLocks noChangeArrowheads="1"/>
              </p:cNvSpPr>
              <p:nvPr/>
            </p:nvSpPr>
            <p:spPr bwMode="auto">
              <a:xfrm>
                <a:off x="4601" y="2607"/>
                <a:ext cx="13" cy="800"/>
              </a:xfrm>
              <a:prstGeom prst="rect">
                <a:avLst/>
              </a:prstGeom>
              <a:solidFill>
                <a:srgbClr val="00C7F9"/>
              </a:solidFill>
              <a:ln w="9525">
                <a:noFill/>
                <a:miter lim="800000"/>
                <a:headEnd/>
                <a:tailEnd/>
              </a:ln>
            </p:spPr>
            <p:txBody>
              <a:bodyPr/>
              <a:lstStyle/>
              <a:p>
                <a:endParaRPr lang="en-GB">
                  <a:solidFill>
                    <a:srgbClr val="0070C0"/>
                  </a:solidFill>
                </a:endParaRPr>
              </a:p>
            </p:txBody>
          </p:sp>
          <p:sp>
            <p:nvSpPr>
              <p:cNvPr id="74842" name="Rectangle 187"/>
              <p:cNvSpPr>
                <a:spLocks noChangeArrowheads="1"/>
              </p:cNvSpPr>
              <p:nvPr/>
            </p:nvSpPr>
            <p:spPr bwMode="auto">
              <a:xfrm>
                <a:off x="4614" y="2607"/>
                <a:ext cx="14" cy="800"/>
              </a:xfrm>
              <a:prstGeom prst="rect">
                <a:avLst/>
              </a:prstGeom>
              <a:solidFill>
                <a:srgbClr val="00C7F9"/>
              </a:solidFill>
              <a:ln w="9525">
                <a:noFill/>
                <a:miter lim="800000"/>
                <a:headEnd/>
                <a:tailEnd/>
              </a:ln>
            </p:spPr>
            <p:txBody>
              <a:bodyPr/>
              <a:lstStyle/>
              <a:p>
                <a:endParaRPr lang="en-GB">
                  <a:solidFill>
                    <a:srgbClr val="0070C0"/>
                  </a:solidFill>
                </a:endParaRPr>
              </a:p>
            </p:txBody>
          </p:sp>
          <p:sp>
            <p:nvSpPr>
              <p:cNvPr id="74843" name="Rectangle 188"/>
              <p:cNvSpPr>
                <a:spLocks noChangeArrowheads="1"/>
              </p:cNvSpPr>
              <p:nvPr/>
            </p:nvSpPr>
            <p:spPr bwMode="auto">
              <a:xfrm>
                <a:off x="4628" y="2607"/>
                <a:ext cx="14" cy="800"/>
              </a:xfrm>
              <a:prstGeom prst="rect">
                <a:avLst/>
              </a:prstGeom>
              <a:solidFill>
                <a:srgbClr val="00C6F8"/>
              </a:solidFill>
              <a:ln w="9525">
                <a:noFill/>
                <a:miter lim="800000"/>
                <a:headEnd/>
                <a:tailEnd/>
              </a:ln>
            </p:spPr>
            <p:txBody>
              <a:bodyPr/>
              <a:lstStyle/>
              <a:p>
                <a:endParaRPr lang="en-GB">
                  <a:solidFill>
                    <a:srgbClr val="0070C0"/>
                  </a:solidFill>
                </a:endParaRPr>
              </a:p>
            </p:txBody>
          </p:sp>
          <p:sp>
            <p:nvSpPr>
              <p:cNvPr id="74844" name="Rectangle 189"/>
              <p:cNvSpPr>
                <a:spLocks noChangeArrowheads="1"/>
              </p:cNvSpPr>
              <p:nvPr/>
            </p:nvSpPr>
            <p:spPr bwMode="auto">
              <a:xfrm>
                <a:off x="4642" y="2607"/>
                <a:ext cx="18" cy="800"/>
              </a:xfrm>
              <a:prstGeom prst="rect">
                <a:avLst/>
              </a:prstGeom>
              <a:solidFill>
                <a:srgbClr val="00C5F7"/>
              </a:solidFill>
              <a:ln w="9525">
                <a:noFill/>
                <a:miter lim="800000"/>
                <a:headEnd/>
                <a:tailEnd/>
              </a:ln>
            </p:spPr>
            <p:txBody>
              <a:bodyPr/>
              <a:lstStyle/>
              <a:p>
                <a:endParaRPr lang="en-GB">
                  <a:solidFill>
                    <a:srgbClr val="0070C0"/>
                  </a:solidFill>
                </a:endParaRPr>
              </a:p>
            </p:txBody>
          </p:sp>
          <p:sp>
            <p:nvSpPr>
              <p:cNvPr id="74845" name="Rectangle 190"/>
              <p:cNvSpPr>
                <a:spLocks noChangeArrowheads="1"/>
              </p:cNvSpPr>
              <p:nvPr/>
            </p:nvSpPr>
            <p:spPr bwMode="auto">
              <a:xfrm>
                <a:off x="4660" y="2607"/>
                <a:ext cx="14" cy="800"/>
              </a:xfrm>
              <a:prstGeom prst="rect">
                <a:avLst/>
              </a:prstGeom>
              <a:solidFill>
                <a:srgbClr val="00C5F6"/>
              </a:solidFill>
              <a:ln w="9525">
                <a:noFill/>
                <a:miter lim="800000"/>
                <a:headEnd/>
                <a:tailEnd/>
              </a:ln>
            </p:spPr>
            <p:txBody>
              <a:bodyPr/>
              <a:lstStyle/>
              <a:p>
                <a:endParaRPr lang="en-GB">
                  <a:solidFill>
                    <a:srgbClr val="0070C0"/>
                  </a:solidFill>
                </a:endParaRPr>
              </a:p>
            </p:txBody>
          </p:sp>
          <p:sp>
            <p:nvSpPr>
              <p:cNvPr id="74846" name="Rectangle 191"/>
              <p:cNvSpPr>
                <a:spLocks noChangeArrowheads="1"/>
              </p:cNvSpPr>
              <p:nvPr/>
            </p:nvSpPr>
            <p:spPr bwMode="auto">
              <a:xfrm>
                <a:off x="4674" y="2607"/>
                <a:ext cx="13" cy="800"/>
              </a:xfrm>
              <a:prstGeom prst="rect">
                <a:avLst/>
              </a:prstGeom>
              <a:solidFill>
                <a:srgbClr val="00C4F5"/>
              </a:solidFill>
              <a:ln w="9525">
                <a:noFill/>
                <a:miter lim="800000"/>
                <a:headEnd/>
                <a:tailEnd/>
              </a:ln>
            </p:spPr>
            <p:txBody>
              <a:bodyPr/>
              <a:lstStyle/>
              <a:p>
                <a:endParaRPr lang="en-GB">
                  <a:solidFill>
                    <a:srgbClr val="0070C0"/>
                  </a:solidFill>
                </a:endParaRPr>
              </a:p>
            </p:txBody>
          </p:sp>
          <p:sp>
            <p:nvSpPr>
              <p:cNvPr id="74847" name="Rectangle 192"/>
              <p:cNvSpPr>
                <a:spLocks noChangeArrowheads="1"/>
              </p:cNvSpPr>
              <p:nvPr/>
            </p:nvSpPr>
            <p:spPr bwMode="auto">
              <a:xfrm>
                <a:off x="4687" y="2607"/>
                <a:ext cx="14" cy="800"/>
              </a:xfrm>
              <a:prstGeom prst="rect">
                <a:avLst/>
              </a:prstGeom>
              <a:solidFill>
                <a:srgbClr val="00C3F4"/>
              </a:solidFill>
              <a:ln w="9525">
                <a:noFill/>
                <a:miter lim="800000"/>
                <a:headEnd/>
                <a:tailEnd/>
              </a:ln>
            </p:spPr>
            <p:txBody>
              <a:bodyPr/>
              <a:lstStyle/>
              <a:p>
                <a:endParaRPr lang="en-GB">
                  <a:solidFill>
                    <a:srgbClr val="0070C0"/>
                  </a:solidFill>
                </a:endParaRPr>
              </a:p>
            </p:txBody>
          </p:sp>
          <p:sp>
            <p:nvSpPr>
              <p:cNvPr id="74848" name="Rectangle 193"/>
              <p:cNvSpPr>
                <a:spLocks noChangeArrowheads="1"/>
              </p:cNvSpPr>
              <p:nvPr/>
            </p:nvSpPr>
            <p:spPr bwMode="auto">
              <a:xfrm>
                <a:off x="4701" y="2607"/>
                <a:ext cx="13" cy="800"/>
              </a:xfrm>
              <a:prstGeom prst="rect">
                <a:avLst/>
              </a:prstGeom>
              <a:solidFill>
                <a:srgbClr val="00C2F2"/>
              </a:solidFill>
              <a:ln w="9525">
                <a:noFill/>
                <a:miter lim="800000"/>
                <a:headEnd/>
                <a:tailEnd/>
              </a:ln>
            </p:spPr>
            <p:txBody>
              <a:bodyPr/>
              <a:lstStyle/>
              <a:p>
                <a:endParaRPr lang="en-GB">
                  <a:solidFill>
                    <a:srgbClr val="0070C0"/>
                  </a:solidFill>
                </a:endParaRPr>
              </a:p>
            </p:txBody>
          </p:sp>
          <p:sp>
            <p:nvSpPr>
              <p:cNvPr id="74849" name="Rectangle 194"/>
              <p:cNvSpPr>
                <a:spLocks noChangeArrowheads="1"/>
              </p:cNvSpPr>
              <p:nvPr/>
            </p:nvSpPr>
            <p:spPr bwMode="auto">
              <a:xfrm>
                <a:off x="4714" y="2607"/>
                <a:ext cx="14" cy="800"/>
              </a:xfrm>
              <a:prstGeom prst="rect">
                <a:avLst/>
              </a:prstGeom>
              <a:solidFill>
                <a:srgbClr val="00C1F1"/>
              </a:solidFill>
              <a:ln w="9525">
                <a:noFill/>
                <a:miter lim="800000"/>
                <a:headEnd/>
                <a:tailEnd/>
              </a:ln>
            </p:spPr>
            <p:txBody>
              <a:bodyPr/>
              <a:lstStyle/>
              <a:p>
                <a:endParaRPr lang="en-GB">
                  <a:solidFill>
                    <a:srgbClr val="0070C0"/>
                  </a:solidFill>
                </a:endParaRPr>
              </a:p>
            </p:txBody>
          </p:sp>
          <p:sp>
            <p:nvSpPr>
              <p:cNvPr id="74850" name="Rectangle 195"/>
              <p:cNvSpPr>
                <a:spLocks noChangeArrowheads="1"/>
              </p:cNvSpPr>
              <p:nvPr/>
            </p:nvSpPr>
            <p:spPr bwMode="auto">
              <a:xfrm>
                <a:off x="4728" y="2607"/>
                <a:ext cx="18" cy="800"/>
              </a:xfrm>
              <a:prstGeom prst="rect">
                <a:avLst/>
              </a:prstGeom>
              <a:solidFill>
                <a:srgbClr val="00C0EF"/>
              </a:solidFill>
              <a:ln w="9525">
                <a:noFill/>
                <a:miter lim="800000"/>
                <a:headEnd/>
                <a:tailEnd/>
              </a:ln>
            </p:spPr>
            <p:txBody>
              <a:bodyPr/>
              <a:lstStyle/>
              <a:p>
                <a:endParaRPr lang="en-GB">
                  <a:solidFill>
                    <a:srgbClr val="0070C0"/>
                  </a:solidFill>
                </a:endParaRPr>
              </a:p>
            </p:txBody>
          </p:sp>
          <p:sp>
            <p:nvSpPr>
              <p:cNvPr id="74851" name="Rectangle 196"/>
              <p:cNvSpPr>
                <a:spLocks noChangeArrowheads="1"/>
              </p:cNvSpPr>
              <p:nvPr/>
            </p:nvSpPr>
            <p:spPr bwMode="auto">
              <a:xfrm>
                <a:off x="4746" y="2607"/>
                <a:ext cx="14" cy="800"/>
              </a:xfrm>
              <a:prstGeom prst="rect">
                <a:avLst/>
              </a:prstGeom>
              <a:solidFill>
                <a:srgbClr val="00BFEE"/>
              </a:solidFill>
              <a:ln w="9525">
                <a:noFill/>
                <a:miter lim="800000"/>
                <a:headEnd/>
                <a:tailEnd/>
              </a:ln>
            </p:spPr>
            <p:txBody>
              <a:bodyPr/>
              <a:lstStyle/>
              <a:p>
                <a:endParaRPr lang="en-GB">
                  <a:solidFill>
                    <a:srgbClr val="0070C0"/>
                  </a:solidFill>
                </a:endParaRPr>
              </a:p>
            </p:txBody>
          </p:sp>
          <p:sp>
            <p:nvSpPr>
              <p:cNvPr id="74852" name="Rectangle 197"/>
              <p:cNvSpPr>
                <a:spLocks noChangeArrowheads="1"/>
              </p:cNvSpPr>
              <p:nvPr/>
            </p:nvSpPr>
            <p:spPr bwMode="auto">
              <a:xfrm>
                <a:off x="4760" y="2607"/>
                <a:ext cx="13" cy="800"/>
              </a:xfrm>
              <a:prstGeom prst="rect">
                <a:avLst/>
              </a:prstGeom>
              <a:solidFill>
                <a:srgbClr val="00BDED"/>
              </a:solidFill>
              <a:ln w="9525">
                <a:noFill/>
                <a:miter lim="800000"/>
                <a:headEnd/>
                <a:tailEnd/>
              </a:ln>
            </p:spPr>
            <p:txBody>
              <a:bodyPr/>
              <a:lstStyle/>
              <a:p>
                <a:endParaRPr lang="en-GB">
                  <a:solidFill>
                    <a:srgbClr val="0070C0"/>
                  </a:solidFill>
                </a:endParaRPr>
              </a:p>
            </p:txBody>
          </p:sp>
          <p:sp>
            <p:nvSpPr>
              <p:cNvPr id="74853" name="Rectangle 198"/>
              <p:cNvSpPr>
                <a:spLocks noChangeArrowheads="1"/>
              </p:cNvSpPr>
              <p:nvPr/>
            </p:nvSpPr>
            <p:spPr bwMode="auto">
              <a:xfrm>
                <a:off x="4773" y="2607"/>
                <a:ext cx="14" cy="800"/>
              </a:xfrm>
              <a:prstGeom prst="rect">
                <a:avLst/>
              </a:prstGeom>
              <a:solidFill>
                <a:srgbClr val="00BCEB"/>
              </a:solidFill>
              <a:ln w="9525">
                <a:noFill/>
                <a:miter lim="800000"/>
                <a:headEnd/>
                <a:tailEnd/>
              </a:ln>
            </p:spPr>
            <p:txBody>
              <a:bodyPr/>
              <a:lstStyle/>
              <a:p>
                <a:endParaRPr lang="en-GB">
                  <a:solidFill>
                    <a:srgbClr val="0070C0"/>
                  </a:solidFill>
                </a:endParaRPr>
              </a:p>
            </p:txBody>
          </p:sp>
          <p:sp>
            <p:nvSpPr>
              <p:cNvPr id="74854" name="Rectangle 199"/>
              <p:cNvSpPr>
                <a:spLocks noChangeArrowheads="1"/>
              </p:cNvSpPr>
              <p:nvPr/>
            </p:nvSpPr>
            <p:spPr bwMode="auto">
              <a:xfrm>
                <a:off x="4787" y="2607"/>
                <a:ext cx="14" cy="800"/>
              </a:xfrm>
              <a:prstGeom prst="rect">
                <a:avLst/>
              </a:prstGeom>
              <a:solidFill>
                <a:srgbClr val="00BBE9"/>
              </a:solidFill>
              <a:ln w="9525">
                <a:noFill/>
                <a:miter lim="800000"/>
                <a:headEnd/>
                <a:tailEnd/>
              </a:ln>
            </p:spPr>
            <p:txBody>
              <a:bodyPr/>
              <a:lstStyle/>
              <a:p>
                <a:endParaRPr lang="en-GB">
                  <a:solidFill>
                    <a:srgbClr val="0070C0"/>
                  </a:solidFill>
                </a:endParaRPr>
              </a:p>
            </p:txBody>
          </p:sp>
          <p:sp>
            <p:nvSpPr>
              <p:cNvPr id="74855" name="Rectangle 200"/>
              <p:cNvSpPr>
                <a:spLocks noChangeArrowheads="1"/>
              </p:cNvSpPr>
              <p:nvPr/>
            </p:nvSpPr>
            <p:spPr bwMode="auto">
              <a:xfrm>
                <a:off x="4801" y="2607"/>
                <a:ext cx="13" cy="800"/>
              </a:xfrm>
              <a:prstGeom prst="rect">
                <a:avLst/>
              </a:prstGeom>
              <a:solidFill>
                <a:srgbClr val="00BAE8"/>
              </a:solidFill>
              <a:ln w="9525">
                <a:noFill/>
                <a:miter lim="800000"/>
                <a:headEnd/>
                <a:tailEnd/>
              </a:ln>
            </p:spPr>
            <p:txBody>
              <a:bodyPr/>
              <a:lstStyle/>
              <a:p>
                <a:endParaRPr lang="en-GB">
                  <a:solidFill>
                    <a:srgbClr val="0070C0"/>
                  </a:solidFill>
                </a:endParaRPr>
              </a:p>
            </p:txBody>
          </p:sp>
          <p:sp>
            <p:nvSpPr>
              <p:cNvPr id="74856" name="Rectangle 201"/>
              <p:cNvSpPr>
                <a:spLocks noChangeArrowheads="1"/>
              </p:cNvSpPr>
              <p:nvPr/>
            </p:nvSpPr>
            <p:spPr bwMode="auto">
              <a:xfrm>
                <a:off x="4814" y="2607"/>
                <a:ext cx="19" cy="800"/>
              </a:xfrm>
              <a:prstGeom prst="rect">
                <a:avLst/>
              </a:prstGeom>
              <a:solidFill>
                <a:srgbClr val="00B8E6"/>
              </a:solidFill>
              <a:ln w="9525">
                <a:noFill/>
                <a:miter lim="800000"/>
                <a:headEnd/>
                <a:tailEnd/>
              </a:ln>
            </p:spPr>
            <p:txBody>
              <a:bodyPr/>
              <a:lstStyle/>
              <a:p>
                <a:endParaRPr lang="en-GB">
                  <a:solidFill>
                    <a:srgbClr val="0070C0"/>
                  </a:solidFill>
                </a:endParaRPr>
              </a:p>
            </p:txBody>
          </p:sp>
          <p:sp>
            <p:nvSpPr>
              <p:cNvPr id="74857" name="Rectangle 202"/>
              <p:cNvSpPr>
                <a:spLocks noChangeArrowheads="1"/>
              </p:cNvSpPr>
              <p:nvPr/>
            </p:nvSpPr>
            <p:spPr bwMode="auto">
              <a:xfrm>
                <a:off x="4833" y="2607"/>
                <a:ext cx="13" cy="800"/>
              </a:xfrm>
              <a:prstGeom prst="rect">
                <a:avLst/>
              </a:prstGeom>
              <a:solidFill>
                <a:srgbClr val="00B7E5"/>
              </a:solidFill>
              <a:ln w="9525">
                <a:noFill/>
                <a:miter lim="800000"/>
                <a:headEnd/>
                <a:tailEnd/>
              </a:ln>
            </p:spPr>
            <p:txBody>
              <a:bodyPr/>
              <a:lstStyle/>
              <a:p>
                <a:endParaRPr lang="en-GB">
                  <a:solidFill>
                    <a:srgbClr val="0070C0"/>
                  </a:solidFill>
                </a:endParaRPr>
              </a:p>
            </p:txBody>
          </p:sp>
          <p:sp>
            <p:nvSpPr>
              <p:cNvPr id="74858" name="Rectangle 203"/>
              <p:cNvSpPr>
                <a:spLocks noChangeArrowheads="1"/>
              </p:cNvSpPr>
              <p:nvPr/>
            </p:nvSpPr>
            <p:spPr bwMode="auto">
              <a:xfrm>
                <a:off x="4846" y="2607"/>
                <a:ext cx="14" cy="800"/>
              </a:xfrm>
              <a:prstGeom prst="rect">
                <a:avLst/>
              </a:prstGeom>
              <a:solidFill>
                <a:srgbClr val="00B6E3"/>
              </a:solidFill>
              <a:ln w="9525">
                <a:noFill/>
                <a:miter lim="800000"/>
                <a:headEnd/>
                <a:tailEnd/>
              </a:ln>
            </p:spPr>
            <p:txBody>
              <a:bodyPr/>
              <a:lstStyle/>
              <a:p>
                <a:endParaRPr lang="en-GB">
                  <a:solidFill>
                    <a:srgbClr val="0070C0"/>
                  </a:solidFill>
                </a:endParaRPr>
              </a:p>
            </p:txBody>
          </p:sp>
          <p:sp>
            <p:nvSpPr>
              <p:cNvPr id="74859" name="Rectangle 204"/>
              <p:cNvSpPr>
                <a:spLocks noChangeArrowheads="1"/>
              </p:cNvSpPr>
              <p:nvPr/>
            </p:nvSpPr>
            <p:spPr bwMode="auto">
              <a:xfrm>
                <a:off x="4860" y="2607"/>
                <a:ext cx="13" cy="800"/>
              </a:xfrm>
              <a:prstGeom prst="rect">
                <a:avLst/>
              </a:prstGeom>
              <a:solidFill>
                <a:srgbClr val="00B5E2"/>
              </a:solidFill>
              <a:ln w="9525">
                <a:noFill/>
                <a:miter lim="800000"/>
                <a:headEnd/>
                <a:tailEnd/>
              </a:ln>
            </p:spPr>
            <p:txBody>
              <a:bodyPr/>
              <a:lstStyle/>
              <a:p>
                <a:endParaRPr lang="en-GB">
                  <a:solidFill>
                    <a:srgbClr val="0070C0"/>
                  </a:solidFill>
                </a:endParaRPr>
              </a:p>
            </p:txBody>
          </p:sp>
          <p:sp>
            <p:nvSpPr>
              <p:cNvPr id="74860" name="Rectangle 205"/>
              <p:cNvSpPr>
                <a:spLocks noChangeArrowheads="1"/>
              </p:cNvSpPr>
              <p:nvPr/>
            </p:nvSpPr>
            <p:spPr bwMode="auto">
              <a:xfrm>
                <a:off x="4873" y="2607"/>
                <a:ext cx="14" cy="800"/>
              </a:xfrm>
              <a:prstGeom prst="rect">
                <a:avLst/>
              </a:prstGeom>
              <a:solidFill>
                <a:srgbClr val="00B3E0"/>
              </a:solidFill>
              <a:ln w="9525">
                <a:noFill/>
                <a:miter lim="800000"/>
                <a:headEnd/>
                <a:tailEnd/>
              </a:ln>
            </p:spPr>
            <p:txBody>
              <a:bodyPr/>
              <a:lstStyle/>
              <a:p>
                <a:endParaRPr lang="en-GB">
                  <a:solidFill>
                    <a:srgbClr val="0070C0"/>
                  </a:solidFill>
                </a:endParaRPr>
              </a:p>
            </p:txBody>
          </p:sp>
          <p:sp>
            <p:nvSpPr>
              <p:cNvPr id="74861" name="Rectangle 206"/>
              <p:cNvSpPr>
                <a:spLocks noChangeArrowheads="1"/>
              </p:cNvSpPr>
              <p:nvPr/>
            </p:nvSpPr>
            <p:spPr bwMode="auto">
              <a:xfrm>
                <a:off x="4887" y="2607"/>
                <a:ext cx="14" cy="800"/>
              </a:xfrm>
              <a:prstGeom prst="rect">
                <a:avLst/>
              </a:prstGeom>
              <a:solidFill>
                <a:srgbClr val="00B2DE"/>
              </a:solidFill>
              <a:ln w="9525">
                <a:noFill/>
                <a:miter lim="800000"/>
                <a:headEnd/>
                <a:tailEnd/>
              </a:ln>
            </p:spPr>
            <p:txBody>
              <a:bodyPr/>
              <a:lstStyle/>
              <a:p>
                <a:endParaRPr lang="en-GB">
                  <a:solidFill>
                    <a:srgbClr val="0070C0"/>
                  </a:solidFill>
                </a:endParaRPr>
              </a:p>
            </p:txBody>
          </p:sp>
          <p:sp>
            <p:nvSpPr>
              <p:cNvPr id="74862" name="Rectangle 207"/>
              <p:cNvSpPr>
                <a:spLocks noChangeArrowheads="1"/>
              </p:cNvSpPr>
              <p:nvPr/>
            </p:nvSpPr>
            <p:spPr bwMode="auto">
              <a:xfrm>
                <a:off x="4901" y="2607"/>
                <a:ext cx="18" cy="800"/>
              </a:xfrm>
              <a:prstGeom prst="rect">
                <a:avLst/>
              </a:prstGeom>
              <a:solidFill>
                <a:srgbClr val="00B1DC"/>
              </a:solidFill>
              <a:ln w="9525">
                <a:noFill/>
                <a:miter lim="800000"/>
                <a:headEnd/>
                <a:tailEnd/>
              </a:ln>
            </p:spPr>
            <p:txBody>
              <a:bodyPr/>
              <a:lstStyle/>
              <a:p>
                <a:endParaRPr lang="en-GB">
                  <a:solidFill>
                    <a:srgbClr val="0070C0"/>
                  </a:solidFill>
                </a:endParaRPr>
              </a:p>
            </p:txBody>
          </p:sp>
          <p:sp>
            <p:nvSpPr>
              <p:cNvPr id="74863" name="Rectangle 208"/>
              <p:cNvSpPr>
                <a:spLocks noChangeArrowheads="1"/>
              </p:cNvSpPr>
              <p:nvPr/>
            </p:nvSpPr>
            <p:spPr bwMode="auto">
              <a:xfrm>
                <a:off x="4919" y="2607"/>
                <a:ext cx="13" cy="800"/>
              </a:xfrm>
              <a:prstGeom prst="rect">
                <a:avLst/>
              </a:prstGeom>
              <a:solidFill>
                <a:srgbClr val="00AFDB"/>
              </a:solidFill>
              <a:ln w="9525">
                <a:noFill/>
                <a:miter lim="800000"/>
                <a:headEnd/>
                <a:tailEnd/>
              </a:ln>
            </p:spPr>
            <p:txBody>
              <a:bodyPr/>
              <a:lstStyle/>
              <a:p>
                <a:endParaRPr lang="en-GB">
                  <a:solidFill>
                    <a:srgbClr val="0070C0"/>
                  </a:solidFill>
                </a:endParaRPr>
              </a:p>
            </p:txBody>
          </p:sp>
          <p:sp>
            <p:nvSpPr>
              <p:cNvPr id="74864" name="Rectangle 209"/>
              <p:cNvSpPr>
                <a:spLocks noChangeArrowheads="1"/>
              </p:cNvSpPr>
              <p:nvPr/>
            </p:nvSpPr>
            <p:spPr bwMode="auto">
              <a:xfrm>
                <a:off x="4932" y="2607"/>
                <a:ext cx="14" cy="800"/>
              </a:xfrm>
              <a:prstGeom prst="rect">
                <a:avLst/>
              </a:prstGeom>
              <a:solidFill>
                <a:srgbClr val="00AEDA"/>
              </a:solidFill>
              <a:ln w="9525">
                <a:noFill/>
                <a:miter lim="800000"/>
                <a:headEnd/>
                <a:tailEnd/>
              </a:ln>
            </p:spPr>
            <p:txBody>
              <a:bodyPr/>
              <a:lstStyle/>
              <a:p>
                <a:endParaRPr lang="en-GB">
                  <a:solidFill>
                    <a:srgbClr val="0070C0"/>
                  </a:solidFill>
                </a:endParaRPr>
              </a:p>
            </p:txBody>
          </p:sp>
          <p:sp>
            <p:nvSpPr>
              <p:cNvPr id="74865" name="Rectangle 210"/>
              <p:cNvSpPr>
                <a:spLocks noChangeArrowheads="1"/>
              </p:cNvSpPr>
              <p:nvPr/>
            </p:nvSpPr>
            <p:spPr bwMode="auto">
              <a:xfrm>
                <a:off x="4946" y="2607"/>
                <a:ext cx="14" cy="800"/>
              </a:xfrm>
              <a:prstGeom prst="rect">
                <a:avLst/>
              </a:prstGeom>
              <a:solidFill>
                <a:srgbClr val="00ADD8"/>
              </a:solidFill>
              <a:ln w="9525">
                <a:noFill/>
                <a:miter lim="800000"/>
                <a:headEnd/>
                <a:tailEnd/>
              </a:ln>
            </p:spPr>
            <p:txBody>
              <a:bodyPr/>
              <a:lstStyle/>
              <a:p>
                <a:endParaRPr lang="en-GB">
                  <a:solidFill>
                    <a:srgbClr val="0070C0"/>
                  </a:solidFill>
                </a:endParaRPr>
              </a:p>
            </p:txBody>
          </p:sp>
          <p:sp>
            <p:nvSpPr>
              <p:cNvPr id="74866" name="Rectangle 211"/>
              <p:cNvSpPr>
                <a:spLocks noChangeArrowheads="1"/>
              </p:cNvSpPr>
              <p:nvPr/>
            </p:nvSpPr>
            <p:spPr bwMode="auto">
              <a:xfrm>
                <a:off x="4960" y="2607"/>
                <a:ext cx="13" cy="800"/>
              </a:xfrm>
              <a:prstGeom prst="rect">
                <a:avLst/>
              </a:prstGeom>
              <a:solidFill>
                <a:srgbClr val="00ACD7"/>
              </a:solidFill>
              <a:ln w="9525">
                <a:noFill/>
                <a:miter lim="800000"/>
                <a:headEnd/>
                <a:tailEnd/>
              </a:ln>
            </p:spPr>
            <p:txBody>
              <a:bodyPr/>
              <a:lstStyle/>
              <a:p>
                <a:endParaRPr lang="en-GB">
                  <a:solidFill>
                    <a:srgbClr val="0070C0"/>
                  </a:solidFill>
                </a:endParaRPr>
              </a:p>
            </p:txBody>
          </p:sp>
          <p:sp>
            <p:nvSpPr>
              <p:cNvPr id="74867" name="Rectangle 212"/>
              <p:cNvSpPr>
                <a:spLocks noChangeArrowheads="1"/>
              </p:cNvSpPr>
              <p:nvPr/>
            </p:nvSpPr>
            <p:spPr bwMode="auto">
              <a:xfrm>
                <a:off x="4973" y="2607"/>
                <a:ext cx="14" cy="800"/>
              </a:xfrm>
              <a:prstGeom prst="rect">
                <a:avLst/>
              </a:prstGeom>
              <a:solidFill>
                <a:srgbClr val="00ABD5"/>
              </a:solidFill>
              <a:ln w="9525">
                <a:noFill/>
                <a:miter lim="800000"/>
                <a:headEnd/>
                <a:tailEnd/>
              </a:ln>
            </p:spPr>
            <p:txBody>
              <a:bodyPr/>
              <a:lstStyle/>
              <a:p>
                <a:endParaRPr lang="en-GB">
                  <a:solidFill>
                    <a:srgbClr val="0070C0"/>
                  </a:solidFill>
                </a:endParaRPr>
              </a:p>
            </p:txBody>
          </p:sp>
          <p:sp>
            <p:nvSpPr>
              <p:cNvPr id="74868" name="Rectangle 213"/>
              <p:cNvSpPr>
                <a:spLocks noChangeArrowheads="1"/>
              </p:cNvSpPr>
              <p:nvPr/>
            </p:nvSpPr>
            <p:spPr bwMode="auto">
              <a:xfrm>
                <a:off x="4987" y="2607"/>
                <a:ext cx="18" cy="800"/>
              </a:xfrm>
              <a:prstGeom prst="rect">
                <a:avLst/>
              </a:prstGeom>
              <a:solidFill>
                <a:srgbClr val="00AAD4"/>
              </a:solidFill>
              <a:ln w="9525">
                <a:noFill/>
                <a:miter lim="800000"/>
                <a:headEnd/>
                <a:tailEnd/>
              </a:ln>
            </p:spPr>
            <p:txBody>
              <a:bodyPr/>
              <a:lstStyle/>
              <a:p>
                <a:endParaRPr lang="en-GB">
                  <a:solidFill>
                    <a:srgbClr val="0070C0"/>
                  </a:solidFill>
                </a:endParaRPr>
              </a:p>
            </p:txBody>
          </p:sp>
          <p:sp>
            <p:nvSpPr>
              <p:cNvPr id="74869" name="Rectangle 214"/>
              <p:cNvSpPr>
                <a:spLocks noChangeArrowheads="1"/>
              </p:cNvSpPr>
              <p:nvPr/>
            </p:nvSpPr>
            <p:spPr bwMode="auto">
              <a:xfrm>
                <a:off x="5005" y="2607"/>
                <a:ext cx="14" cy="800"/>
              </a:xfrm>
              <a:prstGeom prst="rect">
                <a:avLst/>
              </a:prstGeom>
              <a:solidFill>
                <a:srgbClr val="00A9D3"/>
              </a:solidFill>
              <a:ln w="9525">
                <a:noFill/>
                <a:miter lim="800000"/>
                <a:headEnd/>
                <a:tailEnd/>
              </a:ln>
            </p:spPr>
            <p:txBody>
              <a:bodyPr/>
              <a:lstStyle/>
              <a:p>
                <a:endParaRPr lang="en-GB">
                  <a:solidFill>
                    <a:srgbClr val="0070C0"/>
                  </a:solidFill>
                </a:endParaRPr>
              </a:p>
            </p:txBody>
          </p:sp>
          <p:sp>
            <p:nvSpPr>
              <p:cNvPr id="74870" name="Rectangle 215"/>
              <p:cNvSpPr>
                <a:spLocks noChangeArrowheads="1"/>
              </p:cNvSpPr>
              <p:nvPr/>
            </p:nvSpPr>
            <p:spPr bwMode="auto">
              <a:xfrm>
                <a:off x="5019" y="2607"/>
                <a:ext cx="13" cy="800"/>
              </a:xfrm>
              <a:prstGeom prst="rect">
                <a:avLst/>
              </a:prstGeom>
              <a:solidFill>
                <a:srgbClr val="00A8D2"/>
              </a:solidFill>
              <a:ln w="9525">
                <a:noFill/>
                <a:miter lim="800000"/>
                <a:headEnd/>
                <a:tailEnd/>
              </a:ln>
            </p:spPr>
            <p:txBody>
              <a:bodyPr/>
              <a:lstStyle/>
              <a:p>
                <a:endParaRPr lang="en-GB">
                  <a:solidFill>
                    <a:srgbClr val="0070C0"/>
                  </a:solidFill>
                </a:endParaRPr>
              </a:p>
            </p:txBody>
          </p:sp>
          <p:sp>
            <p:nvSpPr>
              <p:cNvPr id="74871" name="Rectangle 216"/>
              <p:cNvSpPr>
                <a:spLocks noChangeArrowheads="1"/>
              </p:cNvSpPr>
              <p:nvPr/>
            </p:nvSpPr>
            <p:spPr bwMode="auto">
              <a:xfrm>
                <a:off x="5032" y="2607"/>
                <a:ext cx="14" cy="800"/>
              </a:xfrm>
              <a:prstGeom prst="rect">
                <a:avLst/>
              </a:prstGeom>
              <a:solidFill>
                <a:srgbClr val="00A7D1"/>
              </a:solidFill>
              <a:ln w="9525">
                <a:noFill/>
                <a:miter lim="800000"/>
                <a:headEnd/>
                <a:tailEnd/>
              </a:ln>
            </p:spPr>
            <p:txBody>
              <a:bodyPr/>
              <a:lstStyle/>
              <a:p>
                <a:endParaRPr lang="en-GB">
                  <a:solidFill>
                    <a:srgbClr val="0070C0"/>
                  </a:solidFill>
                </a:endParaRPr>
              </a:p>
            </p:txBody>
          </p:sp>
          <p:sp>
            <p:nvSpPr>
              <p:cNvPr id="74872" name="Rectangle 217"/>
              <p:cNvSpPr>
                <a:spLocks noChangeArrowheads="1"/>
              </p:cNvSpPr>
              <p:nvPr/>
            </p:nvSpPr>
            <p:spPr bwMode="auto">
              <a:xfrm>
                <a:off x="5046" y="2607"/>
                <a:ext cx="14" cy="800"/>
              </a:xfrm>
              <a:prstGeom prst="rect">
                <a:avLst/>
              </a:prstGeom>
              <a:solidFill>
                <a:srgbClr val="00A6D0"/>
              </a:solidFill>
              <a:ln w="9525">
                <a:noFill/>
                <a:miter lim="800000"/>
                <a:headEnd/>
                <a:tailEnd/>
              </a:ln>
            </p:spPr>
            <p:txBody>
              <a:bodyPr/>
              <a:lstStyle/>
              <a:p>
                <a:endParaRPr lang="en-GB">
                  <a:solidFill>
                    <a:srgbClr val="0070C0"/>
                  </a:solidFill>
                </a:endParaRPr>
              </a:p>
            </p:txBody>
          </p:sp>
          <p:sp>
            <p:nvSpPr>
              <p:cNvPr id="74873" name="Rectangle 218"/>
              <p:cNvSpPr>
                <a:spLocks noChangeArrowheads="1"/>
              </p:cNvSpPr>
              <p:nvPr/>
            </p:nvSpPr>
            <p:spPr bwMode="auto">
              <a:xfrm>
                <a:off x="5060" y="2607"/>
                <a:ext cx="13" cy="800"/>
              </a:xfrm>
              <a:prstGeom prst="rect">
                <a:avLst/>
              </a:prstGeom>
              <a:solidFill>
                <a:srgbClr val="00A6CF"/>
              </a:solidFill>
              <a:ln w="9525">
                <a:noFill/>
                <a:miter lim="800000"/>
                <a:headEnd/>
                <a:tailEnd/>
              </a:ln>
            </p:spPr>
            <p:txBody>
              <a:bodyPr/>
              <a:lstStyle/>
              <a:p>
                <a:endParaRPr lang="en-GB">
                  <a:solidFill>
                    <a:srgbClr val="0070C0"/>
                  </a:solidFill>
                </a:endParaRPr>
              </a:p>
            </p:txBody>
          </p:sp>
          <p:sp>
            <p:nvSpPr>
              <p:cNvPr id="74874" name="Rectangle 219"/>
              <p:cNvSpPr>
                <a:spLocks noChangeArrowheads="1"/>
              </p:cNvSpPr>
              <p:nvPr/>
            </p:nvSpPr>
            <p:spPr bwMode="auto">
              <a:xfrm>
                <a:off x="5073" y="2607"/>
                <a:ext cx="18" cy="800"/>
              </a:xfrm>
              <a:prstGeom prst="rect">
                <a:avLst/>
              </a:prstGeom>
              <a:solidFill>
                <a:srgbClr val="00A5CE"/>
              </a:solidFill>
              <a:ln w="9525">
                <a:noFill/>
                <a:miter lim="800000"/>
                <a:headEnd/>
                <a:tailEnd/>
              </a:ln>
            </p:spPr>
            <p:txBody>
              <a:bodyPr/>
              <a:lstStyle/>
              <a:p>
                <a:endParaRPr lang="en-GB">
                  <a:solidFill>
                    <a:srgbClr val="0070C0"/>
                  </a:solidFill>
                </a:endParaRPr>
              </a:p>
            </p:txBody>
          </p:sp>
          <p:sp>
            <p:nvSpPr>
              <p:cNvPr id="74875" name="Rectangle 220"/>
              <p:cNvSpPr>
                <a:spLocks noChangeArrowheads="1"/>
              </p:cNvSpPr>
              <p:nvPr/>
            </p:nvSpPr>
            <p:spPr bwMode="auto">
              <a:xfrm>
                <a:off x="5091" y="2607"/>
                <a:ext cx="14" cy="800"/>
              </a:xfrm>
              <a:prstGeom prst="rect">
                <a:avLst/>
              </a:prstGeom>
              <a:solidFill>
                <a:srgbClr val="00A5CD"/>
              </a:solidFill>
              <a:ln w="9525">
                <a:noFill/>
                <a:miter lim="800000"/>
                <a:headEnd/>
                <a:tailEnd/>
              </a:ln>
            </p:spPr>
            <p:txBody>
              <a:bodyPr/>
              <a:lstStyle/>
              <a:p>
                <a:endParaRPr lang="en-GB">
                  <a:solidFill>
                    <a:srgbClr val="0070C0"/>
                  </a:solidFill>
                </a:endParaRPr>
              </a:p>
            </p:txBody>
          </p:sp>
          <p:sp>
            <p:nvSpPr>
              <p:cNvPr id="74876" name="Rectangle 221"/>
              <p:cNvSpPr>
                <a:spLocks noChangeArrowheads="1"/>
              </p:cNvSpPr>
              <p:nvPr/>
            </p:nvSpPr>
            <p:spPr bwMode="auto">
              <a:xfrm>
                <a:off x="5105" y="2607"/>
                <a:ext cx="14" cy="800"/>
              </a:xfrm>
              <a:prstGeom prst="rect">
                <a:avLst/>
              </a:prstGeom>
              <a:solidFill>
                <a:srgbClr val="00A4CD"/>
              </a:solidFill>
              <a:ln w="9525">
                <a:noFill/>
                <a:miter lim="800000"/>
                <a:headEnd/>
                <a:tailEnd/>
              </a:ln>
            </p:spPr>
            <p:txBody>
              <a:bodyPr/>
              <a:lstStyle/>
              <a:p>
                <a:endParaRPr lang="en-GB">
                  <a:solidFill>
                    <a:srgbClr val="0070C0"/>
                  </a:solidFill>
                </a:endParaRPr>
              </a:p>
            </p:txBody>
          </p:sp>
          <p:sp>
            <p:nvSpPr>
              <p:cNvPr id="74877" name="Rectangle 222"/>
              <p:cNvSpPr>
                <a:spLocks noChangeArrowheads="1"/>
              </p:cNvSpPr>
              <p:nvPr/>
            </p:nvSpPr>
            <p:spPr bwMode="auto">
              <a:xfrm>
                <a:off x="5119" y="2607"/>
                <a:ext cx="13" cy="800"/>
              </a:xfrm>
              <a:prstGeom prst="rect">
                <a:avLst/>
              </a:prstGeom>
              <a:solidFill>
                <a:srgbClr val="00A3CC"/>
              </a:solidFill>
              <a:ln w="9525">
                <a:noFill/>
                <a:miter lim="800000"/>
                <a:headEnd/>
                <a:tailEnd/>
              </a:ln>
            </p:spPr>
            <p:txBody>
              <a:bodyPr/>
              <a:lstStyle/>
              <a:p>
                <a:endParaRPr lang="en-GB">
                  <a:solidFill>
                    <a:srgbClr val="0070C0"/>
                  </a:solidFill>
                </a:endParaRPr>
              </a:p>
            </p:txBody>
          </p:sp>
          <p:sp>
            <p:nvSpPr>
              <p:cNvPr id="74878" name="Rectangle 223"/>
              <p:cNvSpPr>
                <a:spLocks noChangeArrowheads="1"/>
              </p:cNvSpPr>
              <p:nvPr/>
            </p:nvSpPr>
            <p:spPr bwMode="auto">
              <a:xfrm>
                <a:off x="5132" y="2607"/>
                <a:ext cx="14" cy="800"/>
              </a:xfrm>
              <a:prstGeom prst="rect">
                <a:avLst/>
              </a:prstGeom>
              <a:solidFill>
                <a:srgbClr val="00A3CC"/>
              </a:solidFill>
              <a:ln w="9525">
                <a:noFill/>
                <a:miter lim="800000"/>
                <a:headEnd/>
                <a:tailEnd/>
              </a:ln>
            </p:spPr>
            <p:txBody>
              <a:bodyPr/>
              <a:lstStyle/>
              <a:p>
                <a:endParaRPr lang="en-GB">
                  <a:solidFill>
                    <a:srgbClr val="0070C0"/>
                  </a:solidFill>
                </a:endParaRPr>
              </a:p>
            </p:txBody>
          </p:sp>
          <p:sp>
            <p:nvSpPr>
              <p:cNvPr id="74879" name="Rectangle 224"/>
              <p:cNvSpPr>
                <a:spLocks noChangeArrowheads="1"/>
              </p:cNvSpPr>
              <p:nvPr/>
            </p:nvSpPr>
            <p:spPr bwMode="auto">
              <a:xfrm>
                <a:off x="5146" y="2607"/>
                <a:ext cx="14" cy="800"/>
              </a:xfrm>
              <a:prstGeom prst="rect">
                <a:avLst/>
              </a:prstGeom>
              <a:solidFill>
                <a:srgbClr val="00A3CB"/>
              </a:solidFill>
              <a:ln w="9525">
                <a:noFill/>
                <a:miter lim="800000"/>
                <a:headEnd/>
                <a:tailEnd/>
              </a:ln>
            </p:spPr>
            <p:txBody>
              <a:bodyPr/>
              <a:lstStyle/>
              <a:p>
                <a:endParaRPr lang="en-GB">
                  <a:solidFill>
                    <a:srgbClr val="0070C0"/>
                  </a:solidFill>
                </a:endParaRPr>
              </a:p>
            </p:txBody>
          </p:sp>
          <p:sp>
            <p:nvSpPr>
              <p:cNvPr id="74880" name="Rectangle 225"/>
              <p:cNvSpPr>
                <a:spLocks noChangeArrowheads="1"/>
              </p:cNvSpPr>
              <p:nvPr/>
            </p:nvSpPr>
            <p:spPr bwMode="auto">
              <a:xfrm>
                <a:off x="5160" y="2607"/>
                <a:ext cx="18" cy="800"/>
              </a:xfrm>
              <a:prstGeom prst="rect">
                <a:avLst/>
              </a:prstGeom>
              <a:solidFill>
                <a:srgbClr val="00A2CB"/>
              </a:solidFill>
              <a:ln w="9525">
                <a:noFill/>
                <a:miter lim="800000"/>
                <a:headEnd/>
                <a:tailEnd/>
              </a:ln>
            </p:spPr>
            <p:txBody>
              <a:bodyPr/>
              <a:lstStyle/>
              <a:p>
                <a:endParaRPr lang="en-GB">
                  <a:solidFill>
                    <a:srgbClr val="0070C0"/>
                  </a:solidFill>
                </a:endParaRPr>
              </a:p>
            </p:txBody>
          </p:sp>
          <p:sp>
            <p:nvSpPr>
              <p:cNvPr id="74881" name="Rectangle 226"/>
              <p:cNvSpPr>
                <a:spLocks noChangeArrowheads="1"/>
              </p:cNvSpPr>
              <p:nvPr/>
            </p:nvSpPr>
            <p:spPr bwMode="auto">
              <a:xfrm>
                <a:off x="5178" y="2607"/>
                <a:ext cx="13" cy="800"/>
              </a:xfrm>
              <a:prstGeom prst="rect">
                <a:avLst/>
              </a:prstGeom>
              <a:solidFill>
                <a:srgbClr val="00A2CA"/>
              </a:solidFill>
              <a:ln w="9525">
                <a:noFill/>
                <a:miter lim="800000"/>
                <a:headEnd/>
                <a:tailEnd/>
              </a:ln>
            </p:spPr>
            <p:txBody>
              <a:bodyPr/>
              <a:lstStyle/>
              <a:p>
                <a:endParaRPr lang="en-GB">
                  <a:solidFill>
                    <a:srgbClr val="0070C0"/>
                  </a:solidFill>
                </a:endParaRPr>
              </a:p>
            </p:txBody>
          </p:sp>
          <p:sp>
            <p:nvSpPr>
              <p:cNvPr id="74882" name="Rectangle 227"/>
              <p:cNvSpPr>
                <a:spLocks noChangeArrowheads="1"/>
              </p:cNvSpPr>
              <p:nvPr/>
            </p:nvSpPr>
            <p:spPr bwMode="auto">
              <a:xfrm>
                <a:off x="5191" y="2607"/>
                <a:ext cx="14" cy="800"/>
              </a:xfrm>
              <a:prstGeom prst="rect">
                <a:avLst/>
              </a:prstGeom>
              <a:solidFill>
                <a:srgbClr val="00A2CA"/>
              </a:solidFill>
              <a:ln w="9525">
                <a:noFill/>
                <a:miter lim="800000"/>
                <a:headEnd/>
                <a:tailEnd/>
              </a:ln>
            </p:spPr>
            <p:txBody>
              <a:bodyPr/>
              <a:lstStyle/>
              <a:p>
                <a:endParaRPr lang="en-GB">
                  <a:solidFill>
                    <a:srgbClr val="0070C0"/>
                  </a:solidFill>
                </a:endParaRPr>
              </a:p>
            </p:txBody>
          </p:sp>
          <p:sp>
            <p:nvSpPr>
              <p:cNvPr id="74883" name="Rectangle 228"/>
              <p:cNvSpPr>
                <a:spLocks noChangeArrowheads="1"/>
              </p:cNvSpPr>
              <p:nvPr/>
            </p:nvSpPr>
            <p:spPr bwMode="auto">
              <a:xfrm>
                <a:off x="5205" y="2607"/>
                <a:ext cx="14" cy="800"/>
              </a:xfrm>
              <a:prstGeom prst="rect">
                <a:avLst/>
              </a:prstGeom>
              <a:solidFill>
                <a:srgbClr val="00A2CA"/>
              </a:solidFill>
              <a:ln w="9525">
                <a:noFill/>
                <a:miter lim="800000"/>
                <a:headEnd/>
                <a:tailEnd/>
              </a:ln>
            </p:spPr>
            <p:txBody>
              <a:bodyPr/>
              <a:lstStyle/>
              <a:p>
                <a:endParaRPr lang="en-GB">
                  <a:solidFill>
                    <a:srgbClr val="0070C0"/>
                  </a:solidFill>
                </a:endParaRPr>
              </a:p>
            </p:txBody>
          </p:sp>
        </p:grpSp>
        <p:sp>
          <p:nvSpPr>
            <p:cNvPr id="74763" name="Rectangle 229"/>
            <p:cNvSpPr>
              <a:spLocks noChangeArrowheads="1"/>
            </p:cNvSpPr>
            <p:nvPr/>
          </p:nvSpPr>
          <p:spPr bwMode="auto">
            <a:xfrm>
              <a:off x="3665" y="2607"/>
              <a:ext cx="1554" cy="800"/>
            </a:xfrm>
            <a:prstGeom prst="rect">
              <a:avLst/>
            </a:prstGeom>
            <a:noFill/>
            <a:ln w="9525">
              <a:noFill/>
              <a:miter lim="800000"/>
              <a:headEnd/>
              <a:tailEnd/>
            </a:ln>
          </p:spPr>
          <p:txBody>
            <a:bodyPr/>
            <a:lstStyle/>
            <a:p>
              <a:endParaRPr lang="en-GB">
                <a:solidFill>
                  <a:srgbClr val="0070C0"/>
                </a:solidFill>
              </a:endParaRPr>
            </a:p>
          </p:txBody>
        </p:sp>
        <p:sp>
          <p:nvSpPr>
            <p:cNvPr id="74764" name="Line 230"/>
            <p:cNvSpPr>
              <a:spLocks noChangeShapeType="1"/>
            </p:cNvSpPr>
            <p:nvPr/>
          </p:nvSpPr>
          <p:spPr bwMode="auto">
            <a:xfrm rot="21480000">
              <a:off x="1141" y="3407"/>
              <a:ext cx="38"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74765" name="Line 231"/>
            <p:cNvSpPr>
              <a:spLocks noChangeShapeType="1"/>
            </p:cNvSpPr>
            <p:nvPr/>
          </p:nvSpPr>
          <p:spPr bwMode="auto">
            <a:xfrm>
              <a:off x="1139" y="1812"/>
              <a:ext cx="37"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74766" name="Line 232"/>
            <p:cNvSpPr>
              <a:spLocks noChangeShapeType="1"/>
            </p:cNvSpPr>
            <p:nvPr/>
          </p:nvSpPr>
          <p:spPr bwMode="auto">
            <a:xfrm>
              <a:off x="1176" y="3407"/>
              <a:ext cx="4356"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1309932" name="Rectangle 236"/>
            <p:cNvSpPr>
              <a:spLocks noChangeArrowheads="1"/>
            </p:cNvSpPr>
            <p:nvPr/>
          </p:nvSpPr>
          <p:spPr bwMode="auto">
            <a:xfrm>
              <a:off x="894" y="3338"/>
              <a:ext cx="232" cy="168"/>
            </a:xfrm>
            <a:prstGeom prst="rect">
              <a:avLst/>
            </a:prstGeom>
            <a:noFill/>
            <a:ln w="28575">
              <a:noFill/>
              <a:miter lim="800000"/>
              <a:headEnd/>
              <a:tailEnd/>
            </a:ln>
          </p:spPr>
          <p:txBody>
            <a:bodyPr wrap="none" lIns="0" tIns="0" rIns="0" bIns="0">
              <a:spAutoFit/>
            </a:bodyPr>
            <a:lstStyle/>
            <a:p>
              <a:pPr fontAlgn="auto">
                <a:spcBef>
                  <a:spcPts val="0"/>
                </a:spcBef>
                <a:spcAft>
                  <a:spcPts val="0"/>
                </a:spcAft>
                <a:defRPr/>
              </a:pPr>
              <a:r>
                <a:rPr lang="en-GB" sz="1500" b="1" dirty="0">
                  <a:solidFill>
                    <a:srgbClr val="0070C0"/>
                  </a:solidFill>
                  <a:latin typeface="+mn-lt"/>
                  <a:ea typeface="Batang" pitchFamily="18" charset="-127"/>
                </a:rPr>
                <a:t>330</a:t>
              </a:r>
              <a:endParaRPr lang="en-GB" sz="1200" dirty="0">
                <a:solidFill>
                  <a:srgbClr val="0070C0"/>
                </a:solidFill>
                <a:effectLst>
                  <a:outerShdw blurRad="38100" dist="38100" dir="2700000" algn="tl">
                    <a:srgbClr val="C0C0C0"/>
                  </a:outerShdw>
                </a:effectLst>
                <a:latin typeface="+mn-lt"/>
                <a:ea typeface="Batang" pitchFamily="18" charset="-127"/>
              </a:endParaRPr>
            </a:p>
          </p:txBody>
        </p:sp>
        <p:sp>
          <p:nvSpPr>
            <p:cNvPr id="1309933" name="Rectangle 237"/>
            <p:cNvSpPr>
              <a:spLocks noChangeArrowheads="1"/>
            </p:cNvSpPr>
            <p:nvPr/>
          </p:nvSpPr>
          <p:spPr bwMode="auto">
            <a:xfrm>
              <a:off x="894" y="1744"/>
              <a:ext cx="232" cy="168"/>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500" b="1" dirty="0">
                  <a:solidFill>
                    <a:srgbClr val="0070C0"/>
                  </a:solidFill>
                  <a:latin typeface="+mn-lt"/>
                  <a:ea typeface="Batang" pitchFamily="18" charset="-127"/>
                </a:rPr>
                <a:t>350</a:t>
              </a:r>
              <a:endParaRPr lang="en-GB" sz="1200" dirty="0">
                <a:solidFill>
                  <a:srgbClr val="0070C0"/>
                </a:solidFill>
                <a:effectLst>
                  <a:outerShdw blurRad="38100" dist="38100" dir="2700000" algn="tl">
                    <a:srgbClr val="C0C0C0"/>
                  </a:outerShdw>
                </a:effectLst>
                <a:latin typeface="+mn-lt"/>
                <a:ea typeface="Batang" pitchFamily="18" charset="-127"/>
              </a:endParaRPr>
            </a:p>
          </p:txBody>
        </p:sp>
        <p:sp>
          <p:nvSpPr>
            <p:cNvPr id="1309934" name="Rectangle 238"/>
            <p:cNvSpPr>
              <a:spLocks noChangeArrowheads="1"/>
            </p:cNvSpPr>
            <p:nvPr/>
          </p:nvSpPr>
          <p:spPr bwMode="auto">
            <a:xfrm>
              <a:off x="1690" y="3456"/>
              <a:ext cx="1249" cy="313"/>
            </a:xfrm>
            <a:prstGeom prst="rect">
              <a:avLst/>
            </a:prstGeom>
            <a:noFill/>
            <a:ln w="9525">
              <a:noFill/>
              <a:miter lim="800000"/>
              <a:headEnd/>
              <a:tailEnd/>
            </a:ln>
          </p:spPr>
          <p:txBody>
            <a:bodyPr wrap="none" lIns="0" tIns="0" rIns="0" bIns="0">
              <a:spAutoFit/>
            </a:bodyPr>
            <a:lstStyle/>
            <a:p>
              <a:pPr algn="ctr" fontAlgn="auto">
                <a:spcBef>
                  <a:spcPts val="0"/>
                </a:spcBef>
                <a:spcAft>
                  <a:spcPts val="0"/>
                </a:spcAft>
                <a:defRPr/>
              </a:pPr>
              <a:r>
                <a:rPr lang="en-GB" sz="1400" b="1" dirty="0">
                  <a:solidFill>
                    <a:srgbClr val="0070C0"/>
                  </a:solidFill>
                  <a:ea typeface="Batang" pitchFamily="18" charset="-127"/>
                  <a:cs typeface="Arial" pitchFamily="34" charset="0"/>
                </a:rPr>
                <a:t>pT1-T2 </a:t>
              </a:r>
              <a:endParaRPr lang="en-US" sz="1400" b="1" dirty="0">
                <a:solidFill>
                  <a:srgbClr val="0070C0"/>
                </a:solidFill>
                <a:ea typeface="Batang" pitchFamily="18" charset="-127"/>
                <a:cs typeface="Arial" pitchFamily="34" charset="0"/>
              </a:endParaRPr>
            </a:p>
            <a:p>
              <a:pPr algn="ctr" fontAlgn="auto">
                <a:spcBef>
                  <a:spcPts val="0"/>
                </a:spcBef>
                <a:spcAft>
                  <a:spcPts val="0"/>
                </a:spcAft>
                <a:defRPr/>
              </a:pPr>
              <a:r>
                <a:rPr lang="en-GB" sz="1400" b="1" dirty="0" smtClean="0">
                  <a:solidFill>
                    <a:srgbClr val="0070C0"/>
                  </a:solidFill>
                  <a:ea typeface="Batang" pitchFamily="18" charset="-127"/>
                  <a:cs typeface="Arial" pitchFamily="34" charset="0"/>
                </a:rPr>
                <a:t>(</a:t>
              </a:r>
              <a:r>
                <a:rPr lang="en-GB" sz="1400" b="1" dirty="0" err="1" smtClean="0">
                  <a:solidFill>
                    <a:srgbClr val="0070C0"/>
                  </a:solidFill>
                  <a:ea typeface="Batang" pitchFamily="18" charset="-127"/>
                  <a:cs typeface="Arial" pitchFamily="34" charset="0"/>
                </a:rPr>
                <a:t>organo</a:t>
              </a:r>
              <a:r>
                <a:rPr lang="en-GB" sz="1400" b="1" dirty="0" smtClean="0">
                  <a:solidFill>
                    <a:srgbClr val="0070C0"/>
                  </a:solidFill>
                  <a:ea typeface="Batang" pitchFamily="18" charset="-127"/>
                  <a:cs typeface="Arial" pitchFamily="34" charset="0"/>
                </a:rPr>
                <a:t> </a:t>
              </a:r>
              <a:r>
                <a:rPr lang="en-GB" sz="1400" b="1" dirty="0" err="1" smtClean="0">
                  <a:solidFill>
                    <a:srgbClr val="0070C0"/>
                  </a:solidFill>
                  <a:ea typeface="Batang" pitchFamily="18" charset="-127"/>
                  <a:cs typeface="Arial" pitchFamily="34" charset="0"/>
                </a:rPr>
                <a:t>confinato</a:t>
              </a:r>
              <a:r>
                <a:rPr lang="en-GB" sz="1400" b="1" dirty="0" smtClean="0">
                  <a:solidFill>
                    <a:srgbClr val="0070C0"/>
                  </a:solidFill>
                  <a:ea typeface="Batang" pitchFamily="18" charset="-127"/>
                  <a:cs typeface="Arial" pitchFamily="34" charset="0"/>
                </a:rPr>
                <a:t>)</a:t>
              </a:r>
              <a:endParaRPr lang="en-GB" sz="1400" dirty="0">
                <a:solidFill>
                  <a:srgbClr val="0070C0"/>
                </a:solidFill>
                <a:effectLst>
                  <a:outerShdw blurRad="38100" dist="38100" dir="2700000" algn="tl">
                    <a:srgbClr val="C0C0C0"/>
                  </a:outerShdw>
                </a:effectLst>
                <a:ea typeface="Batang" pitchFamily="18" charset="-127"/>
                <a:cs typeface="Arial" pitchFamily="34" charset="0"/>
              </a:endParaRPr>
            </a:p>
          </p:txBody>
        </p:sp>
        <p:sp>
          <p:nvSpPr>
            <p:cNvPr id="1309935" name="Rectangle 239"/>
            <p:cNvSpPr>
              <a:spLocks noChangeArrowheads="1"/>
            </p:cNvSpPr>
            <p:nvPr/>
          </p:nvSpPr>
          <p:spPr bwMode="auto">
            <a:xfrm>
              <a:off x="3805" y="3456"/>
              <a:ext cx="1594" cy="313"/>
            </a:xfrm>
            <a:prstGeom prst="rect">
              <a:avLst/>
            </a:prstGeom>
            <a:noFill/>
            <a:ln w="9525">
              <a:noFill/>
              <a:miter lim="800000"/>
              <a:headEnd/>
              <a:tailEnd/>
            </a:ln>
          </p:spPr>
          <p:txBody>
            <a:bodyPr wrap="none" lIns="0" tIns="0" rIns="0" bIns="0">
              <a:spAutoFit/>
            </a:bodyPr>
            <a:lstStyle/>
            <a:p>
              <a:pPr algn="ctr" fontAlgn="auto">
                <a:spcBef>
                  <a:spcPts val="0"/>
                </a:spcBef>
                <a:spcAft>
                  <a:spcPts val="0"/>
                </a:spcAft>
                <a:defRPr/>
              </a:pPr>
              <a:r>
                <a:rPr lang="en-GB" sz="1400" b="1" dirty="0">
                  <a:solidFill>
                    <a:srgbClr val="0070C0"/>
                  </a:solidFill>
                  <a:ea typeface="Batang" pitchFamily="18" charset="-127"/>
                  <a:cs typeface="Arial" pitchFamily="34" charset="0"/>
                </a:rPr>
                <a:t>pT3-T4 </a:t>
              </a:r>
              <a:endParaRPr lang="en-US" sz="1400" b="1" dirty="0">
                <a:solidFill>
                  <a:srgbClr val="0070C0"/>
                </a:solidFill>
                <a:ea typeface="Batang" pitchFamily="18" charset="-127"/>
                <a:cs typeface="Arial" pitchFamily="34" charset="0"/>
              </a:endParaRPr>
            </a:p>
            <a:p>
              <a:pPr algn="ctr" fontAlgn="auto">
                <a:spcBef>
                  <a:spcPts val="0"/>
                </a:spcBef>
                <a:spcAft>
                  <a:spcPts val="0"/>
                </a:spcAft>
                <a:defRPr/>
              </a:pPr>
              <a:r>
                <a:rPr lang="en-GB" sz="1400" b="1" dirty="0" smtClean="0">
                  <a:solidFill>
                    <a:srgbClr val="0070C0"/>
                  </a:solidFill>
                  <a:ea typeface="Batang" pitchFamily="18" charset="-127"/>
                  <a:cs typeface="Arial" pitchFamily="34" charset="0"/>
                </a:rPr>
                <a:t>(non-</a:t>
              </a:r>
              <a:r>
                <a:rPr lang="en-GB" sz="1400" b="1" dirty="0" err="1" smtClean="0">
                  <a:solidFill>
                    <a:srgbClr val="0070C0"/>
                  </a:solidFill>
                  <a:ea typeface="Batang" pitchFamily="18" charset="-127"/>
                  <a:cs typeface="Arial" pitchFamily="34" charset="0"/>
                </a:rPr>
                <a:t>organo</a:t>
              </a:r>
              <a:r>
                <a:rPr lang="en-GB" sz="1400" b="1" dirty="0" smtClean="0">
                  <a:solidFill>
                    <a:srgbClr val="0070C0"/>
                  </a:solidFill>
                  <a:ea typeface="Batang" pitchFamily="18" charset="-127"/>
                  <a:cs typeface="Arial" pitchFamily="34" charset="0"/>
                </a:rPr>
                <a:t> </a:t>
              </a:r>
              <a:r>
                <a:rPr lang="en-GB" sz="1400" b="1" dirty="0">
                  <a:solidFill>
                    <a:srgbClr val="0070C0"/>
                  </a:solidFill>
                  <a:ea typeface="Batang" pitchFamily="18" charset="-127"/>
                  <a:cs typeface="Arial" pitchFamily="34" charset="0"/>
                </a:rPr>
                <a:t> </a:t>
              </a:r>
              <a:r>
                <a:rPr lang="en-GB" sz="1400" b="1" dirty="0" err="1" smtClean="0">
                  <a:solidFill>
                    <a:srgbClr val="0070C0"/>
                  </a:solidFill>
                  <a:ea typeface="Batang" pitchFamily="18" charset="-127"/>
                  <a:cs typeface="Arial" pitchFamily="34" charset="0"/>
                </a:rPr>
                <a:t>confinato</a:t>
              </a:r>
              <a:r>
                <a:rPr lang="en-GB" sz="1400" b="1" dirty="0" smtClean="0">
                  <a:solidFill>
                    <a:srgbClr val="0070C0"/>
                  </a:solidFill>
                  <a:ea typeface="Batang" pitchFamily="18" charset="-127"/>
                  <a:cs typeface="Arial" pitchFamily="34" charset="0"/>
                </a:rPr>
                <a:t>)</a:t>
              </a:r>
              <a:endParaRPr lang="en-GB" sz="1400" dirty="0">
                <a:solidFill>
                  <a:srgbClr val="0070C0"/>
                </a:solidFill>
                <a:effectLst>
                  <a:outerShdw blurRad="38100" dist="38100" dir="2700000" algn="tl">
                    <a:srgbClr val="C0C0C0"/>
                  </a:outerShdw>
                </a:effectLst>
                <a:ea typeface="Batang" pitchFamily="18" charset="-127"/>
                <a:cs typeface="Arial" pitchFamily="34" charset="0"/>
              </a:endParaRPr>
            </a:p>
          </p:txBody>
        </p:sp>
        <p:sp>
          <p:nvSpPr>
            <p:cNvPr id="1309936" name="Rectangle 240"/>
            <p:cNvSpPr>
              <a:spLocks noChangeArrowheads="1"/>
            </p:cNvSpPr>
            <p:nvPr/>
          </p:nvSpPr>
          <p:spPr bwMode="auto">
            <a:xfrm rot="16200000">
              <a:off x="16" y="2031"/>
              <a:ext cx="1282" cy="17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ea typeface="Batang" pitchFamily="18" charset="-127"/>
                  <a:cs typeface="Arial" pitchFamily="34" charset="0"/>
                </a:rPr>
                <a:t>Testosterone (</a:t>
              </a:r>
              <a:r>
                <a:rPr lang="en-GB" sz="1400" b="1" dirty="0" err="1">
                  <a:solidFill>
                    <a:srgbClr val="0070C0"/>
                  </a:solidFill>
                  <a:ea typeface="Batang" pitchFamily="18" charset="-127"/>
                  <a:cs typeface="Arial" pitchFamily="34" charset="0"/>
                </a:rPr>
                <a:t>ng</a:t>
              </a:r>
              <a:r>
                <a:rPr lang="en-GB" sz="1400" b="1" dirty="0">
                  <a:solidFill>
                    <a:srgbClr val="0070C0"/>
                  </a:solidFill>
                  <a:ea typeface="Batang" pitchFamily="18" charset="-127"/>
                  <a:cs typeface="Arial" pitchFamily="34" charset="0"/>
                </a:rPr>
                <a:t>/</a:t>
              </a:r>
              <a:r>
                <a:rPr lang="en-GB" sz="1400" b="1" dirty="0" err="1">
                  <a:solidFill>
                    <a:srgbClr val="0070C0"/>
                  </a:solidFill>
                  <a:ea typeface="Batang" pitchFamily="18" charset="-127"/>
                  <a:cs typeface="Arial" pitchFamily="34" charset="0"/>
                </a:rPr>
                <a:t>dL</a:t>
              </a:r>
              <a:r>
                <a:rPr lang="en-GB" sz="1400" b="1" dirty="0">
                  <a:solidFill>
                    <a:srgbClr val="0070C0"/>
                  </a:solidFill>
                  <a:ea typeface="Batang" pitchFamily="18" charset="-127"/>
                  <a:cs typeface="Arial" pitchFamily="34" charset="0"/>
                </a:rPr>
                <a:t>)</a:t>
              </a:r>
              <a:endParaRPr lang="en-GB" sz="1400" dirty="0">
                <a:solidFill>
                  <a:srgbClr val="0070C0"/>
                </a:solidFill>
                <a:effectLst>
                  <a:outerShdw blurRad="38100" dist="38100" dir="2700000" algn="tl">
                    <a:srgbClr val="C0C0C0"/>
                  </a:outerShdw>
                </a:effectLst>
                <a:ea typeface="Batang" pitchFamily="18" charset="-127"/>
                <a:cs typeface="Arial" pitchFamily="34" charset="0"/>
              </a:endParaRPr>
            </a:p>
          </p:txBody>
        </p:sp>
        <p:sp>
          <p:nvSpPr>
            <p:cNvPr id="74775" name="Text Box 241"/>
            <p:cNvSpPr txBox="1">
              <a:spLocks noChangeArrowheads="1"/>
            </p:cNvSpPr>
            <p:nvPr/>
          </p:nvSpPr>
          <p:spPr bwMode="auto">
            <a:xfrm>
              <a:off x="2776" y="1056"/>
              <a:ext cx="669" cy="224"/>
            </a:xfrm>
            <a:prstGeom prst="rect">
              <a:avLst/>
            </a:prstGeom>
            <a:noFill/>
            <a:ln w="12700">
              <a:noFill/>
              <a:miter lim="800000"/>
              <a:headEnd/>
              <a:tailEnd/>
            </a:ln>
          </p:spPr>
          <p:txBody>
            <a:bodyPr wrap="none">
              <a:spAutoFit/>
            </a:bodyPr>
            <a:lstStyle/>
            <a:p>
              <a:pPr algn="ctr">
                <a:spcBef>
                  <a:spcPct val="20000"/>
                </a:spcBef>
              </a:pPr>
              <a:r>
                <a:rPr lang="de-DE" sz="1400" dirty="0">
                  <a:solidFill>
                    <a:srgbClr val="0070C0"/>
                  </a:solidFill>
                  <a:cs typeface="Arial" pitchFamily="34" charset="0"/>
                </a:rPr>
                <a:t>p=0.041</a:t>
              </a:r>
            </a:p>
          </p:txBody>
        </p:sp>
      </p:grpSp>
      <p:sp>
        <p:nvSpPr>
          <p:cNvPr id="240" name="TextBox 239"/>
          <p:cNvSpPr txBox="1"/>
          <p:nvPr/>
        </p:nvSpPr>
        <p:spPr>
          <a:xfrm>
            <a:off x="7981025" y="6067623"/>
            <a:ext cx="1162975" cy="307777"/>
          </a:xfrm>
          <a:prstGeom prst="rect">
            <a:avLst/>
          </a:prstGeom>
          <a:noFill/>
        </p:spPr>
        <p:txBody>
          <a:bodyPr wrap="square" rtlCol="0">
            <a:spAutoFit/>
          </a:bodyPr>
          <a:lstStyle/>
          <a:p>
            <a:pPr algn="r"/>
            <a:r>
              <a:rPr lang="en-GB" sz="1400" dirty="0" smtClean="0">
                <a:solidFill>
                  <a:srgbClr val="0070C0"/>
                </a:solidFill>
                <a:cs typeface="Arial" pitchFamily="34" charset="0"/>
              </a:rPr>
              <a:t>N=879</a:t>
            </a:r>
            <a:endParaRPr lang="en-GB" sz="1400" dirty="0">
              <a:solidFill>
                <a:srgbClr val="0070C0"/>
              </a:solidFill>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726"/>
          <p:cNvSpPr>
            <a:spLocks noGrp="1"/>
          </p:cNvSpPr>
          <p:nvPr>
            <p:ph type="title"/>
          </p:nvPr>
        </p:nvSpPr>
        <p:spPr>
          <a:xfrm>
            <a:off x="578473" y="731839"/>
            <a:ext cx="7851031" cy="1127124"/>
          </a:xfrm>
        </p:spPr>
        <p:txBody>
          <a:bodyPr>
            <a:noAutofit/>
          </a:bodyPr>
          <a:lstStyle/>
          <a:p>
            <a:r>
              <a:rPr lang="it-IT" sz="2400" dirty="0" smtClean="0"/>
              <a:t>Livelli di testosterone e </a:t>
            </a:r>
            <a:r>
              <a:rPr lang="it-IT" sz="2400" dirty="0" err="1" smtClean="0"/>
              <a:t>Gleason</a:t>
            </a:r>
            <a:r>
              <a:rPr lang="it-IT" sz="2400" dirty="0" smtClean="0"/>
              <a:t> Score</a:t>
            </a:r>
            <a:br>
              <a:rPr lang="it-IT" sz="2400" dirty="0" smtClean="0"/>
            </a:br>
            <a:r>
              <a:rPr lang="it-IT" sz="2400" dirty="0" smtClean="0"/>
              <a:t>in uomini con cancro alla prostata prima di prostatectomia radicale</a:t>
            </a:r>
            <a:br>
              <a:rPr lang="it-IT" sz="2400" dirty="0" smtClean="0"/>
            </a:br>
            <a:endParaRPr lang="en-GB" sz="2400" dirty="0" smtClean="0"/>
          </a:p>
        </p:txBody>
      </p:sp>
      <p:sp>
        <p:nvSpPr>
          <p:cNvPr id="75780" name="Rectangle 4"/>
          <p:cNvSpPr>
            <a:spLocks noChangeArrowheads="1"/>
          </p:cNvSpPr>
          <p:nvPr/>
        </p:nvSpPr>
        <p:spPr bwMode="auto">
          <a:xfrm>
            <a:off x="128588" y="374650"/>
            <a:ext cx="8909050" cy="914400"/>
          </a:xfrm>
          <a:prstGeom prst="rect">
            <a:avLst/>
          </a:prstGeom>
          <a:noFill/>
          <a:ln w="9525">
            <a:noFill/>
            <a:miter lim="800000"/>
            <a:headEnd/>
            <a:tailEnd/>
          </a:ln>
        </p:spPr>
        <p:txBody>
          <a:bodyPr/>
          <a:lstStyle/>
          <a:p>
            <a:pPr algn="ctr" eaLnBrk="0" hangingPunct="0">
              <a:lnSpc>
                <a:spcPct val="90000"/>
              </a:lnSpc>
            </a:pPr>
            <a:endParaRPr lang="de-DE" sz="1900" b="1">
              <a:solidFill>
                <a:srgbClr val="0070C0"/>
              </a:solidFill>
            </a:endParaRPr>
          </a:p>
        </p:txBody>
      </p:sp>
      <p:sp>
        <p:nvSpPr>
          <p:cNvPr id="75781" name="Text Box 5"/>
          <p:cNvSpPr txBox="1">
            <a:spLocks noChangeArrowheads="1"/>
          </p:cNvSpPr>
          <p:nvPr/>
        </p:nvSpPr>
        <p:spPr bwMode="auto">
          <a:xfrm>
            <a:off x="94734" y="6375400"/>
            <a:ext cx="3034805" cy="261610"/>
          </a:xfrm>
          <a:prstGeom prst="rect">
            <a:avLst/>
          </a:prstGeom>
          <a:noFill/>
          <a:ln w="12700">
            <a:noFill/>
            <a:miter lim="800000"/>
            <a:headEnd/>
            <a:tailEnd/>
          </a:ln>
        </p:spPr>
        <p:txBody>
          <a:bodyPr wrap="none">
            <a:spAutoFit/>
          </a:bodyPr>
          <a:lstStyle/>
          <a:p>
            <a:pPr algn="ctr" eaLnBrk="0" hangingPunct="0"/>
            <a:r>
              <a:rPr lang="de-DE" sz="1100" dirty="0">
                <a:solidFill>
                  <a:srgbClr val="0070C0"/>
                </a:solidFill>
              </a:rPr>
              <a:t>Madersbacher S </a:t>
            </a:r>
            <a:r>
              <a:rPr lang="de-DE" sz="1100" i="1" dirty="0">
                <a:solidFill>
                  <a:srgbClr val="0070C0"/>
                </a:solidFill>
              </a:rPr>
              <a:t>et al</a:t>
            </a:r>
            <a:r>
              <a:rPr lang="de-DE" sz="1100" dirty="0">
                <a:solidFill>
                  <a:srgbClr val="0070C0"/>
                </a:solidFill>
              </a:rPr>
              <a:t>.</a:t>
            </a:r>
            <a:r>
              <a:rPr lang="de-DE" sz="1100" i="1" dirty="0">
                <a:solidFill>
                  <a:srgbClr val="0070C0"/>
                </a:solidFill>
              </a:rPr>
              <a:t> </a:t>
            </a:r>
            <a:r>
              <a:rPr lang="de-DE" sz="1100" i="1" dirty="0" smtClean="0">
                <a:solidFill>
                  <a:srgbClr val="0070C0"/>
                </a:solidFill>
              </a:rPr>
              <a:t>Urol</a:t>
            </a:r>
            <a:r>
              <a:rPr lang="de-DE" sz="1100" dirty="0" smtClean="0">
                <a:solidFill>
                  <a:srgbClr val="0070C0"/>
                </a:solidFill>
              </a:rPr>
              <a:t> 2002;60:869–874</a:t>
            </a:r>
            <a:r>
              <a:rPr lang="de-DE" sz="1100" dirty="0">
                <a:solidFill>
                  <a:srgbClr val="0070C0"/>
                </a:solidFill>
              </a:rPr>
              <a:t>.</a:t>
            </a:r>
          </a:p>
        </p:txBody>
      </p:sp>
      <p:sp>
        <p:nvSpPr>
          <p:cNvPr id="75782" name="Text Box 6"/>
          <p:cNvSpPr txBox="1">
            <a:spLocks noChangeArrowheads="1"/>
          </p:cNvSpPr>
          <p:nvPr/>
        </p:nvSpPr>
        <p:spPr bwMode="auto">
          <a:xfrm>
            <a:off x="103188" y="6207125"/>
            <a:ext cx="184150" cy="461963"/>
          </a:xfrm>
          <a:prstGeom prst="rect">
            <a:avLst/>
          </a:prstGeom>
          <a:noFill/>
          <a:ln w="12700">
            <a:noFill/>
            <a:miter lim="800000"/>
            <a:headEnd/>
            <a:tailEnd/>
          </a:ln>
        </p:spPr>
        <p:txBody>
          <a:bodyPr wrap="none">
            <a:spAutoFit/>
          </a:bodyPr>
          <a:lstStyle/>
          <a:p>
            <a:pPr eaLnBrk="0" hangingPunct="0"/>
            <a:endParaRPr lang="en-GB" sz="2400">
              <a:solidFill>
                <a:srgbClr val="0070C0"/>
              </a:solidFill>
              <a:latin typeface="Times New Roman" pitchFamily="18" charset="0"/>
            </a:endParaRPr>
          </a:p>
        </p:txBody>
      </p:sp>
      <p:grpSp>
        <p:nvGrpSpPr>
          <p:cNvPr id="2" name="Group 7"/>
          <p:cNvGrpSpPr>
            <a:grpSpLocks/>
          </p:cNvGrpSpPr>
          <p:nvPr/>
        </p:nvGrpSpPr>
        <p:grpSpPr bwMode="auto">
          <a:xfrm>
            <a:off x="606425" y="1857375"/>
            <a:ext cx="7089774" cy="3908425"/>
            <a:chOff x="622" y="964"/>
            <a:chExt cx="4466" cy="2462"/>
          </a:xfrm>
        </p:grpSpPr>
        <p:grpSp>
          <p:nvGrpSpPr>
            <p:cNvPr id="3" name="Group 8"/>
            <p:cNvGrpSpPr>
              <a:grpSpLocks/>
            </p:cNvGrpSpPr>
            <p:nvPr/>
          </p:nvGrpSpPr>
          <p:grpSpPr bwMode="auto">
            <a:xfrm>
              <a:off x="1418" y="1636"/>
              <a:ext cx="1411" cy="1432"/>
              <a:chOff x="1472" y="1721"/>
              <a:chExt cx="1508" cy="1612"/>
            </a:xfrm>
          </p:grpSpPr>
          <p:grpSp>
            <p:nvGrpSpPr>
              <p:cNvPr id="4" name="Group 9"/>
              <p:cNvGrpSpPr>
                <a:grpSpLocks/>
              </p:cNvGrpSpPr>
              <p:nvPr/>
            </p:nvGrpSpPr>
            <p:grpSpPr bwMode="auto">
              <a:xfrm>
                <a:off x="1472" y="1721"/>
                <a:ext cx="874" cy="1612"/>
                <a:chOff x="1472" y="1721"/>
                <a:chExt cx="874" cy="1612"/>
              </a:xfrm>
            </p:grpSpPr>
            <p:sp>
              <p:nvSpPr>
                <p:cNvPr id="76304" name="Rectangle 10"/>
                <p:cNvSpPr>
                  <a:spLocks noChangeArrowheads="1"/>
                </p:cNvSpPr>
                <p:nvPr/>
              </p:nvSpPr>
              <p:spPr bwMode="auto">
                <a:xfrm>
                  <a:off x="147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05" name="Rectangle 11"/>
                <p:cNvSpPr>
                  <a:spLocks noChangeArrowheads="1"/>
                </p:cNvSpPr>
                <p:nvPr/>
              </p:nvSpPr>
              <p:spPr bwMode="auto">
                <a:xfrm>
                  <a:off x="1476"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06" name="Rectangle 12"/>
                <p:cNvSpPr>
                  <a:spLocks noChangeArrowheads="1"/>
                </p:cNvSpPr>
                <p:nvPr/>
              </p:nvSpPr>
              <p:spPr bwMode="auto">
                <a:xfrm>
                  <a:off x="148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07" name="Rectangle 13"/>
                <p:cNvSpPr>
                  <a:spLocks noChangeArrowheads="1"/>
                </p:cNvSpPr>
                <p:nvPr/>
              </p:nvSpPr>
              <p:spPr bwMode="auto">
                <a:xfrm>
                  <a:off x="148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08" name="Rectangle 14"/>
                <p:cNvSpPr>
                  <a:spLocks noChangeArrowheads="1"/>
                </p:cNvSpPr>
                <p:nvPr/>
              </p:nvSpPr>
              <p:spPr bwMode="auto">
                <a:xfrm>
                  <a:off x="1489"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09" name="Rectangle 15"/>
                <p:cNvSpPr>
                  <a:spLocks noChangeArrowheads="1"/>
                </p:cNvSpPr>
                <p:nvPr/>
              </p:nvSpPr>
              <p:spPr bwMode="auto">
                <a:xfrm>
                  <a:off x="149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10" name="Rectangle 16"/>
                <p:cNvSpPr>
                  <a:spLocks noChangeArrowheads="1"/>
                </p:cNvSpPr>
                <p:nvPr/>
              </p:nvSpPr>
              <p:spPr bwMode="auto">
                <a:xfrm>
                  <a:off x="149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11" name="Rectangle 17"/>
                <p:cNvSpPr>
                  <a:spLocks noChangeArrowheads="1"/>
                </p:cNvSpPr>
                <p:nvPr/>
              </p:nvSpPr>
              <p:spPr bwMode="auto">
                <a:xfrm>
                  <a:off x="1502"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12" name="Rectangle 18"/>
                <p:cNvSpPr>
                  <a:spLocks noChangeArrowheads="1"/>
                </p:cNvSpPr>
                <p:nvPr/>
              </p:nvSpPr>
              <p:spPr bwMode="auto">
                <a:xfrm>
                  <a:off x="150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13" name="Rectangle 19"/>
                <p:cNvSpPr>
                  <a:spLocks noChangeArrowheads="1"/>
                </p:cNvSpPr>
                <p:nvPr/>
              </p:nvSpPr>
              <p:spPr bwMode="auto">
                <a:xfrm>
                  <a:off x="1511"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14" name="Rectangle 20"/>
                <p:cNvSpPr>
                  <a:spLocks noChangeArrowheads="1"/>
                </p:cNvSpPr>
                <p:nvPr/>
              </p:nvSpPr>
              <p:spPr bwMode="auto">
                <a:xfrm>
                  <a:off x="151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15" name="Rectangle 21"/>
                <p:cNvSpPr>
                  <a:spLocks noChangeArrowheads="1"/>
                </p:cNvSpPr>
                <p:nvPr/>
              </p:nvSpPr>
              <p:spPr bwMode="auto">
                <a:xfrm>
                  <a:off x="1520"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16" name="Rectangle 22"/>
                <p:cNvSpPr>
                  <a:spLocks noChangeArrowheads="1"/>
                </p:cNvSpPr>
                <p:nvPr/>
              </p:nvSpPr>
              <p:spPr bwMode="auto">
                <a:xfrm>
                  <a:off x="1524"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17" name="Rectangle 23"/>
                <p:cNvSpPr>
                  <a:spLocks noChangeArrowheads="1"/>
                </p:cNvSpPr>
                <p:nvPr/>
              </p:nvSpPr>
              <p:spPr bwMode="auto">
                <a:xfrm>
                  <a:off x="1529"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18" name="Rectangle 24"/>
                <p:cNvSpPr>
                  <a:spLocks noChangeArrowheads="1"/>
                </p:cNvSpPr>
                <p:nvPr/>
              </p:nvSpPr>
              <p:spPr bwMode="auto">
                <a:xfrm>
                  <a:off x="1533"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19" name="Rectangle 25"/>
                <p:cNvSpPr>
                  <a:spLocks noChangeArrowheads="1"/>
                </p:cNvSpPr>
                <p:nvPr/>
              </p:nvSpPr>
              <p:spPr bwMode="auto">
                <a:xfrm>
                  <a:off x="1537"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20" name="Rectangle 26"/>
                <p:cNvSpPr>
                  <a:spLocks noChangeArrowheads="1"/>
                </p:cNvSpPr>
                <p:nvPr/>
              </p:nvSpPr>
              <p:spPr bwMode="auto">
                <a:xfrm>
                  <a:off x="154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21" name="Rectangle 27"/>
                <p:cNvSpPr>
                  <a:spLocks noChangeArrowheads="1"/>
                </p:cNvSpPr>
                <p:nvPr/>
              </p:nvSpPr>
              <p:spPr bwMode="auto">
                <a:xfrm>
                  <a:off x="154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22" name="Rectangle 28"/>
                <p:cNvSpPr>
                  <a:spLocks noChangeArrowheads="1"/>
                </p:cNvSpPr>
                <p:nvPr/>
              </p:nvSpPr>
              <p:spPr bwMode="auto">
                <a:xfrm>
                  <a:off x="1550"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23" name="Rectangle 29"/>
                <p:cNvSpPr>
                  <a:spLocks noChangeArrowheads="1"/>
                </p:cNvSpPr>
                <p:nvPr/>
              </p:nvSpPr>
              <p:spPr bwMode="auto">
                <a:xfrm>
                  <a:off x="155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24" name="Rectangle 30"/>
                <p:cNvSpPr>
                  <a:spLocks noChangeArrowheads="1"/>
                </p:cNvSpPr>
                <p:nvPr/>
              </p:nvSpPr>
              <p:spPr bwMode="auto">
                <a:xfrm>
                  <a:off x="1559"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25" name="Rectangle 31"/>
                <p:cNvSpPr>
                  <a:spLocks noChangeArrowheads="1"/>
                </p:cNvSpPr>
                <p:nvPr/>
              </p:nvSpPr>
              <p:spPr bwMode="auto">
                <a:xfrm>
                  <a:off x="156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26" name="Rectangle 32"/>
                <p:cNvSpPr>
                  <a:spLocks noChangeArrowheads="1"/>
                </p:cNvSpPr>
                <p:nvPr/>
              </p:nvSpPr>
              <p:spPr bwMode="auto">
                <a:xfrm>
                  <a:off x="156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27" name="Rectangle 33"/>
                <p:cNvSpPr>
                  <a:spLocks noChangeArrowheads="1"/>
                </p:cNvSpPr>
                <p:nvPr/>
              </p:nvSpPr>
              <p:spPr bwMode="auto">
                <a:xfrm>
                  <a:off x="1572"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28" name="Rectangle 34"/>
                <p:cNvSpPr>
                  <a:spLocks noChangeArrowheads="1"/>
                </p:cNvSpPr>
                <p:nvPr/>
              </p:nvSpPr>
              <p:spPr bwMode="auto">
                <a:xfrm>
                  <a:off x="157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29" name="Rectangle 35"/>
                <p:cNvSpPr>
                  <a:spLocks noChangeArrowheads="1"/>
                </p:cNvSpPr>
                <p:nvPr/>
              </p:nvSpPr>
              <p:spPr bwMode="auto">
                <a:xfrm>
                  <a:off x="158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30" name="Rectangle 36"/>
                <p:cNvSpPr>
                  <a:spLocks noChangeArrowheads="1"/>
                </p:cNvSpPr>
                <p:nvPr/>
              </p:nvSpPr>
              <p:spPr bwMode="auto">
                <a:xfrm>
                  <a:off x="1585"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31" name="Rectangle 37"/>
                <p:cNvSpPr>
                  <a:spLocks noChangeArrowheads="1"/>
                </p:cNvSpPr>
                <p:nvPr/>
              </p:nvSpPr>
              <p:spPr bwMode="auto">
                <a:xfrm>
                  <a:off x="1590"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32" name="Rectangle 38"/>
                <p:cNvSpPr>
                  <a:spLocks noChangeArrowheads="1"/>
                </p:cNvSpPr>
                <p:nvPr/>
              </p:nvSpPr>
              <p:spPr bwMode="auto">
                <a:xfrm>
                  <a:off x="1594"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33" name="Rectangle 39"/>
                <p:cNvSpPr>
                  <a:spLocks noChangeArrowheads="1"/>
                </p:cNvSpPr>
                <p:nvPr/>
              </p:nvSpPr>
              <p:spPr bwMode="auto">
                <a:xfrm>
                  <a:off x="1599"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34" name="Rectangle 40"/>
                <p:cNvSpPr>
                  <a:spLocks noChangeArrowheads="1"/>
                </p:cNvSpPr>
                <p:nvPr/>
              </p:nvSpPr>
              <p:spPr bwMode="auto">
                <a:xfrm>
                  <a:off x="1603"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35" name="Rectangle 41"/>
                <p:cNvSpPr>
                  <a:spLocks noChangeArrowheads="1"/>
                </p:cNvSpPr>
                <p:nvPr/>
              </p:nvSpPr>
              <p:spPr bwMode="auto">
                <a:xfrm>
                  <a:off x="1607"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36" name="Rectangle 42"/>
                <p:cNvSpPr>
                  <a:spLocks noChangeArrowheads="1"/>
                </p:cNvSpPr>
                <p:nvPr/>
              </p:nvSpPr>
              <p:spPr bwMode="auto">
                <a:xfrm>
                  <a:off x="161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37" name="Rectangle 43"/>
                <p:cNvSpPr>
                  <a:spLocks noChangeArrowheads="1"/>
                </p:cNvSpPr>
                <p:nvPr/>
              </p:nvSpPr>
              <p:spPr bwMode="auto">
                <a:xfrm>
                  <a:off x="161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38" name="Rectangle 44"/>
                <p:cNvSpPr>
                  <a:spLocks noChangeArrowheads="1"/>
                </p:cNvSpPr>
                <p:nvPr/>
              </p:nvSpPr>
              <p:spPr bwMode="auto">
                <a:xfrm>
                  <a:off x="1620"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39" name="Rectangle 45"/>
                <p:cNvSpPr>
                  <a:spLocks noChangeArrowheads="1"/>
                </p:cNvSpPr>
                <p:nvPr/>
              </p:nvSpPr>
              <p:spPr bwMode="auto">
                <a:xfrm>
                  <a:off x="162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40" name="Rectangle 46"/>
                <p:cNvSpPr>
                  <a:spLocks noChangeArrowheads="1"/>
                </p:cNvSpPr>
                <p:nvPr/>
              </p:nvSpPr>
              <p:spPr bwMode="auto">
                <a:xfrm>
                  <a:off x="1629"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41" name="Rectangle 47"/>
                <p:cNvSpPr>
                  <a:spLocks noChangeArrowheads="1"/>
                </p:cNvSpPr>
                <p:nvPr/>
              </p:nvSpPr>
              <p:spPr bwMode="auto">
                <a:xfrm>
                  <a:off x="163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42" name="Rectangle 48"/>
                <p:cNvSpPr>
                  <a:spLocks noChangeArrowheads="1"/>
                </p:cNvSpPr>
                <p:nvPr/>
              </p:nvSpPr>
              <p:spPr bwMode="auto">
                <a:xfrm>
                  <a:off x="163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43" name="Rectangle 49"/>
                <p:cNvSpPr>
                  <a:spLocks noChangeArrowheads="1"/>
                </p:cNvSpPr>
                <p:nvPr/>
              </p:nvSpPr>
              <p:spPr bwMode="auto">
                <a:xfrm>
                  <a:off x="1642"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44" name="Rectangle 50"/>
                <p:cNvSpPr>
                  <a:spLocks noChangeArrowheads="1"/>
                </p:cNvSpPr>
                <p:nvPr/>
              </p:nvSpPr>
              <p:spPr bwMode="auto">
                <a:xfrm>
                  <a:off x="164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45" name="Rectangle 51"/>
                <p:cNvSpPr>
                  <a:spLocks noChangeArrowheads="1"/>
                </p:cNvSpPr>
                <p:nvPr/>
              </p:nvSpPr>
              <p:spPr bwMode="auto">
                <a:xfrm>
                  <a:off x="165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46" name="Rectangle 52"/>
                <p:cNvSpPr>
                  <a:spLocks noChangeArrowheads="1"/>
                </p:cNvSpPr>
                <p:nvPr/>
              </p:nvSpPr>
              <p:spPr bwMode="auto">
                <a:xfrm>
                  <a:off x="1655"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47" name="Rectangle 53"/>
                <p:cNvSpPr>
                  <a:spLocks noChangeArrowheads="1"/>
                </p:cNvSpPr>
                <p:nvPr/>
              </p:nvSpPr>
              <p:spPr bwMode="auto">
                <a:xfrm>
                  <a:off x="1660"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48" name="Rectangle 54"/>
                <p:cNvSpPr>
                  <a:spLocks noChangeArrowheads="1"/>
                </p:cNvSpPr>
                <p:nvPr/>
              </p:nvSpPr>
              <p:spPr bwMode="auto">
                <a:xfrm>
                  <a:off x="166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49" name="Rectangle 55"/>
                <p:cNvSpPr>
                  <a:spLocks noChangeArrowheads="1"/>
                </p:cNvSpPr>
                <p:nvPr/>
              </p:nvSpPr>
              <p:spPr bwMode="auto">
                <a:xfrm>
                  <a:off x="1668"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50" name="Rectangle 56"/>
                <p:cNvSpPr>
                  <a:spLocks noChangeArrowheads="1"/>
                </p:cNvSpPr>
                <p:nvPr/>
              </p:nvSpPr>
              <p:spPr bwMode="auto">
                <a:xfrm>
                  <a:off x="1673"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51" name="Rectangle 57"/>
                <p:cNvSpPr>
                  <a:spLocks noChangeArrowheads="1"/>
                </p:cNvSpPr>
                <p:nvPr/>
              </p:nvSpPr>
              <p:spPr bwMode="auto">
                <a:xfrm>
                  <a:off x="1677"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52" name="Rectangle 58"/>
                <p:cNvSpPr>
                  <a:spLocks noChangeArrowheads="1"/>
                </p:cNvSpPr>
                <p:nvPr/>
              </p:nvSpPr>
              <p:spPr bwMode="auto">
                <a:xfrm>
                  <a:off x="168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53" name="Rectangle 59"/>
                <p:cNvSpPr>
                  <a:spLocks noChangeArrowheads="1"/>
                </p:cNvSpPr>
                <p:nvPr/>
              </p:nvSpPr>
              <p:spPr bwMode="auto">
                <a:xfrm>
                  <a:off x="168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54" name="Rectangle 60"/>
                <p:cNvSpPr>
                  <a:spLocks noChangeArrowheads="1"/>
                </p:cNvSpPr>
                <p:nvPr/>
              </p:nvSpPr>
              <p:spPr bwMode="auto">
                <a:xfrm>
                  <a:off x="1690"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55" name="Rectangle 61"/>
                <p:cNvSpPr>
                  <a:spLocks noChangeArrowheads="1"/>
                </p:cNvSpPr>
                <p:nvPr/>
              </p:nvSpPr>
              <p:spPr bwMode="auto">
                <a:xfrm>
                  <a:off x="169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56" name="Rectangle 62"/>
                <p:cNvSpPr>
                  <a:spLocks noChangeArrowheads="1"/>
                </p:cNvSpPr>
                <p:nvPr/>
              </p:nvSpPr>
              <p:spPr bwMode="auto">
                <a:xfrm>
                  <a:off x="1699"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57" name="Rectangle 63"/>
                <p:cNvSpPr>
                  <a:spLocks noChangeArrowheads="1"/>
                </p:cNvSpPr>
                <p:nvPr/>
              </p:nvSpPr>
              <p:spPr bwMode="auto">
                <a:xfrm>
                  <a:off x="1703"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58" name="Rectangle 64"/>
                <p:cNvSpPr>
                  <a:spLocks noChangeArrowheads="1"/>
                </p:cNvSpPr>
                <p:nvPr/>
              </p:nvSpPr>
              <p:spPr bwMode="auto">
                <a:xfrm>
                  <a:off x="170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59" name="Rectangle 65"/>
                <p:cNvSpPr>
                  <a:spLocks noChangeArrowheads="1"/>
                </p:cNvSpPr>
                <p:nvPr/>
              </p:nvSpPr>
              <p:spPr bwMode="auto">
                <a:xfrm>
                  <a:off x="1712"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60" name="Rectangle 66"/>
                <p:cNvSpPr>
                  <a:spLocks noChangeArrowheads="1"/>
                </p:cNvSpPr>
                <p:nvPr/>
              </p:nvSpPr>
              <p:spPr bwMode="auto">
                <a:xfrm>
                  <a:off x="171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61" name="Rectangle 67"/>
                <p:cNvSpPr>
                  <a:spLocks noChangeArrowheads="1"/>
                </p:cNvSpPr>
                <p:nvPr/>
              </p:nvSpPr>
              <p:spPr bwMode="auto">
                <a:xfrm>
                  <a:off x="172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62" name="Rectangle 68"/>
                <p:cNvSpPr>
                  <a:spLocks noChangeArrowheads="1"/>
                </p:cNvSpPr>
                <p:nvPr/>
              </p:nvSpPr>
              <p:spPr bwMode="auto">
                <a:xfrm>
                  <a:off x="1725"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63" name="Rectangle 69"/>
                <p:cNvSpPr>
                  <a:spLocks noChangeArrowheads="1"/>
                </p:cNvSpPr>
                <p:nvPr/>
              </p:nvSpPr>
              <p:spPr bwMode="auto">
                <a:xfrm>
                  <a:off x="1730"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64" name="Rectangle 70"/>
                <p:cNvSpPr>
                  <a:spLocks noChangeArrowheads="1"/>
                </p:cNvSpPr>
                <p:nvPr/>
              </p:nvSpPr>
              <p:spPr bwMode="auto">
                <a:xfrm>
                  <a:off x="173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65" name="Rectangle 71"/>
                <p:cNvSpPr>
                  <a:spLocks noChangeArrowheads="1"/>
                </p:cNvSpPr>
                <p:nvPr/>
              </p:nvSpPr>
              <p:spPr bwMode="auto">
                <a:xfrm>
                  <a:off x="1738"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66" name="Rectangle 72"/>
                <p:cNvSpPr>
                  <a:spLocks noChangeArrowheads="1"/>
                </p:cNvSpPr>
                <p:nvPr/>
              </p:nvSpPr>
              <p:spPr bwMode="auto">
                <a:xfrm>
                  <a:off x="1743"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67" name="Rectangle 73"/>
                <p:cNvSpPr>
                  <a:spLocks noChangeArrowheads="1"/>
                </p:cNvSpPr>
                <p:nvPr/>
              </p:nvSpPr>
              <p:spPr bwMode="auto">
                <a:xfrm>
                  <a:off x="1747"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68" name="Rectangle 74"/>
                <p:cNvSpPr>
                  <a:spLocks noChangeArrowheads="1"/>
                </p:cNvSpPr>
                <p:nvPr/>
              </p:nvSpPr>
              <p:spPr bwMode="auto">
                <a:xfrm>
                  <a:off x="175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69" name="Rectangle 75"/>
                <p:cNvSpPr>
                  <a:spLocks noChangeArrowheads="1"/>
                </p:cNvSpPr>
                <p:nvPr/>
              </p:nvSpPr>
              <p:spPr bwMode="auto">
                <a:xfrm>
                  <a:off x="175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70" name="Rectangle 76"/>
                <p:cNvSpPr>
                  <a:spLocks noChangeArrowheads="1"/>
                </p:cNvSpPr>
                <p:nvPr/>
              </p:nvSpPr>
              <p:spPr bwMode="auto">
                <a:xfrm>
                  <a:off x="1760"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71" name="Rectangle 77"/>
                <p:cNvSpPr>
                  <a:spLocks noChangeArrowheads="1"/>
                </p:cNvSpPr>
                <p:nvPr/>
              </p:nvSpPr>
              <p:spPr bwMode="auto">
                <a:xfrm>
                  <a:off x="176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72" name="Rectangle 78"/>
                <p:cNvSpPr>
                  <a:spLocks noChangeArrowheads="1"/>
                </p:cNvSpPr>
                <p:nvPr/>
              </p:nvSpPr>
              <p:spPr bwMode="auto">
                <a:xfrm>
                  <a:off x="1769"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73" name="Rectangle 79"/>
                <p:cNvSpPr>
                  <a:spLocks noChangeArrowheads="1"/>
                </p:cNvSpPr>
                <p:nvPr/>
              </p:nvSpPr>
              <p:spPr bwMode="auto">
                <a:xfrm>
                  <a:off x="1773"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74" name="Rectangle 80"/>
                <p:cNvSpPr>
                  <a:spLocks noChangeArrowheads="1"/>
                </p:cNvSpPr>
                <p:nvPr/>
              </p:nvSpPr>
              <p:spPr bwMode="auto">
                <a:xfrm>
                  <a:off x="177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75" name="Rectangle 81"/>
                <p:cNvSpPr>
                  <a:spLocks noChangeArrowheads="1"/>
                </p:cNvSpPr>
                <p:nvPr/>
              </p:nvSpPr>
              <p:spPr bwMode="auto">
                <a:xfrm>
                  <a:off x="178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76" name="Rectangle 82"/>
                <p:cNvSpPr>
                  <a:spLocks noChangeArrowheads="1"/>
                </p:cNvSpPr>
                <p:nvPr/>
              </p:nvSpPr>
              <p:spPr bwMode="auto">
                <a:xfrm>
                  <a:off x="1786"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77" name="Rectangle 83"/>
                <p:cNvSpPr>
                  <a:spLocks noChangeArrowheads="1"/>
                </p:cNvSpPr>
                <p:nvPr/>
              </p:nvSpPr>
              <p:spPr bwMode="auto">
                <a:xfrm>
                  <a:off x="179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78" name="Rectangle 84"/>
                <p:cNvSpPr>
                  <a:spLocks noChangeArrowheads="1"/>
                </p:cNvSpPr>
                <p:nvPr/>
              </p:nvSpPr>
              <p:spPr bwMode="auto">
                <a:xfrm>
                  <a:off x="1795"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79" name="Rectangle 85"/>
                <p:cNvSpPr>
                  <a:spLocks noChangeArrowheads="1"/>
                </p:cNvSpPr>
                <p:nvPr/>
              </p:nvSpPr>
              <p:spPr bwMode="auto">
                <a:xfrm>
                  <a:off x="1800"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80" name="Rectangle 86"/>
                <p:cNvSpPr>
                  <a:spLocks noChangeArrowheads="1"/>
                </p:cNvSpPr>
                <p:nvPr/>
              </p:nvSpPr>
              <p:spPr bwMode="auto">
                <a:xfrm>
                  <a:off x="180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81" name="Rectangle 87"/>
                <p:cNvSpPr>
                  <a:spLocks noChangeArrowheads="1"/>
                </p:cNvSpPr>
                <p:nvPr/>
              </p:nvSpPr>
              <p:spPr bwMode="auto">
                <a:xfrm>
                  <a:off x="1808"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82" name="Rectangle 88"/>
                <p:cNvSpPr>
                  <a:spLocks noChangeArrowheads="1"/>
                </p:cNvSpPr>
                <p:nvPr/>
              </p:nvSpPr>
              <p:spPr bwMode="auto">
                <a:xfrm>
                  <a:off x="1813"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83" name="Rectangle 89"/>
                <p:cNvSpPr>
                  <a:spLocks noChangeArrowheads="1"/>
                </p:cNvSpPr>
                <p:nvPr/>
              </p:nvSpPr>
              <p:spPr bwMode="auto">
                <a:xfrm>
                  <a:off x="181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84" name="Rectangle 90"/>
                <p:cNvSpPr>
                  <a:spLocks noChangeArrowheads="1"/>
                </p:cNvSpPr>
                <p:nvPr/>
              </p:nvSpPr>
              <p:spPr bwMode="auto">
                <a:xfrm>
                  <a:off x="1821"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85" name="Rectangle 91"/>
                <p:cNvSpPr>
                  <a:spLocks noChangeArrowheads="1"/>
                </p:cNvSpPr>
                <p:nvPr/>
              </p:nvSpPr>
              <p:spPr bwMode="auto">
                <a:xfrm>
                  <a:off x="182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86" name="Rectangle 92"/>
                <p:cNvSpPr>
                  <a:spLocks noChangeArrowheads="1"/>
                </p:cNvSpPr>
                <p:nvPr/>
              </p:nvSpPr>
              <p:spPr bwMode="auto">
                <a:xfrm>
                  <a:off x="1830"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87" name="Rectangle 93"/>
                <p:cNvSpPr>
                  <a:spLocks noChangeArrowheads="1"/>
                </p:cNvSpPr>
                <p:nvPr/>
              </p:nvSpPr>
              <p:spPr bwMode="auto">
                <a:xfrm>
                  <a:off x="183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88" name="Rectangle 94"/>
                <p:cNvSpPr>
                  <a:spLocks noChangeArrowheads="1"/>
                </p:cNvSpPr>
                <p:nvPr/>
              </p:nvSpPr>
              <p:spPr bwMode="auto">
                <a:xfrm>
                  <a:off x="1839"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89" name="Rectangle 95"/>
                <p:cNvSpPr>
                  <a:spLocks noChangeArrowheads="1"/>
                </p:cNvSpPr>
                <p:nvPr/>
              </p:nvSpPr>
              <p:spPr bwMode="auto">
                <a:xfrm>
                  <a:off x="1843"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90" name="Rectangle 96"/>
                <p:cNvSpPr>
                  <a:spLocks noChangeArrowheads="1"/>
                </p:cNvSpPr>
                <p:nvPr/>
              </p:nvSpPr>
              <p:spPr bwMode="auto">
                <a:xfrm>
                  <a:off x="184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91" name="Rectangle 97"/>
                <p:cNvSpPr>
                  <a:spLocks noChangeArrowheads="1"/>
                </p:cNvSpPr>
                <p:nvPr/>
              </p:nvSpPr>
              <p:spPr bwMode="auto">
                <a:xfrm>
                  <a:off x="185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92" name="Rectangle 98"/>
                <p:cNvSpPr>
                  <a:spLocks noChangeArrowheads="1"/>
                </p:cNvSpPr>
                <p:nvPr/>
              </p:nvSpPr>
              <p:spPr bwMode="auto">
                <a:xfrm>
                  <a:off x="1856"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93" name="Rectangle 99"/>
                <p:cNvSpPr>
                  <a:spLocks noChangeArrowheads="1"/>
                </p:cNvSpPr>
                <p:nvPr/>
              </p:nvSpPr>
              <p:spPr bwMode="auto">
                <a:xfrm>
                  <a:off x="186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94" name="Rectangle 100"/>
                <p:cNvSpPr>
                  <a:spLocks noChangeArrowheads="1"/>
                </p:cNvSpPr>
                <p:nvPr/>
              </p:nvSpPr>
              <p:spPr bwMode="auto">
                <a:xfrm>
                  <a:off x="1865"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95" name="Rectangle 101"/>
                <p:cNvSpPr>
                  <a:spLocks noChangeArrowheads="1"/>
                </p:cNvSpPr>
                <p:nvPr/>
              </p:nvSpPr>
              <p:spPr bwMode="auto">
                <a:xfrm>
                  <a:off x="1870"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96" name="Rectangle 102"/>
                <p:cNvSpPr>
                  <a:spLocks noChangeArrowheads="1"/>
                </p:cNvSpPr>
                <p:nvPr/>
              </p:nvSpPr>
              <p:spPr bwMode="auto">
                <a:xfrm>
                  <a:off x="187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97" name="Rectangle 103"/>
                <p:cNvSpPr>
                  <a:spLocks noChangeArrowheads="1"/>
                </p:cNvSpPr>
                <p:nvPr/>
              </p:nvSpPr>
              <p:spPr bwMode="auto">
                <a:xfrm>
                  <a:off x="1878"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98" name="Rectangle 104"/>
                <p:cNvSpPr>
                  <a:spLocks noChangeArrowheads="1"/>
                </p:cNvSpPr>
                <p:nvPr/>
              </p:nvSpPr>
              <p:spPr bwMode="auto">
                <a:xfrm>
                  <a:off x="1883"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99" name="Rectangle 105"/>
                <p:cNvSpPr>
                  <a:spLocks noChangeArrowheads="1"/>
                </p:cNvSpPr>
                <p:nvPr/>
              </p:nvSpPr>
              <p:spPr bwMode="auto">
                <a:xfrm>
                  <a:off x="188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00" name="Rectangle 106"/>
                <p:cNvSpPr>
                  <a:spLocks noChangeArrowheads="1"/>
                </p:cNvSpPr>
                <p:nvPr/>
              </p:nvSpPr>
              <p:spPr bwMode="auto">
                <a:xfrm>
                  <a:off x="1891"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01" name="Rectangle 107"/>
                <p:cNvSpPr>
                  <a:spLocks noChangeArrowheads="1"/>
                </p:cNvSpPr>
                <p:nvPr/>
              </p:nvSpPr>
              <p:spPr bwMode="auto">
                <a:xfrm>
                  <a:off x="189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02" name="Rectangle 108"/>
                <p:cNvSpPr>
                  <a:spLocks noChangeArrowheads="1"/>
                </p:cNvSpPr>
                <p:nvPr/>
              </p:nvSpPr>
              <p:spPr bwMode="auto">
                <a:xfrm>
                  <a:off x="1900"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03" name="Rectangle 109"/>
                <p:cNvSpPr>
                  <a:spLocks noChangeArrowheads="1"/>
                </p:cNvSpPr>
                <p:nvPr/>
              </p:nvSpPr>
              <p:spPr bwMode="auto">
                <a:xfrm>
                  <a:off x="1904"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04" name="Rectangle 110"/>
                <p:cNvSpPr>
                  <a:spLocks noChangeArrowheads="1"/>
                </p:cNvSpPr>
                <p:nvPr/>
              </p:nvSpPr>
              <p:spPr bwMode="auto">
                <a:xfrm>
                  <a:off x="1909"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05" name="Rectangle 111"/>
                <p:cNvSpPr>
                  <a:spLocks noChangeArrowheads="1"/>
                </p:cNvSpPr>
                <p:nvPr/>
              </p:nvSpPr>
              <p:spPr bwMode="auto">
                <a:xfrm>
                  <a:off x="1913"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06" name="Rectangle 112"/>
                <p:cNvSpPr>
                  <a:spLocks noChangeArrowheads="1"/>
                </p:cNvSpPr>
                <p:nvPr/>
              </p:nvSpPr>
              <p:spPr bwMode="auto">
                <a:xfrm>
                  <a:off x="191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07" name="Rectangle 113"/>
                <p:cNvSpPr>
                  <a:spLocks noChangeArrowheads="1"/>
                </p:cNvSpPr>
                <p:nvPr/>
              </p:nvSpPr>
              <p:spPr bwMode="auto">
                <a:xfrm>
                  <a:off x="192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08" name="Rectangle 114"/>
                <p:cNvSpPr>
                  <a:spLocks noChangeArrowheads="1"/>
                </p:cNvSpPr>
                <p:nvPr/>
              </p:nvSpPr>
              <p:spPr bwMode="auto">
                <a:xfrm>
                  <a:off x="1926"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09" name="Rectangle 115"/>
                <p:cNvSpPr>
                  <a:spLocks noChangeArrowheads="1"/>
                </p:cNvSpPr>
                <p:nvPr/>
              </p:nvSpPr>
              <p:spPr bwMode="auto">
                <a:xfrm>
                  <a:off x="193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10" name="Rectangle 116"/>
                <p:cNvSpPr>
                  <a:spLocks noChangeArrowheads="1"/>
                </p:cNvSpPr>
                <p:nvPr/>
              </p:nvSpPr>
              <p:spPr bwMode="auto">
                <a:xfrm>
                  <a:off x="193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11" name="Rectangle 117"/>
                <p:cNvSpPr>
                  <a:spLocks noChangeArrowheads="1"/>
                </p:cNvSpPr>
                <p:nvPr/>
              </p:nvSpPr>
              <p:spPr bwMode="auto">
                <a:xfrm>
                  <a:off x="1939"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12" name="Rectangle 118"/>
                <p:cNvSpPr>
                  <a:spLocks noChangeArrowheads="1"/>
                </p:cNvSpPr>
                <p:nvPr/>
              </p:nvSpPr>
              <p:spPr bwMode="auto">
                <a:xfrm>
                  <a:off x="194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13" name="Rectangle 119"/>
                <p:cNvSpPr>
                  <a:spLocks noChangeArrowheads="1"/>
                </p:cNvSpPr>
                <p:nvPr/>
              </p:nvSpPr>
              <p:spPr bwMode="auto">
                <a:xfrm>
                  <a:off x="1948"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14" name="Rectangle 120"/>
                <p:cNvSpPr>
                  <a:spLocks noChangeArrowheads="1"/>
                </p:cNvSpPr>
                <p:nvPr/>
              </p:nvSpPr>
              <p:spPr bwMode="auto">
                <a:xfrm>
                  <a:off x="1953"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15" name="Rectangle 121"/>
                <p:cNvSpPr>
                  <a:spLocks noChangeArrowheads="1"/>
                </p:cNvSpPr>
                <p:nvPr/>
              </p:nvSpPr>
              <p:spPr bwMode="auto">
                <a:xfrm>
                  <a:off x="195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16" name="Rectangle 122"/>
                <p:cNvSpPr>
                  <a:spLocks noChangeArrowheads="1"/>
                </p:cNvSpPr>
                <p:nvPr/>
              </p:nvSpPr>
              <p:spPr bwMode="auto">
                <a:xfrm>
                  <a:off x="1961"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17" name="Rectangle 123"/>
                <p:cNvSpPr>
                  <a:spLocks noChangeArrowheads="1"/>
                </p:cNvSpPr>
                <p:nvPr/>
              </p:nvSpPr>
              <p:spPr bwMode="auto">
                <a:xfrm>
                  <a:off x="196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18" name="Rectangle 124"/>
                <p:cNvSpPr>
                  <a:spLocks noChangeArrowheads="1"/>
                </p:cNvSpPr>
                <p:nvPr/>
              </p:nvSpPr>
              <p:spPr bwMode="auto">
                <a:xfrm>
                  <a:off x="1970"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19" name="Rectangle 125"/>
                <p:cNvSpPr>
                  <a:spLocks noChangeArrowheads="1"/>
                </p:cNvSpPr>
                <p:nvPr/>
              </p:nvSpPr>
              <p:spPr bwMode="auto">
                <a:xfrm>
                  <a:off x="1974"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20" name="Rectangle 126"/>
                <p:cNvSpPr>
                  <a:spLocks noChangeArrowheads="1"/>
                </p:cNvSpPr>
                <p:nvPr/>
              </p:nvSpPr>
              <p:spPr bwMode="auto">
                <a:xfrm>
                  <a:off x="1979"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21" name="Rectangle 127"/>
                <p:cNvSpPr>
                  <a:spLocks noChangeArrowheads="1"/>
                </p:cNvSpPr>
                <p:nvPr/>
              </p:nvSpPr>
              <p:spPr bwMode="auto">
                <a:xfrm>
                  <a:off x="1983"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22" name="Rectangle 128"/>
                <p:cNvSpPr>
                  <a:spLocks noChangeArrowheads="1"/>
                </p:cNvSpPr>
                <p:nvPr/>
              </p:nvSpPr>
              <p:spPr bwMode="auto">
                <a:xfrm>
                  <a:off x="198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23" name="Rectangle 129"/>
                <p:cNvSpPr>
                  <a:spLocks noChangeArrowheads="1"/>
                </p:cNvSpPr>
                <p:nvPr/>
              </p:nvSpPr>
              <p:spPr bwMode="auto">
                <a:xfrm>
                  <a:off x="199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24" name="Rectangle 130"/>
                <p:cNvSpPr>
                  <a:spLocks noChangeArrowheads="1"/>
                </p:cNvSpPr>
                <p:nvPr/>
              </p:nvSpPr>
              <p:spPr bwMode="auto">
                <a:xfrm>
                  <a:off x="1996"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25" name="Rectangle 131"/>
                <p:cNvSpPr>
                  <a:spLocks noChangeArrowheads="1"/>
                </p:cNvSpPr>
                <p:nvPr/>
              </p:nvSpPr>
              <p:spPr bwMode="auto">
                <a:xfrm>
                  <a:off x="200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26" name="Rectangle 132"/>
                <p:cNvSpPr>
                  <a:spLocks noChangeArrowheads="1"/>
                </p:cNvSpPr>
                <p:nvPr/>
              </p:nvSpPr>
              <p:spPr bwMode="auto">
                <a:xfrm>
                  <a:off x="200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27" name="Rectangle 133"/>
                <p:cNvSpPr>
                  <a:spLocks noChangeArrowheads="1"/>
                </p:cNvSpPr>
                <p:nvPr/>
              </p:nvSpPr>
              <p:spPr bwMode="auto">
                <a:xfrm>
                  <a:off x="2009"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28" name="Rectangle 134"/>
                <p:cNvSpPr>
                  <a:spLocks noChangeArrowheads="1"/>
                </p:cNvSpPr>
                <p:nvPr/>
              </p:nvSpPr>
              <p:spPr bwMode="auto">
                <a:xfrm>
                  <a:off x="201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29" name="Rectangle 135"/>
                <p:cNvSpPr>
                  <a:spLocks noChangeArrowheads="1"/>
                </p:cNvSpPr>
                <p:nvPr/>
              </p:nvSpPr>
              <p:spPr bwMode="auto">
                <a:xfrm>
                  <a:off x="201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30" name="Rectangle 136"/>
                <p:cNvSpPr>
                  <a:spLocks noChangeArrowheads="1"/>
                </p:cNvSpPr>
                <p:nvPr/>
              </p:nvSpPr>
              <p:spPr bwMode="auto">
                <a:xfrm>
                  <a:off x="2022"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31" name="Rectangle 137"/>
                <p:cNvSpPr>
                  <a:spLocks noChangeArrowheads="1"/>
                </p:cNvSpPr>
                <p:nvPr/>
              </p:nvSpPr>
              <p:spPr bwMode="auto">
                <a:xfrm>
                  <a:off x="202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32" name="Rectangle 138"/>
                <p:cNvSpPr>
                  <a:spLocks noChangeArrowheads="1"/>
                </p:cNvSpPr>
                <p:nvPr/>
              </p:nvSpPr>
              <p:spPr bwMode="auto">
                <a:xfrm>
                  <a:off x="2031"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33" name="Rectangle 139"/>
                <p:cNvSpPr>
                  <a:spLocks noChangeArrowheads="1"/>
                </p:cNvSpPr>
                <p:nvPr/>
              </p:nvSpPr>
              <p:spPr bwMode="auto">
                <a:xfrm>
                  <a:off x="203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34" name="Rectangle 140"/>
                <p:cNvSpPr>
                  <a:spLocks noChangeArrowheads="1"/>
                </p:cNvSpPr>
                <p:nvPr/>
              </p:nvSpPr>
              <p:spPr bwMode="auto">
                <a:xfrm>
                  <a:off x="2040"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35" name="Rectangle 141"/>
                <p:cNvSpPr>
                  <a:spLocks noChangeArrowheads="1"/>
                </p:cNvSpPr>
                <p:nvPr/>
              </p:nvSpPr>
              <p:spPr bwMode="auto">
                <a:xfrm>
                  <a:off x="2044"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36" name="Rectangle 142"/>
                <p:cNvSpPr>
                  <a:spLocks noChangeArrowheads="1"/>
                </p:cNvSpPr>
                <p:nvPr/>
              </p:nvSpPr>
              <p:spPr bwMode="auto">
                <a:xfrm>
                  <a:off x="2049"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37" name="Rectangle 143"/>
                <p:cNvSpPr>
                  <a:spLocks noChangeArrowheads="1"/>
                </p:cNvSpPr>
                <p:nvPr/>
              </p:nvSpPr>
              <p:spPr bwMode="auto">
                <a:xfrm>
                  <a:off x="2053"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38" name="Rectangle 144"/>
                <p:cNvSpPr>
                  <a:spLocks noChangeArrowheads="1"/>
                </p:cNvSpPr>
                <p:nvPr/>
              </p:nvSpPr>
              <p:spPr bwMode="auto">
                <a:xfrm>
                  <a:off x="2057"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39" name="Rectangle 145"/>
                <p:cNvSpPr>
                  <a:spLocks noChangeArrowheads="1"/>
                </p:cNvSpPr>
                <p:nvPr/>
              </p:nvSpPr>
              <p:spPr bwMode="auto">
                <a:xfrm>
                  <a:off x="206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40" name="Rectangle 146"/>
                <p:cNvSpPr>
                  <a:spLocks noChangeArrowheads="1"/>
                </p:cNvSpPr>
                <p:nvPr/>
              </p:nvSpPr>
              <p:spPr bwMode="auto">
                <a:xfrm>
                  <a:off x="2066"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41" name="Rectangle 147"/>
                <p:cNvSpPr>
                  <a:spLocks noChangeArrowheads="1"/>
                </p:cNvSpPr>
                <p:nvPr/>
              </p:nvSpPr>
              <p:spPr bwMode="auto">
                <a:xfrm>
                  <a:off x="207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42" name="Rectangle 148"/>
                <p:cNvSpPr>
                  <a:spLocks noChangeArrowheads="1"/>
                </p:cNvSpPr>
                <p:nvPr/>
              </p:nvSpPr>
              <p:spPr bwMode="auto">
                <a:xfrm>
                  <a:off x="207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43" name="Rectangle 149"/>
                <p:cNvSpPr>
                  <a:spLocks noChangeArrowheads="1"/>
                </p:cNvSpPr>
                <p:nvPr/>
              </p:nvSpPr>
              <p:spPr bwMode="auto">
                <a:xfrm>
                  <a:off x="2079"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44" name="Rectangle 150"/>
                <p:cNvSpPr>
                  <a:spLocks noChangeArrowheads="1"/>
                </p:cNvSpPr>
                <p:nvPr/>
              </p:nvSpPr>
              <p:spPr bwMode="auto">
                <a:xfrm>
                  <a:off x="208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45" name="Rectangle 151"/>
                <p:cNvSpPr>
                  <a:spLocks noChangeArrowheads="1"/>
                </p:cNvSpPr>
                <p:nvPr/>
              </p:nvSpPr>
              <p:spPr bwMode="auto">
                <a:xfrm>
                  <a:off x="208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46" name="Rectangle 152"/>
                <p:cNvSpPr>
                  <a:spLocks noChangeArrowheads="1"/>
                </p:cNvSpPr>
                <p:nvPr/>
              </p:nvSpPr>
              <p:spPr bwMode="auto">
                <a:xfrm>
                  <a:off x="2092"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47" name="Rectangle 153"/>
                <p:cNvSpPr>
                  <a:spLocks noChangeArrowheads="1"/>
                </p:cNvSpPr>
                <p:nvPr/>
              </p:nvSpPr>
              <p:spPr bwMode="auto">
                <a:xfrm>
                  <a:off x="209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48" name="Rectangle 154"/>
                <p:cNvSpPr>
                  <a:spLocks noChangeArrowheads="1"/>
                </p:cNvSpPr>
                <p:nvPr/>
              </p:nvSpPr>
              <p:spPr bwMode="auto">
                <a:xfrm>
                  <a:off x="2101"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49" name="Rectangle 155"/>
                <p:cNvSpPr>
                  <a:spLocks noChangeArrowheads="1"/>
                </p:cNvSpPr>
                <p:nvPr/>
              </p:nvSpPr>
              <p:spPr bwMode="auto">
                <a:xfrm>
                  <a:off x="210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50" name="Rectangle 156"/>
                <p:cNvSpPr>
                  <a:spLocks noChangeArrowheads="1"/>
                </p:cNvSpPr>
                <p:nvPr/>
              </p:nvSpPr>
              <p:spPr bwMode="auto">
                <a:xfrm>
                  <a:off x="2110"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51" name="Rectangle 157"/>
                <p:cNvSpPr>
                  <a:spLocks noChangeArrowheads="1"/>
                </p:cNvSpPr>
                <p:nvPr/>
              </p:nvSpPr>
              <p:spPr bwMode="auto">
                <a:xfrm>
                  <a:off x="2114"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52" name="Rectangle 158"/>
                <p:cNvSpPr>
                  <a:spLocks noChangeArrowheads="1"/>
                </p:cNvSpPr>
                <p:nvPr/>
              </p:nvSpPr>
              <p:spPr bwMode="auto">
                <a:xfrm>
                  <a:off x="2119"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53" name="Rectangle 159"/>
                <p:cNvSpPr>
                  <a:spLocks noChangeArrowheads="1"/>
                </p:cNvSpPr>
                <p:nvPr/>
              </p:nvSpPr>
              <p:spPr bwMode="auto">
                <a:xfrm>
                  <a:off x="2123"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54" name="Rectangle 160"/>
                <p:cNvSpPr>
                  <a:spLocks noChangeArrowheads="1"/>
                </p:cNvSpPr>
                <p:nvPr/>
              </p:nvSpPr>
              <p:spPr bwMode="auto">
                <a:xfrm>
                  <a:off x="2127"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55" name="Rectangle 161"/>
                <p:cNvSpPr>
                  <a:spLocks noChangeArrowheads="1"/>
                </p:cNvSpPr>
                <p:nvPr/>
              </p:nvSpPr>
              <p:spPr bwMode="auto">
                <a:xfrm>
                  <a:off x="213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56" name="Rectangle 162"/>
                <p:cNvSpPr>
                  <a:spLocks noChangeArrowheads="1"/>
                </p:cNvSpPr>
                <p:nvPr/>
              </p:nvSpPr>
              <p:spPr bwMode="auto">
                <a:xfrm>
                  <a:off x="213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57" name="Rectangle 163"/>
                <p:cNvSpPr>
                  <a:spLocks noChangeArrowheads="1"/>
                </p:cNvSpPr>
                <p:nvPr/>
              </p:nvSpPr>
              <p:spPr bwMode="auto">
                <a:xfrm>
                  <a:off x="2140"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58" name="Rectangle 164"/>
                <p:cNvSpPr>
                  <a:spLocks noChangeArrowheads="1"/>
                </p:cNvSpPr>
                <p:nvPr/>
              </p:nvSpPr>
              <p:spPr bwMode="auto">
                <a:xfrm>
                  <a:off x="214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59" name="Rectangle 165"/>
                <p:cNvSpPr>
                  <a:spLocks noChangeArrowheads="1"/>
                </p:cNvSpPr>
                <p:nvPr/>
              </p:nvSpPr>
              <p:spPr bwMode="auto">
                <a:xfrm>
                  <a:off x="2149"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60" name="Rectangle 166"/>
                <p:cNvSpPr>
                  <a:spLocks noChangeArrowheads="1"/>
                </p:cNvSpPr>
                <p:nvPr/>
              </p:nvSpPr>
              <p:spPr bwMode="auto">
                <a:xfrm>
                  <a:off x="215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61" name="Rectangle 167"/>
                <p:cNvSpPr>
                  <a:spLocks noChangeArrowheads="1"/>
                </p:cNvSpPr>
                <p:nvPr/>
              </p:nvSpPr>
              <p:spPr bwMode="auto">
                <a:xfrm>
                  <a:off x="215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62" name="Rectangle 168"/>
                <p:cNvSpPr>
                  <a:spLocks noChangeArrowheads="1"/>
                </p:cNvSpPr>
                <p:nvPr/>
              </p:nvSpPr>
              <p:spPr bwMode="auto">
                <a:xfrm>
                  <a:off x="2162"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63" name="Rectangle 169"/>
                <p:cNvSpPr>
                  <a:spLocks noChangeArrowheads="1"/>
                </p:cNvSpPr>
                <p:nvPr/>
              </p:nvSpPr>
              <p:spPr bwMode="auto">
                <a:xfrm>
                  <a:off x="216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64" name="Rectangle 170"/>
                <p:cNvSpPr>
                  <a:spLocks noChangeArrowheads="1"/>
                </p:cNvSpPr>
                <p:nvPr/>
              </p:nvSpPr>
              <p:spPr bwMode="auto">
                <a:xfrm>
                  <a:off x="217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65" name="Rectangle 171"/>
                <p:cNvSpPr>
                  <a:spLocks noChangeArrowheads="1"/>
                </p:cNvSpPr>
                <p:nvPr/>
              </p:nvSpPr>
              <p:spPr bwMode="auto">
                <a:xfrm>
                  <a:off x="2175"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66" name="Rectangle 172"/>
                <p:cNvSpPr>
                  <a:spLocks noChangeArrowheads="1"/>
                </p:cNvSpPr>
                <p:nvPr/>
              </p:nvSpPr>
              <p:spPr bwMode="auto">
                <a:xfrm>
                  <a:off x="2180"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67" name="Rectangle 173"/>
                <p:cNvSpPr>
                  <a:spLocks noChangeArrowheads="1"/>
                </p:cNvSpPr>
                <p:nvPr/>
              </p:nvSpPr>
              <p:spPr bwMode="auto">
                <a:xfrm>
                  <a:off x="2184"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68" name="Rectangle 174"/>
                <p:cNvSpPr>
                  <a:spLocks noChangeArrowheads="1"/>
                </p:cNvSpPr>
                <p:nvPr/>
              </p:nvSpPr>
              <p:spPr bwMode="auto">
                <a:xfrm>
                  <a:off x="2189"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69" name="Rectangle 175"/>
                <p:cNvSpPr>
                  <a:spLocks noChangeArrowheads="1"/>
                </p:cNvSpPr>
                <p:nvPr/>
              </p:nvSpPr>
              <p:spPr bwMode="auto">
                <a:xfrm>
                  <a:off x="2193"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70" name="Rectangle 176"/>
                <p:cNvSpPr>
                  <a:spLocks noChangeArrowheads="1"/>
                </p:cNvSpPr>
                <p:nvPr/>
              </p:nvSpPr>
              <p:spPr bwMode="auto">
                <a:xfrm>
                  <a:off x="2197"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71" name="Rectangle 177"/>
                <p:cNvSpPr>
                  <a:spLocks noChangeArrowheads="1"/>
                </p:cNvSpPr>
                <p:nvPr/>
              </p:nvSpPr>
              <p:spPr bwMode="auto">
                <a:xfrm>
                  <a:off x="220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72" name="Rectangle 178"/>
                <p:cNvSpPr>
                  <a:spLocks noChangeArrowheads="1"/>
                </p:cNvSpPr>
                <p:nvPr/>
              </p:nvSpPr>
              <p:spPr bwMode="auto">
                <a:xfrm>
                  <a:off x="220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73" name="Rectangle 179"/>
                <p:cNvSpPr>
                  <a:spLocks noChangeArrowheads="1"/>
                </p:cNvSpPr>
                <p:nvPr/>
              </p:nvSpPr>
              <p:spPr bwMode="auto">
                <a:xfrm>
                  <a:off x="2210"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74" name="Rectangle 180"/>
                <p:cNvSpPr>
                  <a:spLocks noChangeArrowheads="1"/>
                </p:cNvSpPr>
                <p:nvPr/>
              </p:nvSpPr>
              <p:spPr bwMode="auto">
                <a:xfrm>
                  <a:off x="221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75" name="Rectangle 181"/>
                <p:cNvSpPr>
                  <a:spLocks noChangeArrowheads="1"/>
                </p:cNvSpPr>
                <p:nvPr/>
              </p:nvSpPr>
              <p:spPr bwMode="auto">
                <a:xfrm>
                  <a:off x="2219"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76" name="Rectangle 182"/>
                <p:cNvSpPr>
                  <a:spLocks noChangeArrowheads="1"/>
                </p:cNvSpPr>
                <p:nvPr/>
              </p:nvSpPr>
              <p:spPr bwMode="auto">
                <a:xfrm>
                  <a:off x="222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77" name="Rectangle 183"/>
                <p:cNvSpPr>
                  <a:spLocks noChangeArrowheads="1"/>
                </p:cNvSpPr>
                <p:nvPr/>
              </p:nvSpPr>
              <p:spPr bwMode="auto">
                <a:xfrm>
                  <a:off x="222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78" name="Rectangle 184"/>
                <p:cNvSpPr>
                  <a:spLocks noChangeArrowheads="1"/>
                </p:cNvSpPr>
                <p:nvPr/>
              </p:nvSpPr>
              <p:spPr bwMode="auto">
                <a:xfrm>
                  <a:off x="2232"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79" name="Rectangle 185"/>
                <p:cNvSpPr>
                  <a:spLocks noChangeArrowheads="1"/>
                </p:cNvSpPr>
                <p:nvPr/>
              </p:nvSpPr>
              <p:spPr bwMode="auto">
                <a:xfrm>
                  <a:off x="223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80" name="Rectangle 186"/>
                <p:cNvSpPr>
                  <a:spLocks noChangeArrowheads="1"/>
                </p:cNvSpPr>
                <p:nvPr/>
              </p:nvSpPr>
              <p:spPr bwMode="auto">
                <a:xfrm>
                  <a:off x="224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81" name="Rectangle 187"/>
                <p:cNvSpPr>
                  <a:spLocks noChangeArrowheads="1"/>
                </p:cNvSpPr>
                <p:nvPr/>
              </p:nvSpPr>
              <p:spPr bwMode="auto">
                <a:xfrm>
                  <a:off x="2245"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82" name="Rectangle 188"/>
                <p:cNvSpPr>
                  <a:spLocks noChangeArrowheads="1"/>
                </p:cNvSpPr>
                <p:nvPr/>
              </p:nvSpPr>
              <p:spPr bwMode="auto">
                <a:xfrm>
                  <a:off x="2250"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83" name="Rectangle 189"/>
                <p:cNvSpPr>
                  <a:spLocks noChangeArrowheads="1"/>
                </p:cNvSpPr>
                <p:nvPr/>
              </p:nvSpPr>
              <p:spPr bwMode="auto">
                <a:xfrm>
                  <a:off x="225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84" name="Rectangle 190"/>
                <p:cNvSpPr>
                  <a:spLocks noChangeArrowheads="1"/>
                </p:cNvSpPr>
                <p:nvPr/>
              </p:nvSpPr>
              <p:spPr bwMode="auto">
                <a:xfrm>
                  <a:off x="2258"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85" name="Rectangle 191"/>
                <p:cNvSpPr>
                  <a:spLocks noChangeArrowheads="1"/>
                </p:cNvSpPr>
                <p:nvPr/>
              </p:nvSpPr>
              <p:spPr bwMode="auto">
                <a:xfrm>
                  <a:off x="2263"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86" name="Rectangle 192"/>
                <p:cNvSpPr>
                  <a:spLocks noChangeArrowheads="1"/>
                </p:cNvSpPr>
                <p:nvPr/>
              </p:nvSpPr>
              <p:spPr bwMode="auto">
                <a:xfrm>
                  <a:off x="2267"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87" name="Rectangle 193"/>
                <p:cNvSpPr>
                  <a:spLocks noChangeArrowheads="1"/>
                </p:cNvSpPr>
                <p:nvPr/>
              </p:nvSpPr>
              <p:spPr bwMode="auto">
                <a:xfrm>
                  <a:off x="227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88" name="Rectangle 194"/>
                <p:cNvSpPr>
                  <a:spLocks noChangeArrowheads="1"/>
                </p:cNvSpPr>
                <p:nvPr/>
              </p:nvSpPr>
              <p:spPr bwMode="auto">
                <a:xfrm>
                  <a:off x="227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89" name="Rectangle 195"/>
                <p:cNvSpPr>
                  <a:spLocks noChangeArrowheads="1"/>
                </p:cNvSpPr>
                <p:nvPr/>
              </p:nvSpPr>
              <p:spPr bwMode="auto">
                <a:xfrm>
                  <a:off x="2280"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90" name="Rectangle 196"/>
                <p:cNvSpPr>
                  <a:spLocks noChangeArrowheads="1"/>
                </p:cNvSpPr>
                <p:nvPr/>
              </p:nvSpPr>
              <p:spPr bwMode="auto">
                <a:xfrm>
                  <a:off x="228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91" name="Rectangle 197"/>
                <p:cNvSpPr>
                  <a:spLocks noChangeArrowheads="1"/>
                </p:cNvSpPr>
                <p:nvPr/>
              </p:nvSpPr>
              <p:spPr bwMode="auto">
                <a:xfrm>
                  <a:off x="2289"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92" name="Rectangle 198"/>
                <p:cNvSpPr>
                  <a:spLocks noChangeArrowheads="1"/>
                </p:cNvSpPr>
                <p:nvPr/>
              </p:nvSpPr>
              <p:spPr bwMode="auto">
                <a:xfrm>
                  <a:off x="2293"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93" name="Rectangle 199"/>
                <p:cNvSpPr>
                  <a:spLocks noChangeArrowheads="1"/>
                </p:cNvSpPr>
                <p:nvPr/>
              </p:nvSpPr>
              <p:spPr bwMode="auto">
                <a:xfrm>
                  <a:off x="229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94" name="Rectangle 200"/>
                <p:cNvSpPr>
                  <a:spLocks noChangeArrowheads="1"/>
                </p:cNvSpPr>
                <p:nvPr/>
              </p:nvSpPr>
              <p:spPr bwMode="auto">
                <a:xfrm>
                  <a:off x="2302"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95" name="Rectangle 201"/>
                <p:cNvSpPr>
                  <a:spLocks noChangeArrowheads="1"/>
                </p:cNvSpPr>
                <p:nvPr/>
              </p:nvSpPr>
              <p:spPr bwMode="auto">
                <a:xfrm>
                  <a:off x="230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96" name="Rectangle 202"/>
                <p:cNvSpPr>
                  <a:spLocks noChangeArrowheads="1"/>
                </p:cNvSpPr>
                <p:nvPr/>
              </p:nvSpPr>
              <p:spPr bwMode="auto">
                <a:xfrm>
                  <a:off x="231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97" name="Rectangle 203"/>
                <p:cNvSpPr>
                  <a:spLocks noChangeArrowheads="1"/>
                </p:cNvSpPr>
                <p:nvPr/>
              </p:nvSpPr>
              <p:spPr bwMode="auto">
                <a:xfrm>
                  <a:off x="2315"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98" name="Rectangle 204"/>
                <p:cNvSpPr>
                  <a:spLocks noChangeArrowheads="1"/>
                </p:cNvSpPr>
                <p:nvPr/>
              </p:nvSpPr>
              <p:spPr bwMode="auto">
                <a:xfrm>
                  <a:off x="2320"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499" name="Rectangle 205"/>
                <p:cNvSpPr>
                  <a:spLocks noChangeArrowheads="1"/>
                </p:cNvSpPr>
                <p:nvPr/>
              </p:nvSpPr>
              <p:spPr bwMode="auto">
                <a:xfrm>
                  <a:off x="232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500" name="Rectangle 206"/>
                <p:cNvSpPr>
                  <a:spLocks noChangeArrowheads="1"/>
                </p:cNvSpPr>
                <p:nvPr/>
              </p:nvSpPr>
              <p:spPr bwMode="auto">
                <a:xfrm>
                  <a:off x="2328"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501" name="Rectangle 207"/>
                <p:cNvSpPr>
                  <a:spLocks noChangeArrowheads="1"/>
                </p:cNvSpPr>
                <p:nvPr/>
              </p:nvSpPr>
              <p:spPr bwMode="auto">
                <a:xfrm>
                  <a:off x="2333"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502" name="Rectangle 208"/>
                <p:cNvSpPr>
                  <a:spLocks noChangeArrowheads="1"/>
                </p:cNvSpPr>
                <p:nvPr/>
              </p:nvSpPr>
              <p:spPr bwMode="auto">
                <a:xfrm>
                  <a:off x="233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503" name="Rectangle 209"/>
                <p:cNvSpPr>
                  <a:spLocks noChangeArrowheads="1"/>
                </p:cNvSpPr>
                <p:nvPr/>
              </p:nvSpPr>
              <p:spPr bwMode="auto">
                <a:xfrm>
                  <a:off x="2341"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grpSp>
          <p:sp>
            <p:nvSpPr>
              <p:cNvPr id="76159" name="Rectangle 210"/>
              <p:cNvSpPr>
                <a:spLocks noChangeArrowheads="1"/>
              </p:cNvSpPr>
              <p:nvPr/>
            </p:nvSpPr>
            <p:spPr bwMode="auto">
              <a:xfrm>
                <a:off x="234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60" name="Rectangle 211"/>
              <p:cNvSpPr>
                <a:spLocks noChangeArrowheads="1"/>
              </p:cNvSpPr>
              <p:nvPr/>
            </p:nvSpPr>
            <p:spPr bwMode="auto">
              <a:xfrm>
                <a:off x="2350"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61" name="Rectangle 212"/>
              <p:cNvSpPr>
                <a:spLocks noChangeArrowheads="1"/>
              </p:cNvSpPr>
              <p:nvPr/>
            </p:nvSpPr>
            <p:spPr bwMode="auto">
              <a:xfrm>
                <a:off x="235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62" name="Rectangle 213"/>
              <p:cNvSpPr>
                <a:spLocks noChangeArrowheads="1"/>
              </p:cNvSpPr>
              <p:nvPr/>
            </p:nvSpPr>
            <p:spPr bwMode="auto">
              <a:xfrm>
                <a:off x="2359"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63" name="Rectangle 214"/>
              <p:cNvSpPr>
                <a:spLocks noChangeArrowheads="1"/>
              </p:cNvSpPr>
              <p:nvPr/>
            </p:nvSpPr>
            <p:spPr bwMode="auto">
              <a:xfrm>
                <a:off x="2363"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64" name="Rectangle 215"/>
              <p:cNvSpPr>
                <a:spLocks noChangeArrowheads="1"/>
              </p:cNvSpPr>
              <p:nvPr/>
            </p:nvSpPr>
            <p:spPr bwMode="auto">
              <a:xfrm>
                <a:off x="236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65" name="Rectangle 216"/>
              <p:cNvSpPr>
                <a:spLocks noChangeArrowheads="1"/>
              </p:cNvSpPr>
              <p:nvPr/>
            </p:nvSpPr>
            <p:spPr bwMode="auto">
              <a:xfrm>
                <a:off x="237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66" name="Rectangle 217"/>
              <p:cNvSpPr>
                <a:spLocks noChangeArrowheads="1"/>
              </p:cNvSpPr>
              <p:nvPr/>
            </p:nvSpPr>
            <p:spPr bwMode="auto">
              <a:xfrm>
                <a:off x="2376"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67" name="Rectangle 218"/>
              <p:cNvSpPr>
                <a:spLocks noChangeArrowheads="1"/>
              </p:cNvSpPr>
              <p:nvPr/>
            </p:nvSpPr>
            <p:spPr bwMode="auto">
              <a:xfrm>
                <a:off x="238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68" name="Rectangle 219"/>
              <p:cNvSpPr>
                <a:spLocks noChangeArrowheads="1"/>
              </p:cNvSpPr>
              <p:nvPr/>
            </p:nvSpPr>
            <p:spPr bwMode="auto">
              <a:xfrm>
                <a:off x="2385"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69" name="Rectangle 220"/>
              <p:cNvSpPr>
                <a:spLocks noChangeArrowheads="1"/>
              </p:cNvSpPr>
              <p:nvPr/>
            </p:nvSpPr>
            <p:spPr bwMode="auto">
              <a:xfrm>
                <a:off x="2390"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70" name="Rectangle 221"/>
              <p:cNvSpPr>
                <a:spLocks noChangeArrowheads="1"/>
              </p:cNvSpPr>
              <p:nvPr/>
            </p:nvSpPr>
            <p:spPr bwMode="auto">
              <a:xfrm>
                <a:off x="239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71" name="Rectangle 222"/>
              <p:cNvSpPr>
                <a:spLocks noChangeArrowheads="1"/>
              </p:cNvSpPr>
              <p:nvPr/>
            </p:nvSpPr>
            <p:spPr bwMode="auto">
              <a:xfrm>
                <a:off x="2398"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72" name="Rectangle 223"/>
              <p:cNvSpPr>
                <a:spLocks noChangeArrowheads="1"/>
              </p:cNvSpPr>
              <p:nvPr/>
            </p:nvSpPr>
            <p:spPr bwMode="auto">
              <a:xfrm>
                <a:off x="2403"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73" name="Rectangle 224"/>
              <p:cNvSpPr>
                <a:spLocks noChangeArrowheads="1"/>
              </p:cNvSpPr>
              <p:nvPr/>
            </p:nvSpPr>
            <p:spPr bwMode="auto">
              <a:xfrm>
                <a:off x="240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74" name="Rectangle 225"/>
              <p:cNvSpPr>
                <a:spLocks noChangeArrowheads="1"/>
              </p:cNvSpPr>
              <p:nvPr/>
            </p:nvSpPr>
            <p:spPr bwMode="auto">
              <a:xfrm>
                <a:off x="2411"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75" name="Rectangle 226"/>
              <p:cNvSpPr>
                <a:spLocks noChangeArrowheads="1"/>
              </p:cNvSpPr>
              <p:nvPr/>
            </p:nvSpPr>
            <p:spPr bwMode="auto">
              <a:xfrm>
                <a:off x="241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76" name="Rectangle 227"/>
              <p:cNvSpPr>
                <a:spLocks noChangeArrowheads="1"/>
              </p:cNvSpPr>
              <p:nvPr/>
            </p:nvSpPr>
            <p:spPr bwMode="auto">
              <a:xfrm>
                <a:off x="2420"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77" name="Rectangle 228"/>
              <p:cNvSpPr>
                <a:spLocks noChangeArrowheads="1"/>
              </p:cNvSpPr>
              <p:nvPr/>
            </p:nvSpPr>
            <p:spPr bwMode="auto">
              <a:xfrm>
                <a:off x="242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78" name="Rectangle 229"/>
              <p:cNvSpPr>
                <a:spLocks noChangeArrowheads="1"/>
              </p:cNvSpPr>
              <p:nvPr/>
            </p:nvSpPr>
            <p:spPr bwMode="auto">
              <a:xfrm>
                <a:off x="2429"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79" name="Rectangle 230"/>
              <p:cNvSpPr>
                <a:spLocks noChangeArrowheads="1"/>
              </p:cNvSpPr>
              <p:nvPr/>
            </p:nvSpPr>
            <p:spPr bwMode="auto">
              <a:xfrm>
                <a:off x="2433"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80" name="Rectangle 231"/>
              <p:cNvSpPr>
                <a:spLocks noChangeArrowheads="1"/>
              </p:cNvSpPr>
              <p:nvPr/>
            </p:nvSpPr>
            <p:spPr bwMode="auto">
              <a:xfrm>
                <a:off x="243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81" name="Rectangle 232"/>
              <p:cNvSpPr>
                <a:spLocks noChangeArrowheads="1"/>
              </p:cNvSpPr>
              <p:nvPr/>
            </p:nvSpPr>
            <p:spPr bwMode="auto">
              <a:xfrm>
                <a:off x="244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82" name="Rectangle 233"/>
              <p:cNvSpPr>
                <a:spLocks noChangeArrowheads="1"/>
              </p:cNvSpPr>
              <p:nvPr/>
            </p:nvSpPr>
            <p:spPr bwMode="auto">
              <a:xfrm>
                <a:off x="2446"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83" name="Rectangle 234"/>
              <p:cNvSpPr>
                <a:spLocks noChangeArrowheads="1"/>
              </p:cNvSpPr>
              <p:nvPr/>
            </p:nvSpPr>
            <p:spPr bwMode="auto">
              <a:xfrm>
                <a:off x="245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84" name="Rectangle 235"/>
              <p:cNvSpPr>
                <a:spLocks noChangeArrowheads="1"/>
              </p:cNvSpPr>
              <p:nvPr/>
            </p:nvSpPr>
            <p:spPr bwMode="auto">
              <a:xfrm>
                <a:off x="245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85" name="Rectangle 236"/>
              <p:cNvSpPr>
                <a:spLocks noChangeArrowheads="1"/>
              </p:cNvSpPr>
              <p:nvPr/>
            </p:nvSpPr>
            <p:spPr bwMode="auto">
              <a:xfrm>
                <a:off x="2459"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86" name="Rectangle 237"/>
              <p:cNvSpPr>
                <a:spLocks noChangeArrowheads="1"/>
              </p:cNvSpPr>
              <p:nvPr/>
            </p:nvSpPr>
            <p:spPr bwMode="auto">
              <a:xfrm>
                <a:off x="246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87" name="Rectangle 238"/>
              <p:cNvSpPr>
                <a:spLocks noChangeArrowheads="1"/>
              </p:cNvSpPr>
              <p:nvPr/>
            </p:nvSpPr>
            <p:spPr bwMode="auto">
              <a:xfrm>
                <a:off x="2468"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88" name="Rectangle 239"/>
              <p:cNvSpPr>
                <a:spLocks noChangeArrowheads="1"/>
              </p:cNvSpPr>
              <p:nvPr/>
            </p:nvSpPr>
            <p:spPr bwMode="auto">
              <a:xfrm>
                <a:off x="2473"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89" name="Rectangle 240"/>
              <p:cNvSpPr>
                <a:spLocks noChangeArrowheads="1"/>
              </p:cNvSpPr>
              <p:nvPr/>
            </p:nvSpPr>
            <p:spPr bwMode="auto">
              <a:xfrm>
                <a:off x="247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90" name="Rectangle 241"/>
              <p:cNvSpPr>
                <a:spLocks noChangeArrowheads="1"/>
              </p:cNvSpPr>
              <p:nvPr/>
            </p:nvSpPr>
            <p:spPr bwMode="auto">
              <a:xfrm>
                <a:off x="2481"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91" name="Rectangle 242"/>
              <p:cNvSpPr>
                <a:spLocks noChangeArrowheads="1"/>
              </p:cNvSpPr>
              <p:nvPr/>
            </p:nvSpPr>
            <p:spPr bwMode="auto">
              <a:xfrm>
                <a:off x="248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92" name="Rectangle 243"/>
              <p:cNvSpPr>
                <a:spLocks noChangeArrowheads="1"/>
              </p:cNvSpPr>
              <p:nvPr/>
            </p:nvSpPr>
            <p:spPr bwMode="auto">
              <a:xfrm>
                <a:off x="2490"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93" name="Rectangle 244"/>
              <p:cNvSpPr>
                <a:spLocks noChangeArrowheads="1"/>
              </p:cNvSpPr>
              <p:nvPr/>
            </p:nvSpPr>
            <p:spPr bwMode="auto">
              <a:xfrm>
                <a:off x="2494"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94" name="Rectangle 245"/>
              <p:cNvSpPr>
                <a:spLocks noChangeArrowheads="1"/>
              </p:cNvSpPr>
              <p:nvPr/>
            </p:nvSpPr>
            <p:spPr bwMode="auto">
              <a:xfrm>
                <a:off x="2499"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95" name="Rectangle 246"/>
              <p:cNvSpPr>
                <a:spLocks noChangeArrowheads="1"/>
              </p:cNvSpPr>
              <p:nvPr/>
            </p:nvSpPr>
            <p:spPr bwMode="auto">
              <a:xfrm>
                <a:off x="2503"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96" name="Rectangle 247"/>
              <p:cNvSpPr>
                <a:spLocks noChangeArrowheads="1"/>
              </p:cNvSpPr>
              <p:nvPr/>
            </p:nvSpPr>
            <p:spPr bwMode="auto">
              <a:xfrm>
                <a:off x="250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97" name="Rectangle 248"/>
              <p:cNvSpPr>
                <a:spLocks noChangeArrowheads="1"/>
              </p:cNvSpPr>
              <p:nvPr/>
            </p:nvSpPr>
            <p:spPr bwMode="auto">
              <a:xfrm>
                <a:off x="251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98" name="Rectangle 249"/>
              <p:cNvSpPr>
                <a:spLocks noChangeArrowheads="1"/>
              </p:cNvSpPr>
              <p:nvPr/>
            </p:nvSpPr>
            <p:spPr bwMode="auto">
              <a:xfrm>
                <a:off x="2516"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99" name="Rectangle 250"/>
              <p:cNvSpPr>
                <a:spLocks noChangeArrowheads="1"/>
              </p:cNvSpPr>
              <p:nvPr/>
            </p:nvSpPr>
            <p:spPr bwMode="auto">
              <a:xfrm>
                <a:off x="252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00" name="Rectangle 251"/>
              <p:cNvSpPr>
                <a:spLocks noChangeArrowheads="1"/>
              </p:cNvSpPr>
              <p:nvPr/>
            </p:nvSpPr>
            <p:spPr bwMode="auto">
              <a:xfrm>
                <a:off x="252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01" name="Rectangle 252"/>
              <p:cNvSpPr>
                <a:spLocks noChangeArrowheads="1"/>
              </p:cNvSpPr>
              <p:nvPr/>
            </p:nvSpPr>
            <p:spPr bwMode="auto">
              <a:xfrm>
                <a:off x="2529"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02" name="Rectangle 253"/>
              <p:cNvSpPr>
                <a:spLocks noChangeArrowheads="1"/>
              </p:cNvSpPr>
              <p:nvPr/>
            </p:nvSpPr>
            <p:spPr bwMode="auto">
              <a:xfrm>
                <a:off x="253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03" name="Rectangle 254"/>
              <p:cNvSpPr>
                <a:spLocks noChangeArrowheads="1"/>
              </p:cNvSpPr>
              <p:nvPr/>
            </p:nvSpPr>
            <p:spPr bwMode="auto">
              <a:xfrm>
                <a:off x="2538"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04" name="Rectangle 255"/>
              <p:cNvSpPr>
                <a:spLocks noChangeArrowheads="1"/>
              </p:cNvSpPr>
              <p:nvPr/>
            </p:nvSpPr>
            <p:spPr bwMode="auto">
              <a:xfrm>
                <a:off x="2543"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05" name="Rectangle 256"/>
              <p:cNvSpPr>
                <a:spLocks noChangeArrowheads="1"/>
              </p:cNvSpPr>
              <p:nvPr/>
            </p:nvSpPr>
            <p:spPr bwMode="auto">
              <a:xfrm>
                <a:off x="254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06" name="Rectangle 257"/>
              <p:cNvSpPr>
                <a:spLocks noChangeArrowheads="1"/>
              </p:cNvSpPr>
              <p:nvPr/>
            </p:nvSpPr>
            <p:spPr bwMode="auto">
              <a:xfrm>
                <a:off x="2551"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07" name="Rectangle 258"/>
              <p:cNvSpPr>
                <a:spLocks noChangeArrowheads="1"/>
              </p:cNvSpPr>
              <p:nvPr/>
            </p:nvSpPr>
            <p:spPr bwMode="auto">
              <a:xfrm>
                <a:off x="255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08" name="Rectangle 259"/>
              <p:cNvSpPr>
                <a:spLocks noChangeArrowheads="1"/>
              </p:cNvSpPr>
              <p:nvPr/>
            </p:nvSpPr>
            <p:spPr bwMode="auto">
              <a:xfrm>
                <a:off x="2560"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09" name="Rectangle 260"/>
              <p:cNvSpPr>
                <a:spLocks noChangeArrowheads="1"/>
              </p:cNvSpPr>
              <p:nvPr/>
            </p:nvSpPr>
            <p:spPr bwMode="auto">
              <a:xfrm>
                <a:off x="2564"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10" name="Rectangle 261"/>
              <p:cNvSpPr>
                <a:spLocks noChangeArrowheads="1"/>
              </p:cNvSpPr>
              <p:nvPr/>
            </p:nvSpPr>
            <p:spPr bwMode="auto">
              <a:xfrm>
                <a:off x="2569"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11" name="Rectangle 262"/>
              <p:cNvSpPr>
                <a:spLocks noChangeArrowheads="1"/>
              </p:cNvSpPr>
              <p:nvPr/>
            </p:nvSpPr>
            <p:spPr bwMode="auto">
              <a:xfrm>
                <a:off x="2573"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12" name="Rectangle 263"/>
              <p:cNvSpPr>
                <a:spLocks noChangeArrowheads="1"/>
              </p:cNvSpPr>
              <p:nvPr/>
            </p:nvSpPr>
            <p:spPr bwMode="auto">
              <a:xfrm>
                <a:off x="2577"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13" name="Rectangle 264"/>
              <p:cNvSpPr>
                <a:spLocks noChangeArrowheads="1"/>
              </p:cNvSpPr>
              <p:nvPr/>
            </p:nvSpPr>
            <p:spPr bwMode="auto">
              <a:xfrm>
                <a:off x="258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14" name="Rectangle 265"/>
              <p:cNvSpPr>
                <a:spLocks noChangeArrowheads="1"/>
              </p:cNvSpPr>
              <p:nvPr/>
            </p:nvSpPr>
            <p:spPr bwMode="auto">
              <a:xfrm>
                <a:off x="2586"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15" name="Rectangle 266"/>
              <p:cNvSpPr>
                <a:spLocks noChangeArrowheads="1"/>
              </p:cNvSpPr>
              <p:nvPr/>
            </p:nvSpPr>
            <p:spPr bwMode="auto">
              <a:xfrm>
                <a:off x="259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16" name="Rectangle 267"/>
              <p:cNvSpPr>
                <a:spLocks noChangeArrowheads="1"/>
              </p:cNvSpPr>
              <p:nvPr/>
            </p:nvSpPr>
            <p:spPr bwMode="auto">
              <a:xfrm>
                <a:off x="259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17" name="Rectangle 268"/>
              <p:cNvSpPr>
                <a:spLocks noChangeArrowheads="1"/>
              </p:cNvSpPr>
              <p:nvPr/>
            </p:nvSpPr>
            <p:spPr bwMode="auto">
              <a:xfrm>
                <a:off x="2599"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18" name="Rectangle 269"/>
              <p:cNvSpPr>
                <a:spLocks noChangeArrowheads="1"/>
              </p:cNvSpPr>
              <p:nvPr/>
            </p:nvSpPr>
            <p:spPr bwMode="auto">
              <a:xfrm>
                <a:off x="260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19" name="Rectangle 270"/>
              <p:cNvSpPr>
                <a:spLocks noChangeArrowheads="1"/>
              </p:cNvSpPr>
              <p:nvPr/>
            </p:nvSpPr>
            <p:spPr bwMode="auto">
              <a:xfrm>
                <a:off x="260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20" name="Rectangle 271"/>
              <p:cNvSpPr>
                <a:spLocks noChangeArrowheads="1"/>
              </p:cNvSpPr>
              <p:nvPr/>
            </p:nvSpPr>
            <p:spPr bwMode="auto">
              <a:xfrm>
                <a:off x="2612"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21" name="Rectangle 272"/>
              <p:cNvSpPr>
                <a:spLocks noChangeArrowheads="1"/>
              </p:cNvSpPr>
              <p:nvPr/>
            </p:nvSpPr>
            <p:spPr bwMode="auto">
              <a:xfrm>
                <a:off x="261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22" name="Rectangle 273"/>
              <p:cNvSpPr>
                <a:spLocks noChangeArrowheads="1"/>
              </p:cNvSpPr>
              <p:nvPr/>
            </p:nvSpPr>
            <p:spPr bwMode="auto">
              <a:xfrm>
                <a:off x="2621"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23" name="Rectangle 274"/>
              <p:cNvSpPr>
                <a:spLocks noChangeArrowheads="1"/>
              </p:cNvSpPr>
              <p:nvPr/>
            </p:nvSpPr>
            <p:spPr bwMode="auto">
              <a:xfrm>
                <a:off x="262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24" name="Rectangle 275"/>
              <p:cNvSpPr>
                <a:spLocks noChangeArrowheads="1"/>
              </p:cNvSpPr>
              <p:nvPr/>
            </p:nvSpPr>
            <p:spPr bwMode="auto">
              <a:xfrm>
                <a:off x="2630"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25" name="Rectangle 276"/>
              <p:cNvSpPr>
                <a:spLocks noChangeArrowheads="1"/>
              </p:cNvSpPr>
              <p:nvPr/>
            </p:nvSpPr>
            <p:spPr bwMode="auto">
              <a:xfrm>
                <a:off x="2634"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26" name="Rectangle 277"/>
              <p:cNvSpPr>
                <a:spLocks noChangeArrowheads="1"/>
              </p:cNvSpPr>
              <p:nvPr/>
            </p:nvSpPr>
            <p:spPr bwMode="auto">
              <a:xfrm>
                <a:off x="2639"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27" name="Rectangle 278"/>
              <p:cNvSpPr>
                <a:spLocks noChangeArrowheads="1"/>
              </p:cNvSpPr>
              <p:nvPr/>
            </p:nvSpPr>
            <p:spPr bwMode="auto">
              <a:xfrm>
                <a:off x="2643"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28" name="Rectangle 279"/>
              <p:cNvSpPr>
                <a:spLocks noChangeArrowheads="1"/>
              </p:cNvSpPr>
              <p:nvPr/>
            </p:nvSpPr>
            <p:spPr bwMode="auto">
              <a:xfrm>
                <a:off x="2647"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29" name="Rectangle 280"/>
              <p:cNvSpPr>
                <a:spLocks noChangeArrowheads="1"/>
              </p:cNvSpPr>
              <p:nvPr/>
            </p:nvSpPr>
            <p:spPr bwMode="auto">
              <a:xfrm>
                <a:off x="265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30" name="Rectangle 281"/>
              <p:cNvSpPr>
                <a:spLocks noChangeArrowheads="1"/>
              </p:cNvSpPr>
              <p:nvPr/>
            </p:nvSpPr>
            <p:spPr bwMode="auto">
              <a:xfrm>
                <a:off x="2656"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31" name="Rectangle 282"/>
              <p:cNvSpPr>
                <a:spLocks noChangeArrowheads="1"/>
              </p:cNvSpPr>
              <p:nvPr/>
            </p:nvSpPr>
            <p:spPr bwMode="auto">
              <a:xfrm>
                <a:off x="266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32" name="Rectangle 283"/>
              <p:cNvSpPr>
                <a:spLocks noChangeArrowheads="1"/>
              </p:cNvSpPr>
              <p:nvPr/>
            </p:nvSpPr>
            <p:spPr bwMode="auto">
              <a:xfrm>
                <a:off x="266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33" name="Rectangle 284"/>
              <p:cNvSpPr>
                <a:spLocks noChangeArrowheads="1"/>
              </p:cNvSpPr>
              <p:nvPr/>
            </p:nvSpPr>
            <p:spPr bwMode="auto">
              <a:xfrm>
                <a:off x="2669"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34" name="Rectangle 285"/>
              <p:cNvSpPr>
                <a:spLocks noChangeArrowheads="1"/>
              </p:cNvSpPr>
              <p:nvPr/>
            </p:nvSpPr>
            <p:spPr bwMode="auto">
              <a:xfrm>
                <a:off x="267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35" name="Rectangle 286"/>
              <p:cNvSpPr>
                <a:spLocks noChangeArrowheads="1"/>
              </p:cNvSpPr>
              <p:nvPr/>
            </p:nvSpPr>
            <p:spPr bwMode="auto">
              <a:xfrm>
                <a:off x="267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36" name="Rectangle 287"/>
              <p:cNvSpPr>
                <a:spLocks noChangeArrowheads="1"/>
              </p:cNvSpPr>
              <p:nvPr/>
            </p:nvSpPr>
            <p:spPr bwMode="auto">
              <a:xfrm>
                <a:off x="2682"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37" name="Rectangle 288"/>
              <p:cNvSpPr>
                <a:spLocks noChangeArrowheads="1"/>
              </p:cNvSpPr>
              <p:nvPr/>
            </p:nvSpPr>
            <p:spPr bwMode="auto">
              <a:xfrm>
                <a:off x="268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38" name="Rectangle 289"/>
              <p:cNvSpPr>
                <a:spLocks noChangeArrowheads="1"/>
              </p:cNvSpPr>
              <p:nvPr/>
            </p:nvSpPr>
            <p:spPr bwMode="auto">
              <a:xfrm>
                <a:off x="269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39" name="Rectangle 290"/>
              <p:cNvSpPr>
                <a:spLocks noChangeArrowheads="1"/>
              </p:cNvSpPr>
              <p:nvPr/>
            </p:nvSpPr>
            <p:spPr bwMode="auto">
              <a:xfrm>
                <a:off x="2695"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40" name="Rectangle 291"/>
              <p:cNvSpPr>
                <a:spLocks noChangeArrowheads="1"/>
              </p:cNvSpPr>
              <p:nvPr/>
            </p:nvSpPr>
            <p:spPr bwMode="auto">
              <a:xfrm>
                <a:off x="2700"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41" name="Rectangle 292"/>
              <p:cNvSpPr>
                <a:spLocks noChangeArrowheads="1"/>
              </p:cNvSpPr>
              <p:nvPr/>
            </p:nvSpPr>
            <p:spPr bwMode="auto">
              <a:xfrm>
                <a:off x="2704"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42" name="Rectangle 293"/>
              <p:cNvSpPr>
                <a:spLocks noChangeArrowheads="1"/>
              </p:cNvSpPr>
              <p:nvPr/>
            </p:nvSpPr>
            <p:spPr bwMode="auto">
              <a:xfrm>
                <a:off x="2709"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43" name="Rectangle 294"/>
              <p:cNvSpPr>
                <a:spLocks noChangeArrowheads="1"/>
              </p:cNvSpPr>
              <p:nvPr/>
            </p:nvSpPr>
            <p:spPr bwMode="auto">
              <a:xfrm>
                <a:off x="2713"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44" name="Rectangle 295"/>
              <p:cNvSpPr>
                <a:spLocks noChangeArrowheads="1"/>
              </p:cNvSpPr>
              <p:nvPr/>
            </p:nvSpPr>
            <p:spPr bwMode="auto">
              <a:xfrm>
                <a:off x="2717"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45" name="Rectangle 296"/>
              <p:cNvSpPr>
                <a:spLocks noChangeArrowheads="1"/>
              </p:cNvSpPr>
              <p:nvPr/>
            </p:nvSpPr>
            <p:spPr bwMode="auto">
              <a:xfrm>
                <a:off x="272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46" name="Rectangle 297"/>
              <p:cNvSpPr>
                <a:spLocks noChangeArrowheads="1"/>
              </p:cNvSpPr>
              <p:nvPr/>
            </p:nvSpPr>
            <p:spPr bwMode="auto">
              <a:xfrm>
                <a:off x="272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47" name="Rectangle 298"/>
              <p:cNvSpPr>
                <a:spLocks noChangeArrowheads="1"/>
              </p:cNvSpPr>
              <p:nvPr/>
            </p:nvSpPr>
            <p:spPr bwMode="auto">
              <a:xfrm>
                <a:off x="2730"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48" name="Rectangle 299"/>
              <p:cNvSpPr>
                <a:spLocks noChangeArrowheads="1"/>
              </p:cNvSpPr>
              <p:nvPr/>
            </p:nvSpPr>
            <p:spPr bwMode="auto">
              <a:xfrm>
                <a:off x="273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49" name="Rectangle 300"/>
              <p:cNvSpPr>
                <a:spLocks noChangeArrowheads="1"/>
              </p:cNvSpPr>
              <p:nvPr/>
            </p:nvSpPr>
            <p:spPr bwMode="auto">
              <a:xfrm>
                <a:off x="2739"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50" name="Rectangle 301"/>
              <p:cNvSpPr>
                <a:spLocks noChangeArrowheads="1"/>
              </p:cNvSpPr>
              <p:nvPr/>
            </p:nvSpPr>
            <p:spPr bwMode="auto">
              <a:xfrm>
                <a:off x="274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51" name="Rectangle 302"/>
              <p:cNvSpPr>
                <a:spLocks noChangeArrowheads="1"/>
              </p:cNvSpPr>
              <p:nvPr/>
            </p:nvSpPr>
            <p:spPr bwMode="auto">
              <a:xfrm>
                <a:off x="274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52" name="Rectangle 303"/>
              <p:cNvSpPr>
                <a:spLocks noChangeArrowheads="1"/>
              </p:cNvSpPr>
              <p:nvPr/>
            </p:nvSpPr>
            <p:spPr bwMode="auto">
              <a:xfrm>
                <a:off x="2752"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53" name="Rectangle 304"/>
              <p:cNvSpPr>
                <a:spLocks noChangeArrowheads="1"/>
              </p:cNvSpPr>
              <p:nvPr/>
            </p:nvSpPr>
            <p:spPr bwMode="auto">
              <a:xfrm>
                <a:off x="275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54" name="Rectangle 305"/>
              <p:cNvSpPr>
                <a:spLocks noChangeArrowheads="1"/>
              </p:cNvSpPr>
              <p:nvPr/>
            </p:nvSpPr>
            <p:spPr bwMode="auto">
              <a:xfrm>
                <a:off x="276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55" name="Rectangle 306"/>
              <p:cNvSpPr>
                <a:spLocks noChangeArrowheads="1"/>
              </p:cNvSpPr>
              <p:nvPr/>
            </p:nvSpPr>
            <p:spPr bwMode="auto">
              <a:xfrm>
                <a:off x="2765"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56" name="Rectangle 307"/>
              <p:cNvSpPr>
                <a:spLocks noChangeArrowheads="1"/>
              </p:cNvSpPr>
              <p:nvPr/>
            </p:nvSpPr>
            <p:spPr bwMode="auto">
              <a:xfrm>
                <a:off x="2770"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57" name="Rectangle 308"/>
              <p:cNvSpPr>
                <a:spLocks noChangeArrowheads="1"/>
              </p:cNvSpPr>
              <p:nvPr/>
            </p:nvSpPr>
            <p:spPr bwMode="auto">
              <a:xfrm>
                <a:off x="2774"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58" name="Rectangle 309"/>
              <p:cNvSpPr>
                <a:spLocks noChangeArrowheads="1"/>
              </p:cNvSpPr>
              <p:nvPr/>
            </p:nvSpPr>
            <p:spPr bwMode="auto">
              <a:xfrm>
                <a:off x="2779"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59" name="Rectangle 310"/>
              <p:cNvSpPr>
                <a:spLocks noChangeArrowheads="1"/>
              </p:cNvSpPr>
              <p:nvPr/>
            </p:nvSpPr>
            <p:spPr bwMode="auto">
              <a:xfrm>
                <a:off x="2783"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60" name="Rectangle 311"/>
              <p:cNvSpPr>
                <a:spLocks noChangeArrowheads="1"/>
              </p:cNvSpPr>
              <p:nvPr/>
            </p:nvSpPr>
            <p:spPr bwMode="auto">
              <a:xfrm>
                <a:off x="2787"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61" name="Rectangle 312"/>
              <p:cNvSpPr>
                <a:spLocks noChangeArrowheads="1"/>
              </p:cNvSpPr>
              <p:nvPr/>
            </p:nvSpPr>
            <p:spPr bwMode="auto">
              <a:xfrm>
                <a:off x="279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62" name="Rectangle 313"/>
              <p:cNvSpPr>
                <a:spLocks noChangeArrowheads="1"/>
              </p:cNvSpPr>
              <p:nvPr/>
            </p:nvSpPr>
            <p:spPr bwMode="auto">
              <a:xfrm>
                <a:off x="279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63" name="Rectangle 314"/>
              <p:cNvSpPr>
                <a:spLocks noChangeArrowheads="1"/>
              </p:cNvSpPr>
              <p:nvPr/>
            </p:nvSpPr>
            <p:spPr bwMode="auto">
              <a:xfrm>
                <a:off x="2800"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64" name="Rectangle 315"/>
              <p:cNvSpPr>
                <a:spLocks noChangeArrowheads="1"/>
              </p:cNvSpPr>
              <p:nvPr/>
            </p:nvSpPr>
            <p:spPr bwMode="auto">
              <a:xfrm>
                <a:off x="280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65" name="Rectangle 316"/>
              <p:cNvSpPr>
                <a:spLocks noChangeArrowheads="1"/>
              </p:cNvSpPr>
              <p:nvPr/>
            </p:nvSpPr>
            <p:spPr bwMode="auto">
              <a:xfrm>
                <a:off x="2809"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66" name="Rectangle 317"/>
              <p:cNvSpPr>
                <a:spLocks noChangeArrowheads="1"/>
              </p:cNvSpPr>
              <p:nvPr/>
            </p:nvSpPr>
            <p:spPr bwMode="auto">
              <a:xfrm>
                <a:off x="2813"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67" name="Rectangle 318"/>
              <p:cNvSpPr>
                <a:spLocks noChangeArrowheads="1"/>
              </p:cNvSpPr>
              <p:nvPr/>
            </p:nvSpPr>
            <p:spPr bwMode="auto">
              <a:xfrm>
                <a:off x="281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68" name="Rectangle 319"/>
              <p:cNvSpPr>
                <a:spLocks noChangeArrowheads="1"/>
              </p:cNvSpPr>
              <p:nvPr/>
            </p:nvSpPr>
            <p:spPr bwMode="auto">
              <a:xfrm>
                <a:off x="2822"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69" name="Rectangle 320"/>
              <p:cNvSpPr>
                <a:spLocks noChangeArrowheads="1"/>
              </p:cNvSpPr>
              <p:nvPr/>
            </p:nvSpPr>
            <p:spPr bwMode="auto">
              <a:xfrm>
                <a:off x="282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70" name="Rectangle 321"/>
              <p:cNvSpPr>
                <a:spLocks noChangeArrowheads="1"/>
              </p:cNvSpPr>
              <p:nvPr/>
            </p:nvSpPr>
            <p:spPr bwMode="auto">
              <a:xfrm>
                <a:off x="283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71" name="Rectangle 322"/>
              <p:cNvSpPr>
                <a:spLocks noChangeArrowheads="1"/>
              </p:cNvSpPr>
              <p:nvPr/>
            </p:nvSpPr>
            <p:spPr bwMode="auto">
              <a:xfrm>
                <a:off x="2835"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72" name="Rectangle 323"/>
              <p:cNvSpPr>
                <a:spLocks noChangeArrowheads="1"/>
              </p:cNvSpPr>
              <p:nvPr/>
            </p:nvSpPr>
            <p:spPr bwMode="auto">
              <a:xfrm>
                <a:off x="2840"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73" name="Rectangle 324"/>
              <p:cNvSpPr>
                <a:spLocks noChangeArrowheads="1"/>
              </p:cNvSpPr>
              <p:nvPr/>
            </p:nvSpPr>
            <p:spPr bwMode="auto">
              <a:xfrm>
                <a:off x="284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74" name="Rectangle 325"/>
              <p:cNvSpPr>
                <a:spLocks noChangeArrowheads="1"/>
              </p:cNvSpPr>
              <p:nvPr/>
            </p:nvSpPr>
            <p:spPr bwMode="auto">
              <a:xfrm>
                <a:off x="2848"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75" name="Rectangle 326"/>
              <p:cNvSpPr>
                <a:spLocks noChangeArrowheads="1"/>
              </p:cNvSpPr>
              <p:nvPr/>
            </p:nvSpPr>
            <p:spPr bwMode="auto">
              <a:xfrm>
                <a:off x="2853"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76" name="Rectangle 327"/>
              <p:cNvSpPr>
                <a:spLocks noChangeArrowheads="1"/>
              </p:cNvSpPr>
              <p:nvPr/>
            </p:nvSpPr>
            <p:spPr bwMode="auto">
              <a:xfrm>
                <a:off x="2857"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77" name="Rectangle 328"/>
              <p:cNvSpPr>
                <a:spLocks noChangeArrowheads="1"/>
              </p:cNvSpPr>
              <p:nvPr/>
            </p:nvSpPr>
            <p:spPr bwMode="auto">
              <a:xfrm>
                <a:off x="286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78" name="Rectangle 329"/>
              <p:cNvSpPr>
                <a:spLocks noChangeArrowheads="1"/>
              </p:cNvSpPr>
              <p:nvPr/>
            </p:nvSpPr>
            <p:spPr bwMode="auto">
              <a:xfrm>
                <a:off x="286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79" name="Rectangle 330"/>
              <p:cNvSpPr>
                <a:spLocks noChangeArrowheads="1"/>
              </p:cNvSpPr>
              <p:nvPr/>
            </p:nvSpPr>
            <p:spPr bwMode="auto">
              <a:xfrm>
                <a:off x="2870"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80" name="Rectangle 331"/>
              <p:cNvSpPr>
                <a:spLocks noChangeArrowheads="1"/>
              </p:cNvSpPr>
              <p:nvPr/>
            </p:nvSpPr>
            <p:spPr bwMode="auto">
              <a:xfrm>
                <a:off x="287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81" name="Rectangle 332"/>
              <p:cNvSpPr>
                <a:spLocks noChangeArrowheads="1"/>
              </p:cNvSpPr>
              <p:nvPr/>
            </p:nvSpPr>
            <p:spPr bwMode="auto">
              <a:xfrm>
                <a:off x="2879"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82" name="Rectangle 333"/>
              <p:cNvSpPr>
                <a:spLocks noChangeArrowheads="1"/>
              </p:cNvSpPr>
              <p:nvPr/>
            </p:nvSpPr>
            <p:spPr bwMode="auto">
              <a:xfrm>
                <a:off x="2883"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83" name="Rectangle 334"/>
              <p:cNvSpPr>
                <a:spLocks noChangeArrowheads="1"/>
              </p:cNvSpPr>
              <p:nvPr/>
            </p:nvSpPr>
            <p:spPr bwMode="auto">
              <a:xfrm>
                <a:off x="288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84" name="Rectangle 335"/>
              <p:cNvSpPr>
                <a:spLocks noChangeArrowheads="1"/>
              </p:cNvSpPr>
              <p:nvPr/>
            </p:nvSpPr>
            <p:spPr bwMode="auto">
              <a:xfrm>
                <a:off x="2892"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85" name="Rectangle 336"/>
              <p:cNvSpPr>
                <a:spLocks noChangeArrowheads="1"/>
              </p:cNvSpPr>
              <p:nvPr/>
            </p:nvSpPr>
            <p:spPr bwMode="auto">
              <a:xfrm>
                <a:off x="289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86" name="Rectangle 337"/>
              <p:cNvSpPr>
                <a:spLocks noChangeArrowheads="1"/>
              </p:cNvSpPr>
              <p:nvPr/>
            </p:nvSpPr>
            <p:spPr bwMode="auto">
              <a:xfrm>
                <a:off x="290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87" name="Rectangle 338"/>
              <p:cNvSpPr>
                <a:spLocks noChangeArrowheads="1"/>
              </p:cNvSpPr>
              <p:nvPr/>
            </p:nvSpPr>
            <p:spPr bwMode="auto">
              <a:xfrm>
                <a:off x="2905"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88" name="Rectangle 339"/>
              <p:cNvSpPr>
                <a:spLocks noChangeArrowheads="1"/>
              </p:cNvSpPr>
              <p:nvPr/>
            </p:nvSpPr>
            <p:spPr bwMode="auto">
              <a:xfrm>
                <a:off x="2910"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89" name="Rectangle 340"/>
              <p:cNvSpPr>
                <a:spLocks noChangeArrowheads="1"/>
              </p:cNvSpPr>
              <p:nvPr/>
            </p:nvSpPr>
            <p:spPr bwMode="auto">
              <a:xfrm>
                <a:off x="2914"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90" name="Rectangle 341"/>
              <p:cNvSpPr>
                <a:spLocks noChangeArrowheads="1"/>
              </p:cNvSpPr>
              <p:nvPr/>
            </p:nvSpPr>
            <p:spPr bwMode="auto">
              <a:xfrm>
                <a:off x="2918"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91" name="Rectangle 342"/>
              <p:cNvSpPr>
                <a:spLocks noChangeArrowheads="1"/>
              </p:cNvSpPr>
              <p:nvPr/>
            </p:nvSpPr>
            <p:spPr bwMode="auto">
              <a:xfrm>
                <a:off x="2923"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92" name="Rectangle 343"/>
              <p:cNvSpPr>
                <a:spLocks noChangeArrowheads="1"/>
              </p:cNvSpPr>
              <p:nvPr/>
            </p:nvSpPr>
            <p:spPr bwMode="auto">
              <a:xfrm>
                <a:off x="2927"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93" name="Rectangle 344"/>
              <p:cNvSpPr>
                <a:spLocks noChangeArrowheads="1"/>
              </p:cNvSpPr>
              <p:nvPr/>
            </p:nvSpPr>
            <p:spPr bwMode="auto">
              <a:xfrm>
                <a:off x="2931"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94" name="Rectangle 345"/>
              <p:cNvSpPr>
                <a:spLocks noChangeArrowheads="1"/>
              </p:cNvSpPr>
              <p:nvPr/>
            </p:nvSpPr>
            <p:spPr bwMode="auto">
              <a:xfrm>
                <a:off x="2936"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95" name="Rectangle 346"/>
              <p:cNvSpPr>
                <a:spLocks noChangeArrowheads="1"/>
              </p:cNvSpPr>
              <p:nvPr/>
            </p:nvSpPr>
            <p:spPr bwMode="auto">
              <a:xfrm>
                <a:off x="2940"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96" name="Rectangle 347"/>
              <p:cNvSpPr>
                <a:spLocks noChangeArrowheads="1"/>
              </p:cNvSpPr>
              <p:nvPr/>
            </p:nvSpPr>
            <p:spPr bwMode="auto">
              <a:xfrm>
                <a:off x="2945"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97" name="Rectangle 348"/>
              <p:cNvSpPr>
                <a:spLocks noChangeArrowheads="1"/>
              </p:cNvSpPr>
              <p:nvPr/>
            </p:nvSpPr>
            <p:spPr bwMode="auto">
              <a:xfrm>
                <a:off x="2949"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98" name="Rectangle 349"/>
              <p:cNvSpPr>
                <a:spLocks noChangeArrowheads="1"/>
              </p:cNvSpPr>
              <p:nvPr/>
            </p:nvSpPr>
            <p:spPr bwMode="auto">
              <a:xfrm>
                <a:off x="2953"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299" name="Rectangle 350"/>
              <p:cNvSpPr>
                <a:spLocks noChangeArrowheads="1"/>
              </p:cNvSpPr>
              <p:nvPr/>
            </p:nvSpPr>
            <p:spPr bwMode="auto">
              <a:xfrm>
                <a:off x="2958"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00" name="Rectangle 351"/>
              <p:cNvSpPr>
                <a:spLocks noChangeArrowheads="1"/>
              </p:cNvSpPr>
              <p:nvPr/>
            </p:nvSpPr>
            <p:spPr bwMode="auto">
              <a:xfrm>
                <a:off x="2962"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01" name="Rectangle 352"/>
              <p:cNvSpPr>
                <a:spLocks noChangeArrowheads="1"/>
              </p:cNvSpPr>
              <p:nvPr/>
            </p:nvSpPr>
            <p:spPr bwMode="auto">
              <a:xfrm>
                <a:off x="2966"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02" name="Rectangle 353"/>
              <p:cNvSpPr>
                <a:spLocks noChangeArrowheads="1"/>
              </p:cNvSpPr>
              <p:nvPr/>
            </p:nvSpPr>
            <p:spPr bwMode="auto">
              <a:xfrm>
                <a:off x="2971" y="1721"/>
                <a:ext cx="4" cy="1612"/>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303" name="Rectangle 354"/>
              <p:cNvSpPr>
                <a:spLocks noChangeArrowheads="1"/>
              </p:cNvSpPr>
              <p:nvPr/>
            </p:nvSpPr>
            <p:spPr bwMode="auto">
              <a:xfrm>
                <a:off x="2975" y="1721"/>
                <a:ext cx="5" cy="1612"/>
              </a:xfrm>
              <a:prstGeom prst="rect">
                <a:avLst/>
              </a:prstGeom>
              <a:solidFill>
                <a:srgbClr val="0099FF"/>
              </a:solidFill>
              <a:ln w="9525">
                <a:noFill/>
                <a:miter lim="800000"/>
                <a:headEnd/>
                <a:tailEnd/>
              </a:ln>
            </p:spPr>
            <p:txBody>
              <a:bodyPr/>
              <a:lstStyle/>
              <a:p>
                <a:endParaRPr lang="en-GB">
                  <a:solidFill>
                    <a:srgbClr val="0070C0"/>
                  </a:solidFill>
                </a:endParaRPr>
              </a:p>
            </p:txBody>
          </p:sp>
        </p:grpSp>
        <p:grpSp>
          <p:nvGrpSpPr>
            <p:cNvPr id="5" name="Group 355"/>
            <p:cNvGrpSpPr>
              <a:grpSpLocks/>
            </p:cNvGrpSpPr>
            <p:nvPr/>
          </p:nvGrpSpPr>
          <p:grpSpPr bwMode="auto">
            <a:xfrm>
              <a:off x="3394" y="2319"/>
              <a:ext cx="1410" cy="749"/>
              <a:chOff x="3583" y="2490"/>
              <a:chExt cx="1507" cy="843"/>
            </a:xfrm>
          </p:grpSpPr>
          <p:grpSp>
            <p:nvGrpSpPr>
              <p:cNvPr id="6" name="Group 356"/>
              <p:cNvGrpSpPr>
                <a:grpSpLocks/>
              </p:cNvGrpSpPr>
              <p:nvPr/>
            </p:nvGrpSpPr>
            <p:grpSpPr bwMode="auto">
              <a:xfrm>
                <a:off x="3583" y="2490"/>
                <a:ext cx="874" cy="843"/>
                <a:chOff x="3583" y="2490"/>
                <a:chExt cx="874" cy="843"/>
              </a:xfrm>
            </p:grpSpPr>
            <p:sp>
              <p:nvSpPr>
                <p:cNvPr id="75958" name="Rectangle 357"/>
                <p:cNvSpPr>
                  <a:spLocks noChangeArrowheads="1"/>
                </p:cNvSpPr>
                <p:nvPr/>
              </p:nvSpPr>
              <p:spPr bwMode="auto">
                <a:xfrm>
                  <a:off x="358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59" name="Rectangle 358"/>
                <p:cNvSpPr>
                  <a:spLocks noChangeArrowheads="1"/>
                </p:cNvSpPr>
                <p:nvPr/>
              </p:nvSpPr>
              <p:spPr bwMode="auto">
                <a:xfrm>
                  <a:off x="358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60" name="Rectangle 359"/>
                <p:cNvSpPr>
                  <a:spLocks noChangeArrowheads="1"/>
                </p:cNvSpPr>
                <p:nvPr/>
              </p:nvSpPr>
              <p:spPr bwMode="auto">
                <a:xfrm>
                  <a:off x="3591"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61" name="Rectangle 360"/>
                <p:cNvSpPr>
                  <a:spLocks noChangeArrowheads="1"/>
                </p:cNvSpPr>
                <p:nvPr/>
              </p:nvSpPr>
              <p:spPr bwMode="auto">
                <a:xfrm>
                  <a:off x="359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62" name="Rectangle 361"/>
                <p:cNvSpPr>
                  <a:spLocks noChangeArrowheads="1"/>
                </p:cNvSpPr>
                <p:nvPr/>
              </p:nvSpPr>
              <p:spPr bwMode="auto">
                <a:xfrm>
                  <a:off x="360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63" name="Rectangle 362"/>
                <p:cNvSpPr>
                  <a:spLocks noChangeArrowheads="1"/>
                </p:cNvSpPr>
                <p:nvPr/>
              </p:nvSpPr>
              <p:spPr bwMode="auto">
                <a:xfrm>
                  <a:off x="3604"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64" name="Rectangle 363"/>
                <p:cNvSpPr>
                  <a:spLocks noChangeArrowheads="1"/>
                </p:cNvSpPr>
                <p:nvPr/>
              </p:nvSpPr>
              <p:spPr bwMode="auto">
                <a:xfrm>
                  <a:off x="3609"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65" name="Rectangle 364"/>
                <p:cNvSpPr>
                  <a:spLocks noChangeArrowheads="1"/>
                </p:cNvSpPr>
                <p:nvPr/>
              </p:nvSpPr>
              <p:spPr bwMode="auto">
                <a:xfrm>
                  <a:off x="3613"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66" name="Rectangle 365"/>
                <p:cNvSpPr>
                  <a:spLocks noChangeArrowheads="1"/>
                </p:cNvSpPr>
                <p:nvPr/>
              </p:nvSpPr>
              <p:spPr bwMode="auto">
                <a:xfrm>
                  <a:off x="361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67" name="Rectangle 366"/>
                <p:cNvSpPr>
                  <a:spLocks noChangeArrowheads="1"/>
                </p:cNvSpPr>
                <p:nvPr/>
              </p:nvSpPr>
              <p:spPr bwMode="auto">
                <a:xfrm>
                  <a:off x="362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68" name="Rectangle 367"/>
                <p:cNvSpPr>
                  <a:spLocks noChangeArrowheads="1"/>
                </p:cNvSpPr>
                <p:nvPr/>
              </p:nvSpPr>
              <p:spPr bwMode="auto">
                <a:xfrm>
                  <a:off x="3626"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69" name="Rectangle 368"/>
                <p:cNvSpPr>
                  <a:spLocks noChangeArrowheads="1"/>
                </p:cNvSpPr>
                <p:nvPr/>
              </p:nvSpPr>
              <p:spPr bwMode="auto">
                <a:xfrm>
                  <a:off x="3631"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70" name="Rectangle 369"/>
                <p:cNvSpPr>
                  <a:spLocks noChangeArrowheads="1"/>
                </p:cNvSpPr>
                <p:nvPr/>
              </p:nvSpPr>
              <p:spPr bwMode="auto">
                <a:xfrm>
                  <a:off x="3635"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71" name="Rectangle 370"/>
                <p:cNvSpPr>
                  <a:spLocks noChangeArrowheads="1"/>
                </p:cNvSpPr>
                <p:nvPr/>
              </p:nvSpPr>
              <p:spPr bwMode="auto">
                <a:xfrm>
                  <a:off x="3639"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72" name="Rectangle 371"/>
                <p:cNvSpPr>
                  <a:spLocks noChangeArrowheads="1"/>
                </p:cNvSpPr>
                <p:nvPr/>
              </p:nvSpPr>
              <p:spPr bwMode="auto">
                <a:xfrm>
                  <a:off x="364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73" name="Rectangle 372"/>
                <p:cNvSpPr>
                  <a:spLocks noChangeArrowheads="1"/>
                </p:cNvSpPr>
                <p:nvPr/>
              </p:nvSpPr>
              <p:spPr bwMode="auto">
                <a:xfrm>
                  <a:off x="3648"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74" name="Rectangle 373"/>
                <p:cNvSpPr>
                  <a:spLocks noChangeArrowheads="1"/>
                </p:cNvSpPr>
                <p:nvPr/>
              </p:nvSpPr>
              <p:spPr bwMode="auto">
                <a:xfrm>
                  <a:off x="365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75" name="Rectangle 374"/>
                <p:cNvSpPr>
                  <a:spLocks noChangeArrowheads="1"/>
                </p:cNvSpPr>
                <p:nvPr/>
              </p:nvSpPr>
              <p:spPr bwMode="auto">
                <a:xfrm>
                  <a:off x="365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76" name="Rectangle 375"/>
                <p:cNvSpPr>
                  <a:spLocks noChangeArrowheads="1"/>
                </p:cNvSpPr>
                <p:nvPr/>
              </p:nvSpPr>
              <p:spPr bwMode="auto">
                <a:xfrm>
                  <a:off x="3661"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77" name="Rectangle 376"/>
                <p:cNvSpPr>
                  <a:spLocks noChangeArrowheads="1"/>
                </p:cNvSpPr>
                <p:nvPr/>
              </p:nvSpPr>
              <p:spPr bwMode="auto">
                <a:xfrm>
                  <a:off x="366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78" name="Rectangle 377"/>
                <p:cNvSpPr>
                  <a:spLocks noChangeArrowheads="1"/>
                </p:cNvSpPr>
                <p:nvPr/>
              </p:nvSpPr>
              <p:spPr bwMode="auto">
                <a:xfrm>
                  <a:off x="367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79" name="Rectangle 378"/>
                <p:cNvSpPr>
                  <a:spLocks noChangeArrowheads="1"/>
                </p:cNvSpPr>
                <p:nvPr/>
              </p:nvSpPr>
              <p:spPr bwMode="auto">
                <a:xfrm>
                  <a:off x="3674"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80" name="Rectangle 379"/>
                <p:cNvSpPr>
                  <a:spLocks noChangeArrowheads="1"/>
                </p:cNvSpPr>
                <p:nvPr/>
              </p:nvSpPr>
              <p:spPr bwMode="auto">
                <a:xfrm>
                  <a:off x="3679"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81" name="Rectangle 380"/>
                <p:cNvSpPr>
                  <a:spLocks noChangeArrowheads="1"/>
                </p:cNvSpPr>
                <p:nvPr/>
              </p:nvSpPr>
              <p:spPr bwMode="auto">
                <a:xfrm>
                  <a:off x="3683"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82" name="Rectangle 381"/>
                <p:cNvSpPr>
                  <a:spLocks noChangeArrowheads="1"/>
                </p:cNvSpPr>
                <p:nvPr/>
              </p:nvSpPr>
              <p:spPr bwMode="auto">
                <a:xfrm>
                  <a:off x="368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83" name="Rectangle 382"/>
                <p:cNvSpPr>
                  <a:spLocks noChangeArrowheads="1"/>
                </p:cNvSpPr>
                <p:nvPr/>
              </p:nvSpPr>
              <p:spPr bwMode="auto">
                <a:xfrm>
                  <a:off x="369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84" name="Rectangle 383"/>
                <p:cNvSpPr>
                  <a:spLocks noChangeArrowheads="1"/>
                </p:cNvSpPr>
                <p:nvPr/>
              </p:nvSpPr>
              <p:spPr bwMode="auto">
                <a:xfrm>
                  <a:off x="3696"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85" name="Rectangle 384"/>
                <p:cNvSpPr>
                  <a:spLocks noChangeArrowheads="1"/>
                </p:cNvSpPr>
                <p:nvPr/>
              </p:nvSpPr>
              <p:spPr bwMode="auto">
                <a:xfrm>
                  <a:off x="3701"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86" name="Rectangle 385"/>
                <p:cNvSpPr>
                  <a:spLocks noChangeArrowheads="1"/>
                </p:cNvSpPr>
                <p:nvPr/>
              </p:nvSpPr>
              <p:spPr bwMode="auto">
                <a:xfrm>
                  <a:off x="3705"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87" name="Rectangle 386"/>
                <p:cNvSpPr>
                  <a:spLocks noChangeArrowheads="1"/>
                </p:cNvSpPr>
                <p:nvPr/>
              </p:nvSpPr>
              <p:spPr bwMode="auto">
                <a:xfrm>
                  <a:off x="3709"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88" name="Rectangle 387"/>
                <p:cNvSpPr>
                  <a:spLocks noChangeArrowheads="1"/>
                </p:cNvSpPr>
                <p:nvPr/>
              </p:nvSpPr>
              <p:spPr bwMode="auto">
                <a:xfrm>
                  <a:off x="371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89" name="Rectangle 388"/>
                <p:cNvSpPr>
                  <a:spLocks noChangeArrowheads="1"/>
                </p:cNvSpPr>
                <p:nvPr/>
              </p:nvSpPr>
              <p:spPr bwMode="auto">
                <a:xfrm>
                  <a:off x="371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90" name="Rectangle 389"/>
                <p:cNvSpPr>
                  <a:spLocks noChangeArrowheads="1"/>
                </p:cNvSpPr>
                <p:nvPr/>
              </p:nvSpPr>
              <p:spPr bwMode="auto">
                <a:xfrm>
                  <a:off x="3722"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91" name="Rectangle 390"/>
                <p:cNvSpPr>
                  <a:spLocks noChangeArrowheads="1"/>
                </p:cNvSpPr>
                <p:nvPr/>
              </p:nvSpPr>
              <p:spPr bwMode="auto">
                <a:xfrm>
                  <a:off x="372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92" name="Rectangle 391"/>
                <p:cNvSpPr>
                  <a:spLocks noChangeArrowheads="1"/>
                </p:cNvSpPr>
                <p:nvPr/>
              </p:nvSpPr>
              <p:spPr bwMode="auto">
                <a:xfrm>
                  <a:off x="3731"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93" name="Rectangle 392"/>
                <p:cNvSpPr>
                  <a:spLocks noChangeArrowheads="1"/>
                </p:cNvSpPr>
                <p:nvPr/>
              </p:nvSpPr>
              <p:spPr bwMode="auto">
                <a:xfrm>
                  <a:off x="373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94" name="Rectangle 393"/>
                <p:cNvSpPr>
                  <a:spLocks noChangeArrowheads="1"/>
                </p:cNvSpPr>
                <p:nvPr/>
              </p:nvSpPr>
              <p:spPr bwMode="auto">
                <a:xfrm>
                  <a:off x="374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95" name="Rectangle 394"/>
                <p:cNvSpPr>
                  <a:spLocks noChangeArrowheads="1"/>
                </p:cNvSpPr>
                <p:nvPr/>
              </p:nvSpPr>
              <p:spPr bwMode="auto">
                <a:xfrm>
                  <a:off x="3744"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96" name="Rectangle 395"/>
                <p:cNvSpPr>
                  <a:spLocks noChangeArrowheads="1"/>
                </p:cNvSpPr>
                <p:nvPr/>
              </p:nvSpPr>
              <p:spPr bwMode="auto">
                <a:xfrm>
                  <a:off x="3749"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97" name="Rectangle 396"/>
                <p:cNvSpPr>
                  <a:spLocks noChangeArrowheads="1"/>
                </p:cNvSpPr>
                <p:nvPr/>
              </p:nvSpPr>
              <p:spPr bwMode="auto">
                <a:xfrm>
                  <a:off x="375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98" name="Rectangle 397"/>
                <p:cNvSpPr>
                  <a:spLocks noChangeArrowheads="1"/>
                </p:cNvSpPr>
                <p:nvPr/>
              </p:nvSpPr>
              <p:spPr bwMode="auto">
                <a:xfrm>
                  <a:off x="3757"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99" name="Rectangle 398"/>
                <p:cNvSpPr>
                  <a:spLocks noChangeArrowheads="1"/>
                </p:cNvSpPr>
                <p:nvPr/>
              </p:nvSpPr>
              <p:spPr bwMode="auto">
                <a:xfrm>
                  <a:off x="376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00" name="Rectangle 399"/>
                <p:cNvSpPr>
                  <a:spLocks noChangeArrowheads="1"/>
                </p:cNvSpPr>
                <p:nvPr/>
              </p:nvSpPr>
              <p:spPr bwMode="auto">
                <a:xfrm>
                  <a:off x="3766"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01" name="Rectangle 400"/>
                <p:cNvSpPr>
                  <a:spLocks noChangeArrowheads="1"/>
                </p:cNvSpPr>
                <p:nvPr/>
              </p:nvSpPr>
              <p:spPr bwMode="auto">
                <a:xfrm>
                  <a:off x="3771"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02" name="Rectangle 401"/>
                <p:cNvSpPr>
                  <a:spLocks noChangeArrowheads="1"/>
                </p:cNvSpPr>
                <p:nvPr/>
              </p:nvSpPr>
              <p:spPr bwMode="auto">
                <a:xfrm>
                  <a:off x="3775"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03" name="Rectangle 402"/>
                <p:cNvSpPr>
                  <a:spLocks noChangeArrowheads="1"/>
                </p:cNvSpPr>
                <p:nvPr/>
              </p:nvSpPr>
              <p:spPr bwMode="auto">
                <a:xfrm>
                  <a:off x="3779"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04" name="Rectangle 403"/>
                <p:cNvSpPr>
                  <a:spLocks noChangeArrowheads="1"/>
                </p:cNvSpPr>
                <p:nvPr/>
              </p:nvSpPr>
              <p:spPr bwMode="auto">
                <a:xfrm>
                  <a:off x="378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05" name="Rectangle 404"/>
                <p:cNvSpPr>
                  <a:spLocks noChangeArrowheads="1"/>
                </p:cNvSpPr>
                <p:nvPr/>
              </p:nvSpPr>
              <p:spPr bwMode="auto">
                <a:xfrm>
                  <a:off x="378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06" name="Rectangle 405"/>
                <p:cNvSpPr>
                  <a:spLocks noChangeArrowheads="1"/>
                </p:cNvSpPr>
                <p:nvPr/>
              </p:nvSpPr>
              <p:spPr bwMode="auto">
                <a:xfrm>
                  <a:off x="3792"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07" name="Rectangle 406"/>
                <p:cNvSpPr>
                  <a:spLocks noChangeArrowheads="1"/>
                </p:cNvSpPr>
                <p:nvPr/>
              </p:nvSpPr>
              <p:spPr bwMode="auto">
                <a:xfrm>
                  <a:off x="379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08" name="Rectangle 407"/>
                <p:cNvSpPr>
                  <a:spLocks noChangeArrowheads="1"/>
                </p:cNvSpPr>
                <p:nvPr/>
              </p:nvSpPr>
              <p:spPr bwMode="auto">
                <a:xfrm>
                  <a:off x="3801"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09" name="Rectangle 408"/>
                <p:cNvSpPr>
                  <a:spLocks noChangeArrowheads="1"/>
                </p:cNvSpPr>
                <p:nvPr/>
              </p:nvSpPr>
              <p:spPr bwMode="auto">
                <a:xfrm>
                  <a:off x="380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10" name="Rectangle 409"/>
                <p:cNvSpPr>
                  <a:spLocks noChangeArrowheads="1"/>
                </p:cNvSpPr>
                <p:nvPr/>
              </p:nvSpPr>
              <p:spPr bwMode="auto">
                <a:xfrm>
                  <a:off x="381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11" name="Rectangle 410"/>
                <p:cNvSpPr>
                  <a:spLocks noChangeArrowheads="1"/>
                </p:cNvSpPr>
                <p:nvPr/>
              </p:nvSpPr>
              <p:spPr bwMode="auto">
                <a:xfrm>
                  <a:off x="3814"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12" name="Rectangle 411"/>
                <p:cNvSpPr>
                  <a:spLocks noChangeArrowheads="1"/>
                </p:cNvSpPr>
                <p:nvPr/>
              </p:nvSpPr>
              <p:spPr bwMode="auto">
                <a:xfrm>
                  <a:off x="3819"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13" name="Rectangle 412"/>
                <p:cNvSpPr>
                  <a:spLocks noChangeArrowheads="1"/>
                </p:cNvSpPr>
                <p:nvPr/>
              </p:nvSpPr>
              <p:spPr bwMode="auto">
                <a:xfrm>
                  <a:off x="382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14" name="Rectangle 413"/>
                <p:cNvSpPr>
                  <a:spLocks noChangeArrowheads="1"/>
                </p:cNvSpPr>
                <p:nvPr/>
              </p:nvSpPr>
              <p:spPr bwMode="auto">
                <a:xfrm>
                  <a:off x="3827"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15" name="Rectangle 414"/>
                <p:cNvSpPr>
                  <a:spLocks noChangeArrowheads="1"/>
                </p:cNvSpPr>
                <p:nvPr/>
              </p:nvSpPr>
              <p:spPr bwMode="auto">
                <a:xfrm>
                  <a:off x="383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16" name="Rectangle 415"/>
                <p:cNvSpPr>
                  <a:spLocks noChangeArrowheads="1"/>
                </p:cNvSpPr>
                <p:nvPr/>
              </p:nvSpPr>
              <p:spPr bwMode="auto">
                <a:xfrm>
                  <a:off x="383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17" name="Rectangle 416"/>
                <p:cNvSpPr>
                  <a:spLocks noChangeArrowheads="1"/>
                </p:cNvSpPr>
                <p:nvPr/>
              </p:nvSpPr>
              <p:spPr bwMode="auto">
                <a:xfrm>
                  <a:off x="3840"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18" name="Rectangle 417"/>
                <p:cNvSpPr>
                  <a:spLocks noChangeArrowheads="1"/>
                </p:cNvSpPr>
                <p:nvPr/>
              </p:nvSpPr>
              <p:spPr bwMode="auto">
                <a:xfrm>
                  <a:off x="3845"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19" name="Rectangle 418"/>
                <p:cNvSpPr>
                  <a:spLocks noChangeArrowheads="1"/>
                </p:cNvSpPr>
                <p:nvPr/>
              </p:nvSpPr>
              <p:spPr bwMode="auto">
                <a:xfrm>
                  <a:off x="3849"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20" name="Rectangle 419"/>
                <p:cNvSpPr>
                  <a:spLocks noChangeArrowheads="1"/>
                </p:cNvSpPr>
                <p:nvPr/>
              </p:nvSpPr>
              <p:spPr bwMode="auto">
                <a:xfrm>
                  <a:off x="385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21" name="Rectangle 420"/>
                <p:cNvSpPr>
                  <a:spLocks noChangeArrowheads="1"/>
                </p:cNvSpPr>
                <p:nvPr/>
              </p:nvSpPr>
              <p:spPr bwMode="auto">
                <a:xfrm>
                  <a:off x="385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22" name="Rectangle 421"/>
                <p:cNvSpPr>
                  <a:spLocks noChangeArrowheads="1"/>
                </p:cNvSpPr>
                <p:nvPr/>
              </p:nvSpPr>
              <p:spPr bwMode="auto">
                <a:xfrm>
                  <a:off x="3862"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23" name="Rectangle 422"/>
                <p:cNvSpPr>
                  <a:spLocks noChangeArrowheads="1"/>
                </p:cNvSpPr>
                <p:nvPr/>
              </p:nvSpPr>
              <p:spPr bwMode="auto">
                <a:xfrm>
                  <a:off x="386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24" name="Rectangle 423"/>
                <p:cNvSpPr>
                  <a:spLocks noChangeArrowheads="1"/>
                </p:cNvSpPr>
                <p:nvPr/>
              </p:nvSpPr>
              <p:spPr bwMode="auto">
                <a:xfrm>
                  <a:off x="3871"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25" name="Rectangle 424"/>
                <p:cNvSpPr>
                  <a:spLocks noChangeArrowheads="1"/>
                </p:cNvSpPr>
                <p:nvPr/>
              </p:nvSpPr>
              <p:spPr bwMode="auto">
                <a:xfrm>
                  <a:off x="3875"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26" name="Rectangle 425"/>
                <p:cNvSpPr>
                  <a:spLocks noChangeArrowheads="1"/>
                </p:cNvSpPr>
                <p:nvPr/>
              </p:nvSpPr>
              <p:spPr bwMode="auto">
                <a:xfrm>
                  <a:off x="388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27" name="Rectangle 426"/>
                <p:cNvSpPr>
                  <a:spLocks noChangeArrowheads="1"/>
                </p:cNvSpPr>
                <p:nvPr/>
              </p:nvSpPr>
              <p:spPr bwMode="auto">
                <a:xfrm>
                  <a:off x="3884"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28" name="Rectangle 427"/>
                <p:cNvSpPr>
                  <a:spLocks noChangeArrowheads="1"/>
                </p:cNvSpPr>
                <p:nvPr/>
              </p:nvSpPr>
              <p:spPr bwMode="auto">
                <a:xfrm>
                  <a:off x="3889"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29" name="Rectangle 428"/>
                <p:cNvSpPr>
                  <a:spLocks noChangeArrowheads="1"/>
                </p:cNvSpPr>
                <p:nvPr/>
              </p:nvSpPr>
              <p:spPr bwMode="auto">
                <a:xfrm>
                  <a:off x="389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30" name="Rectangle 429"/>
                <p:cNvSpPr>
                  <a:spLocks noChangeArrowheads="1"/>
                </p:cNvSpPr>
                <p:nvPr/>
              </p:nvSpPr>
              <p:spPr bwMode="auto">
                <a:xfrm>
                  <a:off x="3897"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31" name="Rectangle 430"/>
                <p:cNvSpPr>
                  <a:spLocks noChangeArrowheads="1"/>
                </p:cNvSpPr>
                <p:nvPr/>
              </p:nvSpPr>
              <p:spPr bwMode="auto">
                <a:xfrm>
                  <a:off x="390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32" name="Rectangle 431"/>
                <p:cNvSpPr>
                  <a:spLocks noChangeArrowheads="1"/>
                </p:cNvSpPr>
                <p:nvPr/>
              </p:nvSpPr>
              <p:spPr bwMode="auto">
                <a:xfrm>
                  <a:off x="390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33" name="Rectangle 432"/>
                <p:cNvSpPr>
                  <a:spLocks noChangeArrowheads="1"/>
                </p:cNvSpPr>
                <p:nvPr/>
              </p:nvSpPr>
              <p:spPr bwMode="auto">
                <a:xfrm>
                  <a:off x="3910"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34" name="Rectangle 433"/>
                <p:cNvSpPr>
                  <a:spLocks noChangeArrowheads="1"/>
                </p:cNvSpPr>
                <p:nvPr/>
              </p:nvSpPr>
              <p:spPr bwMode="auto">
                <a:xfrm>
                  <a:off x="3915"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35" name="Rectangle 434"/>
                <p:cNvSpPr>
                  <a:spLocks noChangeArrowheads="1"/>
                </p:cNvSpPr>
                <p:nvPr/>
              </p:nvSpPr>
              <p:spPr bwMode="auto">
                <a:xfrm>
                  <a:off x="3919"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36" name="Rectangle 435"/>
                <p:cNvSpPr>
                  <a:spLocks noChangeArrowheads="1"/>
                </p:cNvSpPr>
                <p:nvPr/>
              </p:nvSpPr>
              <p:spPr bwMode="auto">
                <a:xfrm>
                  <a:off x="392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37" name="Rectangle 436"/>
                <p:cNvSpPr>
                  <a:spLocks noChangeArrowheads="1"/>
                </p:cNvSpPr>
                <p:nvPr/>
              </p:nvSpPr>
              <p:spPr bwMode="auto">
                <a:xfrm>
                  <a:off x="392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38" name="Rectangle 437"/>
                <p:cNvSpPr>
                  <a:spLocks noChangeArrowheads="1"/>
                </p:cNvSpPr>
                <p:nvPr/>
              </p:nvSpPr>
              <p:spPr bwMode="auto">
                <a:xfrm>
                  <a:off x="3932"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39" name="Rectangle 438"/>
                <p:cNvSpPr>
                  <a:spLocks noChangeArrowheads="1"/>
                </p:cNvSpPr>
                <p:nvPr/>
              </p:nvSpPr>
              <p:spPr bwMode="auto">
                <a:xfrm>
                  <a:off x="393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40" name="Rectangle 439"/>
                <p:cNvSpPr>
                  <a:spLocks noChangeArrowheads="1"/>
                </p:cNvSpPr>
                <p:nvPr/>
              </p:nvSpPr>
              <p:spPr bwMode="auto">
                <a:xfrm>
                  <a:off x="3941"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41" name="Rectangle 440"/>
                <p:cNvSpPr>
                  <a:spLocks noChangeArrowheads="1"/>
                </p:cNvSpPr>
                <p:nvPr/>
              </p:nvSpPr>
              <p:spPr bwMode="auto">
                <a:xfrm>
                  <a:off x="3945"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42" name="Rectangle 441"/>
                <p:cNvSpPr>
                  <a:spLocks noChangeArrowheads="1"/>
                </p:cNvSpPr>
                <p:nvPr/>
              </p:nvSpPr>
              <p:spPr bwMode="auto">
                <a:xfrm>
                  <a:off x="395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43" name="Rectangle 442"/>
                <p:cNvSpPr>
                  <a:spLocks noChangeArrowheads="1"/>
                </p:cNvSpPr>
                <p:nvPr/>
              </p:nvSpPr>
              <p:spPr bwMode="auto">
                <a:xfrm>
                  <a:off x="395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44" name="Rectangle 443"/>
                <p:cNvSpPr>
                  <a:spLocks noChangeArrowheads="1"/>
                </p:cNvSpPr>
                <p:nvPr/>
              </p:nvSpPr>
              <p:spPr bwMode="auto">
                <a:xfrm>
                  <a:off x="3958"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45" name="Rectangle 444"/>
                <p:cNvSpPr>
                  <a:spLocks noChangeArrowheads="1"/>
                </p:cNvSpPr>
                <p:nvPr/>
              </p:nvSpPr>
              <p:spPr bwMode="auto">
                <a:xfrm>
                  <a:off x="396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46" name="Rectangle 445"/>
                <p:cNvSpPr>
                  <a:spLocks noChangeArrowheads="1"/>
                </p:cNvSpPr>
                <p:nvPr/>
              </p:nvSpPr>
              <p:spPr bwMode="auto">
                <a:xfrm>
                  <a:off x="3967"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47" name="Rectangle 446"/>
                <p:cNvSpPr>
                  <a:spLocks noChangeArrowheads="1"/>
                </p:cNvSpPr>
                <p:nvPr/>
              </p:nvSpPr>
              <p:spPr bwMode="auto">
                <a:xfrm>
                  <a:off x="397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48" name="Rectangle 447"/>
                <p:cNvSpPr>
                  <a:spLocks noChangeArrowheads="1"/>
                </p:cNvSpPr>
                <p:nvPr/>
              </p:nvSpPr>
              <p:spPr bwMode="auto">
                <a:xfrm>
                  <a:off x="397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49" name="Rectangle 448"/>
                <p:cNvSpPr>
                  <a:spLocks noChangeArrowheads="1"/>
                </p:cNvSpPr>
                <p:nvPr/>
              </p:nvSpPr>
              <p:spPr bwMode="auto">
                <a:xfrm>
                  <a:off x="3980"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50" name="Rectangle 449"/>
                <p:cNvSpPr>
                  <a:spLocks noChangeArrowheads="1"/>
                </p:cNvSpPr>
                <p:nvPr/>
              </p:nvSpPr>
              <p:spPr bwMode="auto">
                <a:xfrm>
                  <a:off x="3985"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51" name="Rectangle 450"/>
                <p:cNvSpPr>
                  <a:spLocks noChangeArrowheads="1"/>
                </p:cNvSpPr>
                <p:nvPr/>
              </p:nvSpPr>
              <p:spPr bwMode="auto">
                <a:xfrm>
                  <a:off x="3989"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52" name="Rectangle 451"/>
                <p:cNvSpPr>
                  <a:spLocks noChangeArrowheads="1"/>
                </p:cNvSpPr>
                <p:nvPr/>
              </p:nvSpPr>
              <p:spPr bwMode="auto">
                <a:xfrm>
                  <a:off x="3993"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53" name="Rectangle 452"/>
                <p:cNvSpPr>
                  <a:spLocks noChangeArrowheads="1"/>
                </p:cNvSpPr>
                <p:nvPr/>
              </p:nvSpPr>
              <p:spPr bwMode="auto">
                <a:xfrm>
                  <a:off x="399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54" name="Rectangle 453"/>
                <p:cNvSpPr>
                  <a:spLocks noChangeArrowheads="1"/>
                </p:cNvSpPr>
                <p:nvPr/>
              </p:nvSpPr>
              <p:spPr bwMode="auto">
                <a:xfrm>
                  <a:off x="4002"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55" name="Rectangle 454"/>
                <p:cNvSpPr>
                  <a:spLocks noChangeArrowheads="1"/>
                </p:cNvSpPr>
                <p:nvPr/>
              </p:nvSpPr>
              <p:spPr bwMode="auto">
                <a:xfrm>
                  <a:off x="400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56" name="Rectangle 455"/>
                <p:cNvSpPr>
                  <a:spLocks noChangeArrowheads="1"/>
                </p:cNvSpPr>
                <p:nvPr/>
              </p:nvSpPr>
              <p:spPr bwMode="auto">
                <a:xfrm>
                  <a:off x="4011"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57" name="Rectangle 456"/>
                <p:cNvSpPr>
                  <a:spLocks noChangeArrowheads="1"/>
                </p:cNvSpPr>
                <p:nvPr/>
              </p:nvSpPr>
              <p:spPr bwMode="auto">
                <a:xfrm>
                  <a:off x="4015"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58" name="Rectangle 457"/>
                <p:cNvSpPr>
                  <a:spLocks noChangeArrowheads="1"/>
                </p:cNvSpPr>
                <p:nvPr/>
              </p:nvSpPr>
              <p:spPr bwMode="auto">
                <a:xfrm>
                  <a:off x="402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59" name="Rectangle 458"/>
                <p:cNvSpPr>
                  <a:spLocks noChangeArrowheads="1"/>
                </p:cNvSpPr>
                <p:nvPr/>
              </p:nvSpPr>
              <p:spPr bwMode="auto">
                <a:xfrm>
                  <a:off x="402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60" name="Rectangle 459"/>
                <p:cNvSpPr>
                  <a:spLocks noChangeArrowheads="1"/>
                </p:cNvSpPr>
                <p:nvPr/>
              </p:nvSpPr>
              <p:spPr bwMode="auto">
                <a:xfrm>
                  <a:off x="4028"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61" name="Rectangle 460"/>
                <p:cNvSpPr>
                  <a:spLocks noChangeArrowheads="1"/>
                </p:cNvSpPr>
                <p:nvPr/>
              </p:nvSpPr>
              <p:spPr bwMode="auto">
                <a:xfrm>
                  <a:off x="403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62" name="Rectangle 461"/>
                <p:cNvSpPr>
                  <a:spLocks noChangeArrowheads="1"/>
                </p:cNvSpPr>
                <p:nvPr/>
              </p:nvSpPr>
              <p:spPr bwMode="auto">
                <a:xfrm>
                  <a:off x="4037"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63" name="Rectangle 462"/>
                <p:cNvSpPr>
                  <a:spLocks noChangeArrowheads="1"/>
                </p:cNvSpPr>
                <p:nvPr/>
              </p:nvSpPr>
              <p:spPr bwMode="auto">
                <a:xfrm>
                  <a:off x="404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64" name="Rectangle 463"/>
                <p:cNvSpPr>
                  <a:spLocks noChangeArrowheads="1"/>
                </p:cNvSpPr>
                <p:nvPr/>
              </p:nvSpPr>
              <p:spPr bwMode="auto">
                <a:xfrm>
                  <a:off x="404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65" name="Rectangle 464"/>
                <p:cNvSpPr>
                  <a:spLocks noChangeArrowheads="1"/>
                </p:cNvSpPr>
                <p:nvPr/>
              </p:nvSpPr>
              <p:spPr bwMode="auto">
                <a:xfrm>
                  <a:off x="4050"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66" name="Rectangle 465"/>
                <p:cNvSpPr>
                  <a:spLocks noChangeArrowheads="1"/>
                </p:cNvSpPr>
                <p:nvPr/>
              </p:nvSpPr>
              <p:spPr bwMode="auto">
                <a:xfrm>
                  <a:off x="4055"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67" name="Rectangle 466"/>
                <p:cNvSpPr>
                  <a:spLocks noChangeArrowheads="1"/>
                </p:cNvSpPr>
                <p:nvPr/>
              </p:nvSpPr>
              <p:spPr bwMode="auto">
                <a:xfrm>
                  <a:off x="4059"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68" name="Rectangle 467"/>
                <p:cNvSpPr>
                  <a:spLocks noChangeArrowheads="1"/>
                </p:cNvSpPr>
                <p:nvPr/>
              </p:nvSpPr>
              <p:spPr bwMode="auto">
                <a:xfrm>
                  <a:off x="4063"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69" name="Rectangle 468"/>
                <p:cNvSpPr>
                  <a:spLocks noChangeArrowheads="1"/>
                </p:cNvSpPr>
                <p:nvPr/>
              </p:nvSpPr>
              <p:spPr bwMode="auto">
                <a:xfrm>
                  <a:off x="406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70" name="Rectangle 469"/>
                <p:cNvSpPr>
                  <a:spLocks noChangeArrowheads="1"/>
                </p:cNvSpPr>
                <p:nvPr/>
              </p:nvSpPr>
              <p:spPr bwMode="auto">
                <a:xfrm>
                  <a:off x="407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71" name="Rectangle 470"/>
                <p:cNvSpPr>
                  <a:spLocks noChangeArrowheads="1"/>
                </p:cNvSpPr>
                <p:nvPr/>
              </p:nvSpPr>
              <p:spPr bwMode="auto">
                <a:xfrm>
                  <a:off x="4076"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72" name="Rectangle 471"/>
                <p:cNvSpPr>
                  <a:spLocks noChangeArrowheads="1"/>
                </p:cNvSpPr>
                <p:nvPr/>
              </p:nvSpPr>
              <p:spPr bwMode="auto">
                <a:xfrm>
                  <a:off x="4081"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73" name="Rectangle 472"/>
                <p:cNvSpPr>
                  <a:spLocks noChangeArrowheads="1"/>
                </p:cNvSpPr>
                <p:nvPr/>
              </p:nvSpPr>
              <p:spPr bwMode="auto">
                <a:xfrm>
                  <a:off x="4085"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74" name="Rectangle 473"/>
                <p:cNvSpPr>
                  <a:spLocks noChangeArrowheads="1"/>
                </p:cNvSpPr>
                <p:nvPr/>
              </p:nvSpPr>
              <p:spPr bwMode="auto">
                <a:xfrm>
                  <a:off x="409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75" name="Rectangle 474"/>
                <p:cNvSpPr>
                  <a:spLocks noChangeArrowheads="1"/>
                </p:cNvSpPr>
                <p:nvPr/>
              </p:nvSpPr>
              <p:spPr bwMode="auto">
                <a:xfrm>
                  <a:off x="409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76" name="Rectangle 475"/>
                <p:cNvSpPr>
                  <a:spLocks noChangeArrowheads="1"/>
                </p:cNvSpPr>
                <p:nvPr/>
              </p:nvSpPr>
              <p:spPr bwMode="auto">
                <a:xfrm>
                  <a:off x="4098"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77" name="Rectangle 476"/>
                <p:cNvSpPr>
                  <a:spLocks noChangeArrowheads="1"/>
                </p:cNvSpPr>
                <p:nvPr/>
              </p:nvSpPr>
              <p:spPr bwMode="auto">
                <a:xfrm>
                  <a:off x="410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78" name="Rectangle 477"/>
                <p:cNvSpPr>
                  <a:spLocks noChangeArrowheads="1"/>
                </p:cNvSpPr>
                <p:nvPr/>
              </p:nvSpPr>
              <p:spPr bwMode="auto">
                <a:xfrm>
                  <a:off x="410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79" name="Rectangle 478"/>
                <p:cNvSpPr>
                  <a:spLocks noChangeArrowheads="1"/>
                </p:cNvSpPr>
                <p:nvPr/>
              </p:nvSpPr>
              <p:spPr bwMode="auto">
                <a:xfrm>
                  <a:off x="4111"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80" name="Rectangle 479"/>
                <p:cNvSpPr>
                  <a:spLocks noChangeArrowheads="1"/>
                </p:cNvSpPr>
                <p:nvPr/>
              </p:nvSpPr>
              <p:spPr bwMode="auto">
                <a:xfrm>
                  <a:off x="411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81" name="Rectangle 480"/>
                <p:cNvSpPr>
                  <a:spLocks noChangeArrowheads="1"/>
                </p:cNvSpPr>
                <p:nvPr/>
              </p:nvSpPr>
              <p:spPr bwMode="auto">
                <a:xfrm>
                  <a:off x="4120"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82" name="Rectangle 481"/>
                <p:cNvSpPr>
                  <a:spLocks noChangeArrowheads="1"/>
                </p:cNvSpPr>
                <p:nvPr/>
              </p:nvSpPr>
              <p:spPr bwMode="auto">
                <a:xfrm>
                  <a:off x="4125"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83" name="Rectangle 482"/>
                <p:cNvSpPr>
                  <a:spLocks noChangeArrowheads="1"/>
                </p:cNvSpPr>
                <p:nvPr/>
              </p:nvSpPr>
              <p:spPr bwMode="auto">
                <a:xfrm>
                  <a:off x="4129"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84" name="Rectangle 483"/>
                <p:cNvSpPr>
                  <a:spLocks noChangeArrowheads="1"/>
                </p:cNvSpPr>
                <p:nvPr/>
              </p:nvSpPr>
              <p:spPr bwMode="auto">
                <a:xfrm>
                  <a:off x="4133"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85" name="Rectangle 484"/>
                <p:cNvSpPr>
                  <a:spLocks noChangeArrowheads="1"/>
                </p:cNvSpPr>
                <p:nvPr/>
              </p:nvSpPr>
              <p:spPr bwMode="auto">
                <a:xfrm>
                  <a:off x="413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86" name="Rectangle 485"/>
                <p:cNvSpPr>
                  <a:spLocks noChangeArrowheads="1"/>
                </p:cNvSpPr>
                <p:nvPr/>
              </p:nvSpPr>
              <p:spPr bwMode="auto">
                <a:xfrm>
                  <a:off x="414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87" name="Rectangle 486"/>
                <p:cNvSpPr>
                  <a:spLocks noChangeArrowheads="1"/>
                </p:cNvSpPr>
                <p:nvPr/>
              </p:nvSpPr>
              <p:spPr bwMode="auto">
                <a:xfrm>
                  <a:off x="4146"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88" name="Rectangle 487"/>
                <p:cNvSpPr>
                  <a:spLocks noChangeArrowheads="1"/>
                </p:cNvSpPr>
                <p:nvPr/>
              </p:nvSpPr>
              <p:spPr bwMode="auto">
                <a:xfrm>
                  <a:off x="4151"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89" name="Rectangle 488"/>
                <p:cNvSpPr>
                  <a:spLocks noChangeArrowheads="1"/>
                </p:cNvSpPr>
                <p:nvPr/>
              </p:nvSpPr>
              <p:spPr bwMode="auto">
                <a:xfrm>
                  <a:off x="4155"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90" name="Rectangle 489"/>
                <p:cNvSpPr>
                  <a:spLocks noChangeArrowheads="1"/>
                </p:cNvSpPr>
                <p:nvPr/>
              </p:nvSpPr>
              <p:spPr bwMode="auto">
                <a:xfrm>
                  <a:off x="416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91" name="Rectangle 490"/>
                <p:cNvSpPr>
                  <a:spLocks noChangeArrowheads="1"/>
                </p:cNvSpPr>
                <p:nvPr/>
              </p:nvSpPr>
              <p:spPr bwMode="auto">
                <a:xfrm>
                  <a:off x="416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92" name="Rectangle 491"/>
                <p:cNvSpPr>
                  <a:spLocks noChangeArrowheads="1"/>
                </p:cNvSpPr>
                <p:nvPr/>
              </p:nvSpPr>
              <p:spPr bwMode="auto">
                <a:xfrm>
                  <a:off x="4168"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93" name="Rectangle 492"/>
                <p:cNvSpPr>
                  <a:spLocks noChangeArrowheads="1"/>
                </p:cNvSpPr>
                <p:nvPr/>
              </p:nvSpPr>
              <p:spPr bwMode="auto">
                <a:xfrm>
                  <a:off x="417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94" name="Rectangle 493"/>
                <p:cNvSpPr>
                  <a:spLocks noChangeArrowheads="1"/>
                </p:cNvSpPr>
                <p:nvPr/>
              </p:nvSpPr>
              <p:spPr bwMode="auto">
                <a:xfrm>
                  <a:off x="417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95" name="Rectangle 494"/>
                <p:cNvSpPr>
                  <a:spLocks noChangeArrowheads="1"/>
                </p:cNvSpPr>
                <p:nvPr/>
              </p:nvSpPr>
              <p:spPr bwMode="auto">
                <a:xfrm>
                  <a:off x="4181"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96" name="Rectangle 495"/>
                <p:cNvSpPr>
                  <a:spLocks noChangeArrowheads="1"/>
                </p:cNvSpPr>
                <p:nvPr/>
              </p:nvSpPr>
              <p:spPr bwMode="auto">
                <a:xfrm>
                  <a:off x="418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97" name="Rectangle 496"/>
                <p:cNvSpPr>
                  <a:spLocks noChangeArrowheads="1"/>
                </p:cNvSpPr>
                <p:nvPr/>
              </p:nvSpPr>
              <p:spPr bwMode="auto">
                <a:xfrm>
                  <a:off x="419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98" name="Rectangle 497"/>
                <p:cNvSpPr>
                  <a:spLocks noChangeArrowheads="1"/>
                </p:cNvSpPr>
                <p:nvPr/>
              </p:nvSpPr>
              <p:spPr bwMode="auto">
                <a:xfrm>
                  <a:off x="4194"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099" name="Rectangle 498"/>
                <p:cNvSpPr>
                  <a:spLocks noChangeArrowheads="1"/>
                </p:cNvSpPr>
                <p:nvPr/>
              </p:nvSpPr>
              <p:spPr bwMode="auto">
                <a:xfrm>
                  <a:off x="4199"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00" name="Rectangle 499"/>
                <p:cNvSpPr>
                  <a:spLocks noChangeArrowheads="1"/>
                </p:cNvSpPr>
                <p:nvPr/>
              </p:nvSpPr>
              <p:spPr bwMode="auto">
                <a:xfrm>
                  <a:off x="4203"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01" name="Rectangle 500"/>
                <p:cNvSpPr>
                  <a:spLocks noChangeArrowheads="1"/>
                </p:cNvSpPr>
                <p:nvPr/>
              </p:nvSpPr>
              <p:spPr bwMode="auto">
                <a:xfrm>
                  <a:off x="420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02" name="Rectangle 501"/>
                <p:cNvSpPr>
                  <a:spLocks noChangeArrowheads="1"/>
                </p:cNvSpPr>
                <p:nvPr/>
              </p:nvSpPr>
              <p:spPr bwMode="auto">
                <a:xfrm>
                  <a:off x="421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03" name="Rectangle 502"/>
                <p:cNvSpPr>
                  <a:spLocks noChangeArrowheads="1"/>
                </p:cNvSpPr>
                <p:nvPr/>
              </p:nvSpPr>
              <p:spPr bwMode="auto">
                <a:xfrm>
                  <a:off x="4216"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04" name="Rectangle 503"/>
                <p:cNvSpPr>
                  <a:spLocks noChangeArrowheads="1"/>
                </p:cNvSpPr>
                <p:nvPr/>
              </p:nvSpPr>
              <p:spPr bwMode="auto">
                <a:xfrm>
                  <a:off x="4221"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05" name="Rectangle 504"/>
                <p:cNvSpPr>
                  <a:spLocks noChangeArrowheads="1"/>
                </p:cNvSpPr>
                <p:nvPr/>
              </p:nvSpPr>
              <p:spPr bwMode="auto">
                <a:xfrm>
                  <a:off x="4225"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06" name="Rectangle 505"/>
                <p:cNvSpPr>
                  <a:spLocks noChangeArrowheads="1"/>
                </p:cNvSpPr>
                <p:nvPr/>
              </p:nvSpPr>
              <p:spPr bwMode="auto">
                <a:xfrm>
                  <a:off x="4229"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07" name="Rectangle 506"/>
                <p:cNvSpPr>
                  <a:spLocks noChangeArrowheads="1"/>
                </p:cNvSpPr>
                <p:nvPr/>
              </p:nvSpPr>
              <p:spPr bwMode="auto">
                <a:xfrm>
                  <a:off x="423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08" name="Rectangle 507"/>
                <p:cNvSpPr>
                  <a:spLocks noChangeArrowheads="1"/>
                </p:cNvSpPr>
                <p:nvPr/>
              </p:nvSpPr>
              <p:spPr bwMode="auto">
                <a:xfrm>
                  <a:off x="4238"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09" name="Rectangle 508"/>
                <p:cNvSpPr>
                  <a:spLocks noChangeArrowheads="1"/>
                </p:cNvSpPr>
                <p:nvPr/>
              </p:nvSpPr>
              <p:spPr bwMode="auto">
                <a:xfrm>
                  <a:off x="424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10" name="Rectangle 509"/>
                <p:cNvSpPr>
                  <a:spLocks noChangeArrowheads="1"/>
                </p:cNvSpPr>
                <p:nvPr/>
              </p:nvSpPr>
              <p:spPr bwMode="auto">
                <a:xfrm>
                  <a:off x="424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11" name="Rectangle 510"/>
                <p:cNvSpPr>
                  <a:spLocks noChangeArrowheads="1"/>
                </p:cNvSpPr>
                <p:nvPr/>
              </p:nvSpPr>
              <p:spPr bwMode="auto">
                <a:xfrm>
                  <a:off x="4251"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12" name="Rectangle 511"/>
                <p:cNvSpPr>
                  <a:spLocks noChangeArrowheads="1"/>
                </p:cNvSpPr>
                <p:nvPr/>
              </p:nvSpPr>
              <p:spPr bwMode="auto">
                <a:xfrm>
                  <a:off x="425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13" name="Rectangle 512"/>
                <p:cNvSpPr>
                  <a:spLocks noChangeArrowheads="1"/>
                </p:cNvSpPr>
                <p:nvPr/>
              </p:nvSpPr>
              <p:spPr bwMode="auto">
                <a:xfrm>
                  <a:off x="426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14" name="Rectangle 513"/>
                <p:cNvSpPr>
                  <a:spLocks noChangeArrowheads="1"/>
                </p:cNvSpPr>
                <p:nvPr/>
              </p:nvSpPr>
              <p:spPr bwMode="auto">
                <a:xfrm>
                  <a:off x="4264"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15" name="Rectangle 514"/>
                <p:cNvSpPr>
                  <a:spLocks noChangeArrowheads="1"/>
                </p:cNvSpPr>
                <p:nvPr/>
              </p:nvSpPr>
              <p:spPr bwMode="auto">
                <a:xfrm>
                  <a:off x="4269"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16" name="Rectangle 515"/>
                <p:cNvSpPr>
                  <a:spLocks noChangeArrowheads="1"/>
                </p:cNvSpPr>
                <p:nvPr/>
              </p:nvSpPr>
              <p:spPr bwMode="auto">
                <a:xfrm>
                  <a:off x="4273"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17" name="Rectangle 516"/>
                <p:cNvSpPr>
                  <a:spLocks noChangeArrowheads="1"/>
                </p:cNvSpPr>
                <p:nvPr/>
              </p:nvSpPr>
              <p:spPr bwMode="auto">
                <a:xfrm>
                  <a:off x="427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18" name="Rectangle 517"/>
                <p:cNvSpPr>
                  <a:spLocks noChangeArrowheads="1"/>
                </p:cNvSpPr>
                <p:nvPr/>
              </p:nvSpPr>
              <p:spPr bwMode="auto">
                <a:xfrm>
                  <a:off x="428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19" name="Rectangle 518"/>
                <p:cNvSpPr>
                  <a:spLocks noChangeArrowheads="1"/>
                </p:cNvSpPr>
                <p:nvPr/>
              </p:nvSpPr>
              <p:spPr bwMode="auto">
                <a:xfrm>
                  <a:off x="4286"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20" name="Rectangle 519"/>
                <p:cNvSpPr>
                  <a:spLocks noChangeArrowheads="1"/>
                </p:cNvSpPr>
                <p:nvPr/>
              </p:nvSpPr>
              <p:spPr bwMode="auto">
                <a:xfrm>
                  <a:off x="4291"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21" name="Rectangle 520"/>
                <p:cNvSpPr>
                  <a:spLocks noChangeArrowheads="1"/>
                </p:cNvSpPr>
                <p:nvPr/>
              </p:nvSpPr>
              <p:spPr bwMode="auto">
                <a:xfrm>
                  <a:off x="4295"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22" name="Rectangle 521"/>
                <p:cNvSpPr>
                  <a:spLocks noChangeArrowheads="1"/>
                </p:cNvSpPr>
                <p:nvPr/>
              </p:nvSpPr>
              <p:spPr bwMode="auto">
                <a:xfrm>
                  <a:off x="4299"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23" name="Rectangle 522"/>
                <p:cNvSpPr>
                  <a:spLocks noChangeArrowheads="1"/>
                </p:cNvSpPr>
                <p:nvPr/>
              </p:nvSpPr>
              <p:spPr bwMode="auto">
                <a:xfrm>
                  <a:off x="430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24" name="Rectangle 523"/>
                <p:cNvSpPr>
                  <a:spLocks noChangeArrowheads="1"/>
                </p:cNvSpPr>
                <p:nvPr/>
              </p:nvSpPr>
              <p:spPr bwMode="auto">
                <a:xfrm>
                  <a:off x="430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25" name="Rectangle 524"/>
                <p:cNvSpPr>
                  <a:spLocks noChangeArrowheads="1"/>
                </p:cNvSpPr>
                <p:nvPr/>
              </p:nvSpPr>
              <p:spPr bwMode="auto">
                <a:xfrm>
                  <a:off x="4312"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26" name="Rectangle 525"/>
                <p:cNvSpPr>
                  <a:spLocks noChangeArrowheads="1"/>
                </p:cNvSpPr>
                <p:nvPr/>
              </p:nvSpPr>
              <p:spPr bwMode="auto">
                <a:xfrm>
                  <a:off x="431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27" name="Rectangle 526"/>
                <p:cNvSpPr>
                  <a:spLocks noChangeArrowheads="1"/>
                </p:cNvSpPr>
                <p:nvPr/>
              </p:nvSpPr>
              <p:spPr bwMode="auto">
                <a:xfrm>
                  <a:off x="4321"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28" name="Rectangle 527"/>
                <p:cNvSpPr>
                  <a:spLocks noChangeArrowheads="1"/>
                </p:cNvSpPr>
                <p:nvPr/>
              </p:nvSpPr>
              <p:spPr bwMode="auto">
                <a:xfrm>
                  <a:off x="432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29" name="Rectangle 528"/>
                <p:cNvSpPr>
                  <a:spLocks noChangeArrowheads="1"/>
                </p:cNvSpPr>
                <p:nvPr/>
              </p:nvSpPr>
              <p:spPr bwMode="auto">
                <a:xfrm>
                  <a:off x="433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30" name="Rectangle 529"/>
                <p:cNvSpPr>
                  <a:spLocks noChangeArrowheads="1"/>
                </p:cNvSpPr>
                <p:nvPr/>
              </p:nvSpPr>
              <p:spPr bwMode="auto">
                <a:xfrm>
                  <a:off x="4334"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31" name="Rectangle 530"/>
                <p:cNvSpPr>
                  <a:spLocks noChangeArrowheads="1"/>
                </p:cNvSpPr>
                <p:nvPr/>
              </p:nvSpPr>
              <p:spPr bwMode="auto">
                <a:xfrm>
                  <a:off x="4339"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32" name="Rectangle 531"/>
                <p:cNvSpPr>
                  <a:spLocks noChangeArrowheads="1"/>
                </p:cNvSpPr>
                <p:nvPr/>
              </p:nvSpPr>
              <p:spPr bwMode="auto">
                <a:xfrm>
                  <a:off x="434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33" name="Rectangle 532"/>
                <p:cNvSpPr>
                  <a:spLocks noChangeArrowheads="1"/>
                </p:cNvSpPr>
                <p:nvPr/>
              </p:nvSpPr>
              <p:spPr bwMode="auto">
                <a:xfrm>
                  <a:off x="4347"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34" name="Rectangle 533"/>
                <p:cNvSpPr>
                  <a:spLocks noChangeArrowheads="1"/>
                </p:cNvSpPr>
                <p:nvPr/>
              </p:nvSpPr>
              <p:spPr bwMode="auto">
                <a:xfrm>
                  <a:off x="435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35" name="Rectangle 534"/>
                <p:cNvSpPr>
                  <a:spLocks noChangeArrowheads="1"/>
                </p:cNvSpPr>
                <p:nvPr/>
              </p:nvSpPr>
              <p:spPr bwMode="auto">
                <a:xfrm>
                  <a:off x="4356"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36" name="Rectangle 535"/>
                <p:cNvSpPr>
                  <a:spLocks noChangeArrowheads="1"/>
                </p:cNvSpPr>
                <p:nvPr/>
              </p:nvSpPr>
              <p:spPr bwMode="auto">
                <a:xfrm>
                  <a:off x="4361"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37" name="Rectangle 536"/>
                <p:cNvSpPr>
                  <a:spLocks noChangeArrowheads="1"/>
                </p:cNvSpPr>
                <p:nvPr/>
              </p:nvSpPr>
              <p:spPr bwMode="auto">
                <a:xfrm>
                  <a:off x="4365"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38" name="Rectangle 537"/>
                <p:cNvSpPr>
                  <a:spLocks noChangeArrowheads="1"/>
                </p:cNvSpPr>
                <p:nvPr/>
              </p:nvSpPr>
              <p:spPr bwMode="auto">
                <a:xfrm>
                  <a:off x="4369"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39" name="Rectangle 538"/>
                <p:cNvSpPr>
                  <a:spLocks noChangeArrowheads="1"/>
                </p:cNvSpPr>
                <p:nvPr/>
              </p:nvSpPr>
              <p:spPr bwMode="auto">
                <a:xfrm>
                  <a:off x="437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40" name="Rectangle 539"/>
                <p:cNvSpPr>
                  <a:spLocks noChangeArrowheads="1"/>
                </p:cNvSpPr>
                <p:nvPr/>
              </p:nvSpPr>
              <p:spPr bwMode="auto">
                <a:xfrm>
                  <a:off x="437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41" name="Rectangle 540"/>
                <p:cNvSpPr>
                  <a:spLocks noChangeArrowheads="1"/>
                </p:cNvSpPr>
                <p:nvPr/>
              </p:nvSpPr>
              <p:spPr bwMode="auto">
                <a:xfrm>
                  <a:off x="4382"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42" name="Rectangle 541"/>
                <p:cNvSpPr>
                  <a:spLocks noChangeArrowheads="1"/>
                </p:cNvSpPr>
                <p:nvPr/>
              </p:nvSpPr>
              <p:spPr bwMode="auto">
                <a:xfrm>
                  <a:off x="438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43" name="Rectangle 542"/>
                <p:cNvSpPr>
                  <a:spLocks noChangeArrowheads="1"/>
                </p:cNvSpPr>
                <p:nvPr/>
              </p:nvSpPr>
              <p:spPr bwMode="auto">
                <a:xfrm>
                  <a:off x="4391"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44" name="Rectangle 543"/>
                <p:cNvSpPr>
                  <a:spLocks noChangeArrowheads="1"/>
                </p:cNvSpPr>
                <p:nvPr/>
              </p:nvSpPr>
              <p:spPr bwMode="auto">
                <a:xfrm>
                  <a:off x="439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45" name="Rectangle 544"/>
                <p:cNvSpPr>
                  <a:spLocks noChangeArrowheads="1"/>
                </p:cNvSpPr>
                <p:nvPr/>
              </p:nvSpPr>
              <p:spPr bwMode="auto">
                <a:xfrm>
                  <a:off x="440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46" name="Rectangle 545"/>
                <p:cNvSpPr>
                  <a:spLocks noChangeArrowheads="1"/>
                </p:cNvSpPr>
                <p:nvPr/>
              </p:nvSpPr>
              <p:spPr bwMode="auto">
                <a:xfrm>
                  <a:off x="4404"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47" name="Rectangle 546"/>
                <p:cNvSpPr>
                  <a:spLocks noChangeArrowheads="1"/>
                </p:cNvSpPr>
                <p:nvPr/>
              </p:nvSpPr>
              <p:spPr bwMode="auto">
                <a:xfrm>
                  <a:off x="4409"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48" name="Rectangle 547"/>
                <p:cNvSpPr>
                  <a:spLocks noChangeArrowheads="1"/>
                </p:cNvSpPr>
                <p:nvPr/>
              </p:nvSpPr>
              <p:spPr bwMode="auto">
                <a:xfrm>
                  <a:off x="441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49" name="Rectangle 548"/>
                <p:cNvSpPr>
                  <a:spLocks noChangeArrowheads="1"/>
                </p:cNvSpPr>
                <p:nvPr/>
              </p:nvSpPr>
              <p:spPr bwMode="auto">
                <a:xfrm>
                  <a:off x="4417"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50" name="Rectangle 549"/>
                <p:cNvSpPr>
                  <a:spLocks noChangeArrowheads="1"/>
                </p:cNvSpPr>
                <p:nvPr/>
              </p:nvSpPr>
              <p:spPr bwMode="auto">
                <a:xfrm>
                  <a:off x="442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51" name="Rectangle 550"/>
                <p:cNvSpPr>
                  <a:spLocks noChangeArrowheads="1"/>
                </p:cNvSpPr>
                <p:nvPr/>
              </p:nvSpPr>
              <p:spPr bwMode="auto">
                <a:xfrm>
                  <a:off x="442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52" name="Rectangle 551"/>
                <p:cNvSpPr>
                  <a:spLocks noChangeArrowheads="1"/>
                </p:cNvSpPr>
                <p:nvPr/>
              </p:nvSpPr>
              <p:spPr bwMode="auto">
                <a:xfrm>
                  <a:off x="4430"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53" name="Rectangle 552"/>
                <p:cNvSpPr>
                  <a:spLocks noChangeArrowheads="1"/>
                </p:cNvSpPr>
                <p:nvPr/>
              </p:nvSpPr>
              <p:spPr bwMode="auto">
                <a:xfrm>
                  <a:off x="4435"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54" name="Rectangle 553"/>
                <p:cNvSpPr>
                  <a:spLocks noChangeArrowheads="1"/>
                </p:cNvSpPr>
                <p:nvPr/>
              </p:nvSpPr>
              <p:spPr bwMode="auto">
                <a:xfrm>
                  <a:off x="4439"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55" name="Rectangle 554"/>
                <p:cNvSpPr>
                  <a:spLocks noChangeArrowheads="1"/>
                </p:cNvSpPr>
                <p:nvPr/>
              </p:nvSpPr>
              <p:spPr bwMode="auto">
                <a:xfrm>
                  <a:off x="444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56" name="Rectangle 555"/>
                <p:cNvSpPr>
                  <a:spLocks noChangeArrowheads="1"/>
                </p:cNvSpPr>
                <p:nvPr/>
              </p:nvSpPr>
              <p:spPr bwMode="auto">
                <a:xfrm>
                  <a:off x="444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6157" name="Rectangle 556"/>
                <p:cNvSpPr>
                  <a:spLocks noChangeArrowheads="1"/>
                </p:cNvSpPr>
                <p:nvPr/>
              </p:nvSpPr>
              <p:spPr bwMode="auto">
                <a:xfrm>
                  <a:off x="4452"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grpSp>
          <p:sp>
            <p:nvSpPr>
              <p:cNvPr id="75813" name="Rectangle 557"/>
              <p:cNvSpPr>
                <a:spLocks noChangeArrowheads="1"/>
              </p:cNvSpPr>
              <p:nvPr/>
            </p:nvSpPr>
            <p:spPr bwMode="auto">
              <a:xfrm>
                <a:off x="445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14" name="Rectangle 558"/>
              <p:cNvSpPr>
                <a:spLocks noChangeArrowheads="1"/>
              </p:cNvSpPr>
              <p:nvPr/>
            </p:nvSpPr>
            <p:spPr bwMode="auto">
              <a:xfrm>
                <a:off x="4461"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15" name="Rectangle 559"/>
              <p:cNvSpPr>
                <a:spLocks noChangeArrowheads="1"/>
              </p:cNvSpPr>
              <p:nvPr/>
            </p:nvSpPr>
            <p:spPr bwMode="auto">
              <a:xfrm>
                <a:off x="4465"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16" name="Rectangle 560"/>
              <p:cNvSpPr>
                <a:spLocks noChangeArrowheads="1"/>
              </p:cNvSpPr>
              <p:nvPr/>
            </p:nvSpPr>
            <p:spPr bwMode="auto">
              <a:xfrm>
                <a:off x="447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17" name="Rectangle 561"/>
              <p:cNvSpPr>
                <a:spLocks noChangeArrowheads="1"/>
              </p:cNvSpPr>
              <p:nvPr/>
            </p:nvSpPr>
            <p:spPr bwMode="auto">
              <a:xfrm>
                <a:off x="4474"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18" name="Rectangle 562"/>
              <p:cNvSpPr>
                <a:spLocks noChangeArrowheads="1"/>
              </p:cNvSpPr>
              <p:nvPr/>
            </p:nvSpPr>
            <p:spPr bwMode="auto">
              <a:xfrm>
                <a:off x="4479"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19" name="Rectangle 563"/>
              <p:cNvSpPr>
                <a:spLocks noChangeArrowheads="1"/>
              </p:cNvSpPr>
              <p:nvPr/>
            </p:nvSpPr>
            <p:spPr bwMode="auto">
              <a:xfrm>
                <a:off x="448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20" name="Rectangle 564"/>
              <p:cNvSpPr>
                <a:spLocks noChangeArrowheads="1"/>
              </p:cNvSpPr>
              <p:nvPr/>
            </p:nvSpPr>
            <p:spPr bwMode="auto">
              <a:xfrm>
                <a:off x="4487"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21" name="Rectangle 565"/>
              <p:cNvSpPr>
                <a:spLocks noChangeArrowheads="1"/>
              </p:cNvSpPr>
              <p:nvPr/>
            </p:nvSpPr>
            <p:spPr bwMode="auto">
              <a:xfrm>
                <a:off x="449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22" name="Rectangle 566"/>
              <p:cNvSpPr>
                <a:spLocks noChangeArrowheads="1"/>
              </p:cNvSpPr>
              <p:nvPr/>
            </p:nvSpPr>
            <p:spPr bwMode="auto">
              <a:xfrm>
                <a:off x="449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23" name="Rectangle 567"/>
              <p:cNvSpPr>
                <a:spLocks noChangeArrowheads="1"/>
              </p:cNvSpPr>
              <p:nvPr/>
            </p:nvSpPr>
            <p:spPr bwMode="auto">
              <a:xfrm>
                <a:off x="4500"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24" name="Rectangle 568"/>
              <p:cNvSpPr>
                <a:spLocks noChangeArrowheads="1"/>
              </p:cNvSpPr>
              <p:nvPr/>
            </p:nvSpPr>
            <p:spPr bwMode="auto">
              <a:xfrm>
                <a:off x="4505"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25" name="Rectangle 569"/>
              <p:cNvSpPr>
                <a:spLocks noChangeArrowheads="1"/>
              </p:cNvSpPr>
              <p:nvPr/>
            </p:nvSpPr>
            <p:spPr bwMode="auto">
              <a:xfrm>
                <a:off x="4509"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26" name="Rectangle 570"/>
              <p:cNvSpPr>
                <a:spLocks noChangeArrowheads="1"/>
              </p:cNvSpPr>
              <p:nvPr/>
            </p:nvSpPr>
            <p:spPr bwMode="auto">
              <a:xfrm>
                <a:off x="451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27" name="Rectangle 571"/>
              <p:cNvSpPr>
                <a:spLocks noChangeArrowheads="1"/>
              </p:cNvSpPr>
              <p:nvPr/>
            </p:nvSpPr>
            <p:spPr bwMode="auto">
              <a:xfrm>
                <a:off x="451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28" name="Rectangle 572"/>
              <p:cNvSpPr>
                <a:spLocks noChangeArrowheads="1"/>
              </p:cNvSpPr>
              <p:nvPr/>
            </p:nvSpPr>
            <p:spPr bwMode="auto">
              <a:xfrm>
                <a:off x="4522"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29" name="Rectangle 573"/>
              <p:cNvSpPr>
                <a:spLocks noChangeArrowheads="1"/>
              </p:cNvSpPr>
              <p:nvPr/>
            </p:nvSpPr>
            <p:spPr bwMode="auto">
              <a:xfrm>
                <a:off x="452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30" name="Rectangle 574"/>
              <p:cNvSpPr>
                <a:spLocks noChangeArrowheads="1"/>
              </p:cNvSpPr>
              <p:nvPr/>
            </p:nvSpPr>
            <p:spPr bwMode="auto">
              <a:xfrm>
                <a:off x="4531"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31" name="Rectangle 575"/>
              <p:cNvSpPr>
                <a:spLocks noChangeArrowheads="1"/>
              </p:cNvSpPr>
              <p:nvPr/>
            </p:nvSpPr>
            <p:spPr bwMode="auto">
              <a:xfrm>
                <a:off x="4535"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32" name="Rectangle 576"/>
              <p:cNvSpPr>
                <a:spLocks noChangeArrowheads="1"/>
              </p:cNvSpPr>
              <p:nvPr/>
            </p:nvSpPr>
            <p:spPr bwMode="auto">
              <a:xfrm>
                <a:off x="454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33" name="Rectangle 577"/>
              <p:cNvSpPr>
                <a:spLocks noChangeArrowheads="1"/>
              </p:cNvSpPr>
              <p:nvPr/>
            </p:nvSpPr>
            <p:spPr bwMode="auto">
              <a:xfrm>
                <a:off x="454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34" name="Rectangle 578"/>
              <p:cNvSpPr>
                <a:spLocks noChangeArrowheads="1"/>
              </p:cNvSpPr>
              <p:nvPr/>
            </p:nvSpPr>
            <p:spPr bwMode="auto">
              <a:xfrm>
                <a:off x="4548"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35" name="Rectangle 579"/>
              <p:cNvSpPr>
                <a:spLocks noChangeArrowheads="1"/>
              </p:cNvSpPr>
              <p:nvPr/>
            </p:nvSpPr>
            <p:spPr bwMode="auto">
              <a:xfrm>
                <a:off x="455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36" name="Rectangle 580"/>
              <p:cNvSpPr>
                <a:spLocks noChangeArrowheads="1"/>
              </p:cNvSpPr>
              <p:nvPr/>
            </p:nvSpPr>
            <p:spPr bwMode="auto">
              <a:xfrm>
                <a:off x="4557"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37" name="Rectangle 581"/>
              <p:cNvSpPr>
                <a:spLocks noChangeArrowheads="1"/>
              </p:cNvSpPr>
              <p:nvPr/>
            </p:nvSpPr>
            <p:spPr bwMode="auto">
              <a:xfrm>
                <a:off x="456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38" name="Rectangle 582"/>
              <p:cNvSpPr>
                <a:spLocks noChangeArrowheads="1"/>
              </p:cNvSpPr>
              <p:nvPr/>
            </p:nvSpPr>
            <p:spPr bwMode="auto">
              <a:xfrm>
                <a:off x="456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39" name="Rectangle 583"/>
              <p:cNvSpPr>
                <a:spLocks noChangeArrowheads="1"/>
              </p:cNvSpPr>
              <p:nvPr/>
            </p:nvSpPr>
            <p:spPr bwMode="auto">
              <a:xfrm>
                <a:off x="4570"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40" name="Rectangle 584"/>
              <p:cNvSpPr>
                <a:spLocks noChangeArrowheads="1"/>
              </p:cNvSpPr>
              <p:nvPr/>
            </p:nvSpPr>
            <p:spPr bwMode="auto">
              <a:xfrm>
                <a:off x="4575"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41" name="Rectangle 585"/>
              <p:cNvSpPr>
                <a:spLocks noChangeArrowheads="1"/>
              </p:cNvSpPr>
              <p:nvPr/>
            </p:nvSpPr>
            <p:spPr bwMode="auto">
              <a:xfrm>
                <a:off x="4579"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42" name="Rectangle 586"/>
              <p:cNvSpPr>
                <a:spLocks noChangeArrowheads="1"/>
              </p:cNvSpPr>
              <p:nvPr/>
            </p:nvSpPr>
            <p:spPr bwMode="auto">
              <a:xfrm>
                <a:off x="4583"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43" name="Rectangle 587"/>
              <p:cNvSpPr>
                <a:spLocks noChangeArrowheads="1"/>
              </p:cNvSpPr>
              <p:nvPr/>
            </p:nvSpPr>
            <p:spPr bwMode="auto">
              <a:xfrm>
                <a:off x="458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44" name="Rectangle 588"/>
              <p:cNvSpPr>
                <a:spLocks noChangeArrowheads="1"/>
              </p:cNvSpPr>
              <p:nvPr/>
            </p:nvSpPr>
            <p:spPr bwMode="auto">
              <a:xfrm>
                <a:off x="4592"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45" name="Rectangle 589"/>
              <p:cNvSpPr>
                <a:spLocks noChangeArrowheads="1"/>
              </p:cNvSpPr>
              <p:nvPr/>
            </p:nvSpPr>
            <p:spPr bwMode="auto">
              <a:xfrm>
                <a:off x="459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46" name="Rectangle 590"/>
              <p:cNvSpPr>
                <a:spLocks noChangeArrowheads="1"/>
              </p:cNvSpPr>
              <p:nvPr/>
            </p:nvSpPr>
            <p:spPr bwMode="auto">
              <a:xfrm>
                <a:off x="4601"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47" name="Rectangle 591"/>
              <p:cNvSpPr>
                <a:spLocks noChangeArrowheads="1"/>
              </p:cNvSpPr>
              <p:nvPr/>
            </p:nvSpPr>
            <p:spPr bwMode="auto">
              <a:xfrm>
                <a:off x="4605"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48" name="Rectangle 592"/>
              <p:cNvSpPr>
                <a:spLocks noChangeArrowheads="1"/>
              </p:cNvSpPr>
              <p:nvPr/>
            </p:nvSpPr>
            <p:spPr bwMode="auto">
              <a:xfrm>
                <a:off x="461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49" name="Rectangle 593"/>
              <p:cNvSpPr>
                <a:spLocks noChangeArrowheads="1"/>
              </p:cNvSpPr>
              <p:nvPr/>
            </p:nvSpPr>
            <p:spPr bwMode="auto">
              <a:xfrm>
                <a:off x="461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50" name="Rectangle 594"/>
              <p:cNvSpPr>
                <a:spLocks noChangeArrowheads="1"/>
              </p:cNvSpPr>
              <p:nvPr/>
            </p:nvSpPr>
            <p:spPr bwMode="auto">
              <a:xfrm>
                <a:off x="4618"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51" name="Rectangle 595"/>
              <p:cNvSpPr>
                <a:spLocks noChangeArrowheads="1"/>
              </p:cNvSpPr>
              <p:nvPr/>
            </p:nvSpPr>
            <p:spPr bwMode="auto">
              <a:xfrm>
                <a:off x="462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52" name="Rectangle 596"/>
              <p:cNvSpPr>
                <a:spLocks noChangeArrowheads="1"/>
              </p:cNvSpPr>
              <p:nvPr/>
            </p:nvSpPr>
            <p:spPr bwMode="auto">
              <a:xfrm>
                <a:off x="462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53" name="Rectangle 597"/>
              <p:cNvSpPr>
                <a:spLocks noChangeArrowheads="1"/>
              </p:cNvSpPr>
              <p:nvPr/>
            </p:nvSpPr>
            <p:spPr bwMode="auto">
              <a:xfrm>
                <a:off x="4631"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54" name="Rectangle 598"/>
              <p:cNvSpPr>
                <a:spLocks noChangeArrowheads="1"/>
              </p:cNvSpPr>
              <p:nvPr/>
            </p:nvSpPr>
            <p:spPr bwMode="auto">
              <a:xfrm>
                <a:off x="463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55" name="Rectangle 599"/>
              <p:cNvSpPr>
                <a:spLocks noChangeArrowheads="1"/>
              </p:cNvSpPr>
              <p:nvPr/>
            </p:nvSpPr>
            <p:spPr bwMode="auto">
              <a:xfrm>
                <a:off x="4640"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56" name="Rectangle 600"/>
              <p:cNvSpPr>
                <a:spLocks noChangeArrowheads="1"/>
              </p:cNvSpPr>
              <p:nvPr/>
            </p:nvSpPr>
            <p:spPr bwMode="auto">
              <a:xfrm>
                <a:off x="4645"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57" name="Rectangle 601"/>
              <p:cNvSpPr>
                <a:spLocks noChangeArrowheads="1"/>
              </p:cNvSpPr>
              <p:nvPr/>
            </p:nvSpPr>
            <p:spPr bwMode="auto">
              <a:xfrm>
                <a:off x="4649"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58" name="Rectangle 602"/>
              <p:cNvSpPr>
                <a:spLocks noChangeArrowheads="1"/>
              </p:cNvSpPr>
              <p:nvPr/>
            </p:nvSpPr>
            <p:spPr bwMode="auto">
              <a:xfrm>
                <a:off x="4653"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59" name="Rectangle 603"/>
              <p:cNvSpPr>
                <a:spLocks noChangeArrowheads="1"/>
              </p:cNvSpPr>
              <p:nvPr/>
            </p:nvSpPr>
            <p:spPr bwMode="auto">
              <a:xfrm>
                <a:off x="465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60" name="Rectangle 604"/>
              <p:cNvSpPr>
                <a:spLocks noChangeArrowheads="1"/>
              </p:cNvSpPr>
              <p:nvPr/>
            </p:nvSpPr>
            <p:spPr bwMode="auto">
              <a:xfrm>
                <a:off x="466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61" name="Rectangle 605"/>
              <p:cNvSpPr>
                <a:spLocks noChangeArrowheads="1"/>
              </p:cNvSpPr>
              <p:nvPr/>
            </p:nvSpPr>
            <p:spPr bwMode="auto">
              <a:xfrm>
                <a:off x="4666"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62" name="Rectangle 606"/>
              <p:cNvSpPr>
                <a:spLocks noChangeArrowheads="1"/>
              </p:cNvSpPr>
              <p:nvPr/>
            </p:nvSpPr>
            <p:spPr bwMode="auto">
              <a:xfrm>
                <a:off x="4671"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63" name="Rectangle 607"/>
              <p:cNvSpPr>
                <a:spLocks noChangeArrowheads="1"/>
              </p:cNvSpPr>
              <p:nvPr/>
            </p:nvSpPr>
            <p:spPr bwMode="auto">
              <a:xfrm>
                <a:off x="4675"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64" name="Rectangle 608"/>
              <p:cNvSpPr>
                <a:spLocks noChangeArrowheads="1"/>
              </p:cNvSpPr>
              <p:nvPr/>
            </p:nvSpPr>
            <p:spPr bwMode="auto">
              <a:xfrm>
                <a:off x="468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65" name="Rectangle 609"/>
              <p:cNvSpPr>
                <a:spLocks noChangeArrowheads="1"/>
              </p:cNvSpPr>
              <p:nvPr/>
            </p:nvSpPr>
            <p:spPr bwMode="auto">
              <a:xfrm>
                <a:off x="468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66" name="Rectangle 610"/>
              <p:cNvSpPr>
                <a:spLocks noChangeArrowheads="1"/>
              </p:cNvSpPr>
              <p:nvPr/>
            </p:nvSpPr>
            <p:spPr bwMode="auto">
              <a:xfrm>
                <a:off x="4688"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67" name="Rectangle 611"/>
              <p:cNvSpPr>
                <a:spLocks noChangeArrowheads="1"/>
              </p:cNvSpPr>
              <p:nvPr/>
            </p:nvSpPr>
            <p:spPr bwMode="auto">
              <a:xfrm>
                <a:off x="469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68" name="Rectangle 612"/>
              <p:cNvSpPr>
                <a:spLocks noChangeArrowheads="1"/>
              </p:cNvSpPr>
              <p:nvPr/>
            </p:nvSpPr>
            <p:spPr bwMode="auto">
              <a:xfrm>
                <a:off x="469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69" name="Rectangle 613"/>
              <p:cNvSpPr>
                <a:spLocks noChangeArrowheads="1"/>
              </p:cNvSpPr>
              <p:nvPr/>
            </p:nvSpPr>
            <p:spPr bwMode="auto">
              <a:xfrm>
                <a:off x="4701"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70" name="Rectangle 614"/>
              <p:cNvSpPr>
                <a:spLocks noChangeArrowheads="1"/>
              </p:cNvSpPr>
              <p:nvPr/>
            </p:nvSpPr>
            <p:spPr bwMode="auto">
              <a:xfrm>
                <a:off x="470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71" name="Rectangle 615"/>
              <p:cNvSpPr>
                <a:spLocks noChangeArrowheads="1"/>
              </p:cNvSpPr>
              <p:nvPr/>
            </p:nvSpPr>
            <p:spPr bwMode="auto">
              <a:xfrm>
                <a:off x="4710"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72" name="Rectangle 616"/>
              <p:cNvSpPr>
                <a:spLocks noChangeArrowheads="1"/>
              </p:cNvSpPr>
              <p:nvPr/>
            </p:nvSpPr>
            <p:spPr bwMode="auto">
              <a:xfrm>
                <a:off x="4715"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73" name="Rectangle 617"/>
              <p:cNvSpPr>
                <a:spLocks noChangeArrowheads="1"/>
              </p:cNvSpPr>
              <p:nvPr/>
            </p:nvSpPr>
            <p:spPr bwMode="auto">
              <a:xfrm>
                <a:off x="4719"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74" name="Rectangle 618"/>
              <p:cNvSpPr>
                <a:spLocks noChangeArrowheads="1"/>
              </p:cNvSpPr>
              <p:nvPr/>
            </p:nvSpPr>
            <p:spPr bwMode="auto">
              <a:xfrm>
                <a:off x="4723"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75" name="Rectangle 619"/>
              <p:cNvSpPr>
                <a:spLocks noChangeArrowheads="1"/>
              </p:cNvSpPr>
              <p:nvPr/>
            </p:nvSpPr>
            <p:spPr bwMode="auto">
              <a:xfrm>
                <a:off x="472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76" name="Rectangle 620"/>
              <p:cNvSpPr>
                <a:spLocks noChangeArrowheads="1"/>
              </p:cNvSpPr>
              <p:nvPr/>
            </p:nvSpPr>
            <p:spPr bwMode="auto">
              <a:xfrm>
                <a:off x="473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77" name="Rectangle 621"/>
              <p:cNvSpPr>
                <a:spLocks noChangeArrowheads="1"/>
              </p:cNvSpPr>
              <p:nvPr/>
            </p:nvSpPr>
            <p:spPr bwMode="auto">
              <a:xfrm>
                <a:off x="4736"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78" name="Rectangle 622"/>
              <p:cNvSpPr>
                <a:spLocks noChangeArrowheads="1"/>
              </p:cNvSpPr>
              <p:nvPr/>
            </p:nvSpPr>
            <p:spPr bwMode="auto">
              <a:xfrm>
                <a:off x="4741"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79" name="Rectangle 623"/>
              <p:cNvSpPr>
                <a:spLocks noChangeArrowheads="1"/>
              </p:cNvSpPr>
              <p:nvPr/>
            </p:nvSpPr>
            <p:spPr bwMode="auto">
              <a:xfrm>
                <a:off x="4745"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80" name="Rectangle 624"/>
              <p:cNvSpPr>
                <a:spLocks noChangeArrowheads="1"/>
              </p:cNvSpPr>
              <p:nvPr/>
            </p:nvSpPr>
            <p:spPr bwMode="auto">
              <a:xfrm>
                <a:off x="4749"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81" name="Rectangle 625"/>
              <p:cNvSpPr>
                <a:spLocks noChangeArrowheads="1"/>
              </p:cNvSpPr>
              <p:nvPr/>
            </p:nvSpPr>
            <p:spPr bwMode="auto">
              <a:xfrm>
                <a:off x="475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82" name="Rectangle 626"/>
              <p:cNvSpPr>
                <a:spLocks noChangeArrowheads="1"/>
              </p:cNvSpPr>
              <p:nvPr/>
            </p:nvSpPr>
            <p:spPr bwMode="auto">
              <a:xfrm>
                <a:off x="4758"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83" name="Rectangle 627"/>
              <p:cNvSpPr>
                <a:spLocks noChangeArrowheads="1"/>
              </p:cNvSpPr>
              <p:nvPr/>
            </p:nvSpPr>
            <p:spPr bwMode="auto">
              <a:xfrm>
                <a:off x="476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84" name="Rectangle 628"/>
              <p:cNvSpPr>
                <a:spLocks noChangeArrowheads="1"/>
              </p:cNvSpPr>
              <p:nvPr/>
            </p:nvSpPr>
            <p:spPr bwMode="auto">
              <a:xfrm>
                <a:off x="476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85" name="Rectangle 629"/>
              <p:cNvSpPr>
                <a:spLocks noChangeArrowheads="1"/>
              </p:cNvSpPr>
              <p:nvPr/>
            </p:nvSpPr>
            <p:spPr bwMode="auto">
              <a:xfrm>
                <a:off x="4771"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86" name="Rectangle 630"/>
              <p:cNvSpPr>
                <a:spLocks noChangeArrowheads="1"/>
              </p:cNvSpPr>
              <p:nvPr/>
            </p:nvSpPr>
            <p:spPr bwMode="auto">
              <a:xfrm>
                <a:off x="477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87" name="Rectangle 631"/>
              <p:cNvSpPr>
                <a:spLocks noChangeArrowheads="1"/>
              </p:cNvSpPr>
              <p:nvPr/>
            </p:nvSpPr>
            <p:spPr bwMode="auto">
              <a:xfrm>
                <a:off x="478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88" name="Rectangle 632"/>
              <p:cNvSpPr>
                <a:spLocks noChangeArrowheads="1"/>
              </p:cNvSpPr>
              <p:nvPr/>
            </p:nvSpPr>
            <p:spPr bwMode="auto">
              <a:xfrm>
                <a:off x="4784"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89" name="Rectangle 633"/>
              <p:cNvSpPr>
                <a:spLocks noChangeArrowheads="1"/>
              </p:cNvSpPr>
              <p:nvPr/>
            </p:nvSpPr>
            <p:spPr bwMode="auto">
              <a:xfrm>
                <a:off x="4789"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90" name="Rectangle 634"/>
              <p:cNvSpPr>
                <a:spLocks noChangeArrowheads="1"/>
              </p:cNvSpPr>
              <p:nvPr/>
            </p:nvSpPr>
            <p:spPr bwMode="auto">
              <a:xfrm>
                <a:off x="4793"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91" name="Rectangle 635"/>
              <p:cNvSpPr>
                <a:spLocks noChangeArrowheads="1"/>
              </p:cNvSpPr>
              <p:nvPr/>
            </p:nvSpPr>
            <p:spPr bwMode="auto">
              <a:xfrm>
                <a:off x="479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92" name="Rectangle 636"/>
              <p:cNvSpPr>
                <a:spLocks noChangeArrowheads="1"/>
              </p:cNvSpPr>
              <p:nvPr/>
            </p:nvSpPr>
            <p:spPr bwMode="auto">
              <a:xfrm>
                <a:off x="480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93" name="Rectangle 637"/>
              <p:cNvSpPr>
                <a:spLocks noChangeArrowheads="1"/>
              </p:cNvSpPr>
              <p:nvPr/>
            </p:nvSpPr>
            <p:spPr bwMode="auto">
              <a:xfrm>
                <a:off x="4806"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94" name="Rectangle 638"/>
              <p:cNvSpPr>
                <a:spLocks noChangeArrowheads="1"/>
              </p:cNvSpPr>
              <p:nvPr/>
            </p:nvSpPr>
            <p:spPr bwMode="auto">
              <a:xfrm>
                <a:off x="4811"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95" name="Rectangle 639"/>
              <p:cNvSpPr>
                <a:spLocks noChangeArrowheads="1"/>
              </p:cNvSpPr>
              <p:nvPr/>
            </p:nvSpPr>
            <p:spPr bwMode="auto">
              <a:xfrm>
                <a:off x="4815"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96" name="Rectangle 640"/>
              <p:cNvSpPr>
                <a:spLocks noChangeArrowheads="1"/>
              </p:cNvSpPr>
              <p:nvPr/>
            </p:nvSpPr>
            <p:spPr bwMode="auto">
              <a:xfrm>
                <a:off x="4819"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97" name="Rectangle 641"/>
              <p:cNvSpPr>
                <a:spLocks noChangeArrowheads="1"/>
              </p:cNvSpPr>
              <p:nvPr/>
            </p:nvSpPr>
            <p:spPr bwMode="auto">
              <a:xfrm>
                <a:off x="482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98" name="Rectangle 642"/>
              <p:cNvSpPr>
                <a:spLocks noChangeArrowheads="1"/>
              </p:cNvSpPr>
              <p:nvPr/>
            </p:nvSpPr>
            <p:spPr bwMode="auto">
              <a:xfrm>
                <a:off x="4828"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899" name="Rectangle 643"/>
              <p:cNvSpPr>
                <a:spLocks noChangeArrowheads="1"/>
              </p:cNvSpPr>
              <p:nvPr/>
            </p:nvSpPr>
            <p:spPr bwMode="auto">
              <a:xfrm>
                <a:off x="483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00" name="Rectangle 644"/>
              <p:cNvSpPr>
                <a:spLocks noChangeArrowheads="1"/>
              </p:cNvSpPr>
              <p:nvPr/>
            </p:nvSpPr>
            <p:spPr bwMode="auto">
              <a:xfrm>
                <a:off x="483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01" name="Rectangle 645"/>
              <p:cNvSpPr>
                <a:spLocks noChangeArrowheads="1"/>
              </p:cNvSpPr>
              <p:nvPr/>
            </p:nvSpPr>
            <p:spPr bwMode="auto">
              <a:xfrm>
                <a:off x="4841"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02" name="Rectangle 646"/>
              <p:cNvSpPr>
                <a:spLocks noChangeArrowheads="1"/>
              </p:cNvSpPr>
              <p:nvPr/>
            </p:nvSpPr>
            <p:spPr bwMode="auto">
              <a:xfrm>
                <a:off x="484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03" name="Rectangle 647"/>
              <p:cNvSpPr>
                <a:spLocks noChangeArrowheads="1"/>
              </p:cNvSpPr>
              <p:nvPr/>
            </p:nvSpPr>
            <p:spPr bwMode="auto">
              <a:xfrm>
                <a:off x="485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04" name="Rectangle 648"/>
              <p:cNvSpPr>
                <a:spLocks noChangeArrowheads="1"/>
              </p:cNvSpPr>
              <p:nvPr/>
            </p:nvSpPr>
            <p:spPr bwMode="auto">
              <a:xfrm>
                <a:off x="4854"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05" name="Rectangle 649"/>
              <p:cNvSpPr>
                <a:spLocks noChangeArrowheads="1"/>
              </p:cNvSpPr>
              <p:nvPr/>
            </p:nvSpPr>
            <p:spPr bwMode="auto">
              <a:xfrm>
                <a:off x="4859"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06" name="Rectangle 650"/>
              <p:cNvSpPr>
                <a:spLocks noChangeArrowheads="1"/>
              </p:cNvSpPr>
              <p:nvPr/>
            </p:nvSpPr>
            <p:spPr bwMode="auto">
              <a:xfrm>
                <a:off x="486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07" name="Rectangle 651"/>
              <p:cNvSpPr>
                <a:spLocks noChangeArrowheads="1"/>
              </p:cNvSpPr>
              <p:nvPr/>
            </p:nvSpPr>
            <p:spPr bwMode="auto">
              <a:xfrm>
                <a:off x="4867"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08" name="Rectangle 652"/>
              <p:cNvSpPr>
                <a:spLocks noChangeArrowheads="1"/>
              </p:cNvSpPr>
              <p:nvPr/>
            </p:nvSpPr>
            <p:spPr bwMode="auto">
              <a:xfrm>
                <a:off x="487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09" name="Rectangle 653"/>
              <p:cNvSpPr>
                <a:spLocks noChangeArrowheads="1"/>
              </p:cNvSpPr>
              <p:nvPr/>
            </p:nvSpPr>
            <p:spPr bwMode="auto">
              <a:xfrm>
                <a:off x="4876"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10" name="Rectangle 654"/>
              <p:cNvSpPr>
                <a:spLocks noChangeArrowheads="1"/>
              </p:cNvSpPr>
              <p:nvPr/>
            </p:nvSpPr>
            <p:spPr bwMode="auto">
              <a:xfrm>
                <a:off x="4881"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11" name="Rectangle 655"/>
              <p:cNvSpPr>
                <a:spLocks noChangeArrowheads="1"/>
              </p:cNvSpPr>
              <p:nvPr/>
            </p:nvSpPr>
            <p:spPr bwMode="auto">
              <a:xfrm>
                <a:off x="4885"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12" name="Rectangle 656"/>
              <p:cNvSpPr>
                <a:spLocks noChangeArrowheads="1"/>
              </p:cNvSpPr>
              <p:nvPr/>
            </p:nvSpPr>
            <p:spPr bwMode="auto">
              <a:xfrm>
                <a:off x="4889"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13" name="Rectangle 657"/>
              <p:cNvSpPr>
                <a:spLocks noChangeArrowheads="1"/>
              </p:cNvSpPr>
              <p:nvPr/>
            </p:nvSpPr>
            <p:spPr bwMode="auto">
              <a:xfrm>
                <a:off x="489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14" name="Rectangle 658"/>
              <p:cNvSpPr>
                <a:spLocks noChangeArrowheads="1"/>
              </p:cNvSpPr>
              <p:nvPr/>
            </p:nvSpPr>
            <p:spPr bwMode="auto">
              <a:xfrm>
                <a:off x="489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15" name="Rectangle 659"/>
              <p:cNvSpPr>
                <a:spLocks noChangeArrowheads="1"/>
              </p:cNvSpPr>
              <p:nvPr/>
            </p:nvSpPr>
            <p:spPr bwMode="auto">
              <a:xfrm>
                <a:off x="4902"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16" name="Rectangle 660"/>
              <p:cNvSpPr>
                <a:spLocks noChangeArrowheads="1"/>
              </p:cNvSpPr>
              <p:nvPr/>
            </p:nvSpPr>
            <p:spPr bwMode="auto">
              <a:xfrm>
                <a:off x="490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17" name="Rectangle 661"/>
              <p:cNvSpPr>
                <a:spLocks noChangeArrowheads="1"/>
              </p:cNvSpPr>
              <p:nvPr/>
            </p:nvSpPr>
            <p:spPr bwMode="auto">
              <a:xfrm>
                <a:off x="4911"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18" name="Rectangle 662"/>
              <p:cNvSpPr>
                <a:spLocks noChangeArrowheads="1"/>
              </p:cNvSpPr>
              <p:nvPr/>
            </p:nvSpPr>
            <p:spPr bwMode="auto">
              <a:xfrm>
                <a:off x="491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19" name="Rectangle 663"/>
              <p:cNvSpPr>
                <a:spLocks noChangeArrowheads="1"/>
              </p:cNvSpPr>
              <p:nvPr/>
            </p:nvSpPr>
            <p:spPr bwMode="auto">
              <a:xfrm>
                <a:off x="492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20" name="Rectangle 664"/>
              <p:cNvSpPr>
                <a:spLocks noChangeArrowheads="1"/>
              </p:cNvSpPr>
              <p:nvPr/>
            </p:nvSpPr>
            <p:spPr bwMode="auto">
              <a:xfrm>
                <a:off x="4924"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21" name="Rectangle 665"/>
              <p:cNvSpPr>
                <a:spLocks noChangeArrowheads="1"/>
              </p:cNvSpPr>
              <p:nvPr/>
            </p:nvSpPr>
            <p:spPr bwMode="auto">
              <a:xfrm>
                <a:off x="4929"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22" name="Rectangle 666"/>
              <p:cNvSpPr>
                <a:spLocks noChangeArrowheads="1"/>
              </p:cNvSpPr>
              <p:nvPr/>
            </p:nvSpPr>
            <p:spPr bwMode="auto">
              <a:xfrm>
                <a:off x="493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23" name="Rectangle 667"/>
              <p:cNvSpPr>
                <a:spLocks noChangeArrowheads="1"/>
              </p:cNvSpPr>
              <p:nvPr/>
            </p:nvSpPr>
            <p:spPr bwMode="auto">
              <a:xfrm>
                <a:off x="4937"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24" name="Rectangle 668"/>
              <p:cNvSpPr>
                <a:spLocks noChangeArrowheads="1"/>
              </p:cNvSpPr>
              <p:nvPr/>
            </p:nvSpPr>
            <p:spPr bwMode="auto">
              <a:xfrm>
                <a:off x="494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25" name="Rectangle 669"/>
              <p:cNvSpPr>
                <a:spLocks noChangeArrowheads="1"/>
              </p:cNvSpPr>
              <p:nvPr/>
            </p:nvSpPr>
            <p:spPr bwMode="auto">
              <a:xfrm>
                <a:off x="4946"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26" name="Rectangle 670"/>
              <p:cNvSpPr>
                <a:spLocks noChangeArrowheads="1"/>
              </p:cNvSpPr>
              <p:nvPr/>
            </p:nvSpPr>
            <p:spPr bwMode="auto">
              <a:xfrm>
                <a:off x="4951"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27" name="Rectangle 671"/>
              <p:cNvSpPr>
                <a:spLocks noChangeArrowheads="1"/>
              </p:cNvSpPr>
              <p:nvPr/>
            </p:nvSpPr>
            <p:spPr bwMode="auto">
              <a:xfrm>
                <a:off x="4955"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28" name="Rectangle 672"/>
              <p:cNvSpPr>
                <a:spLocks noChangeArrowheads="1"/>
              </p:cNvSpPr>
              <p:nvPr/>
            </p:nvSpPr>
            <p:spPr bwMode="auto">
              <a:xfrm>
                <a:off x="4959"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29" name="Rectangle 673"/>
              <p:cNvSpPr>
                <a:spLocks noChangeArrowheads="1"/>
              </p:cNvSpPr>
              <p:nvPr/>
            </p:nvSpPr>
            <p:spPr bwMode="auto">
              <a:xfrm>
                <a:off x="496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30" name="Rectangle 674"/>
              <p:cNvSpPr>
                <a:spLocks noChangeArrowheads="1"/>
              </p:cNvSpPr>
              <p:nvPr/>
            </p:nvSpPr>
            <p:spPr bwMode="auto">
              <a:xfrm>
                <a:off x="496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31" name="Rectangle 675"/>
              <p:cNvSpPr>
                <a:spLocks noChangeArrowheads="1"/>
              </p:cNvSpPr>
              <p:nvPr/>
            </p:nvSpPr>
            <p:spPr bwMode="auto">
              <a:xfrm>
                <a:off x="4972"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32" name="Rectangle 676"/>
              <p:cNvSpPr>
                <a:spLocks noChangeArrowheads="1"/>
              </p:cNvSpPr>
              <p:nvPr/>
            </p:nvSpPr>
            <p:spPr bwMode="auto">
              <a:xfrm>
                <a:off x="497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33" name="Rectangle 677"/>
              <p:cNvSpPr>
                <a:spLocks noChangeArrowheads="1"/>
              </p:cNvSpPr>
              <p:nvPr/>
            </p:nvSpPr>
            <p:spPr bwMode="auto">
              <a:xfrm>
                <a:off x="4981"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34" name="Rectangle 678"/>
              <p:cNvSpPr>
                <a:spLocks noChangeArrowheads="1"/>
              </p:cNvSpPr>
              <p:nvPr/>
            </p:nvSpPr>
            <p:spPr bwMode="auto">
              <a:xfrm>
                <a:off x="4985"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35" name="Rectangle 679"/>
              <p:cNvSpPr>
                <a:spLocks noChangeArrowheads="1"/>
              </p:cNvSpPr>
              <p:nvPr/>
            </p:nvSpPr>
            <p:spPr bwMode="auto">
              <a:xfrm>
                <a:off x="499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36" name="Rectangle 680"/>
              <p:cNvSpPr>
                <a:spLocks noChangeArrowheads="1"/>
              </p:cNvSpPr>
              <p:nvPr/>
            </p:nvSpPr>
            <p:spPr bwMode="auto">
              <a:xfrm>
                <a:off x="4994"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37" name="Rectangle 681"/>
              <p:cNvSpPr>
                <a:spLocks noChangeArrowheads="1"/>
              </p:cNvSpPr>
              <p:nvPr/>
            </p:nvSpPr>
            <p:spPr bwMode="auto">
              <a:xfrm>
                <a:off x="4999"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38" name="Rectangle 682"/>
              <p:cNvSpPr>
                <a:spLocks noChangeArrowheads="1"/>
              </p:cNvSpPr>
              <p:nvPr/>
            </p:nvSpPr>
            <p:spPr bwMode="auto">
              <a:xfrm>
                <a:off x="500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39" name="Rectangle 683"/>
              <p:cNvSpPr>
                <a:spLocks noChangeArrowheads="1"/>
              </p:cNvSpPr>
              <p:nvPr/>
            </p:nvSpPr>
            <p:spPr bwMode="auto">
              <a:xfrm>
                <a:off x="5007"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40" name="Rectangle 684"/>
              <p:cNvSpPr>
                <a:spLocks noChangeArrowheads="1"/>
              </p:cNvSpPr>
              <p:nvPr/>
            </p:nvSpPr>
            <p:spPr bwMode="auto">
              <a:xfrm>
                <a:off x="501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41" name="Rectangle 685"/>
              <p:cNvSpPr>
                <a:spLocks noChangeArrowheads="1"/>
              </p:cNvSpPr>
              <p:nvPr/>
            </p:nvSpPr>
            <p:spPr bwMode="auto">
              <a:xfrm>
                <a:off x="501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42" name="Rectangle 686"/>
              <p:cNvSpPr>
                <a:spLocks noChangeArrowheads="1"/>
              </p:cNvSpPr>
              <p:nvPr/>
            </p:nvSpPr>
            <p:spPr bwMode="auto">
              <a:xfrm>
                <a:off x="5020"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43" name="Rectangle 687"/>
              <p:cNvSpPr>
                <a:spLocks noChangeArrowheads="1"/>
              </p:cNvSpPr>
              <p:nvPr/>
            </p:nvSpPr>
            <p:spPr bwMode="auto">
              <a:xfrm>
                <a:off x="5025"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44" name="Rectangle 688"/>
              <p:cNvSpPr>
                <a:spLocks noChangeArrowheads="1"/>
              </p:cNvSpPr>
              <p:nvPr/>
            </p:nvSpPr>
            <p:spPr bwMode="auto">
              <a:xfrm>
                <a:off x="5029"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45" name="Rectangle 689"/>
              <p:cNvSpPr>
                <a:spLocks noChangeArrowheads="1"/>
              </p:cNvSpPr>
              <p:nvPr/>
            </p:nvSpPr>
            <p:spPr bwMode="auto">
              <a:xfrm>
                <a:off x="5034"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46" name="Rectangle 690"/>
              <p:cNvSpPr>
                <a:spLocks noChangeArrowheads="1"/>
              </p:cNvSpPr>
              <p:nvPr/>
            </p:nvSpPr>
            <p:spPr bwMode="auto">
              <a:xfrm>
                <a:off x="5038"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47" name="Rectangle 691"/>
              <p:cNvSpPr>
                <a:spLocks noChangeArrowheads="1"/>
              </p:cNvSpPr>
              <p:nvPr/>
            </p:nvSpPr>
            <p:spPr bwMode="auto">
              <a:xfrm>
                <a:off x="5042"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48" name="Rectangle 692"/>
              <p:cNvSpPr>
                <a:spLocks noChangeArrowheads="1"/>
              </p:cNvSpPr>
              <p:nvPr/>
            </p:nvSpPr>
            <p:spPr bwMode="auto">
              <a:xfrm>
                <a:off x="5047"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49" name="Rectangle 693"/>
              <p:cNvSpPr>
                <a:spLocks noChangeArrowheads="1"/>
              </p:cNvSpPr>
              <p:nvPr/>
            </p:nvSpPr>
            <p:spPr bwMode="auto">
              <a:xfrm>
                <a:off x="5051"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50" name="Rectangle 694"/>
              <p:cNvSpPr>
                <a:spLocks noChangeArrowheads="1"/>
              </p:cNvSpPr>
              <p:nvPr/>
            </p:nvSpPr>
            <p:spPr bwMode="auto">
              <a:xfrm>
                <a:off x="5055"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51" name="Rectangle 695"/>
              <p:cNvSpPr>
                <a:spLocks noChangeArrowheads="1"/>
              </p:cNvSpPr>
              <p:nvPr/>
            </p:nvSpPr>
            <p:spPr bwMode="auto">
              <a:xfrm>
                <a:off x="5060"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52" name="Rectangle 696"/>
              <p:cNvSpPr>
                <a:spLocks noChangeArrowheads="1"/>
              </p:cNvSpPr>
              <p:nvPr/>
            </p:nvSpPr>
            <p:spPr bwMode="auto">
              <a:xfrm>
                <a:off x="5064"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53" name="Rectangle 697"/>
              <p:cNvSpPr>
                <a:spLocks noChangeArrowheads="1"/>
              </p:cNvSpPr>
              <p:nvPr/>
            </p:nvSpPr>
            <p:spPr bwMode="auto">
              <a:xfrm>
                <a:off x="5069"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54" name="Rectangle 698"/>
              <p:cNvSpPr>
                <a:spLocks noChangeArrowheads="1"/>
              </p:cNvSpPr>
              <p:nvPr/>
            </p:nvSpPr>
            <p:spPr bwMode="auto">
              <a:xfrm>
                <a:off x="5073"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55" name="Rectangle 699"/>
              <p:cNvSpPr>
                <a:spLocks noChangeArrowheads="1"/>
              </p:cNvSpPr>
              <p:nvPr/>
            </p:nvSpPr>
            <p:spPr bwMode="auto">
              <a:xfrm>
                <a:off x="5077" y="2490"/>
                <a:ext cx="5"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56" name="Rectangle 700"/>
              <p:cNvSpPr>
                <a:spLocks noChangeArrowheads="1"/>
              </p:cNvSpPr>
              <p:nvPr/>
            </p:nvSpPr>
            <p:spPr bwMode="auto">
              <a:xfrm>
                <a:off x="5082"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sp>
            <p:nvSpPr>
              <p:cNvPr id="75957" name="Rectangle 701"/>
              <p:cNvSpPr>
                <a:spLocks noChangeArrowheads="1"/>
              </p:cNvSpPr>
              <p:nvPr/>
            </p:nvSpPr>
            <p:spPr bwMode="auto">
              <a:xfrm>
                <a:off x="5086" y="2490"/>
                <a:ext cx="4" cy="843"/>
              </a:xfrm>
              <a:prstGeom prst="rect">
                <a:avLst/>
              </a:prstGeom>
              <a:solidFill>
                <a:srgbClr val="0099FF"/>
              </a:solidFill>
              <a:ln w="9525">
                <a:noFill/>
                <a:miter lim="800000"/>
                <a:headEnd/>
                <a:tailEnd/>
              </a:ln>
            </p:spPr>
            <p:txBody>
              <a:bodyPr/>
              <a:lstStyle/>
              <a:p>
                <a:endParaRPr lang="en-GB">
                  <a:solidFill>
                    <a:srgbClr val="0070C0"/>
                  </a:solidFill>
                </a:endParaRPr>
              </a:p>
            </p:txBody>
          </p:sp>
        </p:grpSp>
        <p:sp>
          <p:nvSpPr>
            <p:cNvPr id="75787" name="Line 702"/>
            <p:cNvSpPr>
              <a:spLocks noChangeShapeType="1"/>
            </p:cNvSpPr>
            <p:nvPr/>
          </p:nvSpPr>
          <p:spPr bwMode="auto">
            <a:xfrm>
              <a:off x="1135" y="1023"/>
              <a:ext cx="1" cy="2045"/>
            </a:xfrm>
            <a:prstGeom prst="line">
              <a:avLst/>
            </a:prstGeom>
            <a:noFill/>
            <a:ln w="28575">
              <a:solidFill>
                <a:srgbClr val="0070C0"/>
              </a:solidFill>
              <a:round/>
              <a:headEnd/>
              <a:tailEnd/>
            </a:ln>
          </p:spPr>
          <p:txBody>
            <a:bodyPr/>
            <a:lstStyle/>
            <a:p>
              <a:endParaRPr lang="en-GB" dirty="0">
                <a:solidFill>
                  <a:srgbClr val="0070C0"/>
                </a:solidFill>
              </a:endParaRPr>
            </a:p>
          </p:txBody>
        </p:sp>
        <p:sp>
          <p:nvSpPr>
            <p:cNvPr id="75788" name="Line 703"/>
            <p:cNvSpPr>
              <a:spLocks noChangeShapeType="1"/>
            </p:cNvSpPr>
            <p:nvPr/>
          </p:nvSpPr>
          <p:spPr bwMode="auto">
            <a:xfrm>
              <a:off x="1102" y="3068"/>
              <a:ext cx="33"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75789" name="Line 704"/>
            <p:cNvSpPr>
              <a:spLocks noChangeShapeType="1"/>
            </p:cNvSpPr>
            <p:nvPr/>
          </p:nvSpPr>
          <p:spPr bwMode="auto">
            <a:xfrm>
              <a:off x="1102" y="2727"/>
              <a:ext cx="33"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75790" name="Line 705"/>
            <p:cNvSpPr>
              <a:spLocks noChangeShapeType="1"/>
            </p:cNvSpPr>
            <p:nvPr/>
          </p:nvSpPr>
          <p:spPr bwMode="auto">
            <a:xfrm>
              <a:off x="1102" y="2385"/>
              <a:ext cx="33"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75791" name="Line 706"/>
            <p:cNvSpPr>
              <a:spLocks noChangeShapeType="1"/>
            </p:cNvSpPr>
            <p:nvPr/>
          </p:nvSpPr>
          <p:spPr bwMode="auto">
            <a:xfrm>
              <a:off x="1102" y="2048"/>
              <a:ext cx="33"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75792" name="Line 707"/>
            <p:cNvSpPr>
              <a:spLocks noChangeShapeType="1"/>
            </p:cNvSpPr>
            <p:nvPr/>
          </p:nvSpPr>
          <p:spPr bwMode="auto">
            <a:xfrm>
              <a:off x="1102" y="1706"/>
              <a:ext cx="33"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75793" name="Line 708"/>
            <p:cNvSpPr>
              <a:spLocks noChangeShapeType="1"/>
            </p:cNvSpPr>
            <p:nvPr/>
          </p:nvSpPr>
          <p:spPr bwMode="auto">
            <a:xfrm>
              <a:off x="1102" y="1365"/>
              <a:ext cx="33" cy="0"/>
            </a:xfrm>
            <a:prstGeom prst="line">
              <a:avLst/>
            </a:prstGeom>
            <a:noFill/>
            <a:ln w="28575">
              <a:solidFill>
                <a:srgbClr val="0070C0"/>
              </a:solidFill>
              <a:round/>
              <a:headEnd/>
              <a:tailEnd/>
            </a:ln>
          </p:spPr>
          <p:txBody>
            <a:bodyPr/>
            <a:lstStyle/>
            <a:p>
              <a:endParaRPr lang="en-GB">
                <a:solidFill>
                  <a:srgbClr val="0070C0"/>
                </a:solidFill>
              </a:endParaRPr>
            </a:p>
          </p:txBody>
        </p:sp>
        <p:sp>
          <p:nvSpPr>
            <p:cNvPr id="75794" name="Line 709"/>
            <p:cNvSpPr>
              <a:spLocks noChangeShapeType="1"/>
            </p:cNvSpPr>
            <p:nvPr/>
          </p:nvSpPr>
          <p:spPr bwMode="auto">
            <a:xfrm>
              <a:off x="1104" y="1031"/>
              <a:ext cx="32" cy="0"/>
            </a:xfrm>
            <a:prstGeom prst="line">
              <a:avLst/>
            </a:prstGeom>
            <a:noFill/>
            <a:ln w="28575">
              <a:solidFill>
                <a:srgbClr val="0070C0"/>
              </a:solidFill>
              <a:round/>
              <a:headEnd/>
              <a:tailEnd/>
            </a:ln>
          </p:spPr>
          <p:txBody>
            <a:bodyPr/>
            <a:lstStyle/>
            <a:p>
              <a:endParaRPr lang="en-GB">
                <a:solidFill>
                  <a:srgbClr val="0070C0"/>
                </a:solidFill>
              </a:endParaRPr>
            </a:p>
          </p:txBody>
        </p:sp>
        <p:sp>
          <p:nvSpPr>
            <p:cNvPr id="75795" name="Line 710"/>
            <p:cNvSpPr>
              <a:spLocks noChangeShapeType="1"/>
            </p:cNvSpPr>
            <p:nvPr/>
          </p:nvSpPr>
          <p:spPr bwMode="auto">
            <a:xfrm>
              <a:off x="1135" y="3068"/>
              <a:ext cx="3952"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75798" name="Line 713"/>
            <p:cNvSpPr>
              <a:spLocks noChangeShapeType="1"/>
            </p:cNvSpPr>
            <p:nvPr/>
          </p:nvSpPr>
          <p:spPr bwMode="auto">
            <a:xfrm flipV="1">
              <a:off x="5087" y="3068"/>
              <a:ext cx="1" cy="31"/>
            </a:xfrm>
            <a:prstGeom prst="line">
              <a:avLst/>
            </a:prstGeom>
            <a:noFill/>
            <a:ln w="28575">
              <a:solidFill>
                <a:schemeClr val="bg1"/>
              </a:solidFill>
              <a:round/>
              <a:headEnd/>
              <a:tailEnd/>
            </a:ln>
          </p:spPr>
          <p:txBody>
            <a:bodyPr/>
            <a:lstStyle/>
            <a:p>
              <a:endParaRPr lang="en-GB">
                <a:solidFill>
                  <a:srgbClr val="0070C0"/>
                </a:solidFill>
              </a:endParaRPr>
            </a:p>
          </p:txBody>
        </p:sp>
        <p:sp>
          <p:nvSpPr>
            <p:cNvPr id="1519306" name="Rectangle 714"/>
            <p:cNvSpPr>
              <a:spLocks noChangeArrowheads="1"/>
            </p:cNvSpPr>
            <p:nvPr/>
          </p:nvSpPr>
          <p:spPr bwMode="auto">
            <a:xfrm>
              <a:off x="4015" y="2149"/>
              <a:ext cx="166" cy="155"/>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dirty="0">
                  <a:solidFill>
                    <a:srgbClr val="0070C0"/>
                  </a:solidFill>
                  <a:latin typeface="+mn-lt"/>
                  <a:ea typeface="Batang" pitchFamily="18" charset="-127"/>
                </a:rPr>
                <a:t>2.2</a:t>
              </a:r>
              <a:endParaRPr lang="en-GB" sz="1200" dirty="0">
                <a:solidFill>
                  <a:srgbClr val="0070C0"/>
                </a:solidFill>
                <a:effectLst>
                  <a:outerShdw blurRad="38100" dist="38100" dir="2700000" algn="tl">
                    <a:srgbClr val="C0C0C0"/>
                  </a:outerShdw>
                </a:effectLst>
                <a:latin typeface="+mn-lt"/>
                <a:ea typeface="Batang" pitchFamily="18" charset="-127"/>
              </a:endParaRPr>
            </a:p>
          </p:txBody>
        </p:sp>
        <p:sp>
          <p:nvSpPr>
            <p:cNvPr id="1519307" name="Rectangle 715"/>
            <p:cNvSpPr>
              <a:spLocks noChangeArrowheads="1"/>
            </p:cNvSpPr>
            <p:nvPr/>
          </p:nvSpPr>
          <p:spPr bwMode="auto">
            <a:xfrm>
              <a:off x="2039" y="1465"/>
              <a:ext cx="166" cy="155"/>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b="1" dirty="0">
                  <a:solidFill>
                    <a:srgbClr val="0070C0"/>
                  </a:solidFill>
                  <a:latin typeface="+mn-lt"/>
                  <a:ea typeface="Batang" pitchFamily="18" charset="-127"/>
                </a:rPr>
                <a:t>4.2</a:t>
              </a:r>
              <a:endParaRPr lang="en-GB" sz="1200" dirty="0">
                <a:solidFill>
                  <a:srgbClr val="0070C0"/>
                </a:solidFill>
                <a:effectLst>
                  <a:outerShdw blurRad="38100" dist="38100" dir="2700000" algn="tl">
                    <a:srgbClr val="C0C0C0"/>
                  </a:outerShdw>
                </a:effectLst>
                <a:latin typeface="+mn-lt"/>
                <a:ea typeface="Batang" pitchFamily="18" charset="-127"/>
              </a:endParaRPr>
            </a:p>
          </p:txBody>
        </p:sp>
        <p:sp>
          <p:nvSpPr>
            <p:cNvPr id="1519308" name="Rectangle 716"/>
            <p:cNvSpPr>
              <a:spLocks noChangeArrowheads="1"/>
            </p:cNvSpPr>
            <p:nvPr/>
          </p:nvSpPr>
          <p:spPr bwMode="auto">
            <a:xfrm>
              <a:off x="910" y="3010"/>
              <a:ext cx="145" cy="136"/>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0.0</a:t>
              </a:r>
              <a:endParaRPr lang="en-GB" sz="1200" dirty="0">
                <a:solidFill>
                  <a:srgbClr val="0070C0"/>
                </a:solidFill>
                <a:effectLst>
                  <a:outerShdw blurRad="38100" dist="38100" dir="2700000" algn="tl">
                    <a:srgbClr val="C0C0C0"/>
                  </a:outerShdw>
                </a:effectLst>
                <a:latin typeface="+mn-lt"/>
                <a:ea typeface="Batang" pitchFamily="18" charset="-127"/>
              </a:endParaRPr>
            </a:p>
          </p:txBody>
        </p:sp>
        <p:sp>
          <p:nvSpPr>
            <p:cNvPr id="1519309" name="Rectangle 717"/>
            <p:cNvSpPr>
              <a:spLocks noChangeArrowheads="1"/>
            </p:cNvSpPr>
            <p:nvPr/>
          </p:nvSpPr>
          <p:spPr bwMode="auto">
            <a:xfrm>
              <a:off x="910" y="2668"/>
              <a:ext cx="145" cy="136"/>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1.0</a:t>
              </a:r>
              <a:endParaRPr lang="en-GB" sz="1200" dirty="0">
                <a:solidFill>
                  <a:srgbClr val="0070C0"/>
                </a:solidFill>
                <a:effectLst>
                  <a:outerShdw blurRad="38100" dist="38100" dir="2700000" algn="tl">
                    <a:srgbClr val="C0C0C0"/>
                  </a:outerShdw>
                </a:effectLst>
                <a:latin typeface="+mn-lt"/>
                <a:ea typeface="Batang" pitchFamily="18" charset="-127"/>
              </a:endParaRPr>
            </a:p>
          </p:txBody>
        </p:sp>
        <p:sp>
          <p:nvSpPr>
            <p:cNvPr id="1519310" name="Rectangle 718"/>
            <p:cNvSpPr>
              <a:spLocks noChangeArrowheads="1"/>
            </p:cNvSpPr>
            <p:nvPr/>
          </p:nvSpPr>
          <p:spPr bwMode="auto">
            <a:xfrm>
              <a:off x="910" y="2327"/>
              <a:ext cx="145" cy="136"/>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2.0</a:t>
              </a:r>
              <a:endParaRPr lang="en-GB" sz="1200" dirty="0">
                <a:solidFill>
                  <a:srgbClr val="0070C0"/>
                </a:solidFill>
                <a:effectLst>
                  <a:outerShdw blurRad="38100" dist="38100" dir="2700000" algn="tl">
                    <a:srgbClr val="C0C0C0"/>
                  </a:outerShdw>
                </a:effectLst>
                <a:latin typeface="+mn-lt"/>
                <a:ea typeface="Batang" pitchFamily="18" charset="-127"/>
              </a:endParaRPr>
            </a:p>
          </p:txBody>
        </p:sp>
        <p:sp>
          <p:nvSpPr>
            <p:cNvPr id="1519311" name="Rectangle 719"/>
            <p:cNvSpPr>
              <a:spLocks noChangeArrowheads="1"/>
            </p:cNvSpPr>
            <p:nvPr/>
          </p:nvSpPr>
          <p:spPr bwMode="auto">
            <a:xfrm>
              <a:off x="910" y="1989"/>
              <a:ext cx="145" cy="136"/>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3.0</a:t>
              </a:r>
              <a:endParaRPr lang="en-GB" sz="1200" dirty="0">
                <a:solidFill>
                  <a:srgbClr val="0070C0"/>
                </a:solidFill>
                <a:effectLst>
                  <a:outerShdw blurRad="38100" dist="38100" dir="2700000" algn="tl">
                    <a:srgbClr val="C0C0C0"/>
                  </a:outerShdw>
                </a:effectLst>
                <a:latin typeface="+mn-lt"/>
                <a:ea typeface="Batang" pitchFamily="18" charset="-127"/>
              </a:endParaRPr>
            </a:p>
          </p:txBody>
        </p:sp>
        <p:sp>
          <p:nvSpPr>
            <p:cNvPr id="1519312" name="Rectangle 720"/>
            <p:cNvSpPr>
              <a:spLocks noChangeArrowheads="1"/>
            </p:cNvSpPr>
            <p:nvPr/>
          </p:nvSpPr>
          <p:spPr bwMode="auto">
            <a:xfrm>
              <a:off x="910" y="1648"/>
              <a:ext cx="145" cy="136"/>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4.0</a:t>
              </a:r>
              <a:endParaRPr lang="en-GB" sz="1200" dirty="0">
                <a:solidFill>
                  <a:srgbClr val="0070C0"/>
                </a:solidFill>
                <a:effectLst>
                  <a:outerShdw blurRad="38100" dist="38100" dir="2700000" algn="tl">
                    <a:srgbClr val="C0C0C0"/>
                  </a:outerShdw>
                </a:effectLst>
                <a:latin typeface="+mn-lt"/>
                <a:ea typeface="Batang" pitchFamily="18" charset="-127"/>
              </a:endParaRPr>
            </a:p>
          </p:txBody>
        </p:sp>
        <p:sp>
          <p:nvSpPr>
            <p:cNvPr id="1519313" name="Rectangle 721"/>
            <p:cNvSpPr>
              <a:spLocks noChangeArrowheads="1"/>
            </p:cNvSpPr>
            <p:nvPr/>
          </p:nvSpPr>
          <p:spPr bwMode="auto">
            <a:xfrm>
              <a:off x="910" y="1306"/>
              <a:ext cx="145" cy="136"/>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5.0</a:t>
              </a:r>
              <a:endParaRPr lang="en-GB" sz="1200" dirty="0">
                <a:solidFill>
                  <a:srgbClr val="0070C0"/>
                </a:solidFill>
                <a:effectLst>
                  <a:outerShdw blurRad="38100" dist="38100" dir="2700000" algn="tl">
                    <a:srgbClr val="C0C0C0"/>
                  </a:outerShdw>
                </a:effectLst>
                <a:latin typeface="+mn-lt"/>
                <a:ea typeface="Batang" pitchFamily="18" charset="-127"/>
              </a:endParaRPr>
            </a:p>
          </p:txBody>
        </p:sp>
        <p:sp>
          <p:nvSpPr>
            <p:cNvPr id="1519314" name="Rectangle 722"/>
            <p:cNvSpPr>
              <a:spLocks noChangeArrowheads="1"/>
            </p:cNvSpPr>
            <p:nvPr/>
          </p:nvSpPr>
          <p:spPr bwMode="auto">
            <a:xfrm>
              <a:off x="910" y="964"/>
              <a:ext cx="145" cy="136"/>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6.0</a:t>
              </a:r>
              <a:endParaRPr lang="en-GB" sz="1200" dirty="0">
                <a:solidFill>
                  <a:srgbClr val="0070C0"/>
                </a:solidFill>
                <a:effectLst>
                  <a:outerShdw blurRad="38100" dist="38100" dir="2700000" algn="tl">
                    <a:srgbClr val="C0C0C0"/>
                  </a:outerShdw>
                </a:effectLst>
                <a:latin typeface="+mn-lt"/>
                <a:ea typeface="Batang" pitchFamily="18" charset="-127"/>
              </a:endParaRPr>
            </a:p>
          </p:txBody>
        </p:sp>
        <p:sp>
          <p:nvSpPr>
            <p:cNvPr id="1519315" name="Rectangle 723"/>
            <p:cNvSpPr>
              <a:spLocks noChangeArrowheads="1"/>
            </p:cNvSpPr>
            <p:nvPr/>
          </p:nvSpPr>
          <p:spPr bwMode="auto">
            <a:xfrm>
              <a:off x="1586" y="3135"/>
              <a:ext cx="996" cy="291"/>
            </a:xfrm>
            <a:prstGeom prst="rect">
              <a:avLst/>
            </a:prstGeom>
            <a:noFill/>
            <a:ln w="9525">
              <a:noFill/>
              <a:miter lim="800000"/>
              <a:headEnd/>
              <a:tailEnd/>
            </a:ln>
          </p:spPr>
          <p:txBody>
            <a:bodyPr wrap="none" lIns="0" tIns="0" rIns="0" bIns="0">
              <a:spAutoFit/>
            </a:bodyPr>
            <a:lstStyle/>
            <a:p>
              <a:pPr algn="ctr" fontAlgn="auto">
                <a:spcBef>
                  <a:spcPts val="0"/>
                </a:spcBef>
                <a:spcAft>
                  <a:spcPts val="0"/>
                </a:spcAft>
                <a:defRPr/>
              </a:pPr>
              <a:r>
                <a:rPr lang="en-GB" sz="1400" b="1" dirty="0">
                  <a:solidFill>
                    <a:srgbClr val="0070C0"/>
                  </a:solidFill>
                  <a:ea typeface="Batang" pitchFamily="18" charset="-127"/>
                  <a:cs typeface="Arial" pitchFamily="34" charset="0"/>
                </a:rPr>
                <a:t>Gleason score </a:t>
              </a:r>
              <a:r>
                <a:rPr lang="en-GB" sz="1400" b="1" dirty="0" smtClean="0">
                  <a:solidFill>
                    <a:srgbClr val="0070C0"/>
                  </a:solidFill>
                  <a:ea typeface="Batang" pitchFamily="18" charset="-127"/>
                  <a:cs typeface="Arial" pitchFamily="34" charset="0"/>
                </a:rPr>
                <a:t>2–6</a:t>
              </a:r>
              <a:endParaRPr lang="en-US" sz="1400" b="1" dirty="0">
                <a:solidFill>
                  <a:srgbClr val="0070C0"/>
                </a:solidFill>
                <a:ea typeface="Batang" pitchFamily="18" charset="-127"/>
                <a:cs typeface="Arial" pitchFamily="34" charset="0"/>
              </a:endParaRPr>
            </a:p>
            <a:p>
              <a:pPr algn="ctr" fontAlgn="auto">
                <a:spcBef>
                  <a:spcPts val="0"/>
                </a:spcBef>
                <a:spcAft>
                  <a:spcPts val="0"/>
                </a:spcAft>
                <a:defRPr/>
              </a:pPr>
              <a:r>
                <a:rPr lang="en-GB" sz="1600" b="1" dirty="0">
                  <a:solidFill>
                    <a:srgbClr val="0070C0"/>
                  </a:solidFill>
                  <a:latin typeface="+mn-lt"/>
                  <a:ea typeface="Batang" pitchFamily="18" charset="-127"/>
                </a:rPr>
                <a:t> </a:t>
              </a:r>
              <a:r>
                <a:rPr lang="en-GB" sz="1400" b="1" dirty="0">
                  <a:solidFill>
                    <a:srgbClr val="0070C0"/>
                  </a:solidFill>
                  <a:ea typeface="Batang" pitchFamily="18" charset="-127"/>
                  <a:cs typeface="Arial" pitchFamily="34" charset="0"/>
                </a:rPr>
                <a:t>(n=32)</a:t>
              </a:r>
              <a:endParaRPr lang="en-GB" sz="1400" dirty="0">
                <a:solidFill>
                  <a:srgbClr val="0070C0"/>
                </a:solidFill>
                <a:effectLst>
                  <a:outerShdw blurRad="38100" dist="38100" dir="2700000" algn="tl">
                    <a:srgbClr val="C0C0C0"/>
                  </a:outerShdw>
                </a:effectLst>
                <a:ea typeface="Batang" pitchFamily="18" charset="-127"/>
                <a:cs typeface="Arial" pitchFamily="34" charset="0"/>
              </a:endParaRPr>
            </a:p>
          </p:txBody>
        </p:sp>
        <p:sp>
          <p:nvSpPr>
            <p:cNvPr id="1519316" name="Rectangle 724"/>
            <p:cNvSpPr>
              <a:spLocks noChangeArrowheads="1"/>
            </p:cNvSpPr>
            <p:nvPr/>
          </p:nvSpPr>
          <p:spPr bwMode="auto">
            <a:xfrm>
              <a:off x="3610" y="3134"/>
              <a:ext cx="1058" cy="271"/>
            </a:xfrm>
            <a:prstGeom prst="rect">
              <a:avLst/>
            </a:prstGeom>
            <a:noFill/>
            <a:ln w="9525">
              <a:noFill/>
              <a:miter lim="800000"/>
              <a:headEnd/>
              <a:tailEnd/>
            </a:ln>
          </p:spPr>
          <p:txBody>
            <a:bodyPr wrap="none" lIns="0" tIns="0" rIns="0" bIns="0">
              <a:spAutoFit/>
            </a:bodyPr>
            <a:lstStyle/>
            <a:p>
              <a:pPr algn="ctr" fontAlgn="auto">
                <a:spcBef>
                  <a:spcPts val="0"/>
                </a:spcBef>
                <a:spcAft>
                  <a:spcPts val="0"/>
                </a:spcAft>
                <a:defRPr/>
              </a:pPr>
              <a:r>
                <a:rPr lang="en-GB" sz="1400" b="1" dirty="0">
                  <a:solidFill>
                    <a:srgbClr val="0070C0"/>
                  </a:solidFill>
                  <a:ea typeface="Batang" pitchFamily="18" charset="-127"/>
                  <a:cs typeface="Arial" pitchFamily="34" charset="0"/>
                </a:rPr>
                <a:t>Gleason score </a:t>
              </a:r>
              <a:r>
                <a:rPr lang="en-GB" sz="1400" b="1" dirty="0" smtClean="0">
                  <a:solidFill>
                    <a:srgbClr val="0070C0"/>
                  </a:solidFill>
                  <a:ea typeface="Batang" pitchFamily="18" charset="-127"/>
                  <a:cs typeface="Arial" pitchFamily="34" charset="0"/>
                </a:rPr>
                <a:t>7–10</a:t>
              </a:r>
              <a:endParaRPr lang="en-US" sz="1400" b="1" dirty="0">
                <a:solidFill>
                  <a:srgbClr val="0070C0"/>
                </a:solidFill>
                <a:ea typeface="Batang" pitchFamily="18" charset="-127"/>
                <a:cs typeface="Arial" pitchFamily="34" charset="0"/>
              </a:endParaRPr>
            </a:p>
            <a:p>
              <a:pPr algn="ctr" fontAlgn="auto">
                <a:spcBef>
                  <a:spcPts val="0"/>
                </a:spcBef>
                <a:spcAft>
                  <a:spcPts val="0"/>
                </a:spcAft>
                <a:defRPr/>
              </a:pPr>
              <a:r>
                <a:rPr lang="en-GB" sz="1400" b="1" dirty="0">
                  <a:solidFill>
                    <a:srgbClr val="0070C0"/>
                  </a:solidFill>
                  <a:ea typeface="Batang" pitchFamily="18" charset="-127"/>
                  <a:cs typeface="Arial" pitchFamily="34" charset="0"/>
                </a:rPr>
                <a:t> (n=17)</a:t>
              </a:r>
              <a:endParaRPr lang="en-GB" sz="1400" dirty="0">
                <a:solidFill>
                  <a:srgbClr val="0070C0"/>
                </a:solidFill>
                <a:effectLst>
                  <a:outerShdw blurRad="38100" dist="38100" dir="2700000" algn="tl">
                    <a:srgbClr val="C0C0C0"/>
                  </a:outerShdw>
                </a:effectLst>
                <a:ea typeface="Batang" pitchFamily="18" charset="-127"/>
                <a:cs typeface="Arial" pitchFamily="34" charset="0"/>
              </a:endParaRPr>
            </a:p>
          </p:txBody>
        </p:sp>
        <p:sp>
          <p:nvSpPr>
            <p:cNvPr id="1519317" name="Rectangle 725"/>
            <p:cNvSpPr>
              <a:spLocks noChangeArrowheads="1"/>
            </p:cNvSpPr>
            <p:nvPr/>
          </p:nvSpPr>
          <p:spPr bwMode="auto">
            <a:xfrm rot="16200000">
              <a:off x="128" y="1898"/>
              <a:ext cx="1144" cy="155"/>
            </a:xfrm>
            <a:prstGeom prst="rect">
              <a:avLst/>
            </a:prstGeom>
            <a:noFill/>
            <a:ln w="9525">
              <a:noFill/>
              <a:miter lim="800000"/>
              <a:headEnd/>
              <a:tailEnd/>
            </a:ln>
          </p:spPr>
          <p:txBody>
            <a:bodyPr wrap="square" lIns="0" tIns="0" rIns="0" bIns="0">
              <a:spAutoFit/>
            </a:bodyPr>
            <a:lstStyle/>
            <a:p>
              <a:pPr fontAlgn="auto">
                <a:spcBef>
                  <a:spcPts val="0"/>
                </a:spcBef>
                <a:spcAft>
                  <a:spcPts val="0"/>
                </a:spcAft>
                <a:defRPr/>
              </a:pPr>
              <a:r>
                <a:rPr lang="en-GB" sz="1400" b="1" dirty="0">
                  <a:solidFill>
                    <a:srgbClr val="0070C0"/>
                  </a:solidFill>
                  <a:ea typeface="Batang" pitchFamily="18" charset="-127"/>
                  <a:cs typeface="Arial" pitchFamily="34" charset="0"/>
                </a:rPr>
                <a:t>Testosterone</a:t>
              </a:r>
              <a:r>
                <a:rPr lang="en-GB" sz="1600" b="1" dirty="0">
                  <a:solidFill>
                    <a:srgbClr val="0070C0"/>
                  </a:solidFill>
                  <a:latin typeface="+mn-lt"/>
                  <a:ea typeface="Batang" pitchFamily="18" charset="-127"/>
                </a:rPr>
                <a:t> </a:t>
              </a:r>
              <a:r>
                <a:rPr lang="en-GB" sz="1400" b="1" dirty="0">
                  <a:solidFill>
                    <a:srgbClr val="0070C0"/>
                  </a:solidFill>
                  <a:ea typeface="Batang" pitchFamily="18" charset="-127"/>
                  <a:cs typeface="Arial" pitchFamily="34" charset="0"/>
                </a:rPr>
                <a:t>(</a:t>
              </a:r>
              <a:r>
                <a:rPr lang="en-GB" sz="1400" b="1" dirty="0" err="1">
                  <a:solidFill>
                    <a:srgbClr val="0070C0"/>
                  </a:solidFill>
                  <a:ea typeface="Batang" pitchFamily="18" charset="-127"/>
                  <a:cs typeface="Arial" pitchFamily="34" charset="0"/>
                </a:rPr>
                <a:t>ng</a:t>
              </a:r>
              <a:r>
                <a:rPr lang="en-GB" sz="1400" b="1" dirty="0">
                  <a:solidFill>
                    <a:srgbClr val="0070C0"/>
                  </a:solidFill>
                  <a:ea typeface="Batang" pitchFamily="18" charset="-127"/>
                  <a:cs typeface="Arial" pitchFamily="34" charset="0"/>
                </a:rPr>
                <a:t>/</a:t>
              </a:r>
              <a:r>
                <a:rPr lang="en-GB" sz="1400" b="1" dirty="0" err="1">
                  <a:solidFill>
                    <a:srgbClr val="0070C0"/>
                  </a:solidFill>
                  <a:ea typeface="Batang" pitchFamily="18" charset="-127"/>
                  <a:cs typeface="Arial" pitchFamily="34" charset="0"/>
                </a:rPr>
                <a:t>mL</a:t>
              </a:r>
              <a:r>
                <a:rPr lang="en-GB" sz="1400" b="1" dirty="0">
                  <a:solidFill>
                    <a:srgbClr val="0070C0"/>
                  </a:solidFill>
                  <a:ea typeface="Batang" pitchFamily="18" charset="-127"/>
                  <a:cs typeface="Arial" pitchFamily="34" charset="0"/>
                </a:rPr>
                <a:t>)</a:t>
              </a:r>
              <a:endParaRPr lang="en-GB" sz="1400" dirty="0">
                <a:solidFill>
                  <a:srgbClr val="0070C0"/>
                </a:solidFill>
                <a:effectLst>
                  <a:outerShdw blurRad="38100" dist="38100" dir="2700000" algn="tl">
                    <a:srgbClr val="C0C0C0"/>
                  </a:outerShdw>
                </a:effectLst>
                <a:ea typeface="Batang" pitchFamily="18" charset="-127"/>
                <a:cs typeface="Arial" pitchFamily="34" charset="0"/>
              </a:endParaRPr>
            </a:p>
          </p:txBody>
        </p:sp>
        <p:sp>
          <p:nvSpPr>
            <p:cNvPr id="75811" name="Text Box 726"/>
            <p:cNvSpPr txBox="1">
              <a:spLocks noChangeArrowheads="1"/>
            </p:cNvSpPr>
            <p:nvPr/>
          </p:nvSpPr>
          <p:spPr bwMode="auto">
            <a:xfrm>
              <a:off x="2808" y="1131"/>
              <a:ext cx="600" cy="194"/>
            </a:xfrm>
            <a:prstGeom prst="rect">
              <a:avLst/>
            </a:prstGeom>
            <a:noFill/>
            <a:ln w="12700">
              <a:noFill/>
              <a:miter lim="800000"/>
              <a:headEnd/>
              <a:tailEnd/>
            </a:ln>
          </p:spPr>
          <p:txBody>
            <a:bodyPr>
              <a:spAutoFit/>
            </a:bodyPr>
            <a:lstStyle/>
            <a:p>
              <a:pPr algn="ctr">
                <a:spcBef>
                  <a:spcPct val="20000"/>
                </a:spcBef>
              </a:pPr>
              <a:r>
                <a:rPr lang="de-DE" sz="1400" dirty="0">
                  <a:solidFill>
                    <a:srgbClr val="0070C0"/>
                  </a:solidFill>
                </a:rPr>
                <a:t>p&lt;0.05</a:t>
              </a:r>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8"/>
          <p:cNvGrpSpPr>
            <a:grpSpLocks/>
          </p:cNvGrpSpPr>
          <p:nvPr/>
        </p:nvGrpSpPr>
        <p:grpSpPr bwMode="auto">
          <a:xfrm>
            <a:off x="1732106" y="2286001"/>
            <a:ext cx="5055019" cy="4051724"/>
            <a:chOff x="724994" y="1295400"/>
            <a:chExt cx="7547470" cy="5310252"/>
          </a:xfrm>
        </p:grpSpPr>
        <p:sp>
          <p:nvSpPr>
            <p:cNvPr id="77900" name="Line 73"/>
            <p:cNvSpPr>
              <a:spLocks noChangeShapeType="1"/>
            </p:cNvSpPr>
            <p:nvPr/>
          </p:nvSpPr>
          <p:spPr bwMode="auto">
            <a:xfrm>
              <a:off x="8121651" y="1743075"/>
              <a:ext cx="150813"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81" name="Line 54"/>
            <p:cNvSpPr>
              <a:spLocks noChangeShapeType="1"/>
            </p:cNvSpPr>
            <p:nvPr/>
          </p:nvSpPr>
          <p:spPr bwMode="auto">
            <a:xfrm>
              <a:off x="1612901" y="1743075"/>
              <a:ext cx="257175"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30" name="Rectangle 3"/>
            <p:cNvSpPr>
              <a:spLocks noChangeArrowheads="1"/>
            </p:cNvSpPr>
            <p:nvPr/>
          </p:nvSpPr>
          <p:spPr bwMode="auto">
            <a:xfrm>
              <a:off x="1619251" y="3074262"/>
              <a:ext cx="275815" cy="484052"/>
            </a:xfrm>
            <a:prstGeom prst="rect">
              <a:avLst/>
            </a:prstGeom>
            <a:noFill/>
            <a:ln w="9525">
              <a:solidFill>
                <a:schemeClr val="bg1"/>
              </a:solidFill>
              <a:miter lim="800000"/>
              <a:headEnd/>
              <a:tailEnd/>
            </a:ln>
          </p:spPr>
          <p:txBody>
            <a:bodyPr wrap="none" anchor="ctr">
              <a:spAutoFit/>
            </a:bodyPr>
            <a:lstStyle/>
            <a:p>
              <a:endParaRPr lang="en-US">
                <a:solidFill>
                  <a:srgbClr val="0070C0"/>
                </a:solidFill>
              </a:endParaRPr>
            </a:p>
          </p:txBody>
        </p:sp>
        <p:sp>
          <p:nvSpPr>
            <p:cNvPr id="77831" name="Rectangle 4"/>
            <p:cNvSpPr>
              <a:spLocks noChangeArrowheads="1"/>
            </p:cNvSpPr>
            <p:nvPr/>
          </p:nvSpPr>
          <p:spPr bwMode="auto">
            <a:xfrm>
              <a:off x="1731963" y="1784350"/>
              <a:ext cx="3195172" cy="282364"/>
            </a:xfrm>
            <a:prstGeom prst="rect">
              <a:avLst/>
            </a:prstGeom>
            <a:noFill/>
            <a:ln w="9525">
              <a:noFill/>
              <a:miter lim="800000"/>
              <a:headEnd/>
              <a:tailEnd/>
            </a:ln>
          </p:spPr>
          <p:txBody>
            <a:bodyPr wrap="none" lIns="0" tIns="0" rIns="0" bIns="0">
              <a:spAutoFit/>
            </a:bodyPr>
            <a:lstStyle/>
            <a:p>
              <a:pPr eaLnBrk="0" hangingPunct="0"/>
              <a:r>
                <a:rPr lang="de-DE" sz="1400" b="1" dirty="0" err="1" smtClean="0">
                  <a:solidFill>
                    <a:srgbClr val="0070C0"/>
                  </a:solidFill>
                </a:rPr>
                <a:t>Limite</a:t>
              </a:r>
              <a:r>
                <a:rPr lang="de-DE" sz="1400" b="1" dirty="0" smtClean="0">
                  <a:solidFill>
                    <a:srgbClr val="0070C0"/>
                  </a:solidFill>
                </a:rPr>
                <a:t> normale </a:t>
              </a:r>
              <a:r>
                <a:rPr lang="de-DE" sz="1400" b="1" dirty="0" err="1" smtClean="0">
                  <a:solidFill>
                    <a:srgbClr val="0070C0"/>
                  </a:solidFill>
                </a:rPr>
                <a:t>superiore</a:t>
              </a:r>
              <a:endParaRPr lang="de-DE" sz="1400" b="1" dirty="0">
                <a:solidFill>
                  <a:srgbClr val="0070C0"/>
                </a:solidFill>
              </a:endParaRPr>
            </a:p>
          </p:txBody>
        </p:sp>
        <p:sp>
          <p:nvSpPr>
            <p:cNvPr id="77832" name="Rectangle 5"/>
            <p:cNvSpPr>
              <a:spLocks noChangeArrowheads="1"/>
            </p:cNvSpPr>
            <p:nvPr/>
          </p:nvSpPr>
          <p:spPr bwMode="auto">
            <a:xfrm>
              <a:off x="6546766" y="5395521"/>
              <a:ext cx="1304396" cy="242026"/>
            </a:xfrm>
            <a:prstGeom prst="rect">
              <a:avLst/>
            </a:prstGeom>
            <a:noFill/>
            <a:ln w="9525">
              <a:noFill/>
              <a:miter lim="800000"/>
              <a:headEnd/>
              <a:tailEnd/>
            </a:ln>
          </p:spPr>
          <p:txBody>
            <a:bodyPr wrap="none" lIns="0" tIns="0" rIns="0" bIns="0">
              <a:spAutoFit/>
            </a:bodyPr>
            <a:lstStyle/>
            <a:p>
              <a:pPr eaLnBrk="0" hangingPunct="0"/>
              <a:r>
                <a:rPr lang="de-DE" sz="1200" b="1" dirty="0" err="1" smtClean="0">
                  <a:solidFill>
                    <a:srgbClr val="0070C0"/>
                  </a:solidFill>
                </a:rPr>
                <a:t>Uomini</a:t>
              </a:r>
              <a:r>
                <a:rPr lang="de-DE" sz="1200" b="1" dirty="0" smtClean="0">
                  <a:solidFill>
                    <a:srgbClr val="0070C0"/>
                  </a:solidFill>
                </a:rPr>
                <a:t> </a:t>
              </a:r>
              <a:r>
                <a:rPr lang="de-DE" sz="1200" b="1" dirty="0" err="1" smtClean="0">
                  <a:solidFill>
                    <a:srgbClr val="0070C0"/>
                  </a:solidFill>
                </a:rPr>
                <a:t>sani</a:t>
              </a:r>
              <a:endParaRPr lang="de-DE" sz="1200" b="1" dirty="0">
                <a:solidFill>
                  <a:srgbClr val="0070C0"/>
                </a:solidFill>
              </a:endParaRPr>
            </a:p>
          </p:txBody>
        </p:sp>
        <p:sp>
          <p:nvSpPr>
            <p:cNvPr id="77834" name="Rectangle 7"/>
            <p:cNvSpPr>
              <a:spLocks noChangeArrowheads="1"/>
            </p:cNvSpPr>
            <p:nvPr/>
          </p:nvSpPr>
          <p:spPr bwMode="auto">
            <a:xfrm>
              <a:off x="3946902" y="5395521"/>
              <a:ext cx="1998262" cy="1210131"/>
            </a:xfrm>
            <a:prstGeom prst="rect">
              <a:avLst/>
            </a:prstGeom>
            <a:noFill/>
            <a:ln w="9525">
              <a:noFill/>
              <a:miter lim="800000"/>
              <a:headEnd/>
              <a:tailEnd/>
            </a:ln>
          </p:spPr>
          <p:txBody>
            <a:bodyPr wrap="square" lIns="0" tIns="0" rIns="0" bIns="0">
              <a:spAutoFit/>
            </a:bodyPr>
            <a:lstStyle/>
            <a:p>
              <a:pPr algn="ctr" eaLnBrk="0" hangingPunct="0"/>
              <a:r>
                <a:rPr lang="de-DE" sz="1200" b="1" dirty="0" err="1" smtClean="0">
                  <a:solidFill>
                    <a:srgbClr val="0070C0"/>
                  </a:solidFill>
                </a:rPr>
                <a:t>Uomini</a:t>
              </a:r>
              <a:r>
                <a:rPr lang="de-DE" sz="1200" b="1" dirty="0" smtClean="0">
                  <a:solidFill>
                    <a:srgbClr val="0070C0"/>
                  </a:solidFill>
                </a:rPr>
                <a:t> </a:t>
              </a:r>
              <a:r>
                <a:rPr lang="de-DE" sz="1200" b="1" dirty="0" err="1" smtClean="0">
                  <a:solidFill>
                    <a:srgbClr val="0070C0"/>
                  </a:solidFill>
                </a:rPr>
                <a:t>ipogonadici</a:t>
              </a:r>
              <a:r>
                <a:rPr lang="de-DE" sz="1200" b="1" dirty="0" smtClean="0">
                  <a:solidFill>
                    <a:srgbClr val="0070C0"/>
                  </a:solidFill>
                </a:rPr>
                <a:t> </a:t>
              </a:r>
            </a:p>
            <a:p>
              <a:pPr algn="ctr" eaLnBrk="0" hangingPunct="0"/>
              <a:r>
                <a:rPr lang="de-DE" sz="1200" b="1" dirty="0" smtClean="0">
                  <a:solidFill>
                    <a:srgbClr val="0070C0"/>
                  </a:solidFill>
                </a:rPr>
                <a:t>in </a:t>
              </a:r>
              <a:r>
                <a:rPr lang="de-DE" sz="1200" b="1" dirty="0" err="1" smtClean="0">
                  <a:solidFill>
                    <a:srgbClr val="0070C0"/>
                  </a:solidFill>
                </a:rPr>
                <a:t>terapia</a:t>
              </a:r>
              <a:r>
                <a:rPr lang="de-DE" sz="1200" b="1" dirty="0" smtClean="0">
                  <a:solidFill>
                    <a:srgbClr val="0070C0"/>
                  </a:solidFill>
                </a:rPr>
                <a:t> </a:t>
              </a:r>
              <a:r>
                <a:rPr lang="de-DE" sz="1200" b="1" dirty="0" err="1" smtClean="0">
                  <a:solidFill>
                    <a:srgbClr val="0070C0"/>
                  </a:solidFill>
                </a:rPr>
                <a:t>con</a:t>
              </a:r>
              <a:r>
                <a:rPr lang="de-DE" sz="1200" b="1" dirty="0" smtClean="0">
                  <a:solidFill>
                    <a:srgbClr val="0070C0"/>
                  </a:solidFill>
                </a:rPr>
                <a:t> T</a:t>
              </a:r>
            </a:p>
            <a:p>
              <a:pPr algn="ctr" eaLnBrk="0" hangingPunct="0"/>
              <a:endParaRPr lang="de-DE" sz="1200" b="1" dirty="0" smtClean="0">
                <a:solidFill>
                  <a:srgbClr val="0070C0"/>
                </a:solidFill>
              </a:endParaRPr>
            </a:p>
            <a:p>
              <a:pPr algn="ctr" eaLnBrk="0" hangingPunct="0"/>
              <a:endParaRPr lang="de-DE" sz="1200" b="1" dirty="0">
                <a:solidFill>
                  <a:srgbClr val="0070C0"/>
                </a:solidFill>
              </a:endParaRPr>
            </a:p>
          </p:txBody>
        </p:sp>
        <p:sp>
          <p:nvSpPr>
            <p:cNvPr id="77836" name="Rectangle 9"/>
            <p:cNvSpPr>
              <a:spLocks noChangeArrowheads="1"/>
            </p:cNvSpPr>
            <p:nvPr/>
          </p:nvSpPr>
          <p:spPr bwMode="auto">
            <a:xfrm>
              <a:off x="1817883" y="5395522"/>
              <a:ext cx="1799980" cy="968104"/>
            </a:xfrm>
            <a:prstGeom prst="rect">
              <a:avLst/>
            </a:prstGeom>
            <a:noFill/>
            <a:ln w="9525">
              <a:noFill/>
              <a:miter lim="800000"/>
              <a:headEnd/>
              <a:tailEnd/>
            </a:ln>
          </p:spPr>
          <p:txBody>
            <a:bodyPr wrap="square" lIns="0" tIns="0" rIns="0" bIns="0">
              <a:spAutoFit/>
            </a:bodyPr>
            <a:lstStyle/>
            <a:p>
              <a:pPr algn="ctr" eaLnBrk="0" hangingPunct="0"/>
              <a:r>
                <a:rPr lang="de-DE" sz="1200" b="1" dirty="0" err="1" smtClean="0">
                  <a:solidFill>
                    <a:srgbClr val="0070C0"/>
                  </a:solidFill>
                </a:rPr>
                <a:t>Uomini</a:t>
              </a:r>
              <a:r>
                <a:rPr lang="de-DE" sz="1200" b="1" dirty="0" smtClean="0">
                  <a:solidFill>
                    <a:srgbClr val="0070C0"/>
                  </a:solidFill>
                </a:rPr>
                <a:t> </a:t>
              </a:r>
              <a:r>
                <a:rPr lang="de-DE" sz="1200" b="1" dirty="0" err="1" smtClean="0">
                  <a:solidFill>
                    <a:srgbClr val="0070C0"/>
                  </a:solidFill>
                </a:rPr>
                <a:t>ipogonadici</a:t>
              </a:r>
              <a:r>
                <a:rPr lang="de-DE" sz="1200" b="1" dirty="0" smtClean="0">
                  <a:solidFill>
                    <a:srgbClr val="0070C0"/>
                  </a:solidFill>
                </a:rPr>
                <a:t> </a:t>
              </a:r>
            </a:p>
            <a:p>
              <a:pPr algn="ctr" eaLnBrk="0" hangingPunct="0"/>
              <a:r>
                <a:rPr lang="de-DE" sz="1200" b="1" dirty="0" smtClean="0">
                  <a:solidFill>
                    <a:srgbClr val="0070C0"/>
                  </a:solidFill>
                </a:rPr>
                <a:t>non in </a:t>
              </a:r>
              <a:r>
                <a:rPr lang="de-DE" sz="1200" b="1" dirty="0" err="1" smtClean="0">
                  <a:solidFill>
                    <a:srgbClr val="0070C0"/>
                  </a:solidFill>
                </a:rPr>
                <a:t>terapia</a:t>
              </a:r>
              <a:endParaRPr lang="de-DE" sz="1200" b="1" dirty="0" smtClean="0">
                <a:solidFill>
                  <a:srgbClr val="0070C0"/>
                </a:solidFill>
              </a:endParaRPr>
            </a:p>
            <a:p>
              <a:pPr algn="ctr" eaLnBrk="0" hangingPunct="0"/>
              <a:endParaRPr lang="de-DE" sz="1200" b="1" dirty="0">
                <a:solidFill>
                  <a:srgbClr val="0070C0"/>
                </a:solidFill>
              </a:endParaRPr>
            </a:p>
          </p:txBody>
        </p:sp>
        <p:sp>
          <p:nvSpPr>
            <p:cNvPr id="77837" name="Rectangle 10"/>
            <p:cNvSpPr>
              <a:spLocks noChangeArrowheads="1"/>
            </p:cNvSpPr>
            <p:nvPr/>
          </p:nvSpPr>
          <p:spPr bwMode="auto">
            <a:xfrm rot="16200000">
              <a:off x="332405" y="3262608"/>
              <a:ext cx="1106850" cy="321672"/>
            </a:xfrm>
            <a:prstGeom prst="rect">
              <a:avLst/>
            </a:prstGeom>
            <a:noFill/>
            <a:ln w="9525">
              <a:noFill/>
              <a:miter lim="800000"/>
              <a:headEnd/>
              <a:tailEnd/>
            </a:ln>
          </p:spPr>
          <p:txBody>
            <a:bodyPr wrap="none" lIns="0" tIns="0" rIns="0" bIns="0">
              <a:spAutoFit/>
            </a:bodyPr>
            <a:lstStyle/>
            <a:p>
              <a:pPr eaLnBrk="0" hangingPunct="0"/>
              <a:r>
                <a:rPr lang="de-DE" sz="1400" b="1" dirty="0">
                  <a:solidFill>
                    <a:srgbClr val="0070C0"/>
                  </a:solidFill>
                </a:rPr>
                <a:t>PSA (µg/l)</a:t>
              </a:r>
            </a:p>
          </p:txBody>
        </p:sp>
        <p:sp>
          <p:nvSpPr>
            <p:cNvPr id="77838" name="Rectangle 11"/>
            <p:cNvSpPr>
              <a:spLocks noChangeArrowheads="1"/>
            </p:cNvSpPr>
            <p:nvPr/>
          </p:nvSpPr>
          <p:spPr bwMode="auto">
            <a:xfrm>
              <a:off x="1612901" y="1295400"/>
              <a:ext cx="6659563" cy="4040188"/>
            </a:xfrm>
            <a:prstGeom prst="rect">
              <a:avLst/>
            </a:prstGeom>
            <a:noFill/>
            <a:ln w="9525">
              <a:solidFill>
                <a:srgbClr val="0070C0"/>
              </a:solidFill>
              <a:miter lim="800000"/>
              <a:headEnd/>
              <a:tailEnd/>
            </a:ln>
          </p:spPr>
          <p:txBody>
            <a:bodyPr/>
            <a:lstStyle/>
            <a:p>
              <a:endParaRPr lang="en-US">
                <a:solidFill>
                  <a:srgbClr val="0070C0"/>
                </a:solidFill>
              </a:endParaRPr>
            </a:p>
          </p:txBody>
        </p:sp>
        <p:sp>
          <p:nvSpPr>
            <p:cNvPr id="77839" name="Line 12"/>
            <p:cNvSpPr>
              <a:spLocks noChangeShapeType="1"/>
            </p:cNvSpPr>
            <p:nvPr/>
          </p:nvSpPr>
          <p:spPr bwMode="auto">
            <a:xfrm flipV="1">
              <a:off x="2722563" y="5251450"/>
              <a:ext cx="1588" cy="82550"/>
            </a:xfrm>
            <a:prstGeom prst="line">
              <a:avLst/>
            </a:prstGeom>
            <a:noFill/>
            <a:ln w="15875">
              <a:solidFill>
                <a:srgbClr val="000304"/>
              </a:solidFill>
              <a:round/>
              <a:headEnd/>
              <a:tailEnd/>
            </a:ln>
          </p:spPr>
          <p:txBody>
            <a:bodyPr/>
            <a:lstStyle/>
            <a:p>
              <a:endParaRPr lang="en-GB">
                <a:solidFill>
                  <a:srgbClr val="0070C0"/>
                </a:solidFill>
              </a:endParaRPr>
            </a:p>
          </p:txBody>
        </p:sp>
        <p:sp>
          <p:nvSpPr>
            <p:cNvPr id="77840" name="Line 13"/>
            <p:cNvSpPr>
              <a:spLocks noChangeShapeType="1"/>
            </p:cNvSpPr>
            <p:nvPr/>
          </p:nvSpPr>
          <p:spPr bwMode="auto">
            <a:xfrm flipV="1">
              <a:off x="4941888" y="5251450"/>
              <a:ext cx="1588" cy="82550"/>
            </a:xfrm>
            <a:prstGeom prst="line">
              <a:avLst/>
            </a:prstGeom>
            <a:noFill/>
            <a:ln w="15875">
              <a:solidFill>
                <a:srgbClr val="000304"/>
              </a:solidFill>
              <a:round/>
              <a:headEnd/>
              <a:tailEnd/>
            </a:ln>
          </p:spPr>
          <p:txBody>
            <a:bodyPr/>
            <a:lstStyle/>
            <a:p>
              <a:endParaRPr lang="en-GB">
                <a:solidFill>
                  <a:srgbClr val="0070C0"/>
                </a:solidFill>
              </a:endParaRPr>
            </a:p>
          </p:txBody>
        </p:sp>
        <p:sp>
          <p:nvSpPr>
            <p:cNvPr id="77841" name="Line 14"/>
            <p:cNvSpPr>
              <a:spLocks noChangeShapeType="1"/>
            </p:cNvSpPr>
            <p:nvPr/>
          </p:nvSpPr>
          <p:spPr bwMode="auto">
            <a:xfrm flipV="1">
              <a:off x="7161213" y="5251450"/>
              <a:ext cx="1588" cy="82550"/>
            </a:xfrm>
            <a:prstGeom prst="line">
              <a:avLst/>
            </a:prstGeom>
            <a:noFill/>
            <a:ln w="15875">
              <a:solidFill>
                <a:srgbClr val="000304"/>
              </a:solidFill>
              <a:round/>
              <a:headEnd/>
              <a:tailEnd/>
            </a:ln>
          </p:spPr>
          <p:txBody>
            <a:bodyPr/>
            <a:lstStyle/>
            <a:p>
              <a:endParaRPr lang="en-GB">
                <a:solidFill>
                  <a:srgbClr val="0070C0"/>
                </a:solidFill>
              </a:endParaRPr>
            </a:p>
          </p:txBody>
        </p:sp>
        <p:sp>
          <p:nvSpPr>
            <p:cNvPr id="77842" name="Line 15"/>
            <p:cNvSpPr>
              <a:spLocks noChangeShapeType="1"/>
            </p:cNvSpPr>
            <p:nvPr/>
          </p:nvSpPr>
          <p:spPr bwMode="auto">
            <a:xfrm>
              <a:off x="1614488" y="4437063"/>
              <a:ext cx="84138" cy="1588"/>
            </a:xfrm>
            <a:prstGeom prst="line">
              <a:avLst/>
            </a:prstGeom>
            <a:noFill/>
            <a:ln w="15875">
              <a:solidFill>
                <a:srgbClr val="000304"/>
              </a:solidFill>
              <a:round/>
              <a:headEnd/>
              <a:tailEnd/>
            </a:ln>
          </p:spPr>
          <p:txBody>
            <a:bodyPr/>
            <a:lstStyle/>
            <a:p>
              <a:endParaRPr lang="en-GB">
                <a:solidFill>
                  <a:srgbClr val="0070C0"/>
                </a:solidFill>
              </a:endParaRPr>
            </a:p>
          </p:txBody>
        </p:sp>
        <p:sp>
          <p:nvSpPr>
            <p:cNvPr id="77843" name="Line 16"/>
            <p:cNvSpPr>
              <a:spLocks noChangeShapeType="1"/>
            </p:cNvSpPr>
            <p:nvPr/>
          </p:nvSpPr>
          <p:spPr bwMode="auto">
            <a:xfrm>
              <a:off x="1614488" y="3538538"/>
              <a:ext cx="84138" cy="1588"/>
            </a:xfrm>
            <a:prstGeom prst="line">
              <a:avLst/>
            </a:prstGeom>
            <a:noFill/>
            <a:ln w="15875">
              <a:solidFill>
                <a:srgbClr val="000304"/>
              </a:solidFill>
              <a:round/>
              <a:headEnd/>
              <a:tailEnd/>
            </a:ln>
          </p:spPr>
          <p:txBody>
            <a:bodyPr/>
            <a:lstStyle/>
            <a:p>
              <a:endParaRPr lang="en-GB">
                <a:solidFill>
                  <a:srgbClr val="0070C0"/>
                </a:solidFill>
              </a:endParaRPr>
            </a:p>
          </p:txBody>
        </p:sp>
        <p:sp>
          <p:nvSpPr>
            <p:cNvPr id="77844" name="Line 17"/>
            <p:cNvSpPr>
              <a:spLocks noChangeShapeType="1"/>
            </p:cNvSpPr>
            <p:nvPr/>
          </p:nvSpPr>
          <p:spPr bwMode="auto">
            <a:xfrm>
              <a:off x="1614488" y="2641600"/>
              <a:ext cx="84138" cy="1588"/>
            </a:xfrm>
            <a:prstGeom prst="line">
              <a:avLst/>
            </a:prstGeom>
            <a:noFill/>
            <a:ln w="15875">
              <a:solidFill>
                <a:srgbClr val="000304"/>
              </a:solidFill>
              <a:round/>
              <a:headEnd/>
              <a:tailEnd/>
            </a:ln>
          </p:spPr>
          <p:txBody>
            <a:bodyPr/>
            <a:lstStyle/>
            <a:p>
              <a:endParaRPr lang="en-GB">
                <a:solidFill>
                  <a:srgbClr val="0070C0"/>
                </a:solidFill>
              </a:endParaRPr>
            </a:p>
          </p:txBody>
        </p:sp>
        <p:sp>
          <p:nvSpPr>
            <p:cNvPr id="77846" name="Rectangle 19"/>
            <p:cNvSpPr>
              <a:spLocks noChangeArrowheads="1"/>
            </p:cNvSpPr>
            <p:nvPr/>
          </p:nvSpPr>
          <p:spPr bwMode="auto">
            <a:xfrm>
              <a:off x="1349373" y="5194301"/>
              <a:ext cx="148390" cy="282364"/>
            </a:xfrm>
            <a:prstGeom prst="rect">
              <a:avLst/>
            </a:prstGeom>
            <a:noFill/>
            <a:ln w="9525">
              <a:noFill/>
              <a:miter lim="800000"/>
              <a:headEnd/>
              <a:tailEnd/>
            </a:ln>
          </p:spPr>
          <p:txBody>
            <a:bodyPr wrap="none" lIns="0" tIns="0" rIns="0" bIns="0">
              <a:spAutoFit/>
            </a:bodyPr>
            <a:lstStyle/>
            <a:p>
              <a:pPr eaLnBrk="0" hangingPunct="0"/>
              <a:r>
                <a:rPr lang="de-DE" sz="1400" b="1" dirty="0">
                  <a:solidFill>
                    <a:srgbClr val="0070C0"/>
                  </a:solidFill>
                </a:rPr>
                <a:t>0</a:t>
              </a:r>
            </a:p>
          </p:txBody>
        </p:sp>
        <p:sp>
          <p:nvSpPr>
            <p:cNvPr id="77847" name="Rectangle 20"/>
            <p:cNvSpPr>
              <a:spLocks noChangeArrowheads="1"/>
            </p:cNvSpPr>
            <p:nvPr/>
          </p:nvSpPr>
          <p:spPr bwMode="auto">
            <a:xfrm>
              <a:off x="1349373" y="4295775"/>
              <a:ext cx="148390" cy="282364"/>
            </a:xfrm>
            <a:prstGeom prst="rect">
              <a:avLst/>
            </a:prstGeom>
            <a:noFill/>
            <a:ln w="9525">
              <a:noFill/>
              <a:miter lim="800000"/>
              <a:headEnd/>
              <a:tailEnd/>
            </a:ln>
          </p:spPr>
          <p:txBody>
            <a:bodyPr wrap="none" lIns="0" tIns="0" rIns="0" bIns="0">
              <a:spAutoFit/>
            </a:bodyPr>
            <a:lstStyle/>
            <a:p>
              <a:pPr eaLnBrk="0" hangingPunct="0"/>
              <a:r>
                <a:rPr lang="de-DE" sz="1400" b="1" dirty="0">
                  <a:solidFill>
                    <a:srgbClr val="0070C0"/>
                  </a:solidFill>
                </a:rPr>
                <a:t>1</a:t>
              </a:r>
            </a:p>
          </p:txBody>
        </p:sp>
        <p:sp>
          <p:nvSpPr>
            <p:cNvPr id="77848" name="Rectangle 21"/>
            <p:cNvSpPr>
              <a:spLocks noChangeArrowheads="1"/>
            </p:cNvSpPr>
            <p:nvPr/>
          </p:nvSpPr>
          <p:spPr bwMode="auto">
            <a:xfrm>
              <a:off x="1349373" y="3398838"/>
              <a:ext cx="148390" cy="282364"/>
            </a:xfrm>
            <a:prstGeom prst="rect">
              <a:avLst/>
            </a:prstGeom>
            <a:noFill/>
            <a:ln w="9525">
              <a:noFill/>
              <a:miter lim="800000"/>
              <a:headEnd/>
              <a:tailEnd/>
            </a:ln>
          </p:spPr>
          <p:txBody>
            <a:bodyPr wrap="none" lIns="0" tIns="0" rIns="0" bIns="0">
              <a:spAutoFit/>
            </a:bodyPr>
            <a:lstStyle/>
            <a:p>
              <a:pPr eaLnBrk="0" hangingPunct="0"/>
              <a:r>
                <a:rPr lang="de-DE" sz="1400" b="1" dirty="0">
                  <a:solidFill>
                    <a:srgbClr val="0070C0"/>
                  </a:solidFill>
                </a:rPr>
                <a:t>2</a:t>
              </a:r>
            </a:p>
          </p:txBody>
        </p:sp>
        <p:sp>
          <p:nvSpPr>
            <p:cNvPr id="77849" name="Rectangle 22"/>
            <p:cNvSpPr>
              <a:spLocks noChangeArrowheads="1"/>
            </p:cNvSpPr>
            <p:nvPr/>
          </p:nvSpPr>
          <p:spPr bwMode="auto">
            <a:xfrm>
              <a:off x="1349373" y="2501900"/>
              <a:ext cx="148390" cy="282364"/>
            </a:xfrm>
            <a:prstGeom prst="rect">
              <a:avLst/>
            </a:prstGeom>
            <a:noFill/>
            <a:ln w="9525">
              <a:noFill/>
              <a:miter lim="800000"/>
              <a:headEnd/>
              <a:tailEnd/>
            </a:ln>
          </p:spPr>
          <p:txBody>
            <a:bodyPr wrap="none" lIns="0" tIns="0" rIns="0" bIns="0">
              <a:spAutoFit/>
            </a:bodyPr>
            <a:lstStyle/>
            <a:p>
              <a:pPr eaLnBrk="0" hangingPunct="0"/>
              <a:r>
                <a:rPr lang="de-DE" sz="1400" b="1" dirty="0">
                  <a:solidFill>
                    <a:srgbClr val="0070C0"/>
                  </a:solidFill>
                </a:rPr>
                <a:t>3</a:t>
              </a:r>
            </a:p>
          </p:txBody>
        </p:sp>
        <p:sp>
          <p:nvSpPr>
            <p:cNvPr id="77850" name="Rectangle 23"/>
            <p:cNvSpPr>
              <a:spLocks noChangeArrowheads="1"/>
            </p:cNvSpPr>
            <p:nvPr/>
          </p:nvSpPr>
          <p:spPr bwMode="auto">
            <a:xfrm>
              <a:off x="1349373" y="1603375"/>
              <a:ext cx="148390" cy="282364"/>
            </a:xfrm>
            <a:prstGeom prst="rect">
              <a:avLst/>
            </a:prstGeom>
            <a:noFill/>
            <a:ln w="9525">
              <a:noFill/>
              <a:miter lim="800000"/>
              <a:headEnd/>
              <a:tailEnd/>
            </a:ln>
          </p:spPr>
          <p:txBody>
            <a:bodyPr wrap="none" lIns="0" tIns="0" rIns="0" bIns="0">
              <a:spAutoFit/>
            </a:bodyPr>
            <a:lstStyle/>
            <a:p>
              <a:pPr eaLnBrk="0" hangingPunct="0"/>
              <a:r>
                <a:rPr lang="de-DE" sz="1400" b="1" dirty="0">
                  <a:solidFill>
                    <a:srgbClr val="0070C0"/>
                  </a:solidFill>
                </a:rPr>
                <a:t>4</a:t>
              </a:r>
            </a:p>
          </p:txBody>
        </p:sp>
        <p:sp>
          <p:nvSpPr>
            <p:cNvPr id="77851" name="Line 24"/>
            <p:cNvSpPr>
              <a:spLocks noChangeShapeType="1"/>
            </p:cNvSpPr>
            <p:nvPr/>
          </p:nvSpPr>
          <p:spPr bwMode="auto">
            <a:xfrm flipH="1">
              <a:off x="8188326" y="4437063"/>
              <a:ext cx="82550" cy="1588"/>
            </a:xfrm>
            <a:prstGeom prst="line">
              <a:avLst/>
            </a:prstGeom>
            <a:noFill/>
            <a:ln w="15875">
              <a:solidFill>
                <a:srgbClr val="000304"/>
              </a:solidFill>
              <a:round/>
              <a:headEnd/>
              <a:tailEnd/>
            </a:ln>
          </p:spPr>
          <p:txBody>
            <a:bodyPr/>
            <a:lstStyle/>
            <a:p>
              <a:endParaRPr lang="en-GB">
                <a:solidFill>
                  <a:srgbClr val="0070C0"/>
                </a:solidFill>
              </a:endParaRPr>
            </a:p>
          </p:txBody>
        </p:sp>
        <p:sp>
          <p:nvSpPr>
            <p:cNvPr id="77852" name="Line 25"/>
            <p:cNvSpPr>
              <a:spLocks noChangeShapeType="1"/>
            </p:cNvSpPr>
            <p:nvPr/>
          </p:nvSpPr>
          <p:spPr bwMode="auto">
            <a:xfrm flipH="1">
              <a:off x="8188326" y="3538538"/>
              <a:ext cx="82550" cy="1588"/>
            </a:xfrm>
            <a:prstGeom prst="line">
              <a:avLst/>
            </a:prstGeom>
            <a:noFill/>
            <a:ln w="15875">
              <a:solidFill>
                <a:srgbClr val="000304"/>
              </a:solidFill>
              <a:round/>
              <a:headEnd/>
              <a:tailEnd/>
            </a:ln>
          </p:spPr>
          <p:txBody>
            <a:bodyPr/>
            <a:lstStyle/>
            <a:p>
              <a:endParaRPr lang="en-GB">
                <a:solidFill>
                  <a:srgbClr val="0070C0"/>
                </a:solidFill>
              </a:endParaRPr>
            </a:p>
          </p:txBody>
        </p:sp>
        <p:sp>
          <p:nvSpPr>
            <p:cNvPr id="77853" name="Line 26"/>
            <p:cNvSpPr>
              <a:spLocks noChangeShapeType="1"/>
            </p:cNvSpPr>
            <p:nvPr/>
          </p:nvSpPr>
          <p:spPr bwMode="auto">
            <a:xfrm flipH="1">
              <a:off x="8188326" y="2641600"/>
              <a:ext cx="82550" cy="1588"/>
            </a:xfrm>
            <a:prstGeom prst="line">
              <a:avLst/>
            </a:prstGeom>
            <a:noFill/>
            <a:ln w="15875">
              <a:solidFill>
                <a:srgbClr val="000304"/>
              </a:solidFill>
              <a:round/>
              <a:headEnd/>
              <a:tailEnd/>
            </a:ln>
          </p:spPr>
          <p:txBody>
            <a:bodyPr/>
            <a:lstStyle/>
            <a:p>
              <a:endParaRPr lang="en-GB">
                <a:solidFill>
                  <a:srgbClr val="0070C0"/>
                </a:solidFill>
              </a:endParaRPr>
            </a:p>
          </p:txBody>
        </p:sp>
        <p:sp>
          <p:nvSpPr>
            <p:cNvPr id="77855" name="Freeform 28"/>
            <p:cNvSpPr>
              <a:spLocks/>
            </p:cNvSpPr>
            <p:nvPr/>
          </p:nvSpPr>
          <p:spPr bwMode="auto">
            <a:xfrm>
              <a:off x="2684463" y="4929188"/>
              <a:ext cx="76200" cy="74613"/>
            </a:xfrm>
            <a:custGeom>
              <a:avLst/>
              <a:gdLst>
                <a:gd name="T0" fmla="*/ 2147483647 w 48"/>
                <a:gd name="T1" fmla="*/ 0 h 47"/>
                <a:gd name="T2" fmla="*/ 2147483647 w 48"/>
                <a:gd name="T3" fmla="*/ 2147483647 h 47"/>
                <a:gd name="T4" fmla="*/ 2147483647 w 48"/>
                <a:gd name="T5" fmla="*/ 2147483647 h 47"/>
                <a:gd name="T6" fmla="*/ 0 w 48"/>
                <a:gd name="T7" fmla="*/ 2147483647 h 47"/>
                <a:gd name="T8" fmla="*/ 2147483647 w 48"/>
                <a:gd name="T9" fmla="*/ 0 h 47"/>
                <a:gd name="T10" fmla="*/ 0 60000 65536"/>
                <a:gd name="T11" fmla="*/ 0 60000 65536"/>
                <a:gd name="T12" fmla="*/ 0 60000 65536"/>
                <a:gd name="T13" fmla="*/ 0 60000 65536"/>
                <a:gd name="T14" fmla="*/ 0 60000 65536"/>
                <a:gd name="T15" fmla="*/ 0 w 48"/>
                <a:gd name="T16" fmla="*/ 0 h 47"/>
                <a:gd name="T17" fmla="*/ 48 w 48"/>
                <a:gd name="T18" fmla="*/ 47 h 47"/>
              </a:gdLst>
              <a:ahLst/>
              <a:cxnLst>
                <a:cxn ang="T10">
                  <a:pos x="T0" y="T1"/>
                </a:cxn>
                <a:cxn ang="T11">
                  <a:pos x="T2" y="T3"/>
                </a:cxn>
                <a:cxn ang="T12">
                  <a:pos x="T4" y="T5"/>
                </a:cxn>
                <a:cxn ang="T13">
                  <a:pos x="T6" y="T7"/>
                </a:cxn>
                <a:cxn ang="T14">
                  <a:pos x="T8" y="T9"/>
                </a:cxn>
              </a:cxnLst>
              <a:rect l="T15" t="T16" r="T17" b="T18"/>
              <a:pathLst>
                <a:path w="48" h="47">
                  <a:moveTo>
                    <a:pt x="24" y="0"/>
                  </a:moveTo>
                  <a:lnTo>
                    <a:pt x="48" y="23"/>
                  </a:lnTo>
                  <a:lnTo>
                    <a:pt x="24" y="47"/>
                  </a:lnTo>
                  <a:lnTo>
                    <a:pt x="0" y="23"/>
                  </a:lnTo>
                  <a:lnTo>
                    <a:pt x="24" y="0"/>
                  </a:lnTo>
                  <a:close/>
                </a:path>
              </a:pathLst>
            </a:custGeom>
            <a:noFill/>
            <a:ln w="15875">
              <a:solidFill>
                <a:srgbClr val="000304"/>
              </a:solidFill>
              <a:round/>
              <a:headEnd/>
              <a:tailEnd/>
            </a:ln>
          </p:spPr>
          <p:txBody>
            <a:bodyPr/>
            <a:lstStyle/>
            <a:p>
              <a:endParaRPr lang="en-GB">
                <a:solidFill>
                  <a:srgbClr val="0070C0"/>
                </a:solidFill>
              </a:endParaRPr>
            </a:p>
          </p:txBody>
        </p:sp>
        <p:sp>
          <p:nvSpPr>
            <p:cNvPr id="77856" name="Freeform 29"/>
            <p:cNvSpPr>
              <a:spLocks/>
            </p:cNvSpPr>
            <p:nvPr/>
          </p:nvSpPr>
          <p:spPr bwMode="auto">
            <a:xfrm>
              <a:off x="2684463" y="4040188"/>
              <a:ext cx="76200" cy="74613"/>
            </a:xfrm>
            <a:custGeom>
              <a:avLst/>
              <a:gdLst>
                <a:gd name="T0" fmla="*/ 2147483647 w 48"/>
                <a:gd name="T1" fmla="*/ 0 h 47"/>
                <a:gd name="T2" fmla="*/ 2147483647 w 48"/>
                <a:gd name="T3" fmla="*/ 2147483647 h 47"/>
                <a:gd name="T4" fmla="*/ 2147483647 w 48"/>
                <a:gd name="T5" fmla="*/ 2147483647 h 47"/>
                <a:gd name="T6" fmla="*/ 0 w 48"/>
                <a:gd name="T7" fmla="*/ 2147483647 h 47"/>
                <a:gd name="T8" fmla="*/ 2147483647 w 48"/>
                <a:gd name="T9" fmla="*/ 0 h 47"/>
                <a:gd name="T10" fmla="*/ 0 60000 65536"/>
                <a:gd name="T11" fmla="*/ 0 60000 65536"/>
                <a:gd name="T12" fmla="*/ 0 60000 65536"/>
                <a:gd name="T13" fmla="*/ 0 60000 65536"/>
                <a:gd name="T14" fmla="*/ 0 60000 65536"/>
                <a:gd name="T15" fmla="*/ 0 w 48"/>
                <a:gd name="T16" fmla="*/ 0 h 47"/>
                <a:gd name="T17" fmla="*/ 48 w 48"/>
                <a:gd name="T18" fmla="*/ 47 h 47"/>
              </a:gdLst>
              <a:ahLst/>
              <a:cxnLst>
                <a:cxn ang="T10">
                  <a:pos x="T0" y="T1"/>
                </a:cxn>
                <a:cxn ang="T11">
                  <a:pos x="T2" y="T3"/>
                </a:cxn>
                <a:cxn ang="T12">
                  <a:pos x="T4" y="T5"/>
                </a:cxn>
                <a:cxn ang="T13">
                  <a:pos x="T6" y="T7"/>
                </a:cxn>
                <a:cxn ang="T14">
                  <a:pos x="T8" y="T9"/>
                </a:cxn>
              </a:cxnLst>
              <a:rect l="T15" t="T16" r="T17" b="T18"/>
              <a:pathLst>
                <a:path w="48" h="47">
                  <a:moveTo>
                    <a:pt x="24" y="0"/>
                  </a:moveTo>
                  <a:lnTo>
                    <a:pt x="48" y="23"/>
                  </a:lnTo>
                  <a:lnTo>
                    <a:pt x="24" y="47"/>
                  </a:lnTo>
                  <a:lnTo>
                    <a:pt x="0" y="23"/>
                  </a:lnTo>
                  <a:lnTo>
                    <a:pt x="24" y="0"/>
                  </a:lnTo>
                  <a:close/>
                </a:path>
              </a:pathLst>
            </a:custGeom>
            <a:noFill/>
            <a:ln w="15875">
              <a:solidFill>
                <a:srgbClr val="000304"/>
              </a:solidFill>
              <a:round/>
              <a:headEnd/>
              <a:tailEnd/>
            </a:ln>
          </p:spPr>
          <p:txBody>
            <a:bodyPr/>
            <a:lstStyle/>
            <a:p>
              <a:endParaRPr lang="en-GB">
                <a:solidFill>
                  <a:srgbClr val="0070C0"/>
                </a:solidFill>
              </a:endParaRPr>
            </a:p>
          </p:txBody>
        </p:sp>
        <p:sp>
          <p:nvSpPr>
            <p:cNvPr id="77857" name="Rectangle 30"/>
            <p:cNvSpPr>
              <a:spLocks noChangeArrowheads="1"/>
            </p:cNvSpPr>
            <p:nvPr/>
          </p:nvSpPr>
          <p:spPr bwMode="auto">
            <a:xfrm>
              <a:off x="1989138" y="4513263"/>
              <a:ext cx="1466850" cy="452438"/>
            </a:xfrm>
            <a:prstGeom prst="rect">
              <a:avLst/>
            </a:prstGeom>
            <a:solidFill>
              <a:srgbClr val="00B0F0"/>
            </a:solidFill>
            <a:ln w="9525">
              <a:solidFill>
                <a:schemeClr val="tx1"/>
              </a:solidFill>
              <a:miter lim="800000"/>
              <a:headEnd/>
              <a:tailEnd/>
            </a:ln>
          </p:spPr>
          <p:txBody>
            <a:bodyPr/>
            <a:lstStyle/>
            <a:p>
              <a:endParaRPr lang="en-US">
                <a:solidFill>
                  <a:srgbClr val="0070C0"/>
                </a:solidFill>
              </a:endParaRPr>
            </a:p>
          </p:txBody>
        </p:sp>
        <p:sp>
          <p:nvSpPr>
            <p:cNvPr id="77858" name="Rectangle 31"/>
            <p:cNvSpPr>
              <a:spLocks noChangeArrowheads="1"/>
            </p:cNvSpPr>
            <p:nvPr/>
          </p:nvSpPr>
          <p:spPr bwMode="auto">
            <a:xfrm>
              <a:off x="1989138" y="4513263"/>
              <a:ext cx="1466850" cy="452438"/>
            </a:xfrm>
            <a:prstGeom prst="rect">
              <a:avLst/>
            </a:prstGeom>
            <a:noFill/>
            <a:ln w="11113">
              <a:solidFill>
                <a:schemeClr val="tx1"/>
              </a:solidFill>
              <a:miter lim="800000"/>
              <a:headEnd/>
              <a:tailEnd/>
            </a:ln>
          </p:spPr>
          <p:txBody>
            <a:bodyPr/>
            <a:lstStyle/>
            <a:p>
              <a:endParaRPr lang="en-US">
                <a:solidFill>
                  <a:srgbClr val="0070C0"/>
                </a:solidFill>
              </a:endParaRPr>
            </a:p>
          </p:txBody>
        </p:sp>
        <p:sp>
          <p:nvSpPr>
            <p:cNvPr id="77859" name="Line 32"/>
            <p:cNvSpPr>
              <a:spLocks noChangeShapeType="1"/>
            </p:cNvSpPr>
            <p:nvPr/>
          </p:nvSpPr>
          <p:spPr bwMode="auto">
            <a:xfrm>
              <a:off x="1989138" y="4862513"/>
              <a:ext cx="1466850" cy="1588"/>
            </a:xfrm>
            <a:prstGeom prst="line">
              <a:avLst/>
            </a:prstGeom>
            <a:noFill/>
            <a:ln w="11113">
              <a:solidFill>
                <a:schemeClr val="tx1"/>
              </a:solidFill>
              <a:round/>
              <a:headEnd/>
              <a:tailEnd/>
            </a:ln>
          </p:spPr>
          <p:txBody>
            <a:bodyPr/>
            <a:lstStyle/>
            <a:p>
              <a:endParaRPr lang="en-GB">
                <a:solidFill>
                  <a:srgbClr val="0070C0"/>
                </a:solidFill>
              </a:endParaRPr>
            </a:p>
          </p:txBody>
        </p:sp>
        <p:sp>
          <p:nvSpPr>
            <p:cNvPr id="77860" name="Line 33"/>
            <p:cNvSpPr>
              <a:spLocks noChangeShapeType="1"/>
            </p:cNvSpPr>
            <p:nvPr/>
          </p:nvSpPr>
          <p:spPr bwMode="auto">
            <a:xfrm>
              <a:off x="2559051" y="4965700"/>
              <a:ext cx="328613" cy="1588"/>
            </a:xfrm>
            <a:prstGeom prst="line">
              <a:avLst/>
            </a:prstGeom>
            <a:noFill/>
            <a:ln w="11113">
              <a:solidFill>
                <a:schemeClr val="tx1"/>
              </a:solidFill>
              <a:round/>
              <a:headEnd/>
              <a:tailEnd/>
            </a:ln>
          </p:spPr>
          <p:txBody>
            <a:bodyPr/>
            <a:lstStyle/>
            <a:p>
              <a:endParaRPr lang="en-GB">
                <a:solidFill>
                  <a:srgbClr val="0070C0"/>
                </a:solidFill>
              </a:endParaRPr>
            </a:p>
          </p:txBody>
        </p:sp>
        <p:sp>
          <p:nvSpPr>
            <p:cNvPr id="77861" name="Line 34"/>
            <p:cNvSpPr>
              <a:spLocks noChangeShapeType="1"/>
            </p:cNvSpPr>
            <p:nvPr/>
          </p:nvSpPr>
          <p:spPr bwMode="auto">
            <a:xfrm flipV="1">
              <a:off x="2722563" y="4167188"/>
              <a:ext cx="1588" cy="346075"/>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62" name="Line 35"/>
            <p:cNvSpPr>
              <a:spLocks noChangeShapeType="1"/>
            </p:cNvSpPr>
            <p:nvPr/>
          </p:nvSpPr>
          <p:spPr bwMode="auto">
            <a:xfrm>
              <a:off x="2559051" y="4167188"/>
              <a:ext cx="328613"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63" name="Freeform 36"/>
            <p:cNvSpPr>
              <a:spLocks/>
            </p:cNvSpPr>
            <p:nvPr/>
          </p:nvSpPr>
          <p:spPr bwMode="auto">
            <a:xfrm>
              <a:off x="4903788" y="4848225"/>
              <a:ext cx="76200" cy="74613"/>
            </a:xfrm>
            <a:custGeom>
              <a:avLst/>
              <a:gdLst>
                <a:gd name="T0" fmla="*/ 2147483647 w 48"/>
                <a:gd name="T1" fmla="*/ 0 h 47"/>
                <a:gd name="T2" fmla="*/ 2147483647 w 48"/>
                <a:gd name="T3" fmla="*/ 2147483647 h 47"/>
                <a:gd name="T4" fmla="*/ 2147483647 w 48"/>
                <a:gd name="T5" fmla="*/ 2147483647 h 47"/>
                <a:gd name="T6" fmla="*/ 0 w 48"/>
                <a:gd name="T7" fmla="*/ 2147483647 h 47"/>
                <a:gd name="T8" fmla="*/ 2147483647 w 48"/>
                <a:gd name="T9" fmla="*/ 0 h 47"/>
                <a:gd name="T10" fmla="*/ 0 60000 65536"/>
                <a:gd name="T11" fmla="*/ 0 60000 65536"/>
                <a:gd name="T12" fmla="*/ 0 60000 65536"/>
                <a:gd name="T13" fmla="*/ 0 60000 65536"/>
                <a:gd name="T14" fmla="*/ 0 60000 65536"/>
                <a:gd name="T15" fmla="*/ 0 w 48"/>
                <a:gd name="T16" fmla="*/ 0 h 47"/>
                <a:gd name="T17" fmla="*/ 48 w 48"/>
                <a:gd name="T18" fmla="*/ 47 h 47"/>
              </a:gdLst>
              <a:ahLst/>
              <a:cxnLst>
                <a:cxn ang="T10">
                  <a:pos x="T0" y="T1"/>
                </a:cxn>
                <a:cxn ang="T11">
                  <a:pos x="T2" y="T3"/>
                </a:cxn>
                <a:cxn ang="T12">
                  <a:pos x="T4" y="T5"/>
                </a:cxn>
                <a:cxn ang="T13">
                  <a:pos x="T6" y="T7"/>
                </a:cxn>
                <a:cxn ang="T14">
                  <a:pos x="T8" y="T9"/>
                </a:cxn>
              </a:cxnLst>
              <a:rect l="T15" t="T16" r="T17" b="T18"/>
              <a:pathLst>
                <a:path w="48" h="47">
                  <a:moveTo>
                    <a:pt x="24" y="0"/>
                  </a:moveTo>
                  <a:lnTo>
                    <a:pt x="48" y="24"/>
                  </a:lnTo>
                  <a:lnTo>
                    <a:pt x="24" y="47"/>
                  </a:lnTo>
                  <a:lnTo>
                    <a:pt x="0" y="24"/>
                  </a:lnTo>
                  <a:lnTo>
                    <a:pt x="24" y="0"/>
                  </a:lnTo>
                  <a:close/>
                </a:path>
              </a:pathLst>
            </a:custGeom>
            <a:noFill/>
            <a:ln w="15875">
              <a:solidFill>
                <a:srgbClr val="000304"/>
              </a:solidFill>
              <a:round/>
              <a:headEnd/>
              <a:tailEnd/>
            </a:ln>
          </p:spPr>
          <p:txBody>
            <a:bodyPr/>
            <a:lstStyle/>
            <a:p>
              <a:endParaRPr lang="en-GB">
                <a:solidFill>
                  <a:srgbClr val="0070C0"/>
                </a:solidFill>
              </a:endParaRPr>
            </a:p>
          </p:txBody>
        </p:sp>
        <p:sp>
          <p:nvSpPr>
            <p:cNvPr id="77864" name="Freeform 37"/>
            <p:cNvSpPr>
              <a:spLocks/>
            </p:cNvSpPr>
            <p:nvPr/>
          </p:nvSpPr>
          <p:spPr bwMode="auto">
            <a:xfrm>
              <a:off x="4903788" y="3052763"/>
              <a:ext cx="76200" cy="74613"/>
            </a:xfrm>
            <a:custGeom>
              <a:avLst/>
              <a:gdLst>
                <a:gd name="T0" fmla="*/ 2147483647 w 48"/>
                <a:gd name="T1" fmla="*/ 0 h 47"/>
                <a:gd name="T2" fmla="*/ 2147483647 w 48"/>
                <a:gd name="T3" fmla="*/ 2147483647 h 47"/>
                <a:gd name="T4" fmla="*/ 2147483647 w 48"/>
                <a:gd name="T5" fmla="*/ 2147483647 h 47"/>
                <a:gd name="T6" fmla="*/ 0 w 48"/>
                <a:gd name="T7" fmla="*/ 2147483647 h 47"/>
                <a:gd name="T8" fmla="*/ 2147483647 w 48"/>
                <a:gd name="T9" fmla="*/ 0 h 47"/>
                <a:gd name="T10" fmla="*/ 0 60000 65536"/>
                <a:gd name="T11" fmla="*/ 0 60000 65536"/>
                <a:gd name="T12" fmla="*/ 0 60000 65536"/>
                <a:gd name="T13" fmla="*/ 0 60000 65536"/>
                <a:gd name="T14" fmla="*/ 0 60000 65536"/>
                <a:gd name="T15" fmla="*/ 0 w 48"/>
                <a:gd name="T16" fmla="*/ 0 h 47"/>
                <a:gd name="T17" fmla="*/ 48 w 48"/>
                <a:gd name="T18" fmla="*/ 47 h 47"/>
              </a:gdLst>
              <a:ahLst/>
              <a:cxnLst>
                <a:cxn ang="T10">
                  <a:pos x="T0" y="T1"/>
                </a:cxn>
                <a:cxn ang="T11">
                  <a:pos x="T2" y="T3"/>
                </a:cxn>
                <a:cxn ang="T12">
                  <a:pos x="T4" y="T5"/>
                </a:cxn>
                <a:cxn ang="T13">
                  <a:pos x="T6" y="T7"/>
                </a:cxn>
                <a:cxn ang="T14">
                  <a:pos x="T8" y="T9"/>
                </a:cxn>
              </a:cxnLst>
              <a:rect l="T15" t="T16" r="T17" b="T18"/>
              <a:pathLst>
                <a:path w="48" h="47">
                  <a:moveTo>
                    <a:pt x="24" y="0"/>
                  </a:moveTo>
                  <a:lnTo>
                    <a:pt x="48" y="23"/>
                  </a:lnTo>
                  <a:lnTo>
                    <a:pt x="24" y="47"/>
                  </a:lnTo>
                  <a:lnTo>
                    <a:pt x="0" y="23"/>
                  </a:lnTo>
                  <a:lnTo>
                    <a:pt x="24" y="0"/>
                  </a:lnTo>
                  <a:close/>
                </a:path>
              </a:pathLst>
            </a:custGeom>
            <a:noFill/>
            <a:ln w="15875">
              <a:solidFill>
                <a:srgbClr val="000304"/>
              </a:solidFill>
              <a:round/>
              <a:headEnd/>
              <a:tailEnd/>
            </a:ln>
          </p:spPr>
          <p:txBody>
            <a:bodyPr/>
            <a:lstStyle/>
            <a:p>
              <a:endParaRPr lang="en-GB">
                <a:solidFill>
                  <a:srgbClr val="0070C0"/>
                </a:solidFill>
              </a:endParaRPr>
            </a:p>
          </p:txBody>
        </p:sp>
        <p:sp>
          <p:nvSpPr>
            <p:cNvPr id="77865" name="Rectangle 38"/>
            <p:cNvSpPr>
              <a:spLocks noChangeArrowheads="1"/>
            </p:cNvSpPr>
            <p:nvPr/>
          </p:nvSpPr>
          <p:spPr bwMode="auto">
            <a:xfrm>
              <a:off x="4210051" y="4167188"/>
              <a:ext cx="1465263" cy="538163"/>
            </a:xfrm>
            <a:prstGeom prst="rect">
              <a:avLst/>
            </a:prstGeom>
            <a:solidFill>
              <a:srgbClr val="92D050"/>
            </a:solidFill>
            <a:ln w="9525">
              <a:solidFill>
                <a:srgbClr val="0070C0"/>
              </a:solidFill>
              <a:miter lim="800000"/>
              <a:headEnd/>
              <a:tailEnd/>
            </a:ln>
          </p:spPr>
          <p:txBody>
            <a:bodyPr/>
            <a:lstStyle/>
            <a:p>
              <a:endParaRPr lang="en-US">
                <a:solidFill>
                  <a:srgbClr val="0070C0"/>
                </a:solidFill>
              </a:endParaRPr>
            </a:p>
          </p:txBody>
        </p:sp>
        <p:sp>
          <p:nvSpPr>
            <p:cNvPr id="77866" name="Rectangle 39"/>
            <p:cNvSpPr>
              <a:spLocks noChangeArrowheads="1"/>
            </p:cNvSpPr>
            <p:nvPr/>
          </p:nvSpPr>
          <p:spPr bwMode="auto">
            <a:xfrm>
              <a:off x="4210051" y="4167188"/>
              <a:ext cx="1465263" cy="538163"/>
            </a:xfrm>
            <a:prstGeom prst="rect">
              <a:avLst/>
            </a:prstGeom>
            <a:noFill/>
            <a:ln w="11113">
              <a:solidFill>
                <a:schemeClr val="tx1"/>
              </a:solidFill>
              <a:miter lim="800000"/>
              <a:headEnd/>
              <a:tailEnd/>
            </a:ln>
          </p:spPr>
          <p:txBody>
            <a:bodyPr/>
            <a:lstStyle/>
            <a:p>
              <a:endParaRPr lang="en-US">
                <a:solidFill>
                  <a:srgbClr val="0070C0"/>
                </a:solidFill>
              </a:endParaRPr>
            </a:p>
          </p:txBody>
        </p:sp>
        <p:sp>
          <p:nvSpPr>
            <p:cNvPr id="77867" name="Line 40"/>
            <p:cNvSpPr>
              <a:spLocks noChangeShapeType="1"/>
            </p:cNvSpPr>
            <p:nvPr/>
          </p:nvSpPr>
          <p:spPr bwMode="auto">
            <a:xfrm>
              <a:off x="4210051" y="4516438"/>
              <a:ext cx="1465263" cy="1588"/>
            </a:xfrm>
            <a:prstGeom prst="line">
              <a:avLst/>
            </a:prstGeom>
            <a:noFill/>
            <a:ln w="11113">
              <a:solidFill>
                <a:schemeClr val="tx1"/>
              </a:solidFill>
              <a:round/>
              <a:headEnd/>
              <a:tailEnd/>
            </a:ln>
          </p:spPr>
          <p:txBody>
            <a:bodyPr/>
            <a:lstStyle/>
            <a:p>
              <a:endParaRPr lang="en-GB">
                <a:solidFill>
                  <a:srgbClr val="0070C0"/>
                </a:solidFill>
              </a:endParaRPr>
            </a:p>
          </p:txBody>
        </p:sp>
        <p:sp>
          <p:nvSpPr>
            <p:cNvPr id="77868" name="Line 41"/>
            <p:cNvSpPr>
              <a:spLocks noChangeShapeType="1"/>
            </p:cNvSpPr>
            <p:nvPr/>
          </p:nvSpPr>
          <p:spPr bwMode="auto">
            <a:xfrm>
              <a:off x="4941888" y="4705350"/>
              <a:ext cx="1588" cy="171450"/>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69" name="Line 42"/>
            <p:cNvSpPr>
              <a:spLocks noChangeShapeType="1"/>
            </p:cNvSpPr>
            <p:nvPr/>
          </p:nvSpPr>
          <p:spPr bwMode="auto">
            <a:xfrm>
              <a:off x="4778376" y="4876800"/>
              <a:ext cx="328613"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70" name="Line 43"/>
            <p:cNvSpPr>
              <a:spLocks noChangeShapeType="1"/>
            </p:cNvSpPr>
            <p:nvPr/>
          </p:nvSpPr>
          <p:spPr bwMode="auto">
            <a:xfrm flipV="1">
              <a:off x="4941888" y="3449638"/>
              <a:ext cx="1588" cy="717550"/>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71" name="Line 44"/>
            <p:cNvSpPr>
              <a:spLocks noChangeShapeType="1"/>
            </p:cNvSpPr>
            <p:nvPr/>
          </p:nvSpPr>
          <p:spPr bwMode="auto">
            <a:xfrm>
              <a:off x="4778376" y="3449638"/>
              <a:ext cx="328613"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72" name="Freeform 45"/>
            <p:cNvSpPr>
              <a:spLocks/>
            </p:cNvSpPr>
            <p:nvPr/>
          </p:nvSpPr>
          <p:spPr bwMode="auto">
            <a:xfrm>
              <a:off x="7124701" y="4838700"/>
              <a:ext cx="74613" cy="74613"/>
            </a:xfrm>
            <a:custGeom>
              <a:avLst/>
              <a:gdLst>
                <a:gd name="T0" fmla="*/ 2147483647 w 47"/>
                <a:gd name="T1" fmla="*/ 0 h 47"/>
                <a:gd name="T2" fmla="*/ 2147483647 w 47"/>
                <a:gd name="T3" fmla="*/ 2147483647 h 47"/>
                <a:gd name="T4" fmla="*/ 2147483647 w 47"/>
                <a:gd name="T5" fmla="*/ 2147483647 h 47"/>
                <a:gd name="T6" fmla="*/ 0 w 47"/>
                <a:gd name="T7" fmla="*/ 2147483647 h 47"/>
                <a:gd name="T8" fmla="*/ 2147483647 w 47"/>
                <a:gd name="T9" fmla="*/ 0 h 47"/>
                <a:gd name="T10" fmla="*/ 0 60000 65536"/>
                <a:gd name="T11" fmla="*/ 0 60000 65536"/>
                <a:gd name="T12" fmla="*/ 0 60000 65536"/>
                <a:gd name="T13" fmla="*/ 0 60000 65536"/>
                <a:gd name="T14" fmla="*/ 0 60000 65536"/>
                <a:gd name="T15" fmla="*/ 0 w 47"/>
                <a:gd name="T16" fmla="*/ 0 h 47"/>
                <a:gd name="T17" fmla="*/ 47 w 47"/>
                <a:gd name="T18" fmla="*/ 47 h 47"/>
              </a:gdLst>
              <a:ahLst/>
              <a:cxnLst>
                <a:cxn ang="T10">
                  <a:pos x="T0" y="T1"/>
                </a:cxn>
                <a:cxn ang="T11">
                  <a:pos x="T2" y="T3"/>
                </a:cxn>
                <a:cxn ang="T12">
                  <a:pos x="T4" y="T5"/>
                </a:cxn>
                <a:cxn ang="T13">
                  <a:pos x="T6" y="T7"/>
                </a:cxn>
                <a:cxn ang="T14">
                  <a:pos x="T8" y="T9"/>
                </a:cxn>
              </a:cxnLst>
              <a:rect l="T15" t="T16" r="T17" b="T18"/>
              <a:pathLst>
                <a:path w="47" h="47">
                  <a:moveTo>
                    <a:pt x="23" y="0"/>
                  </a:moveTo>
                  <a:lnTo>
                    <a:pt x="47" y="23"/>
                  </a:lnTo>
                  <a:lnTo>
                    <a:pt x="23" y="47"/>
                  </a:lnTo>
                  <a:lnTo>
                    <a:pt x="0" y="23"/>
                  </a:lnTo>
                  <a:lnTo>
                    <a:pt x="23" y="0"/>
                  </a:lnTo>
                  <a:close/>
                </a:path>
              </a:pathLst>
            </a:custGeom>
            <a:noFill/>
            <a:ln w="15875">
              <a:solidFill>
                <a:srgbClr val="000304"/>
              </a:solidFill>
              <a:round/>
              <a:headEnd/>
              <a:tailEnd/>
            </a:ln>
          </p:spPr>
          <p:txBody>
            <a:bodyPr/>
            <a:lstStyle/>
            <a:p>
              <a:endParaRPr lang="en-GB">
                <a:solidFill>
                  <a:srgbClr val="0070C0"/>
                </a:solidFill>
              </a:endParaRPr>
            </a:p>
          </p:txBody>
        </p:sp>
        <p:sp>
          <p:nvSpPr>
            <p:cNvPr id="77873" name="Freeform 46"/>
            <p:cNvSpPr>
              <a:spLocks/>
            </p:cNvSpPr>
            <p:nvPr/>
          </p:nvSpPr>
          <p:spPr bwMode="auto">
            <a:xfrm>
              <a:off x="7124701" y="3330575"/>
              <a:ext cx="74613" cy="76200"/>
            </a:xfrm>
            <a:custGeom>
              <a:avLst/>
              <a:gdLst>
                <a:gd name="T0" fmla="*/ 2147483647 w 47"/>
                <a:gd name="T1" fmla="*/ 0 h 48"/>
                <a:gd name="T2" fmla="*/ 2147483647 w 47"/>
                <a:gd name="T3" fmla="*/ 2147483647 h 48"/>
                <a:gd name="T4" fmla="*/ 2147483647 w 47"/>
                <a:gd name="T5" fmla="*/ 2147483647 h 48"/>
                <a:gd name="T6" fmla="*/ 0 w 47"/>
                <a:gd name="T7" fmla="*/ 2147483647 h 48"/>
                <a:gd name="T8" fmla="*/ 2147483647 w 47"/>
                <a:gd name="T9" fmla="*/ 0 h 48"/>
                <a:gd name="T10" fmla="*/ 0 60000 65536"/>
                <a:gd name="T11" fmla="*/ 0 60000 65536"/>
                <a:gd name="T12" fmla="*/ 0 60000 65536"/>
                <a:gd name="T13" fmla="*/ 0 60000 65536"/>
                <a:gd name="T14" fmla="*/ 0 60000 65536"/>
                <a:gd name="T15" fmla="*/ 0 w 47"/>
                <a:gd name="T16" fmla="*/ 0 h 48"/>
                <a:gd name="T17" fmla="*/ 47 w 47"/>
                <a:gd name="T18" fmla="*/ 48 h 48"/>
              </a:gdLst>
              <a:ahLst/>
              <a:cxnLst>
                <a:cxn ang="T10">
                  <a:pos x="T0" y="T1"/>
                </a:cxn>
                <a:cxn ang="T11">
                  <a:pos x="T2" y="T3"/>
                </a:cxn>
                <a:cxn ang="T12">
                  <a:pos x="T4" y="T5"/>
                </a:cxn>
                <a:cxn ang="T13">
                  <a:pos x="T6" y="T7"/>
                </a:cxn>
                <a:cxn ang="T14">
                  <a:pos x="T8" y="T9"/>
                </a:cxn>
              </a:cxnLst>
              <a:rect l="T15" t="T16" r="T17" b="T18"/>
              <a:pathLst>
                <a:path w="47" h="48">
                  <a:moveTo>
                    <a:pt x="23" y="0"/>
                  </a:moveTo>
                  <a:lnTo>
                    <a:pt x="47" y="24"/>
                  </a:lnTo>
                  <a:lnTo>
                    <a:pt x="23" y="48"/>
                  </a:lnTo>
                  <a:lnTo>
                    <a:pt x="0" y="24"/>
                  </a:lnTo>
                  <a:lnTo>
                    <a:pt x="23" y="0"/>
                  </a:lnTo>
                  <a:close/>
                </a:path>
              </a:pathLst>
            </a:custGeom>
            <a:noFill/>
            <a:ln w="15875">
              <a:solidFill>
                <a:srgbClr val="000304"/>
              </a:solidFill>
              <a:round/>
              <a:headEnd/>
              <a:tailEnd/>
            </a:ln>
          </p:spPr>
          <p:txBody>
            <a:bodyPr/>
            <a:lstStyle/>
            <a:p>
              <a:endParaRPr lang="en-GB">
                <a:solidFill>
                  <a:srgbClr val="0070C0"/>
                </a:solidFill>
              </a:endParaRPr>
            </a:p>
          </p:txBody>
        </p:sp>
        <p:sp>
          <p:nvSpPr>
            <p:cNvPr id="77874" name="Rectangle 47"/>
            <p:cNvSpPr>
              <a:spLocks noChangeArrowheads="1"/>
            </p:cNvSpPr>
            <p:nvPr/>
          </p:nvSpPr>
          <p:spPr bwMode="auto">
            <a:xfrm>
              <a:off x="6429376" y="3989388"/>
              <a:ext cx="1465263" cy="708025"/>
            </a:xfrm>
            <a:prstGeom prst="rect">
              <a:avLst/>
            </a:prstGeom>
            <a:solidFill>
              <a:srgbClr val="FFC000"/>
            </a:solidFill>
            <a:ln w="9525">
              <a:solidFill>
                <a:schemeClr val="tx1"/>
              </a:solidFill>
              <a:miter lim="800000"/>
              <a:headEnd/>
              <a:tailEnd/>
            </a:ln>
          </p:spPr>
          <p:txBody>
            <a:bodyPr/>
            <a:lstStyle/>
            <a:p>
              <a:endParaRPr lang="en-US">
                <a:solidFill>
                  <a:srgbClr val="0070C0"/>
                </a:solidFill>
              </a:endParaRPr>
            </a:p>
          </p:txBody>
        </p:sp>
        <p:sp>
          <p:nvSpPr>
            <p:cNvPr id="77875" name="Rectangle 48"/>
            <p:cNvSpPr>
              <a:spLocks noChangeArrowheads="1"/>
            </p:cNvSpPr>
            <p:nvPr/>
          </p:nvSpPr>
          <p:spPr bwMode="auto">
            <a:xfrm>
              <a:off x="6429376" y="3989388"/>
              <a:ext cx="1465263" cy="708025"/>
            </a:xfrm>
            <a:prstGeom prst="rect">
              <a:avLst/>
            </a:prstGeom>
            <a:noFill/>
            <a:ln w="11113">
              <a:solidFill>
                <a:schemeClr val="tx1"/>
              </a:solidFill>
              <a:miter lim="800000"/>
              <a:headEnd/>
              <a:tailEnd/>
            </a:ln>
          </p:spPr>
          <p:txBody>
            <a:bodyPr/>
            <a:lstStyle/>
            <a:p>
              <a:endParaRPr lang="en-US">
                <a:solidFill>
                  <a:srgbClr val="0070C0"/>
                </a:solidFill>
              </a:endParaRPr>
            </a:p>
          </p:txBody>
        </p:sp>
        <p:sp>
          <p:nvSpPr>
            <p:cNvPr id="77876" name="Line 49"/>
            <p:cNvSpPr>
              <a:spLocks noChangeShapeType="1"/>
            </p:cNvSpPr>
            <p:nvPr/>
          </p:nvSpPr>
          <p:spPr bwMode="auto">
            <a:xfrm>
              <a:off x="6429376" y="4486275"/>
              <a:ext cx="1465263" cy="1588"/>
            </a:xfrm>
            <a:prstGeom prst="line">
              <a:avLst/>
            </a:prstGeom>
            <a:noFill/>
            <a:ln w="11113">
              <a:solidFill>
                <a:schemeClr val="tx1"/>
              </a:solidFill>
              <a:round/>
              <a:headEnd/>
              <a:tailEnd/>
            </a:ln>
          </p:spPr>
          <p:txBody>
            <a:bodyPr/>
            <a:lstStyle/>
            <a:p>
              <a:endParaRPr lang="en-GB">
                <a:solidFill>
                  <a:srgbClr val="0070C0"/>
                </a:solidFill>
              </a:endParaRPr>
            </a:p>
          </p:txBody>
        </p:sp>
        <p:sp>
          <p:nvSpPr>
            <p:cNvPr id="77877" name="Line 50"/>
            <p:cNvSpPr>
              <a:spLocks noChangeShapeType="1"/>
            </p:cNvSpPr>
            <p:nvPr/>
          </p:nvSpPr>
          <p:spPr bwMode="auto">
            <a:xfrm>
              <a:off x="7161213" y="4697413"/>
              <a:ext cx="1588" cy="111125"/>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78" name="Line 51"/>
            <p:cNvSpPr>
              <a:spLocks noChangeShapeType="1"/>
            </p:cNvSpPr>
            <p:nvPr/>
          </p:nvSpPr>
          <p:spPr bwMode="auto">
            <a:xfrm>
              <a:off x="6997701" y="4808538"/>
              <a:ext cx="330200"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79" name="Line 52"/>
            <p:cNvSpPr>
              <a:spLocks noChangeShapeType="1"/>
            </p:cNvSpPr>
            <p:nvPr/>
          </p:nvSpPr>
          <p:spPr bwMode="auto">
            <a:xfrm flipV="1">
              <a:off x="7161213" y="3538538"/>
              <a:ext cx="1588" cy="450850"/>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80" name="Line 53"/>
            <p:cNvSpPr>
              <a:spLocks noChangeShapeType="1"/>
            </p:cNvSpPr>
            <p:nvPr/>
          </p:nvSpPr>
          <p:spPr bwMode="auto">
            <a:xfrm>
              <a:off x="6997701" y="3538538"/>
              <a:ext cx="330200"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82" name="Line 55"/>
            <p:cNvSpPr>
              <a:spLocks noChangeShapeType="1"/>
            </p:cNvSpPr>
            <p:nvPr/>
          </p:nvSpPr>
          <p:spPr bwMode="auto">
            <a:xfrm>
              <a:off x="1955801" y="1743075"/>
              <a:ext cx="257175"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83" name="Line 56"/>
            <p:cNvSpPr>
              <a:spLocks noChangeShapeType="1"/>
            </p:cNvSpPr>
            <p:nvPr/>
          </p:nvSpPr>
          <p:spPr bwMode="auto">
            <a:xfrm>
              <a:off x="2298701" y="1743075"/>
              <a:ext cx="257175"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84" name="Line 57"/>
            <p:cNvSpPr>
              <a:spLocks noChangeShapeType="1"/>
            </p:cNvSpPr>
            <p:nvPr/>
          </p:nvSpPr>
          <p:spPr bwMode="auto">
            <a:xfrm>
              <a:off x="2640013" y="1743075"/>
              <a:ext cx="257175"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85" name="Line 58"/>
            <p:cNvSpPr>
              <a:spLocks noChangeShapeType="1"/>
            </p:cNvSpPr>
            <p:nvPr/>
          </p:nvSpPr>
          <p:spPr bwMode="auto">
            <a:xfrm>
              <a:off x="2982913" y="1743075"/>
              <a:ext cx="257175"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86" name="Line 59"/>
            <p:cNvSpPr>
              <a:spLocks noChangeShapeType="1"/>
            </p:cNvSpPr>
            <p:nvPr/>
          </p:nvSpPr>
          <p:spPr bwMode="auto">
            <a:xfrm>
              <a:off x="3325813" y="1743075"/>
              <a:ext cx="257175"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87" name="Line 60"/>
            <p:cNvSpPr>
              <a:spLocks noChangeShapeType="1"/>
            </p:cNvSpPr>
            <p:nvPr/>
          </p:nvSpPr>
          <p:spPr bwMode="auto">
            <a:xfrm>
              <a:off x="3668713" y="1743075"/>
              <a:ext cx="257175"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88" name="Line 61"/>
            <p:cNvSpPr>
              <a:spLocks noChangeShapeType="1"/>
            </p:cNvSpPr>
            <p:nvPr/>
          </p:nvSpPr>
          <p:spPr bwMode="auto">
            <a:xfrm>
              <a:off x="4011613" y="1743075"/>
              <a:ext cx="257175"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89" name="Line 62"/>
            <p:cNvSpPr>
              <a:spLocks noChangeShapeType="1"/>
            </p:cNvSpPr>
            <p:nvPr/>
          </p:nvSpPr>
          <p:spPr bwMode="auto">
            <a:xfrm>
              <a:off x="4352926" y="1743075"/>
              <a:ext cx="258763"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90" name="Line 63"/>
            <p:cNvSpPr>
              <a:spLocks noChangeShapeType="1"/>
            </p:cNvSpPr>
            <p:nvPr/>
          </p:nvSpPr>
          <p:spPr bwMode="auto">
            <a:xfrm>
              <a:off x="4695826" y="1743075"/>
              <a:ext cx="257175"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91" name="Line 64"/>
            <p:cNvSpPr>
              <a:spLocks noChangeShapeType="1"/>
            </p:cNvSpPr>
            <p:nvPr/>
          </p:nvSpPr>
          <p:spPr bwMode="auto">
            <a:xfrm>
              <a:off x="5038726" y="1743075"/>
              <a:ext cx="257175"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92" name="Line 65"/>
            <p:cNvSpPr>
              <a:spLocks noChangeShapeType="1"/>
            </p:cNvSpPr>
            <p:nvPr/>
          </p:nvSpPr>
          <p:spPr bwMode="auto">
            <a:xfrm>
              <a:off x="5381626" y="1743075"/>
              <a:ext cx="257175"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93" name="Line 66"/>
            <p:cNvSpPr>
              <a:spLocks noChangeShapeType="1"/>
            </p:cNvSpPr>
            <p:nvPr/>
          </p:nvSpPr>
          <p:spPr bwMode="auto">
            <a:xfrm>
              <a:off x="5724526" y="1743075"/>
              <a:ext cx="257175"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94" name="Line 67"/>
            <p:cNvSpPr>
              <a:spLocks noChangeShapeType="1"/>
            </p:cNvSpPr>
            <p:nvPr/>
          </p:nvSpPr>
          <p:spPr bwMode="auto">
            <a:xfrm>
              <a:off x="6067426" y="1743075"/>
              <a:ext cx="257175"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95" name="Line 68"/>
            <p:cNvSpPr>
              <a:spLocks noChangeShapeType="1"/>
            </p:cNvSpPr>
            <p:nvPr/>
          </p:nvSpPr>
          <p:spPr bwMode="auto">
            <a:xfrm>
              <a:off x="6408738" y="1743075"/>
              <a:ext cx="257175"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96" name="Line 69"/>
            <p:cNvSpPr>
              <a:spLocks noChangeShapeType="1"/>
            </p:cNvSpPr>
            <p:nvPr/>
          </p:nvSpPr>
          <p:spPr bwMode="auto">
            <a:xfrm>
              <a:off x="6751638" y="1743075"/>
              <a:ext cx="257175"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97" name="Line 70"/>
            <p:cNvSpPr>
              <a:spLocks noChangeShapeType="1"/>
            </p:cNvSpPr>
            <p:nvPr/>
          </p:nvSpPr>
          <p:spPr bwMode="auto">
            <a:xfrm>
              <a:off x="7094538" y="1743075"/>
              <a:ext cx="257175"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98" name="Line 71"/>
            <p:cNvSpPr>
              <a:spLocks noChangeShapeType="1"/>
            </p:cNvSpPr>
            <p:nvPr/>
          </p:nvSpPr>
          <p:spPr bwMode="auto">
            <a:xfrm>
              <a:off x="7437438" y="1743075"/>
              <a:ext cx="257175"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899" name="Line 72"/>
            <p:cNvSpPr>
              <a:spLocks noChangeShapeType="1"/>
            </p:cNvSpPr>
            <p:nvPr/>
          </p:nvSpPr>
          <p:spPr bwMode="auto">
            <a:xfrm>
              <a:off x="7780338" y="1743075"/>
              <a:ext cx="257175" cy="1588"/>
            </a:xfrm>
            <a:prstGeom prst="line">
              <a:avLst/>
            </a:prstGeom>
            <a:noFill/>
            <a:ln w="11113">
              <a:solidFill>
                <a:srgbClr val="000304"/>
              </a:solidFill>
              <a:round/>
              <a:headEnd/>
              <a:tailEnd/>
            </a:ln>
          </p:spPr>
          <p:txBody>
            <a:bodyPr/>
            <a:lstStyle/>
            <a:p>
              <a:endParaRPr lang="en-GB">
                <a:solidFill>
                  <a:srgbClr val="0070C0"/>
                </a:solidFill>
              </a:endParaRPr>
            </a:p>
          </p:txBody>
        </p:sp>
        <p:sp>
          <p:nvSpPr>
            <p:cNvPr id="77901" name="Rectangle 74"/>
            <p:cNvSpPr>
              <a:spLocks noChangeArrowheads="1"/>
            </p:cNvSpPr>
            <p:nvPr/>
          </p:nvSpPr>
          <p:spPr bwMode="auto">
            <a:xfrm>
              <a:off x="2679701" y="4716463"/>
              <a:ext cx="85725" cy="85725"/>
            </a:xfrm>
            <a:prstGeom prst="rect">
              <a:avLst/>
            </a:prstGeom>
            <a:solidFill>
              <a:srgbClr val="000000"/>
            </a:solidFill>
            <a:ln w="0">
              <a:solidFill>
                <a:schemeClr val="tx1"/>
              </a:solidFill>
              <a:miter lim="800000"/>
              <a:headEnd/>
              <a:tailEnd/>
            </a:ln>
          </p:spPr>
          <p:txBody>
            <a:bodyPr/>
            <a:lstStyle/>
            <a:p>
              <a:endParaRPr lang="en-US">
                <a:solidFill>
                  <a:srgbClr val="0070C0"/>
                </a:solidFill>
              </a:endParaRPr>
            </a:p>
          </p:txBody>
        </p:sp>
        <p:sp>
          <p:nvSpPr>
            <p:cNvPr id="77902" name="Rectangle 75"/>
            <p:cNvSpPr>
              <a:spLocks noChangeArrowheads="1"/>
            </p:cNvSpPr>
            <p:nvPr/>
          </p:nvSpPr>
          <p:spPr bwMode="auto">
            <a:xfrm>
              <a:off x="4899026" y="4411663"/>
              <a:ext cx="85725" cy="85725"/>
            </a:xfrm>
            <a:prstGeom prst="rect">
              <a:avLst/>
            </a:prstGeom>
            <a:solidFill>
              <a:srgbClr val="000000"/>
            </a:solidFill>
            <a:ln w="0">
              <a:solidFill>
                <a:schemeClr val="tx1"/>
              </a:solidFill>
              <a:miter lim="800000"/>
              <a:headEnd/>
              <a:tailEnd/>
            </a:ln>
          </p:spPr>
          <p:txBody>
            <a:bodyPr/>
            <a:lstStyle/>
            <a:p>
              <a:endParaRPr lang="en-US">
                <a:solidFill>
                  <a:srgbClr val="0070C0"/>
                </a:solidFill>
              </a:endParaRPr>
            </a:p>
          </p:txBody>
        </p:sp>
        <p:sp>
          <p:nvSpPr>
            <p:cNvPr id="77903" name="Rectangle 76"/>
            <p:cNvSpPr>
              <a:spLocks noChangeArrowheads="1"/>
            </p:cNvSpPr>
            <p:nvPr/>
          </p:nvSpPr>
          <p:spPr bwMode="auto">
            <a:xfrm>
              <a:off x="7118351" y="4375150"/>
              <a:ext cx="85725" cy="85725"/>
            </a:xfrm>
            <a:prstGeom prst="rect">
              <a:avLst/>
            </a:prstGeom>
            <a:solidFill>
              <a:srgbClr val="000000"/>
            </a:solidFill>
            <a:ln w="0">
              <a:solidFill>
                <a:schemeClr val="tx1"/>
              </a:solidFill>
              <a:miter lim="800000"/>
              <a:headEnd/>
              <a:tailEnd/>
            </a:ln>
          </p:spPr>
          <p:txBody>
            <a:bodyPr/>
            <a:lstStyle/>
            <a:p>
              <a:endParaRPr lang="en-US">
                <a:solidFill>
                  <a:srgbClr val="0070C0"/>
                </a:solidFill>
              </a:endParaRPr>
            </a:p>
          </p:txBody>
        </p:sp>
      </p:grpSp>
      <p:sp>
        <p:nvSpPr>
          <p:cNvPr id="77828" name="TextBox 79"/>
          <p:cNvSpPr txBox="1">
            <a:spLocks noChangeArrowheads="1"/>
          </p:cNvSpPr>
          <p:nvPr/>
        </p:nvSpPr>
        <p:spPr bwMode="auto">
          <a:xfrm>
            <a:off x="1448972" y="1768538"/>
            <a:ext cx="6203853" cy="523220"/>
          </a:xfrm>
          <a:prstGeom prst="rect">
            <a:avLst/>
          </a:prstGeom>
          <a:solidFill>
            <a:srgbClr val="00B0F0"/>
          </a:solidFill>
          <a:ln w="9525">
            <a:solidFill>
              <a:schemeClr val="tx1"/>
            </a:solidFill>
            <a:miter lim="800000"/>
            <a:headEnd/>
            <a:tailEnd/>
          </a:ln>
        </p:spPr>
        <p:txBody>
          <a:bodyPr wrap="square">
            <a:spAutoFit/>
          </a:bodyPr>
          <a:lstStyle/>
          <a:p>
            <a:r>
              <a:rPr lang="it-IT" sz="1400" b="1" dirty="0" smtClean="0">
                <a:solidFill>
                  <a:schemeClr val="bg2"/>
                </a:solidFill>
              </a:rPr>
              <a:t>PSA in uomini ipogonadici non in terapia (n=47), in uomini ipogonadici in terapia </a:t>
            </a:r>
            <a:r>
              <a:rPr lang="it-IT" sz="1400" b="1" dirty="0" err="1" smtClean="0">
                <a:solidFill>
                  <a:schemeClr val="bg2"/>
                </a:solidFill>
              </a:rPr>
              <a:t>testosteronica</a:t>
            </a:r>
            <a:r>
              <a:rPr lang="it-IT" sz="1400" b="1" dirty="0" smtClean="0">
                <a:solidFill>
                  <a:schemeClr val="bg2"/>
                </a:solidFill>
              </a:rPr>
              <a:t> (n=78) e in uomini sani di pari età (n=75)</a:t>
            </a:r>
            <a:endParaRPr lang="it-IT" sz="1400" b="1" dirty="0">
              <a:solidFill>
                <a:schemeClr val="bg2"/>
              </a:solidFill>
            </a:endParaRPr>
          </a:p>
        </p:txBody>
      </p:sp>
      <p:sp>
        <p:nvSpPr>
          <p:cNvPr id="80" name="Title 79"/>
          <p:cNvSpPr>
            <a:spLocks noGrp="1"/>
          </p:cNvSpPr>
          <p:nvPr>
            <p:ph type="title"/>
          </p:nvPr>
        </p:nvSpPr>
        <p:spPr/>
        <p:txBody>
          <a:bodyPr/>
          <a:lstStyle/>
          <a:p>
            <a:r>
              <a:rPr lang="it-IT" sz="2400" dirty="0" smtClean="0"/>
              <a:t>Effetti  della normalizzazione dei livelli di testosterone sulla prostata in uomini ipogonadici</a:t>
            </a:r>
            <a:r>
              <a:rPr lang="it-IT" dirty="0" smtClean="0"/>
              <a:t/>
            </a:r>
            <a:br>
              <a:rPr lang="it-IT" dirty="0" smtClean="0"/>
            </a:br>
            <a:r>
              <a:rPr lang="en-GB" dirty="0" smtClean="0"/>
              <a:t/>
            </a:r>
            <a:br>
              <a:rPr lang="en-GB" dirty="0" smtClean="0"/>
            </a:br>
            <a:endParaRPr lang="en-GB" dirty="0"/>
          </a:p>
        </p:txBody>
      </p:sp>
      <p:sp>
        <p:nvSpPr>
          <p:cNvPr id="83" name="Text Box 7"/>
          <p:cNvSpPr txBox="1">
            <a:spLocks noChangeArrowheads="1"/>
          </p:cNvSpPr>
          <p:nvPr/>
        </p:nvSpPr>
        <p:spPr bwMode="auto">
          <a:xfrm>
            <a:off x="101840" y="6375400"/>
            <a:ext cx="3788550" cy="261610"/>
          </a:xfrm>
          <a:prstGeom prst="rect">
            <a:avLst/>
          </a:prstGeom>
          <a:noFill/>
          <a:ln w="12700">
            <a:noFill/>
            <a:miter lim="800000"/>
            <a:headEnd type="none" w="sm" len="sm"/>
            <a:tailEnd type="none" w="sm" len="sm"/>
          </a:ln>
        </p:spPr>
        <p:txBody>
          <a:bodyPr wrap="square">
            <a:spAutoFit/>
          </a:bodyPr>
          <a:lstStyle/>
          <a:p>
            <a:pPr eaLnBrk="0" hangingPunct="0"/>
            <a:r>
              <a:rPr lang="de-DE" sz="1100" dirty="0" smtClean="0"/>
              <a:t>Behre H </a:t>
            </a:r>
            <a:r>
              <a:rPr lang="de-DE" sz="1100" i="1" dirty="0" smtClean="0"/>
              <a:t>et al</a:t>
            </a:r>
            <a:r>
              <a:rPr lang="de-DE" sz="1100" dirty="0" smtClean="0"/>
              <a:t>. </a:t>
            </a:r>
            <a:r>
              <a:rPr lang="de-DE" sz="1100" i="1" dirty="0" smtClean="0"/>
              <a:t>Clin Endocrinol </a:t>
            </a:r>
            <a:r>
              <a:rPr lang="de-DE" sz="1100" dirty="0" smtClean="0"/>
              <a:t>1994;40:341–349.</a:t>
            </a:r>
            <a:endParaRPr lang="de-DE" sz="1100"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10"/>
          <p:cNvSpPr>
            <a:spLocks noChangeArrowheads="1"/>
          </p:cNvSpPr>
          <p:nvPr/>
        </p:nvSpPr>
        <p:spPr bwMode="auto">
          <a:xfrm>
            <a:off x="2167070" y="1790900"/>
            <a:ext cx="5102244" cy="523220"/>
          </a:xfrm>
          <a:prstGeom prst="rect">
            <a:avLst/>
          </a:prstGeom>
          <a:solidFill>
            <a:srgbClr val="00B0F0"/>
          </a:solidFill>
          <a:ln w="12700">
            <a:solidFill>
              <a:schemeClr val="tx1"/>
            </a:solidFill>
            <a:miter lim="800000"/>
            <a:headEnd/>
            <a:tailEnd/>
          </a:ln>
        </p:spPr>
        <p:txBody>
          <a:bodyPr wrap="square">
            <a:spAutoFit/>
          </a:bodyPr>
          <a:lstStyle/>
          <a:p>
            <a:r>
              <a:rPr lang="it-IT" sz="1400" b="1" dirty="0" smtClean="0">
                <a:solidFill>
                  <a:schemeClr val="bg2"/>
                </a:solidFill>
              </a:rPr>
              <a:t>Livelli PSA e </a:t>
            </a:r>
            <a:r>
              <a:rPr lang="it-IT" sz="1400" b="1" i="1" dirty="0" err="1" smtClean="0">
                <a:solidFill>
                  <a:schemeClr val="bg2"/>
                </a:solidFill>
              </a:rPr>
              <a:t>flare</a:t>
            </a:r>
            <a:r>
              <a:rPr lang="it-IT" sz="1400" b="1" dirty="0" smtClean="0">
                <a:solidFill>
                  <a:schemeClr val="bg2"/>
                </a:solidFill>
              </a:rPr>
              <a:t> di </a:t>
            </a:r>
            <a:r>
              <a:rPr lang="it-IT" sz="1400" b="1" dirty="0">
                <a:solidFill>
                  <a:schemeClr val="bg2"/>
                </a:solidFill>
              </a:rPr>
              <a:t>testosterone e  </a:t>
            </a:r>
            <a:r>
              <a:rPr lang="it-IT" sz="1400" b="1" dirty="0" smtClean="0">
                <a:solidFill>
                  <a:schemeClr val="bg2"/>
                </a:solidFill>
              </a:rPr>
              <a:t>in pazienti affetti da cancro alla prostata in terapia con LHRH analoghi</a:t>
            </a:r>
            <a:endParaRPr lang="it-IT" sz="1400" b="1" dirty="0">
              <a:solidFill>
                <a:schemeClr val="bg2"/>
              </a:solidFill>
            </a:endParaRPr>
          </a:p>
        </p:txBody>
      </p:sp>
      <p:grpSp>
        <p:nvGrpSpPr>
          <p:cNvPr id="2" name="Group 47"/>
          <p:cNvGrpSpPr>
            <a:grpSpLocks/>
          </p:cNvGrpSpPr>
          <p:nvPr/>
        </p:nvGrpSpPr>
        <p:grpSpPr bwMode="auto">
          <a:xfrm>
            <a:off x="1512433" y="2190750"/>
            <a:ext cx="5175930" cy="3856619"/>
            <a:chOff x="297" y="581"/>
            <a:chExt cx="4809" cy="3227"/>
          </a:xfrm>
        </p:grpSpPr>
        <p:graphicFrame>
          <p:nvGraphicFramePr>
            <p:cNvPr id="40" name="Object 2"/>
            <p:cNvGraphicFramePr>
              <a:graphicFrameLocks noChangeAspect="1"/>
            </p:cNvGraphicFramePr>
            <p:nvPr/>
          </p:nvGraphicFramePr>
          <p:xfrm>
            <a:off x="297" y="581"/>
            <a:ext cx="4809" cy="3227"/>
          </p:xfrm>
          <a:graphic>
            <a:graphicData uri="http://schemas.openxmlformats.org/drawingml/2006/chart">
              <c:chart xmlns:c="http://schemas.openxmlformats.org/drawingml/2006/chart" xmlns:r="http://schemas.openxmlformats.org/officeDocument/2006/relationships" r:id="rId3"/>
            </a:graphicData>
          </a:graphic>
        </p:graphicFrame>
        <p:sp>
          <p:nvSpPr>
            <p:cNvPr id="14343" name="Freeform 46"/>
            <p:cNvSpPr>
              <a:spLocks/>
            </p:cNvSpPr>
            <p:nvPr/>
          </p:nvSpPr>
          <p:spPr bwMode="auto">
            <a:xfrm>
              <a:off x="1008" y="968"/>
              <a:ext cx="3796" cy="2288"/>
            </a:xfrm>
            <a:custGeom>
              <a:avLst/>
              <a:gdLst>
                <a:gd name="T0" fmla="*/ 0 w 3796"/>
                <a:gd name="T1" fmla="*/ 868 h 2288"/>
                <a:gd name="T2" fmla="*/ 276 w 3796"/>
                <a:gd name="T3" fmla="*/ 96 h 2288"/>
                <a:gd name="T4" fmla="*/ 564 w 3796"/>
                <a:gd name="T5" fmla="*/ 0 h 2288"/>
                <a:gd name="T6" fmla="*/ 1124 w 3796"/>
                <a:gd name="T7" fmla="*/ 676 h 2288"/>
                <a:gd name="T8" fmla="*/ 1544 w 3796"/>
                <a:gd name="T9" fmla="*/ 1708 h 2288"/>
                <a:gd name="T10" fmla="*/ 3796 w 3796"/>
                <a:gd name="T11" fmla="*/ 2288 h 2288"/>
                <a:gd name="T12" fmla="*/ 0 60000 65536"/>
                <a:gd name="T13" fmla="*/ 0 60000 65536"/>
                <a:gd name="T14" fmla="*/ 0 60000 65536"/>
                <a:gd name="T15" fmla="*/ 0 60000 65536"/>
                <a:gd name="T16" fmla="*/ 0 60000 65536"/>
                <a:gd name="T17" fmla="*/ 0 60000 65536"/>
                <a:gd name="T18" fmla="*/ 0 w 3796"/>
                <a:gd name="T19" fmla="*/ 0 h 2288"/>
                <a:gd name="T20" fmla="*/ 3796 w 3796"/>
                <a:gd name="T21" fmla="*/ 2288 h 2288"/>
              </a:gdLst>
              <a:ahLst/>
              <a:cxnLst>
                <a:cxn ang="T12">
                  <a:pos x="T0" y="T1"/>
                </a:cxn>
                <a:cxn ang="T13">
                  <a:pos x="T2" y="T3"/>
                </a:cxn>
                <a:cxn ang="T14">
                  <a:pos x="T4" y="T5"/>
                </a:cxn>
                <a:cxn ang="T15">
                  <a:pos x="T6" y="T7"/>
                </a:cxn>
                <a:cxn ang="T16">
                  <a:pos x="T8" y="T9"/>
                </a:cxn>
                <a:cxn ang="T17">
                  <a:pos x="T10" y="T11"/>
                </a:cxn>
              </a:cxnLst>
              <a:rect l="T18" t="T19" r="T20" b="T21"/>
              <a:pathLst>
                <a:path w="3796" h="2288">
                  <a:moveTo>
                    <a:pt x="0" y="868"/>
                  </a:moveTo>
                  <a:lnTo>
                    <a:pt x="276" y="96"/>
                  </a:lnTo>
                  <a:lnTo>
                    <a:pt x="564" y="0"/>
                  </a:lnTo>
                  <a:lnTo>
                    <a:pt x="1124" y="676"/>
                  </a:lnTo>
                  <a:lnTo>
                    <a:pt x="1544" y="1708"/>
                  </a:lnTo>
                  <a:lnTo>
                    <a:pt x="3796" y="2288"/>
                  </a:lnTo>
                </a:path>
              </a:pathLst>
            </a:custGeom>
            <a:noFill/>
            <a:ln w="38100">
              <a:solidFill>
                <a:schemeClr val="tx2"/>
              </a:solidFill>
              <a:round/>
              <a:headEnd/>
              <a:tailEnd/>
            </a:ln>
          </p:spPr>
          <p:txBody>
            <a:bodyPr/>
            <a:lstStyle/>
            <a:p>
              <a:endParaRPr lang="en-GB"/>
            </a:p>
          </p:txBody>
        </p:sp>
        <p:sp>
          <p:nvSpPr>
            <p:cNvPr id="14344" name="Freeform 45"/>
            <p:cNvSpPr>
              <a:spLocks/>
            </p:cNvSpPr>
            <p:nvPr/>
          </p:nvSpPr>
          <p:spPr bwMode="auto">
            <a:xfrm>
              <a:off x="1012" y="2028"/>
              <a:ext cx="3784" cy="716"/>
            </a:xfrm>
            <a:custGeom>
              <a:avLst/>
              <a:gdLst>
                <a:gd name="T0" fmla="*/ 0 w 3784"/>
                <a:gd name="T1" fmla="*/ 0 h 716"/>
                <a:gd name="T2" fmla="*/ 272 w 3784"/>
                <a:gd name="T3" fmla="*/ 16 h 716"/>
                <a:gd name="T4" fmla="*/ 556 w 3784"/>
                <a:gd name="T5" fmla="*/ 48 h 716"/>
                <a:gd name="T6" fmla="*/ 1116 w 3784"/>
                <a:gd name="T7" fmla="*/ 96 h 716"/>
                <a:gd name="T8" fmla="*/ 1540 w 3784"/>
                <a:gd name="T9" fmla="*/ 76 h 716"/>
                <a:gd name="T10" fmla="*/ 3784 w 3784"/>
                <a:gd name="T11" fmla="*/ 716 h 716"/>
                <a:gd name="T12" fmla="*/ 0 60000 65536"/>
                <a:gd name="T13" fmla="*/ 0 60000 65536"/>
                <a:gd name="T14" fmla="*/ 0 60000 65536"/>
                <a:gd name="T15" fmla="*/ 0 60000 65536"/>
                <a:gd name="T16" fmla="*/ 0 60000 65536"/>
                <a:gd name="T17" fmla="*/ 0 60000 65536"/>
                <a:gd name="T18" fmla="*/ 0 w 3784"/>
                <a:gd name="T19" fmla="*/ 0 h 716"/>
                <a:gd name="T20" fmla="*/ 3784 w 3784"/>
                <a:gd name="T21" fmla="*/ 716 h 716"/>
              </a:gdLst>
              <a:ahLst/>
              <a:cxnLst>
                <a:cxn ang="T12">
                  <a:pos x="T0" y="T1"/>
                </a:cxn>
                <a:cxn ang="T13">
                  <a:pos x="T2" y="T3"/>
                </a:cxn>
                <a:cxn ang="T14">
                  <a:pos x="T4" y="T5"/>
                </a:cxn>
                <a:cxn ang="T15">
                  <a:pos x="T6" y="T7"/>
                </a:cxn>
                <a:cxn ang="T16">
                  <a:pos x="T8" y="T9"/>
                </a:cxn>
                <a:cxn ang="T17">
                  <a:pos x="T10" y="T11"/>
                </a:cxn>
              </a:cxnLst>
              <a:rect l="T18" t="T19" r="T20" b="T21"/>
              <a:pathLst>
                <a:path w="3784" h="716">
                  <a:moveTo>
                    <a:pt x="0" y="0"/>
                  </a:moveTo>
                  <a:lnTo>
                    <a:pt x="272" y="16"/>
                  </a:lnTo>
                  <a:lnTo>
                    <a:pt x="556" y="48"/>
                  </a:lnTo>
                  <a:lnTo>
                    <a:pt x="1116" y="96"/>
                  </a:lnTo>
                  <a:lnTo>
                    <a:pt x="1540" y="76"/>
                  </a:lnTo>
                  <a:lnTo>
                    <a:pt x="3784" y="716"/>
                  </a:lnTo>
                </a:path>
              </a:pathLst>
            </a:custGeom>
            <a:noFill/>
            <a:ln w="38100">
              <a:solidFill>
                <a:srgbClr val="28CCF2"/>
              </a:solidFill>
              <a:round/>
              <a:headEnd/>
              <a:tailEnd/>
            </a:ln>
          </p:spPr>
          <p:txBody>
            <a:bodyPr/>
            <a:lstStyle/>
            <a:p>
              <a:endParaRPr lang="en-GB"/>
            </a:p>
          </p:txBody>
        </p:sp>
        <p:sp>
          <p:nvSpPr>
            <p:cNvPr id="14346" name="Line 14"/>
            <p:cNvSpPr>
              <a:spLocks noChangeShapeType="1"/>
            </p:cNvSpPr>
            <p:nvPr/>
          </p:nvSpPr>
          <p:spPr bwMode="auto">
            <a:xfrm>
              <a:off x="810" y="2999"/>
              <a:ext cx="36" cy="1"/>
            </a:xfrm>
            <a:prstGeom prst="line">
              <a:avLst/>
            </a:prstGeom>
            <a:noFill/>
            <a:ln w="9525">
              <a:solidFill>
                <a:srgbClr val="000304"/>
              </a:solidFill>
              <a:round/>
              <a:headEnd/>
              <a:tailEnd/>
            </a:ln>
          </p:spPr>
          <p:txBody>
            <a:bodyPr/>
            <a:lstStyle/>
            <a:p>
              <a:endParaRPr lang="en-GB"/>
            </a:p>
          </p:txBody>
        </p:sp>
        <p:sp>
          <p:nvSpPr>
            <p:cNvPr id="14347" name="Line 15"/>
            <p:cNvSpPr>
              <a:spLocks noChangeShapeType="1"/>
            </p:cNvSpPr>
            <p:nvPr/>
          </p:nvSpPr>
          <p:spPr bwMode="auto">
            <a:xfrm>
              <a:off x="810" y="2666"/>
              <a:ext cx="36" cy="1"/>
            </a:xfrm>
            <a:prstGeom prst="line">
              <a:avLst/>
            </a:prstGeom>
            <a:noFill/>
            <a:ln w="9525">
              <a:solidFill>
                <a:srgbClr val="000304"/>
              </a:solidFill>
              <a:round/>
              <a:headEnd/>
              <a:tailEnd/>
            </a:ln>
          </p:spPr>
          <p:txBody>
            <a:bodyPr/>
            <a:lstStyle/>
            <a:p>
              <a:endParaRPr lang="en-GB"/>
            </a:p>
          </p:txBody>
        </p:sp>
        <p:sp>
          <p:nvSpPr>
            <p:cNvPr id="14348" name="Line 16"/>
            <p:cNvSpPr>
              <a:spLocks noChangeShapeType="1"/>
            </p:cNvSpPr>
            <p:nvPr/>
          </p:nvSpPr>
          <p:spPr bwMode="auto">
            <a:xfrm>
              <a:off x="810" y="2340"/>
              <a:ext cx="36" cy="1"/>
            </a:xfrm>
            <a:prstGeom prst="line">
              <a:avLst/>
            </a:prstGeom>
            <a:noFill/>
            <a:ln w="9525">
              <a:solidFill>
                <a:srgbClr val="000304"/>
              </a:solidFill>
              <a:round/>
              <a:headEnd/>
              <a:tailEnd/>
            </a:ln>
          </p:spPr>
          <p:txBody>
            <a:bodyPr/>
            <a:lstStyle/>
            <a:p>
              <a:endParaRPr lang="en-GB"/>
            </a:p>
          </p:txBody>
        </p:sp>
        <p:sp>
          <p:nvSpPr>
            <p:cNvPr id="14349" name="Line 17"/>
            <p:cNvSpPr>
              <a:spLocks noChangeShapeType="1"/>
            </p:cNvSpPr>
            <p:nvPr/>
          </p:nvSpPr>
          <p:spPr bwMode="auto">
            <a:xfrm>
              <a:off x="810" y="2007"/>
              <a:ext cx="36" cy="1"/>
            </a:xfrm>
            <a:prstGeom prst="line">
              <a:avLst/>
            </a:prstGeom>
            <a:noFill/>
            <a:ln w="9525">
              <a:solidFill>
                <a:srgbClr val="000304"/>
              </a:solidFill>
              <a:round/>
              <a:headEnd/>
              <a:tailEnd/>
            </a:ln>
          </p:spPr>
          <p:txBody>
            <a:bodyPr/>
            <a:lstStyle/>
            <a:p>
              <a:endParaRPr lang="en-GB"/>
            </a:p>
          </p:txBody>
        </p:sp>
        <p:sp>
          <p:nvSpPr>
            <p:cNvPr id="14350" name="Line 18"/>
            <p:cNvSpPr>
              <a:spLocks noChangeShapeType="1"/>
            </p:cNvSpPr>
            <p:nvPr/>
          </p:nvSpPr>
          <p:spPr bwMode="auto">
            <a:xfrm>
              <a:off x="810" y="1680"/>
              <a:ext cx="36" cy="1"/>
            </a:xfrm>
            <a:prstGeom prst="line">
              <a:avLst/>
            </a:prstGeom>
            <a:noFill/>
            <a:ln w="9525">
              <a:solidFill>
                <a:srgbClr val="000304"/>
              </a:solidFill>
              <a:round/>
              <a:headEnd/>
              <a:tailEnd/>
            </a:ln>
          </p:spPr>
          <p:txBody>
            <a:bodyPr/>
            <a:lstStyle/>
            <a:p>
              <a:endParaRPr lang="en-GB"/>
            </a:p>
          </p:txBody>
        </p:sp>
        <p:sp>
          <p:nvSpPr>
            <p:cNvPr id="14351" name="Line 19"/>
            <p:cNvSpPr>
              <a:spLocks noChangeShapeType="1"/>
            </p:cNvSpPr>
            <p:nvPr/>
          </p:nvSpPr>
          <p:spPr bwMode="auto">
            <a:xfrm>
              <a:off x="810" y="1348"/>
              <a:ext cx="36" cy="1"/>
            </a:xfrm>
            <a:prstGeom prst="line">
              <a:avLst/>
            </a:prstGeom>
            <a:noFill/>
            <a:ln w="9525">
              <a:solidFill>
                <a:srgbClr val="000304"/>
              </a:solidFill>
              <a:round/>
              <a:headEnd/>
              <a:tailEnd/>
            </a:ln>
          </p:spPr>
          <p:txBody>
            <a:bodyPr/>
            <a:lstStyle/>
            <a:p>
              <a:endParaRPr lang="en-GB"/>
            </a:p>
          </p:txBody>
        </p:sp>
        <p:sp>
          <p:nvSpPr>
            <p:cNvPr id="14352" name="Line 20"/>
            <p:cNvSpPr>
              <a:spLocks noChangeShapeType="1"/>
            </p:cNvSpPr>
            <p:nvPr/>
          </p:nvSpPr>
          <p:spPr bwMode="auto">
            <a:xfrm>
              <a:off x="810" y="1021"/>
              <a:ext cx="36" cy="1"/>
            </a:xfrm>
            <a:prstGeom prst="line">
              <a:avLst/>
            </a:prstGeom>
            <a:noFill/>
            <a:ln w="9525">
              <a:solidFill>
                <a:srgbClr val="000304"/>
              </a:solidFill>
              <a:round/>
              <a:headEnd/>
              <a:tailEnd/>
            </a:ln>
          </p:spPr>
          <p:txBody>
            <a:bodyPr/>
            <a:lstStyle/>
            <a:p>
              <a:endParaRPr lang="en-GB"/>
            </a:p>
          </p:txBody>
        </p:sp>
        <p:sp>
          <p:nvSpPr>
            <p:cNvPr id="14353" name="Line 21"/>
            <p:cNvSpPr>
              <a:spLocks noChangeShapeType="1"/>
            </p:cNvSpPr>
            <p:nvPr/>
          </p:nvSpPr>
          <p:spPr bwMode="auto">
            <a:xfrm>
              <a:off x="810" y="688"/>
              <a:ext cx="36" cy="1"/>
            </a:xfrm>
            <a:prstGeom prst="line">
              <a:avLst/>
            </a:prstGeom>
            <a:noFill/>
            <a:ln w="9525">
              <a:solidFill>
                <a:srgbClr val="000304"/>
              </a:solidFill>
              <a:round/>
              <a:headEnd/>
              <a:tailEnd/>
            </a:ln>
          </p:spPr>
          <p:txBody>
            <a:bodyPr/>
            <a:lstStyle/>
            <a:p>
              <a:endParaRPr lang="en-GB"/>
            </a:p>
          </p:txBody>
        </p:sp>
        <p:sp>
          <p:nvSpPr>
            <p:cNvPr id="14354" name="Rectangle 22"/>
            <p:cNvSpPr>
              <a:spLocks noChangeArrowheads="1"/>
            </p:cNvSpPr>
            <p:nvPr/>
          </p:nvSpPr>
          <p:spPr bwMode="auto">
            <a:xfrm>
              <a:off x="905" y="3253"/>
              <a:ext cx="0" cy="155"/>
            </a:xfrm>
            <a:prstGeom prst="rect">
              <a:avLst/>
            </a:prstGeom>
            <a:noFill/>
            <a:ln w="9525">
              <a:noFill/>
              <a:miter lim="800000"/>
              <a:headEnd/>
              <a:tailEnd/>
            </a:ln>
          </p:spPr>
          <p:txBody>
            <a:bodyPr wrap="none" lIns="0" tIns="0" rIns="0" bIns="0">
              <a:spAutoFit/>
            </a:bodyPr>
            <a:lstStyle/>
            <a:p>
              <a:endParaRPr lang="de-DE" sz="1200" b="1" dirty="0">
                <a:solidFill>
                  <a:srgbClr val="000304"/>
                </a:solidFill>
              </a:endParaRPr>
            </a:p>
          </p:txBody>
        </p:sp>
        <p:sp>
          <p:nvSpPr>
            <p:cNvPr id="14355" name="Rectangle 23"/>
            <p:cNvSpPr>
              <a:spLocks noChangeArrowheads="1"/>
            </p:cNvSpPr>
            <p:nvPr/>
          </p:nvSpPr>
          <p:spPr bwMode="auto">
            <a:xfrm>
              <a:off x="550" y="2927"/>
              <a:ext cx="237" cy="155"/>
            </a:xfrm>
            <a:prstGeom prst="rect">
              <a:avLst/>
            </a:prstGeom>
            <a:noFill/>
            <a:ln w="9525">
              <a:noFill/>
              <a:miter lim="800000"/>
              <a:headEnd/>
              <a:tailEnd/>
            </a:ln>
          </p:spPr>
          <p:txBody>
            <a:bodyPr wrap="none" lIns="0" tIns="0" rIns="0" bIns="0">
              <a:spAutoFit/>
            </a:bodyPr>
            <a:lstStyle/>
            <a:p>
              <a:r>
                <a:rPr lang="de-DE" sz="1200" b="1" dirty="0">
                  <a:solidFill>
                    <a:srgbClr val="0070C0"/>
                  </a:solidFill>
                </a:rPr>
                <a:t>100</a:t>
              </a:r>
            </a:p>
          </p:txBody>
        </p:sp>
        <p:sp>
          <p:nvSpPr>
            <p:cNvPr id="14356" name="Rectangle 24"/>
            <p:cNvSpPr>
              <a:spLocks noChangeArrowheads="1"/>
            </p:cNvSpPr>
            <p:nvPr/>
          </p:nvSpPr>
          <p:spPr bwMode="auto">
            <a:xfrm>
              <a:off x="550" y="2594"/>
              <a:ext cx="237" cy="155"/>
            </a:xfrm>
            <a:prstGeom prst="rect">
              <a:avLst/>
            </a:prstGeom>
            <a:noFill/>
            <a:ln w="9525">
              <a:noFill/>
              <a:miter lim="800000"/>
              <a:headEnd/>
              <a:tailEnd/>
            </a:ln>
          </p:spPr>
          <p:txBody>
            <a:bodyPr wrap="none" lIns="0" tIns="0" rIns="0" bIns="0">
              <a:spAutoFit/>
            </a:bodyPr>
            <a:lstStyle/>
            <a:p>
              <a:r>
                <a:rPr lang="de-DE" sz="1200" b="1" dirty="0">
                  <a:solidFill>
                    <a:srgbClr val="0070C0"/>
                  </a:solidFill>
                </a:rPr>
                <a:t>200</a:t>
              </a:r>
            </a:p>
          </p:txBody>
        </p:sp>
        <p:sp>
          <p:nvSpPr>
            <p:cNvPr id="14357" name="Rectangle 25"/>
            <p:cNvSpPr>
              <a:spLocks noChangeArrowheads="1"/>
            </p:cNvSpPr>
            <p:nvPr/>
          </p:nvSpPr>
          <p:spPr bwMode="auto">
            <a:xfrm>
              <a:off x="550" y="2267"/>
              <a:ext cx="237" cy="155"/>
            </a:xfrm>
            <a:prstGeom prst="rect">
              <a:avLst/>
            </a:prstGeom>
            <a:noFill/>
            <a:ln w="9525">
              <a:noFill/>
              <a:miter lim="800000"/>
              <a:headEnd/>
              <a:tailEnd/>
            </a:ln>
          </p:spPr>
          <p:txBody>
            <a:bodyPr wrap="none" lIns="0" tIns="0" rIns="0" bIns="0">
              <a:spAutoFit/>
            </a:bodyPr>
            <a:lstStyle/>
            <a:p>
              <a:r>
                <a:rPr lang="de-DE" sz="1200" b="1" dirty="0">
                  <a:solidFill>
                    <a:srgbClr val="0070C0"/>
                  </a:solidFill>
                </a:rPr>
                <a:t>300</a:t>
              </a:r>
            </a:p>
          </p:txBody>
        </p:sp>
        <p:sp>
          <p:nvSpPr>
            <p:cNvPr id="14358" name="Rectangle 26"/>
            <p:cNvSpPr>
              <a:spLocks noChangeArrowheads="1"/>
            </p:cNvSpPr>
            <p:nvPr/>
          </p:nvSpPr>
          <p:spPr bwMode="auto">
            <a:xfrm>
              <a:off x="550" y="1934"/>
              <a:ext cx="237" cy="155"/>
            </a:xfrm>
            <a:prstGeom prst="rect">
              <a:avLst/>
            </a:prstGeom>
            <a:noFill/>
            <a:ln w="9525">
              <a:noFill/>
              <a:miter lim="800000"/>
              <a:headEnd/>
              <a:tailEnd/>
            </a:ln>
          </p:spPr>
          <p:txBody>
            <a:bodyPr wrap="none" lIns="0" tIns="0" rIns="0" bIns="0">
              <a:spAutoFit/>
            </a:bodyPr>
            <a:lstStyle/>
            <a:p>
              <a:r>
                <a:rPr lang="de-DE" sz="1200" b="1" dirty="0">
                  <a:solidFill>
                    <a:srgbClr val="0070C0"/>
                  </a:solidFill>
                </a:rPr>
                <a:t>400</a:t>
              </a:r>
            </a:p>
          </p:txBody>
        </p:sp>
        <p:sp>
          <p:nvSpPr>
            <p:cNvPr id="14359" name="Rectangle 27"/>
            <p:cNvSpPr>
              <a:spLocks noChangeArrowheads="1"/>
            </p:cNvSpPr>
            <p:nvPr/>
          </p:nvSpPr>
          <p:spPr bwMode="auto">
            <a:xfrm>
              <a:off x="561" y="1608"/>
              <a:ext cx="237" cy="155"/>
            </a:xfrm>
            <a:prstGeom prst="rect">
              <a:avLst/>
            </a:prstGeom>
            <a:noFill/>
            <a:ln w="9525">
              <a:noFill/>
              <a:miter lim="800000"/>
              <a:headEnd/>
              <a:tailEnd/>
            </a:ln>
          </p:spPr>
          <p:txBody>
            <a:bodyPr wrap="none" lIns="0" tIns="0" rIns="0" bIns="0">
              <a:spAutoFit/>
            </a:bodyPr>
            <a:lstStyle/>
            <a:p>
              <a:r>
                <a:rPr lang="de-DE" sz="1200" b="1" dirty="0">
                  <a:solidFill>
                    <a:srgbClr val="0070C0"/>
                  </a:solidFill>
                </a:rPr>
                <a:t>500</a:t>
              </a:r>
            </a:p>
          </p:txBody>
        </p:sp>
        <p:sp>
          <p:nvSpPr>
            <p:cNvPr id="14360" name="Rectangle 28"/>
            <p:cNvSpPr>
              <a:spLocks noChangeArrowheads="1"/>
            </p:cNvSpPr>
            <p:nvPr/>
          </p:nvSpPr>
          <p:spPr bwMode="auto">
            <a:xfrm>
              <a:off x="550" y="1275"/>
              <a:ext cx="237" cy="155"/>
            </a:xfrm>
            <a:prstGeom prst="rect">
              <a:avLst/>
            </a:prstGeom>
            <a:noFill/>
            <a:ln w="9525">
              <a:noFill/>
              <a:miter lim="800000"/>
              <a:headEnd/>
              <a:tailEnd/>
            </a:ln>
          </p:spPr>
          <p:txBody>
            <a:bodyPr wrap="none" lIns="0" tIns="0" rIns="0" bIns="0">
              <a:spAutoFit/>
            </a:bodyPr>
            <a:lstStyle/>
            <a:p>
              <a:r>
                <a:rPr lang="de-DE" sz="1200" b="1" dirty="0">
                  <a:solidFill>
                    <a:srgbClr val="0070C0"/>
                  </a:solidFill>
                </a:rPr>
                <a:t>600</a:t>
              </a:r>
            </a:p>
          </p:txBody>
        </p:sp>
        <p:sp>
          <p:nvSpPr>
            <p:cNvPr id="14361" name="Rectangle 29"/>
            <p:cNvSpPr>
              <a:spLocks noChangeArrowheads="1"/>
            </p:cNvSpPr>
            <p:nvPr/>
          </p:nvSpPr>
          <p:spPr bwMode="auto">
            <a:xfrm>
              <a:off x="550" y="948"/>
              <a:ext cx="237" cy="155"/>
            </a:xfrm>
            <a:prstGeom prst="rect">
              <a:avLst/>
            </a:prstGeom>
            <a:noFill/>
            <a:ln w="9525">
              <a:noFill/>
              <a:miter lim="800000"/>
              <a:headEnd/>
              <a:tailEnd/>
            </a:ln>
          </p:spPr>
          <p:txBody>
            <a:bodyPr wrap="none" lIns="0" tIns="0" rIns="0" bIns="0">
              <a:spAutoFit/>
            </a:bodyPr>
            <a:lstStyle/>
            <a:p>
              <a:r>
                <a:rPr lang="de-DE" sz="1200" b="1" dirty="0">
                  <a:solidFill>
                    <a:srgbClr val="0070C0"/>
                  </a:solidFill>
                </a:rPr>
                <a:t>700</a:t>
              </a:r>
            </a:p>
          </p:txBody>
        </p:sp>
        <p:sp>
          <p:nvSpPr>
            <p:cNvPr id="14362" name="Rectangle 30"/>
            <p:cNvSpPr>
              <a:spLocks noChangeArrowheads="1"/>
            </p:cNvSpPr>
            <p:nvPr/>
          </p:nvSpPr>
          <p:spPr bwMode="auto">
            <a:xfrm>
              <a:off x="550" y="616"/>
              <a:ext cx="237" cy="155"/>
            </a:xfrm>
            <a:prstGeom prst="rect">
              <a:avLst/>
            </a:prstGeom>
            <a:noFill/>
            <a:ln w="9525">
              <a:noFill/>
              <a:miter lim="800000"/>
              <a:headEnd/>
              <a:tailEnd/>
            </a:ln>
          </p:spPr>
          <p:txBody>
            <a:bodyPr wrap="none" lIns="0" tIns="0" rIns="0" bIns="0">
              <a:spAutoFit/>
            </a:bodyPr>
            <a:lstStyle/>
            <a:p>
              <a:r>
                <a:rPr lang="de-DE" sz="1200" b="1" dirty="0">
                  <a:solidFill>
                    <a:srgbClr val="0070C0"/>
                  </a:solidFill>
                </a:rPr>
                <a:t>800</a:t>
              </a:r>
            </a:p>
          </p:txBody>
        </p:sp>
        <p:sp>
          <p:nvSpPr>
            <p:cNvPr id="14364" name="AutoShape 33"/>
            <p:cNvSpPr>
              <a:spLocks noChangeArrowheads="1"/>
            </p:cNvSpPr>
            <p:nvPr/>
          </p:nvSpPr>
          <p:spPr bwMode="auto">
            <a:xfrm>
              <a:off x="1215" y="994"/>
              <a:ext cx="160" cy="160"/>
            </a:xfrm>
            <a:prstGeom prst="diamond">
              <a:avLst/>
            </a:prstGeom>
            <a:solidFill>
              <a:schemeClr val="tx2"/>
            </a:solidFill>
            <a:ln w="12700">
              <a:solidFill>
                <a:schemeClr val="tx1"/>
              </a:solidFill>
              <a:miter lim="800000"/>
              <a:headEnd/>
              <a:tailEnd/>
            </a:ln>
          </p:spPr>
          <p:txBody>
            <a:bodyPr wrap="none" anchor="ctr"/>
            <a:lstStyle/>
            <a:p>
              <a:endParaRPr lang="en-US"/>
            </a:p>
          </p:txBody>
        </p:sp>
        <p:sp>
          <p:nvSpPr>
            <p:cNvPr id="14365" name="AutoShape 34"/>
            <p:cNvSpPr>
              <a:spLocks noChangeArrowheads="1"/>
            </p:cNvSpPr>
            <p:nvPr/>
          </p:nvSpPr>
          <p:spPr bwMode="auto">
            <a:xfrm>
              <a:off x="1492" y="896"/>
              <a:ext cx="160" cy="160"/>
            </a:xfrm>
            <a:prstGeom prst="diamond">
              <a:avLst/>
            </a:prstGeom>
            <a:solidFill>
              <a:schemeClr val="tx2"/>
            </a:solidFill>
            <a:ln w="12700">
              <a:solidFill>
                <a:schemeClr val="tx1"/>
              </a:solidFill>
              <a:miter lim="800000"/>
              <a:headEnd/>
              <a:tailEnd/>
            </a:ln>
          </p:spPr>
          <p:txBody>
            <a:bodyPr wrap="none" anchor="ctr"/>
            <a:lstStyle/>
            <a:p>
              <a:endParaRPr lang="en-US"/>
            </a:p>
          </p:txBody>
        </p:sp>
        <p:sp>
          <p:nvSpPr>
            <p:cNvPr id="14366" name="AutoShape 35"/>
            <p:cNvSpPr>
              <a:spLocks noChangeArrowheads="1"/>
            </p:cNvSpPr>
            <p:nvPr/>
          </p:nvSpPr>
          <p:spPr bwMode="auto">
            <a:xfrm>
              <a:off x="931" y="1754"/>
              <a:ext cx="160" cy="160"/>
            </a:xfrm>
            <a:prstGeom prst="diamond">
              <a:avLst/>
            </a:prstGeom>
            <a:solidFill>
              <a:schemeClr val="tx2"/>
            </a:solidFill>
            <a:ln w="12700">
              <a:solidFill>
                <a:schemeClr val="tx1"/>
              </a:solidFill>
              <a:miter lim="800000"/>
              <a:headEnd/>
              <a:tailEnd/>
            </a:ln>
          </p:spPr>
          <p:txBody>
            <a:bodyPr wrap="none" anchor="ctr"/>
            <a:lstStyle/>
            <a:p>
              <a:endParaRPr lang="en-US"/>
            </a:p>
          </p:txBody>
        </p:sp>
        <p:sp>
          <p:nvSpPr>
            <p:cNvPr id="14367" name="AutoShape 36"/>
            <p:cNvSpPr>
              <a:spLocks noChangeArrowheads="1"/>
            </p:cNvSpPr>
            <p:nvPr/>
          </p:nvSpPr>
          <p:spPr bwMode="auto">
            <a:xfrm>
              <a:off x="2056" y="1577"/>
              <a:ext cx="160" cy="160"/>
            </a:xfrm>
            <a:prstGeom prst="diamond">
              <a:avLst/>
            </a:prstGeom>
            <a:solidFill>
              <a:schemeClr val="tx2"/>
            </a:solidFill>
            <a:ln w="12700">
              <a:solidFill>
                <a:schemeClr val="tx1"/>
              </a:solidFill>
              <a:miter lim="800000"/>
              <a:headEnd/>
              <a:tailEnd/>
            </a:ln>
          </p:spPr>
          <p:txBody>
            <a:bodyPr wrap="none" anchor="ctr"/>
            <a:lstStyle/>
            <a:p>
              <a:endParaRPr lang="en-US"/>
            </a:p>
          </p:txBody>
        </p:sp>
        <p:sp>
          <p:nvSpPr>
            <p:cNvPr id="14368" name="AutoShape 37"/>
            <p:cNvSpPr>
              <a:spLocks noChangeArrowheads="1"/>
            </p:cNvSpPr>
            <p:nvPr/>
          </p:nvSpPr>
          <p:spPr bwMode="auto">
            <a:xfrm>
              <a:off x="2478" y="2602"/>
              <a:ext cx="160" cy="160"/>
            </a:xfrm>
            <a:prstGeom prst="diamond">
              <a:avLst/>
            </a:prstGeom>
            <a:solidFill>
              <a:schemeClr val="tx2"/>
            </a:solidFill>
            <a:ln w="12700">
              <a:solidFill>
                <a:schemeClr val="tx1"/>
              </a:solidFill>
              <a:miter lim="800000"/>
              <a:headEnd/>
              <a:tailEnd/>
            </a:ln>
          </p:spPr>
          <p:txBody>
            <a:bodyPr wrap="none" anchor="ctr"/>
            <a:lstStyle/>
            <a:p>
              <a:endParaRPr lang="en-US"/>
            </a:p>
          </p:txBody>
        </p:sp>
        <p:sp>
          <p:nvSpPr>
            <p:cNvPr id="14369" name="AutoShape 38"/>
            <p:cNvSpPr>
              <a:spLocks noChangeArrowheads="1"/>
            </p:cNvSpPr>
            <p:nvPr/>
          </p:nvSpPr>
          <p:spPr bwMode="auto">
            <a:xfrm>
              <a:off x="4729" y="3178"/>
              <a:ext cx="160" cy="160"/>
            </a:xfrm>
            <a:prstGeom prst="diamond">
              <a:avLst/>
            </a:prstGeom>
            <a:solidFill>
              <a:schemeClr val="tx2"/>
            </a:solidFill>
            <a:ln w="12700">
              <a:solidFill>
                <a:schemeClr val="tx1"/>
              </a:solidFill>
              <a:miter lim="800000"/>
              <a:headEnd/>
              <a:tailEnd/>
            </a:ln>
          </p:spPr>
          <p:txBody>
            <a:bodyPr wrap="none" anchor="ctr"/>
            <a:lstStyle/>
            <a:p>
              <a:endParaRPr lang="en-US"/>
            </a:p>
          </p:txBody>
        </p:sp>
        <p:sp>
          <p:nvSpPr>
            <p:cNvPr id="14370" name="Rectangle 39"/>
            <p:cNvSpPr>
              <a:spLocks noChangeArrowheads="1"/>
            </p:cNvSpPr>
            <p:nvPr/>
          </p:nvSpPr>
          <p:spPr bwMode="auto">
            <a:xfrm>
              <a:off x="963" y="1985"/>
              <a:ext cx="92" cy="92"/>
            </a:xfrm>
            <a:prstGeom prst="rect">
              <a:avLst/>
            </a:prstGeom>
            <a:solidFill>
              <a:srgbClr val="00CCFF"/>
            </a:solidFill>
            <a:ln w="12700">
              <a:solidFill>
                <a:schemeClr val="tx1"/>
              </a:solidFill>
              <a:miter lim="800000"/>
              <a:headEnd/>
              <a:tailEnd/>
            </a:ln>
          </p:spPr>
          <p:txBody>
            <a:bodyPr wrap="none" anchor="ctr"/>
            <a:lstStyle/>
            <a:p>
              <a:endParaRPr lang="en-US"/>
            </a:p>
          </p:txBody>
        </p:sp>
        <p:sp>
          <p:nvSpPr>
            <p:cNvPr id="14371" name="Rectangle 40"/>
            <p:cNvSpPr>
              <a:spLocks noChangeArrowheads="1"/>
            </p:cNvSpPr>
            <p:nvPr/>
          </p:nvSpPr>
          <p:spPr bwMode="auto">
            <a:xfrm>
              <a:off x="1238" y="1998"/>
              <a:ext cx="92" cy="92"/>
            </a:xfrm>
            <a:prstGeom prst="rect">
              <a:avLst/>
            </a:prstGeom>
            <a:solidFill>
              <a:srgbClr val="00CCFF"/>
            </a:solidFill>
            <a:ln w="12700">
              <a:solidFill>
                <a:schemeClr val="tx1"/>
              </a:solidFill>
              <a:miter lim="800000"/>
              <a:headEnd/>
              <a:tailEnd/>
            </a:ln>
          </p:spPr>
          <p:txBody>
            <a:bodyPr wrap="none" anchor="ctr"/>
            <a:lstStyle/>
            <a:p>
              <a:endParaRPr lang="en-US"/>
            </a:p>
          </p:txBody>
        </p:sp>
        <p:sp>
          <p:nvSpPr>
            <p:cNvPr id="14372" name="Rectangle 41"/>
            <p:cNvSpPr>
              <a:spLocks noChangeArrowheads="1"/>
            </p:cNvSpPr>
            <p:nvPr/>
          </p:nvSpPr>
          <p:spPr bwMode="auto">
            <a:xfrm>
              <a:off x="1526" y="2031"/>
              <a:ext cx="92" cy="92"/>
            </a:xfrm>
            <a:prstGeom prst="rect">
              <a:avLst/>
            </a:prstGeom>
            <a:solidFill>
              <a:srgbClr val="00CCFF"/>
            </a:solidFill>
            <a:ln w="12700">
              <a:solidFill>
                <a:schemeClr val="tx1"/>
              </a:solidFill>
              <a:miter lim="800000"/>
              <a:headEnd/>
              <a:tailEnd/>
            </a:ln>
          </p:spPr>
          <p:txBody>
            <a:bodyPr wrap="none" anchor="ctr"/>
            <a:lstStyle/>
            <a:p>
              <a:endParaRPr lang="en-US"/>
            </a:p>
          </p:txBody>
        </p:sp>
        <p:sp>
          <p:nvSpPr>
            <p:cNvPr id="14373" name="Rectangle 42"/>
            <p:cNvSpPr>
              <a:spLocks noChangeArrowheads="1"/>
            </p:cNvSpPr>
            <p:nvPr/>
          </p:nvSpPr>
          <p:spPr bwMode="auto">
            <a:xfrm>
              <a:off x="2082" y="2075"/>
              <a:ext cx="92" cy="92"/>
            </a:xfrm>
            <a:prstGeom prst="rect">
              <a:avLst/>
            </a:prstGeom>
            <a:solidFill>
              <a:srgbClr val="00CCFF"/>
            </a:solidFill>
            <a:ln w="12700">
              <a:solidFill>
                <a:schemeClr val="tx1"/>
              </a:solidFill>
              <a:miter lim="800000"/>
              <a:headEnd/>
              <a:tailEnd/>
            </a:ln>
          </p:spPr>
          <p:txBody>
            <a:bodyPr wrap="none" anchor="ctr"/>
            <a:lstStyle/>
            <a:p>
              <a:endParaRPr lang="en-US"/>
            </a:p>
          </p:txBody>
        </p:sp>
        <p:sp>
          <p:nvSpPr>
            <p:cNvPr id="14374" name="Rectangle 43"/>
            <p:cNvSpPr>
              <a:spLocks noChangeArrowheads="1"/>
            </p:cNvSpPr>
            <p:nvPr/>
          </p:nvSpPr>
          <p:spPr bwMode="auto">
            <a:xfrm>
              <a:off x="2511" y="2059"/>
              <a:ext cx="92" cy="92"/>
            </a:xfrm>
            <a:prstGeom prst="rect">
              <a:avLst/>
            </a:prstGeom>
            <a:solidFill>
              <a:srgbClr val="00CCFF"/>
            </a:solidFill>
            <a:ln w="12700">
              <a:solidFill>
                <a:schemeClr val="tx1"/>
              </a:solidFill>
              <a:miter lim="800000"/>
              <a:headEnd/>
              <a:tailEnd/>
            </a:ln>
          </p:spPr>
          <p:txBody>
            <a:bodyPr wrap="none" anchor="ctr"/>
            <a:lstStyle/>
            <a:p>
              <a:endParaRPr lang="en-US"/>
            </a:p>
          </p:txBody>
        </p:sp>
        <p:sp>
          <p:nvSpPr>
            <p:cNvPr id="14375" name="Rectangle 44"/>
            <p:cNvSpPr>
              <a:spLocks noChangeArrowheads="1"/>
            </p:cNvSpPr>
            <p:nvPr/>
          </p:nvSpPr>
          <p:spPr bwMode="auto">
            <a:xfrm>
              <a:off x="4746" y="2701"/>
              <a:ext cx="92" cy="92"/>
            </a:xfrm>
            <a:prstGeom prst="rect">
              <a:avLst/>
            </a:prstGeom>
            <a:solidFill>
              <a:srgbClr val="00CCFF"/>
            </a:solidFill>
            <a:ln w="12700">
              <a:solidFill>
                <a:schemeClr val="tx1"/>
              </a:solidFill>
              <a:miter lim="800000"/>
              <a:headEnd/>
              <a:tailEnd/>
            </a:ln>
          </p:spPr>
          <p:txBody>
            <a:bodyPr wrap="none" anchor="ctr"/>
            <a:lstStyle/>
            <a:p>
              <a:endParaRPr lang="en-US"/>
            </a:p>
          </p:txBody>
        </p:sp>
      </p:grpSp>
      <p:sp>
        <p:nvSpPr>
          <p:cNvPr id="14342" name="Title 40"/>
          <p:cNvSpPr>
            <a:spLocks noGrp="1"/>
          </p:cNvSpPr>
          <p:nvPr>
            <p:ph type="title"/>
          </p:nvPr>
        </p:nvSpPr>
        <p:spPr/>
        <p:txBody>
          <a:bodyPr/>
          <a:lstStyle/>
          <a:p>
            <a:r>
              <a:rPr lang="it-IT" dirty="0" smtClean="0"/>
              <a:t>Alte dosi di testosterone inducono effetti avversi nella prostata?</a:t>
            </a:r>
            <a:endParaRPr lang="it-IT" dirty="0"/>
          </a:p>
        </p:txBody>
      </p:sp>
      <p:sp>
        <p:nvSpPr>
          <p:cNvPr id="42" name="Text Box 7"/>
          <p:cNvSpPr txBox="1">
            <a:spLocks noChangeArrowheads="1"/>
          </p:cNvSpPr>
          <p:nvPr/>
        </p:nvSpPr>
        <p:spPr bwMode="auto">
          <a:xfrm>
            <a:off x="103125" y="6375400"/>
            <a:ext cx="7166189" cy="515526"/>
          </a:xfrm>
          <a:prstGeom prst="rect">
            <a:avLst/>
          </a:prstGeom>
          <a:noFill/>
          <a:ln w="12700">
            <a:noFill/>
            <a:miter lim="800000"/>
            <a:headEnd type="none" w="sm" len="sm"/>
            <a:tailEnd type="none" w="sm" len="sm"/>
          </a:ln>
        </p:spPr>
        <p:txBody>
          <a:bodyPr wrap="square">
            <a:spAutoFit/>
          </a:bodyPr>
          <a:lstStyle/>
          <a:p>
            <a:pPr eaLnBrk="0" hangingPunct="0">
              <a:spcBef>
                <a:spcPct val="50000"/>
              </a:spcBef>
            </a:pPr>
            <a:r>
              <a:rPr lang="de-DE" sz="1100" dirty="0" smtClean="0"/>
              <a:t>Tomera K </a:t>
            </a:r>
            <a:r>
              <a:rPr lang="de-DE" sz="1100" i="1" dirty="0" smtClean="0"/>
              <a:t>et al</a:t>
            </a:r>
            <a:r>
              <a:rPr lang="de-DE" sz="1100" dirty="0" smtClean="0"/>
              <a:t>. </a:t>
            </a:r>
            <a:r>
              <a:rPr lang="de-DE" sz="1100" i="1" dirty="0" smtClean="0"/>
              <a:t>J Urol </a:t>
            </a:r>
            <a:r>
              <a:rPr lang="de-DE" sz="1100" dirty="0" smtClean="0"/>
              <a:t>2001;16:1585–1589, </a:t>
            </a:r>
            <a:r>
              <a:rPr lang="en-US" sz="1100" dirty="0" smtClean="0"/>
              <a:t>In: </a:t>
            </a:r>
            <a:r>
              <a:rPr lang="en-US" sz="1100" dirty="0" err="1" smtClean="0"/>
              <a:t>Morgentaler</a:t>
            </a:r>
            <a:r>
              <a:rPr lang="en-US" sz="1100" dirty="0" smtClean="0"/>
              <a:t> A &amp; </a:t>
            </a:r>
            <a:r>
              <a:rPr lang="en-US" sz="1100" dirty="0" err="1" smtClean="0"/>
              <a:t>Traish</a:t>
            </a:r>
            <a:r>
              <a:rPr lang="en-US" sz="1100" dirty="0" smtClean="0"/>
              <a:t> AM. </a:t>
            </a:r>
            <a:r>
              <a:rPr lang="en-US" sz="1100" i="1" dirty="0" err="1" smtClean="0"/>
              <a:t>Eur</a:t>
            </a:r>
            <a:r>
              <a:rPr lang="en-US" sz="1100" i="1" dirty="0" smtClean="0"/>
              <a:t> </a:t>
            </a:r>
            <a:r>
              <a:rPr lang="en-US" sz="1100" i="1" dirty="0" err="1" smtClean="0"/>
              <a:t>Urol</a:t>
            </a:r>
            <a:r>
              <a:rPr lang="de-DE" sz="1100" i="1" dirty="0" smtClean="0"/>
              <a:t> </a:t>
            </a:r>
            <a:r>
              <a:rPr lang="de-DE" sz="1100" dirty="0" smtClean="0"/>
              <a:t>2009</a:t>
            </a:r>
            <a:r>
              <a:rPr lang="en-US" sz="1100" dirty="0" smtClean="0"/>
              <a:t>;55</a:t>
            </a:r>
            <a:r>
              <a:rPr lang="de-DE" sz="1100" dirty="0" smtClean="0"/>
              <a:t>:310–321.</a:t>
            </a:r>
            <a:endParaRPr lang="en-US" sz="1100" dirty="0" smtClean="0"/>
          </a:p>
          <a:p>
            <a:pPr eaLnBrk="0" hangingPunct="0">
              <a:spcBef>
                <a:spcPct val="50000"/>
              </a:spcBef>
            </a:pPr>
            <a:endParaRPr lang="en-US" altLang="en-GB" sz="1100"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it-IT" sz="2400" dirty="0" smtClean="0"/>
              <a:t>Effetti della normalizzazione dei livelli di testosterone sulla prostata in uomini ipogonadici</a:t>
            </a:r>
            <a:endParaRPr lang="it-IT" sz="2400" dirty="0"/>
          </a:p>
        </p:txBody>
      </p:sp>
      <p:sp>
        <p:nvSpPr>
          <p:cNvPr id="22" name="Text Box 7"/>
          <p:cNvSpPr txBox="1">
            <a:spLocks noChangeArrowheads="1"/>
          </p:cNvSpPr>
          <p:nvPr/>
        </p:nvSpPr>
        <p:spPr bwMode="auto">
          <a:xfrm>
            <a:off x="96048" y="6375400"/>
            <a:ext cx="3788550" cy="261610"/>
          </a:xfrm>
          <a:prstGeom prst="rect">
            <a:avLst/>
          </a:prstGeom>
          <a:noFill/>
          <a:ln w="12700">
            <a:noFill/>
            <a:miter lim="800000"/>
            <a:headEnd type="none" w="sm" len="sm"/>
            <a:tailEnd type="none" w="sm" len="sm"/>
          </a:ln>
        </p:spPr>
        <p:txBody>
          <a:bodyPr wrap="square">
            <a:spAutoFit/>
          </a:bodyPr>
          <a:lstStyle/>
          <a:p>
            <a:pPr eaLnBrk="0" hangingPunct="0"/>
            <a:r>
              <a:rPr lang="de-DE" sz="1100" dirty="0" smtClean="0"/>
              <a:t>Calof OM </a:t>
            </a:r>
            <a:r>
              <a:rPr lang="de-DE" sz="1100" i="1" dirty="0" smtClean="0"/>
              <a:t>et al</a:t>
            </a:r>
            <a:r>
              <a:rPr lang="de-DE" sz="1100" dirty="0" smtClean="0"/>
              <a:t>. </a:t>
            </a:r>
            <a:r>
              <a:rPr lang="de-DE" sz="1100" i="1" dirty="0" smtClean="0"/>
              <a:t>J Gerontol</a:t>
            </a:r>
            <a:r>
              <a:rPr lang="de-DE" sz="1100" dirty="0" smtClean="0"/>
              <a:t> 2005;60A(11):4051–4057.</a:t>
            </a:r>
            <a:endParaRPr lang="de-DE" sz="11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7604" t="21500" r="63542" b="51167"/>
          <a:stretch/>
        </p:blipFill>
        <p:spPr bwMode="auto">
          <a:xfrm>
            <a:off x="838994" y="1646238"/>
            <a:ext cx="7466012" cy="44203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it-IT" sz="2400" dirty="0" smtClean="0"/>
              <a:t>IPASS </a:t>
            </a:r>
            <a:r>
              <a:rPr lang="it-IT" sz="2400" dirty="0" err="1" smtClean="0"/>
              <a:t>Nebido</a:t>
            </a:r>
            <a:r>
              <a:rPr lang="it-IT" sz="2400" baseline="30000" dirty="0" smtClean="0"/>
              <a:t>®</a:t>
            </a:r>
            <a:r>
              <a:rPr lang="it-IT" sz="2400" dirty="0" smtClean="0"/>
              <a:t> - Studio osservazionale sulla sicurezza (1123 uomini)</a:t>
            </a:r>
            <a:r>
              <a:rPr lang="it-IT" dirty="0" smtClean="0"/>
              <a:t/>
            </a:r>
            <a:br>
              <a:rPr lang="it-IT" dirty="0" smtClean="0"/>
            </a:br>
            <a:endParaRPr lang="en-GB" dirty="0" smtClean="0"/>
          </a:p>
        </p:txBody>
      </p:sp>
      <p:sp>
        <p:nvSpPr>
          <p:cNvPr id="9" name="Content Placeholder 8"/>
          <p:cNvSpPr>
            <a:spLocks noGrp="1"/>
          </p:cNvSpPr>
          <p:nvPr>
            <p:ph idx="1"/>
          </p:nvPr>
        </p:nvSpPr>
        <p:spPr/>
        <p:txBody>
          <a:bodyPr>
            <a:normAutofit/>
          </a:bodyPr>
          <a:lstStyle/>
          <a:p>
            <a:r>
              <a:rPr lang="it-IT" sz="1600" dirty="0" smtClean="0"/>
              <a:t>Non </a:t>
            </a:r>
            <a:r>
              <a:rPr lang="it-IT" sz="1600" dirty="0"/>
              <a:t>si è osservato alcun caso di cancro alla </a:t>
            </a:r>
            <a:r>
              <a:rPr lang="it-IT" sz="1600" dirty="0" smtClean="0"/>
              <a:t>prostata</a:t>
            </a:r>
          </a:p>
          <a:p>
            <a:pPr>
              <a:buNone/>
            </a:pPr>
            <a:r>
              <a:rPr lang="it-IT" sz="1600" dirty="0" smtClean="0"/>
              <a:t>	(4 </a:t>
            </a:r>
            <a:r>
              <a:rPr lang="it-IT" sz="1600" dirty="0"/>
              <a:t>biopsie prostatiche documentate</a:t>
            </a:r>
            <a:r>
              <a:rPr lang="it-IT" sz="1600" dirty="0" smtClean="0"/>
              <a:t>)</a:t>
            </a:r>
            <a:endParaRPr lang="it-IT" sz="1600" dirty="0"/>
          </a:p>
          <a:p>
            <a:r>
              <a:rPr lang="it-IT" sz="1600" dirty="0" smtClean="0"/>
              <a:t>Ingrossamento </a:t>
            </a:r>
            <a:r>
              <a:rPr lang="it-IT" sz="1600" dirty="0"/>
              <a:t>prostatico e ritenzione urinaria si sono </a:t>
            </a:r>
            <a:r>
              <a:rPr lang="it-IT" sz="1600" dirty="0" smtClean="0"/>
              <a:t>verificati in </a:t>
            </a:r>
            <a:r>
              <a:rPr lang="it-IT" sz="1600" dirty="0"/>
              <a:t>un </a:t>
            </a:r>
            <a:r>
              <a:rPr lang="it-IT" sz="1600" dirty="0" smtClean="0"/>
              <a:t>paziente</a:t>
            </a:r>
            <a:endParaRPr lang="en-US" sz="2000" dirty="0" smtClean="0"/>
          </a:p>
          <a:p>
            <a:endParaRPr lang="en-US" sz="2000" dirty="0" smtClean="0"/>
          </a:p>
          <a:p>
            <a:endParaRPr lang="en-GB" sz="2000" dirty="0"/>
          </a:p>
        </p:txBody>
      </p:sp>
      <p:sp>
        <p:nvSpPr>
          <p:cNvPr id="79877" name="Text Box 28"/>
          <p:cNvSpPr txBox="1">
            <a:spLocks noChangeArrowheads="1"/>
          </p:cNvSpPr>
          <p:nvPr/>
        </p:nvSpPr>
        <p:spPr bwMode="auto">
          <a:xfrm>
            <a:off x="1827212" y="6090424"/>
            <a:ext cx="7316788" cy="307777"/>
          </a:xfrm>
          <a:prstGeom prst="rect">
            <a:avLst/>
          </a:prstGeom>
          <a:noFill/>
          <a:ln w="9525">
            <a:noFill/>
            <a:miter lim="800000"/>
            <a:headEnd/>
            <a:tailEnd/>
          </a:ln>
        </p:spPr>
        <p:txBody>
          <a:bodyPr>
            <a:spAutoFit/>
          </a:bodyPr>
          <a:lstStyle/>
          <a:p>
            <a:pPr algn="r" eaLnBrk="0" hangingPunct="0"/>
            <a:r>
              <a:rPr lang="en-GB" sz="1400" dirty="0" smtClean="0">
                <a:ea typeface="MS PGothic" pitchFamily="34" charset="-128"/>
              </a:rPr>
              <a:t>PSA = </a:t>
            </a:r>
            <a:r>
              <a:rPr lang="en-GB" sz="1400" dirty="0" err="1" smtClean="0">
                <a:ea typeface="MS PGothic" pitchFamily="34" charset="-128"/>
              </a:rPr>
              <a:t>antigene</a:t>
            </a:r>
            <a:r>
              <a:rPr lang="en-GB" sz="1400" dirty="0" smtClean="0">
                <a:ea typeface="MS PGothic" pitchFamily="34" charset="-128"/>
              </a:rPr>
              <a:t> </a:t>
            </a:r>
            <a:r>
              <a:rPr lang="en-GB" sz="1400" dirty="0" err="1" smtClean="0">
                <a:ea typeface="MS PGothic" pitchFamily="34" charset="-128"/>
              </a:rPr>
              <a:t>prostatico</a:t>
            </a:r>
            <a:r>
              <a:rPr lang="en-GB" sz="1400" dirty="0" smtClean="0">
                <a:ea typeface="MS PGothic" pitchFamily="34" charset="-128"/>
              </a:rPr>
              <a:t> </a:t>
            </a:r>
            <a:r>
              <a:rPr lang="en-GB" sz="1400" dirty="0" err="1" smtClean="0">
                <a:ea typeface="MS PGothic" pitchFamily="34" charset="-128"/>
              </a:rPr>
              <a:t>specifico</a:t>
            </a:r>
            <a:r>
              <a:rPr lang="en-GB" sz="1400" dirty="0" smtClean="0">
                <a:ea typeface="MS PGothic" pitchFamily="34" charset="-128"/>
              </a:rPr>
              <a:t>; SD = </a:t>
            </a:r>
            <a:r>
              <a:rPr lang="en-GB" sz="1400" dirty="0" err="1" smtClean="0">
                <a:ea typeface="MS PGothic" pitchFamily="34" charset="-128"/>
              </a:rPr>
              <a:t>deviazione</a:t>
            </a:r>
            <a:r>
              <a:rPr lang="en-GB" sz="1400" dirty="0" smtClean="0">
                <a:ea typeface="MS PGothic" pitchFamily="34" charset="-128"/>
              </a:rPr>
              <a:t> standard</a:t>
            </a:r>
            <a:endParaRPr lang="en-GB" sz="1400" dirty="0">
              <a:ea typeface="MS PGothic" pitchFamily="34" charset="-128"/>
            </a:endParaRPr>
          </a:p>
        </p:txBody>
      </p:sp>
      <p:graphicFrame>
        <p:nvGraphicFramePr>
          <p:cNvPr id="82014" name="Group 94"/>
          <p:cNvGraphicFramePr>
            <a:graphicFrameLocks noGrp="1"/>
          </p:cNvGraphicFramePr>
          <p:nvPr/>
        </p:nvGraphicFramePr>
        <p:xfrm>
          <a:off x="733425" y="3101445"/>
          <a:ext cx="3738739" cy="2560320"/>
        </p:xfrm>
        <a:graphic>
          <a:graphicData uri="http://schemas.openxmlformats.org/drawingml/2006/table">
            <a:tbl>
              <a:tblPr/>
              <a:tblGrid>
                <a:gridCol w="953520"/>
                <a:gridCol w="928799"/>
                <a:gridCol w="927622"/>
                <a:gridCol w="928798"/>
              </a:tblGrid>
              <a:tr h="353438">
                <a:tc gridSpan="4">
                  <a:txBody>
                    <a:bodyPr/>
                    <a:lstStyle/>
                    <a:p>
                      <a:pPr marL="1588" marR="0" lvl="0" indent="0" algn="ctr" defTabSz="914400" rtl="0" eaLnBrk="0" fontAlgn="base" latinLnBrk="0" hangingPunct="0">
                        <a:lnSpc>
                          <a:spcPct val="100000"/>
                        </a:lnSpc>
                        <a:spcBef>
                          <a:spcPct val="50000"/>
                        </a:spcBef>
                        <a:spcAft>
                          <a:spcPct val="0"/>
                        </a:spcAft>
                        <a:buClr>
                          <a:schemeClr val="tx2"/>
                        </a:buClr>
                        <a:buSzTx/>
                        <a:buFont typeface="Wingdings" pitchFamily="2" charset="2"/>
                        <a:buNone/>
                        <a:tabLst/>
                      </a:pPr>
                      <a:r>
                        <a:rPr kumimoji="0" lang="en-US" sz="1800" b="1" i="0" u="none" strike="noStrike" cap="none" normalizeH="0" baseline="0" dirty="0" smtClean="0">
                          <a:ln>
                            <a:noFill/>
                          </a:ln>
                          <a:solidFill>
                            <a:schemeClr val="bg1"/>
                          </a:solidFill>
                          <a:effectLst/>
                          <a:latin typeface="Arial" charset="0"/>
                          <a:cs typeface="Times New Roman" pitchFamily="18" charset="0"/>
                        </a:rPr>
                        <a:t>PSA (</a:t>
                      </a:r>
                      <a:r>
                        <a:rPr kumimoji="0" lang="en-US" sz="1800" b="1" i="0" u="none" strike="noStrike" cap="none" normalizeH="0" baseline="0" dirty="0" err="1" smtClean="0">
                          <a:ln>
                            <a:noFill/>
                          </a:ln>
                          <a:solidFill>
                            <a:schemeClr val="bg1"/>
                          </a:solidFill>
                          <a:effectLst/>
                          <a:latin typeface="Arial" charset="0"/>
                          <a:cs typeface="Times New Roman" pitchFamily="18" charset="0"/>
                        </a:rPr>
                        <a:t>ng</a:t>
                      </a:r>
                      <a:r>
                        <a:rPr kumimoji="0" lang="en-US" sz="1800" b="1" i="0" u="none" strike="noStrike" cap="none" normalizeH="0" baseline="0" dirty="0" smtClean="0">
                          <a:ln>
                            <a:noFill/>
                          </a:ln>
                          <a:solidFill>
                            <a:schemeClr val="bg1"/>
                          </a:solidFill>
                          <a:effectLst/>
                          <a:latin typeface="Arial" charset="0"/>
                          <a:cs typeface="Times New Roman" pitchFamily="18" charset="0"/>
                        </a:rPr>
                        <a:t>/</a:t>
                      </a:r>
                      <a:r>
                        <a:rPr kumimoji="0" lang="en-US" sz="1800" b="1" i="0" u="none" strike="noStrike" cap="none" normalizeH="0" baseline="0" dirty="0" err="1" smtClean="0">
                          <a:ln>
                            <a:noFill/>
                          </a:ln>
                          <a:solidFill>
                            <a:schemeClr val="bg1"/>
                          </a:solidFill>
                          <a:effectLst/>
                          <a:latin typeface="Arial" charset="0"/>
                          <a:cs typeface="Times New Roman" pitchFamily="18" charset="0"/>
                        </a:rPr>
                        <a:t>mL</a:t>
                      </a:r>
                      <a:r>
                        <a:rPr kumimoji="0" lang="en-US" sz="1800" b="1" i="0" u="none" strike="noStrike" cap="none" normalizeH="0" baseline="0" dirty="0" smtClean="0">
                          <a:ln>
                            <a:noFill/>
                          </a:ln>
                          <a:solidFill>
                            <a:schemeClr val="bg1"/>
                          </a:solidFill>
                          <a:effectLst/>
                          <a:latin typeface="Arial" charset="0"/>
                          <a:cs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hMerge="1">
                  <a:txBody>
                    <a:bodyPr/>
                    <a:lstStyle/>
                    <a:p>
                      <a:endParaRPr lang="en-GB"/>
                    </a:p>
                  </a:txBody>
                  <a:tcPr/>
                </a:tc>
                <a:tc hMerge="1">
                  <a:txBody>
                    <a:bodyPr/>
                    <a:lstStyle/>
                    <a:p>
                      <a:endParaRPr lang="en-GB"/>
                    </a:p>
                  </a:txBody>
                  <a:tcPr/>
                </a:tc>
                <a:tc hMerge="1">
                  <a:txBody>
                    <a:bodyPr/>
                    <a:lstStyle/>
                    <a:p>
                      <a:endParaRPr lang="en-GB"/>
                    </a:p>
                  </a:txBody>
                  <a:tcPr/>
                </a:tc>
              </a:tr>
              <a:tr h="287169">
                <a:tc>
                  <a:txBody>
                    <a:bodyPr/>
                    <a:lstStyle/>
                    <a:p>
                      <a:pPr marL="1588" marR="0" lvl="0" indent="0" algn="l" defTabSz="914400" rtl="0" eaLnBrk="0" fontAlgn="base" latinLnBrk="0" hangingPunct="0">
                        <a:lnSpc>
                          <a:spcPct val="100000"/>
                        </a:lnSpc>
                        <a:spcBef>
                          <a:spcPct val="50000"/>
                        </a:spcBef>
                        <a:spcAft>
                          <a:spcPct val="0"/>
                        </a:spcAft>
                        <a:buClr>
                          <a:schemeClr val="tx2"/>
                        </a:buClr>
                        <a:buSzTx/>
                        <a:buFont typeface="Wingdings" pitchFamily="2" charset="2"/>
                        <a:buNone/>
                        <a:tabLst/>
                      </a:pPr>
                      <a:endParaRPr kumimoji="0" lang="en-US" sz="1800" b="1" i="0" u="none" strike="noStrike" cap="none" normalizeH="0" baseline="0" smtClean="0">
                        <a:ln>
                          <a:noFill/>
                        </a:ln>
                        <a:solidFill>
                          <a:schemeClr val="bg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1588" marR="0" lvl="0" indent="0" algn="ctr" defTabSz="914400" rtl="0" eaLnBrk="0" fontAlgn="base" latinLnBrk="0" hangingPunct="0">
                        <a:lnSpc>
                          <a:spcPct val="100000"/>
                        </a:lnSpc>
                        <a:spcBef>
                          <a:spcPct val="50000"/>
                        </a:spcBef>
                        <a:spcAft>
                          <a:spcPct val="0"/>
                        </a:spcAft>
                        <a:buClr>
                          <a:schemeClr val="tx2"/>
                        </a:buClr>
                        <a:buSzTx/>
                        <a:buFont typeface="Wingdings" pitchFamily="2" charset="2"/>
                        <a:buNone/>
                        <a:tabLst/>
                      </a:pPr>
                      <a:r>
                        <a:rPr kumimoji="0" lang="en-US" sz="1400" b="1" i="0" u="none" strike="noStrike" cap="none" normalizeH="0" baseline="0" dirty="0" smtClean="0">
                          <a:ln>
                            <a:noFill/>
                          </a:ln>
                          <a:solidFill>
                            <a:schemeClr val="bg1"/>
                          </a:solidFill>
                          <a:effectLst/>
                          <a:latin typeface="Arial" charset="0"/>
                          <a:cs typeface="Arial" charset="0"/>
                        </a:rPr>
                        <a:t>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Arial" charset="0"/>
                          <a:cs typeface="Times New Roman" pitchFamily="18" charset="0"/>
                        </a:rPr>
                        <a:t>Media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Arial" charset="0"/>
                          <a:cs typeface="Times New Roman" pitchFamily="18" charset="0"/>
                        </a:rPr>
                        <a:t>DS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287169">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Times New Roman" pitchFamily="18" charset="0"/>
                        </a:rPr>
                        <a:t>Baseline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938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1.10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0.94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7169">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err="1" smtClean="0">
                          <a:ln>
                            <a:noFill/>
                          </a:ln>
                          <a:solidFill>
                            <a:schemeClr val="tx1"/>
                          </a:solidFill>
                          <a:effectLst/>
                          <a:latin typeface="Arial" charset="0"/>
                          <a:cs typeface="Times New Roman" pitchFamily="18" charset="0"/>
                        </a:rPr>
                        <a:t>Visita</a:t>
                      </a:r>
                      <a:r>
                        <a:rPr kumimoji="0" lang="en-US" sz="1400" b="1" i="0" u="none" strike="noStrike" cap="none" normalizeH="0" baseline="0" dirty="0" smtClean="0">
                          <a:ln>
                            <a:noFill/>
                          </a:ln>
                          <a:solidFill>
                            <a:schemeClr val="tx1"/>
                          </a:solidFill>
                          <a:effectLst/>
                          <a:latin typeface="Arial" charset="0"/>
                          <a:cs typeface="Times New Roman" pitchFamily="18" charset="0"/>
                        </a:rPr>
                        <a:t> 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708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1.20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1.08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7169">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err="1" smtClean="0">
                          <a:ln>
                            <a:noFill/>
                          </a:ln>
                          <a:solidFill>
                            <a:schemeClr val="tx1"/>
                          </a:solidFill>
                          <a:effectLst/>
                          <a:latin typeface="Arial" charset="0"/>
                          <a:cs typeface="Arial" charset="0"/>
                        </a:rPr>
                        <a:t>Visita</a:t>
                      </a:r>
                      <a:r>
                        <a:rPr kumimoji="0" lang="en-US" sz="1400" b="1" i="0" u="none" strike="noStrike" cap="none" normalizeH="0" baseline="0" dirty="0" smtClean="0">
                          <a:ln>
                            <a:noFill/>
                          </a:ln>
                          <a:solidFill>
                            <a:schemeClr val="tx1"/>
                          </a:solidFill>
                          <a:effectLst/>
                          <a:latin typeface="Arial" charset="0"/>
                          <a:cs typeface="Times New Roman" pitchFamily="18" charset="0"/>
                        </a:rPr>
                        <a:t> 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676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1.30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1.18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7169">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err="1" smtClean="0">
                          <a:ln>
                            <a:noFill/>
                          </a:ln>
                          <a:solidFill>
                            <a:schemeClr val="tx1"/>
                          </a:solidFill>
                          <a:effectLst/>
                          <a:latin typeface="Arial" charset="0"/>
                          <a:cs typeface="Arial" charset="0"/>
                        </a:rPr>
                        <a:t>Visita</a:t>
                      </a:r>
                      <a:r>
                        <a:rPr kumimoji="0" lang="en-US" sz="1400" b="1" i="0" u="none" strike="noStrike" cap="none" normalizeH="0" baseline="0" dirty="0" smtClean="0">
                          <a:ln>
                            <a:noFill/>
                          </a:ln>
                          <a:solidFill>
                            <a:schemeClr val="tx1"/>
                          </a:solidFill>
                          <a:effectLst/>
                          <a:latin typeface="Arial" charset="0"/>
                          <a:cs typeface="Arial" charset="0"/>
                        </a:rPr>
                        <a:t> </a:t>
                      </a:r>
                      <a:r>
                        <a:rPr kumimoji="0" lang="en-US" sz="1400" b="1" i="0" u="none" strike="noStrike" cap="none" normalizeH="0" baseline="0" dirty="0" smtClean="0">
                          <a:ln>
                            <a:noFill/>
                          </a:ln>
                          <a:solidFill>
                            <a:schemeClr val="tx1"/>
                          </a:solidFill>
                          <a:effectLst/>
                          <a:latin typeface="Arial" charset="0"/>
                          <a:cs typeface="Times New Roman" pitchFamily="18" charset="0"/>
                        </a:rPr>
                        <a:t>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537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1.20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1.03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7169">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err="1" smtClean="0">
                          <a:ln>
                            <a:noFill/>
                          </a:ln>
                          <a:solidFill>
                            <a:schemeClr val="tx1"/>
                          </a:solidFill>
                          <a:effectLst/>
                          <a:latin typeface="Arial" charset="0"/>
                          <a:cs typeface="Arial" charset="0"/>
                        </a:rPr>
                        <a:t>Visita</a:t>
                      </a:r>
                      <a:r>
                        <a:rPr kumimoji="0" lang="en-US" sz="1400" b="1" i="0" u="none" strike="noStrike" cap="none" normalizeH="0" baseline="0" dirty="0" smtClean="0">
                          <a:ln>
                            <a:noFill/>
                          </a:ln>
                          <a:solidFill>
                            <a:schemeClr val="tx1"/>
                          </a:solidFill>
                          <a:effectLst/>
                          <a:latin typeface="Arial" charset="0"/>
                          <a:cs typeface="Arial" charset="0"/>
                        </a:rPr>
                        <a:t> </a:t>
                      </a:r>
                      <a:r>
                        <a:rPr kumimoji="0" lang="en-US" sz="1400" b="1" i="0" u="none" strike="noStrike" cap="none" normalizeH="0" baseline="0" dirty="0" smtClean="0">
                          <a:ln>
                            <a:noFill/>
                          </a:ln>
                          <a:solidFill>
                            <a:schemeClr val="tx1"/>
                          </a:solidFill>
                          <a:effectLst/>
                          <a:latin typeface="Arial" charset="0"/>
                          <a:cs typeface="Times New Roman" pitchFamily="18" charset="0"/>
                        </a:rPr>
                        <a:t>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455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70C0"/>
                          </a:solidFill>
                          <a:effectLst/>
                          <a:latin typeface="Arial" charset="0"/>
                          <a:cs typeface="Times New Roman" pitchFamily="18" charset="0"/>
                        </a:rPr>
                        <a:t>1.10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70C0"/>
                          </a:solidFill>
                          <a:effectLst/>
                          <a:latin typeface="Arial" charset="0"/>
                          <a:cs typeface="Times New Roman" pitchFamily="18" charset="0"/>
                        </a:rPr>
                        <a:t>1.05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82015" name="Group 95"/>
          <p:cNvGraphicFramePr>
            <a:graphicFrameLocks noGrp="1"/>
          </p:cNvGraphicFramePr>
          <p:nvPr/>
        </p:nvGraphicFramePr>
        <p:xfrm>
          <a:off x="4805363" y="3101445"/>
          <a:ext cx="3738739" cy="2560320"/>
        </p:xfrm>
        <a:graphic>
          <a:graphicData uri="http://schemas.openxmlformats.org/drawingml/2006/table">
            <a:tbl>
              <a:tblPr/>
              <a:tblGrid>
                <a:gridCol w="953520"/>
                <a:gridCol w="928799"/>
                <a:gridCol w="927622"/>
                <a:gridCol w="928798"/>
              </a:tblGrid>
              <a:tr h="353438">
                <a:tc gridSpan="4">
                  <a:txBody>
                    <a:bodyPr/>
                    <a:lstStyle/>
                    <a:p>
                      <a:pPr marL="1588" marR="0" lvl="0" indent="0" algn="ctr" defTabSz="914400" rtl="0" eaLnBrk="0" fontAlgn="base" latinLnBrk="0" hangingPunct="0">
                        <a:lnSpc>
                          <a:spcPct val="100000"/>
                        </a:lnSpc>
                        <a:spcBef>
                          <a:spcPct val="50000"/>
                        </a:spcBef>
                        <a:spcAft>
                          <a:spcPct val="0"/>
                        </a:spcAft>
                        <a:buClr>
                          <a:schemeClr val="tx2"/>
                        </a:buClr>
                        <a:buSzTx/>
                        <a:buFont typeface="Wingdings" pitchFamily="2" charset="2"/>
                        <a:buNone/>
                        <a:tabLst/>
                      </a:pPr>
                      <a:r>
                        <a:rPr kumimoji="0" lang="en-US" sz="1800" b="1" i="0" u="none" strike="noStrike" cap="none" normalizeH="0" baseline="0" dirty="0" err="1" smtClean="0">
                          <a:ln>
                            <a:noFill/>
                          </a:ln>
                          <a:solidFill>
                            <a:schemeClr val="bg1"/>
                          </a:solidFill>
                          <a:effectLst/>
                          <a:latin typeface="Arial" charset="0"/>
                          <a:cs typeface="Times New Roman" pitchFamily="18" charset="0"/>
                        </a:rPr>
                        <a:t>Ematocrito</a:t>
                      </a:r>
                      <a:r>
                        <a:rPr kumimoji="0" lang="en-US" sz="1800" b="1" i="0" u="none" strike="noStrike" cap="none" normalizeH="0" baseline="0" dirty="0" smtClean="0">
                          <a:ln>
                            <a:noFill/>
                          </a:ln>
                          <a:solidFill>
                            <a:schemeClr val="bg1"/>
                          </a:solidFill>
                          <a:effectLst/>
                          <a:latin typeface="Arial" charset="0"/>
                          <a:cs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hMerge="1">
                  <a:txBody>
                    <a:bodyPr/>
                    <a:lstStyle/>
                    <a:p>
                      <a:endParaRPr lang="en-GB"/>
                    </a:p>
                  </a:txBody>
                  <a:tcPr/>
                </a:tc>
                <a:tc hMerge="1">
                  <a:txBody>
                    <a:bodyPr/>
                    <a:lstStyle/>
                    <a:p>
                      <a:endParaRPr lang="en-GB"/>
                    </a:p>
                  </a:txBody>
                  <a:tcPr/>
                </a:tc>
                <a:tc hMerge="1">
                  <a:txBody>
                    <a:bodyPr/>
                    <a:lstStyle/>
                    <a:p>
                      <a:endParaRPr lang="en-GB"/>
                    </a:p>
                  </a:txBody>
                  <a:tcPr/>
                </a:tc>
              </a:tr>
              <a:tr h="287169">
                <a:tc>
                  <a:txBody>
                    <a:bodyPr/>
                    <a:lstStyle/>
                    <a:p>
                      <a:pPr marL="1588" marR="0" lvl="0" indent="0" algn="l" defTabSz="914400" rtl="0" eaLnBrk="0" fontAlgn="base" latinLnBrk="0" hangingPunct="0">
                        <a:lnSpc>
                          <a:spcPct val="100000"/>
                        </a:lnSpc>
                        <a:spcBef>
                          <a:spcPct val="50000"/>
                        </a:spcBef>
                        <a:spcAft>
                          <a:spcPct val="0"/>
                        </a:spcAft>
                        <a:buClr>
                          <a:schemeClr val="tx2"/>
                        </a:buClr>
                        <a:buSzTx/>
                        <a:buFont typeface="Wingdings" pitchFamily="2" charset="2"/>
                        <a:buNone/>
                        <a:tabLst/>
                      </a:pPr>
                      <a:endParaRPr kumimoji="0" lang="en-US" sz="1800" b="1"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1588" marR="0" lvl="0" indent="0" algn="ctr" defTabSz="914400" rtl="0" eaLnBrk="0" fontAlgn="base" latinLnBrk="0" hangingPunct="0">
                        <a:lnSpc>
                          <a:spcPct val="100000"/>
                        </a:lnSpc>
                        <a:spcBef>
                          <a:spcPct val="50000"/>
                        </a:spcBef>
                        <a:spcAft>
                          <a:spcPct val="0"/>
                        </a:spcAft>
                        <a:buClr>
                          <a:schemeClr val="tx2"/>
                        </a:buClr>
                        <a:buSzTx/>
                        <a:buFont typeface="Wingdings" pitchFamily="2" charset="2"/>
                        <a:buNone/>
                        <a:tabLst/>
                      </a:pPr>
                      <a:r>
                        <a:rPr kumimoji="0" lang="en-US" sz="1400" b="1" i="0" u="none" strike="noStrike" cap="none" normalizeH="0" baseline="0" dirty="0" smtClean="0">
                          <a:ln>
                            <a:noFill/>
                          </a:ln>
                          <a:solidFill>
                            <a:schemeClr val="bg1"/>
                          </a:solidFill>
                          <a:effectLst/>
                          <a:latin typeface="Arial" charset="0"/>
                          <a:cs typeface="Arial" charset="0"/>
                        </a:rPr>
                        <a:t>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Arial" charset="0"/>
                          <a:cs typeface="Times New Roman" pitchFamily="18" charset="0"/>
                        </a:rPr>
                        <a:t>Media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Arial" charset="0"/>
                          <a:cs typeface="Times New Roman" pitchFamily="18" charset="0"/>
                        </a:rPr>
                        <a:t>DS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287169">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Times New Roman" pitchFamily="18" charset="0"/>
                        </a:rPr>
                        <a:t>Baseline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843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42.8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6.56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7169">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err="1" smtClean="0">
                          <a:ln>
                            <a:noFill/>
                          </a:ln>
                          <a:solidFill>
                            <a:schemeClr val="tx1"/>
                          </a:solidFill>
                          <a:effectLst/>
                          <a:latin typeface="Arial" charset="0"/>
                          <a:cs typeface="Times New Roman" pitchFamily="18" charset="0"/>
                        </a:rPr>
                        <a:t>V</a:t>
                      </a:r>
                      <a:r>
                        <a:rPr kumimoji="0" lang="en-US" sz="1400" b="1" i="0" u="none" strike="noStrike" kern="1200" cap="none" normalizeH="0" baseline="0" dirty="0" err="1" smtClean="0">
                          <a:ln>
                            <a:noFill/>
                          </a:ln>
                          <a:solidFill>
                            <a:schemeClr val="tx1"/>
                          </a:solidFill>
                          <a:effectLst/>
                          <a:latin typeface="Arial" charset="0"/>
                          <a:ea typeface="+mn-ea"/>
                          <a:cs typeface="Arial" charset="0"/>
                        </a:rPr>
                        <a:t>isita</a:t>
                      </a:r>
                      <a:r>
                        <a:rPr kumimoji="0" lang="en-US" sz="1400" b="1" i="0" u="none" strike="noStrike" kern="1200" cap="none" normalizeH="0" baseline="0" dirty="0" smtClean="0">
                          <a:ln>
                            <a:noFill/>
                          </a:ln>
                          <a:solidFill>
                            <a:schemeClr val="tx1"/>
                          </a:solidFill>
                          <a:effectLst/>
                          <a:latin typeface="Arial" charset="0"/>
                          <a:ea typeface="+mn-ea"/>
                          <a:cs typeface="Arial" charset="0"/>
                        </a:rPr>
                        <a:t> 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725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44.0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5.83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7169">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err="1" smtClean="0">
                          <a:ln>
                            <a:noFill/>
                          </a:ln>
                          <a:solidFill>
                            <a:schemeClr val="tx1"/>
                          </a:solidFill>
                          <a:effectLst/>
                          <a:latin typeface="Arial" charset="0"/>
                          <a:cs typeface="Arial" charset="0"/>
                        </a:rPr>
                        <a:t>Visita</a:t>
                      </a:r>
                      <a:r>
                        <a:rPr kumimoji="0" lang="en-US" sz="1400" b="1" i="0" u="none" strike="noStrike" cap="none" normalizeH="0" baseline="0" dirty="0" smtClean="0">
                          <a:ln>
                            <a:noFill/>
                          </a:ln>
                          <a:solidFill>
                            <a:schemeClr val="tx1"/>
                          </a:solidFill>
                          <a:effectLst/>
                          <a:latin typeface="Arial" charset="0"/>
                          <a:cs typeface="Times New Roman" pitchFamily="18" charset="0"/>
                        </a:rPr>
                        <a:t> 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684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44.7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6.05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7169">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err="1" smtClean="0">
                          <a:ln>
                            <a:noFill/>
                          </a:ln>
                          <a:solidFill>
                            <a:schemeClr val="tx1"/>
                          </a:solidFill>
                          <a:effectLst/>
                          <a:latin typeface="Arial" charset="0"/>
                          <a:cs typeface="Arial" charset="0"/>
                        </a:rPr>
                        <a:t>Visita</a:t>
                      </a:r>
                      <a:r>
                        <a:rPr kumimoji="0" lang="en-US" sz="1400" b="1" i="0" u="none" strike="noStrike" cap="none" normalizeH="0" baseline="0" dirty="0" smtClean="0">
                          <a:ln>
                            <a:noFill/>
                          </a:ln>
                          <a:solidFill>
                            <a:schemeClr val="tx1"/>
                          </a:solidFill>
                          <a:effectLst/>
                          <a:latin typeface="Arial" charset="0"/>
                          <a:cs typeface="Arial" charset="0"/>
                        </a:rPr>
                        <a:t> </a:t>
                      </a:r>
                      <a:r>
                        <a:rPr kumimoji="0" lang="en-US" sz="1400" b="1" i="0" u="none" strike="noStrike" cap="none" normalizeH="0" baseline="0" dirty="0" smtClean="0">
                          <a:ln>
                            <a:noFill/>
                          </a:ln>
                          <a:solidFill>
                            <a:schemeClr val="tx1"/>
                          </a:solidFill>
                          <a:effectLst/>
                          <a:latin typeface="Arial" charset="0"/>
                          <a:cs typeface="Times New Roman" pitchFamily="18" charset="0"/>
                        </a:rPr>
                        <a:t>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534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44.7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6.18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87169">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err="1" smtClean="0">
                          <a:ln>
                            <a:noFill/>
                          </a:ln>
                          <a:solidFill>
                            <a:schemeClr val="tx1"/>
                          </a:solidFill>
                          <a:effectLst/>
                          <a:latin typeface="Arial" charset="0"/>
                          <a:cs typeface="Arial" charset="0"/>
                        </a:rPr>
                        <a:t>Visita</a:t>
                      </a:r>
                      <a:r>
                        <a:rPr kumimoji="0" lang="en-US" sz="1400" b="1" i="0" u="none" strike="noStrike" cap="none" normalizeH="0" baseline="0" dirty="0" smtClean="0">
                          <a:ln>
                            <a:noFill/>
                          </a:ln>
                          <a:solidFill>
                            <a:schemeClr val="tx1"/>
                          </a:solidFill>
                          <a:effectLst/>
                          <a:latin typeface="Arial" charset="0"/>
                          <a:cs typeface="Arial" charset="0"/>
                        </a:rPr>
                        <a:t> </a:t>
                      </a:r>
                      <a:r>
                        <a:rPr kumimoji="0" lang="en-US" sz="1400" b="1" i="0" u="none" strike="noStrike" cap="none" normalizeH="0" baseline="0" dirty="0" smtClean="0">
                          <a:ln>
                            <a:noFill/>
                          </a:ln>
                          <a:solidFill>
                            <a:schemeClr val="tx1"/>
                          </a:solidFill>
                          <a:effectLst/>
                          <a:latin typeface="Arial" charset="0"/>
                          <a:cs typeface="Times New Roman" pitchFamily="18" charset="0"/>
                        </a:rPr>
                        <a:t>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474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70C0"/>
                          </a:solidFill>
                          <a:effectLst/>
                          <a:latin typeface="Arial" charset="0"/>
                          <a:cs typeface="Times New Roman" pitchFamily="18" charset="0"/>
                        </a:rPr>
                        <a:t>44.5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70C0"/>
                          </a:solidFill>
                          <a:effectLst/>
                          <a:latin typeface="Arial" charset="0"/>
                          <a:cs typeface="Times New Roman" pitchFamily="18" charset="0"/>
                        </a:rPr>
                        <a:t>6.12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1" name="Text Box 7"/>
          <p:cNvSpPr txBox="1">
            <a:spLocks noChangeArrowheads="1"/>
          </p:cNvSpPr>
          <p:nvPr/>
        </p:nvSpPr>
        <p:spPr bwMode="auto">
          <a:xfrm>
            <a:off x="102708" y="6375400"/>
            <a:ext cx="3788550" cy="261610"/>
          </a:xfrm>
          <a:prstGeom prst="rect">
            <a:avLst/>
          </a:prstGeom>
          <a:noFill/>
          <a:ln w="12700">
            <a:noFill/>
            <a:miter lim="800000"/>
            <a:headEnd type="none" w="sm" len="sm"/>
            <a:tailEnd type="none" w="sm" len="sm"/>
          </a:ln>
        </p:spPr>
        <p:txBody>
          <a:bodyPr wrap="square">
            <a:spAutoFit/>
          </a:bodyPr>
          <a:lstStyle/>
          <a:p>
            <a:pPr>
              <a:spcBef>
                <a:spcPct val="50000"/>
              </a:spcBef>
            </a:pPr>
            <a:r>
              <a:rPr lang="en-GB" sz="1100" dirty="0" err="1" smtClean="0"/>
              <a:t>Zitzmann</a:t>
            </a:r>
            <a:r>
              <a:rPr lang="en-GB" sz="1100" dirty="0" smtClean="0"/>
              <a:t> M </a:t>
            </a:r>
            <a:r>
              <a:rPr lang="en-GB" sz="1100" i="1" dirty="0" smtClean="0"/>
              <a:t>et al</a:t>
            </a:r>
            <a:r>
              <a:rPr lang="en-GB" sz="1100" dirty="0" smtClean="0"/>
              <a:t>. Men’s Health World Congress 2010.</a:t>
            </a:r>
            <a:endParaRPr lang="en-GB" sz="11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2642" name="Rectangle 2"/>
          <p:cNvSpPr>
            <a:spLocks noGrp="1" noChangeArrowheads="1"/>
          </p:cNvSpPr>
          <p:nvPr>
            <p:ph type="title"/>
          </p:nvPr>
        </p:nvSpPr>
        <p:spPr/>
        <p:txBody>
          <a:bodyPr/>
          <a:lstStyle/>
          <a:p>
            <a:r>
              <a:rPr lang="it-IT" dirty="0" smtClean="0"/>
              <a:t>Parametri di sicurezza: prostata </a:t>
            </a:r>
            <a:endParaRPr lang="it-IT" dirty="0"/>
          </a:p>
        </p:txBody>
      </p:sp>
      <p:graphicFrame>
        <p:nvGraphicFramePr>
          <p:cNvPr id="21" name="Object 3"/>
          <p:cNvGraphicFramePr>
            <a:graphicFrameLocks noGrp="1" noChangeAspect="1"/>
          </p:cNvGraphicFramePr>
          <p:nvPr>
            <p:ph idx="4294967295"/>
          </p:nvPr>
        </p:nvGraphicFramePr>
        <p:xfrm>
          <a:off x="242888" y="2133600"/>
          <a:ext cx="6813550" cy="36512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Object 12"/>
          <p:cNvGraphicFramePr>
            <a:graphicFrameLocks noGrp="1" noChangeAspect="1"/>
          </p:cNvGraphicFramePr>
          <p:nvPr>
            <p:ph sz="half" idx="4294967295"/>
          </p:nvPr>
        </p:nvGraphicFramePr>
        <p:xfrm>
          <a:off x="5584825" y="2133600"/>
          <a:ext cx="3559175" cy="3295650"/>
        </p:xfrm>
        <a:graphic>
          <a:graphicData uri="http://schemas.openxmlformats.org/drawingml/2006/chart">
            <c:chart xmlns:c="http://schemas.openxmlformats.org/drawingml/2006/chart" xmlns:r="http://schemas.openxmlformats.org/officeDocument/2006/relationships" r:id="rId4"/>
          </a:graphicData>
        </a:graphic>
      </p:graphicFrame>
      <p:sp>
        <p:nvSpPr>
          <p:cNvPr id="752644" name="Rectangle 6"/>
          <p:cNvSpPr>
            <a:spLocks noChangeArrowheads="1"/>
          </p:cNvSpPr>
          <p:nvPr/>
        </p:nvSpPr>
        <p:spPr bwMode="auto">
          <a:xfrm>
            <a:off x="1751128" y="1759049"/>
            <a:ext cx="1710468" cy="307777"/>
          </a:xfrm>
          <a:prstGeom prst="rect">
            <a:avLst/>
          </a:prstGeom>
          <a:noFill/>
          <a:ln w="9525">
            <a:noFill/>
            <a:miter lim="800000"/>
            <a:headEnd/>
            <a:tailEnd/>
          </a:ln>
          <a:effectLst>
            <a:outerShdw dist="17961" dir="2700000" algn="ctr" rotWithShape="0">
              <a:schemeClr val="bg2"/>
            </a:outerShdw>
          </a:effectLst>
        </p:spPr>
        <p:txBody>
          <a:bodyPr wrap="none" anchor="ctr">
            <a:spAutoFit/>
          </a:bodyPr>
          <a:lstStyle/>
          <a:p>
            <a:pPr algn="ctr">
              <a:defRPr/>
            </a:pPr>
            <a:r>
              <a:rPr lang="en-US" sz="1400" b="1" dirty="0">
                <a:solidFill>
                  <a:srgbClr val="0070C0"/>
                </a:solidFill>
                <a:latin typeface="Frutiger 55 Roman"/>
                <a:cs typeface="Arial" charset="0"/>
              </a:rPr>
              <a:t>PSA </a:t>
            </a:r>
            <a:r>
              <a:rPr lang="en-US" sz="1400" b="1" dirty="0" err="1" smtClean="0">
                <a:solidFill>
                  <a:srgbClr val="0070C0"/>
                </a:solidFill>
                <a:latin typeface="Frutiger 55 Roman"/>
                <a:cs typeface="Arial" charset="0"/>
              </a:rPr>
              <a:t>totale</a:t>
            </a:r>
            <a:r>
              <a:rPr lang="ru-RU" sz="1400" b="1" dirty="0" smtClean="0">
                <a:solidFill>
                  <a:srgbClr val="0070C0"/>
                </a:solidFill>
                <a:latin typeface="Frutiger 55 Roman"/>
                <a:cs typeface="Arial" charset="0"/>
              </a:rPr>
              <a:t>, </a:t>
            </a:r>
            <a:r>
              <a:rPr lang="en-US" sz="1400" b="1" dirty="0" err="1">
                <a:solidFill>
                  <a:srgbClr val="0070C0"/>
                </a:solidFill>
                <a:latin typeface="Frutiger 55 Roman"/>
                <a:cs typeface="Arial" charset="0"/>
              </a:rPr>
              <a:t>ng</a:t>
            </a:r>
            <a:r>
              <a:rPr lang="ru-RU" sz="1400" b="1" dirty="0">
                <a:solidFill>
                  <a:srgbClr val="0070C0"/>
                </a:solidFill>
                <a:latin typeface="Frutiger 55 Roman"/>
                <a:cs typeface="Arial" charset="0"/>
              </a:rPr>
              <a:t>/</a:t>
            </a:r>
            <a:r>
              <a:rPr lang="en-US" sz="1400" b="1" dirty="0" err="1">
                <a:solidFill>
                  <a:srgbClr val="0070C0"/>
                </a:solidFill>
                <a:latin typeface="Frutiger 55 Roman"/>
                <a:cs typeface="Arial" charset="0"/>
              </a:rPr>
              <a:t>mL</a:t>
            </a:r>
            <a:endParaRPr lang="ru-RU" sz="1400" b="1" dirty="0">
              <a:solidFill>
                <a:srgbClr val="0070C0"/>
              </a:solidFill>
              <a:latin typeface="Frutiger 55 Roman"/>
              <a:cs typeface="Arial" charset="0"/>
            </a:endParaRPr>
          </a:p>
        </p:txBody>
      </p:sp>
      <p:sp>
        <p:nvSpPr>
          <p:cNvPr id="11270" name="Rectangle 8"/>
          <p:cNvSpPr>
            <a:spLocks noChangeArrowheads="1"/>
          </p:cNvSpPr>
          <p:nvPr/>
        </p:nvSpPr>
        <p:spPr bwMode="auto">
          <a:xfrm>
            <a:off x="2466431" y="2315468"/>
            <a:ext cx="736100" cy="307777"/>
          </a:xfrm>
          <a:prstGeom prst="rect">
            <a:avLst/>
          </a:prstGeom>
          <a:noFill/>
          <a:ln w="9525">
            <a:noFill/>
            <a:miter lim="800000"/>
            <a:headEnd/>
            <a:tailEnd/>
          </a:ln>
        </p:spPr>
        <p:txBody>
          <a:bodyPr wrap="none" anchor="ctr">
            <a:spAutoFit/>
          </a:bodyPr>
          <a:lstStyle/>
          <a:p>
            <a:pPr algn="ctr"/>
            <a:r>
              <a:rPr lang="en-GB" sz="1400" dirty="0" smtClean="0">
                <a:solidFill>
                  <a:srgbClr val="0070C0"/>
                </a:solidFill>
                <a:latin typeface="Frutiger 55 Roman"/>
                <a:cs typeface="Arial" pitchFamily="34" charset="0"/>
              </a:rPr>
              <a:t>p</a:t>
            </a:r>
            <a:r>
              <a:rPr lang="ru-RU" sz="1400" dirty="0" smtClean="0">
                <a:solidFill>
                  <a:srgbClr val="0070C0"/>
                </a:solidFill>
                <a:latin typeface="Frutiger 55 Roman"/>
                <a:cs typeface="Arial" pitchFamily="34" charset="0"/>
              </a:rPr>
              <a:t>=</a:t>
            </a:r>
            <a:r>
              <a:rPr lang="en-US" sz="1400" dirty="0" smtClean="0">
                <a:solidFill>
                  <a:srgbClr val="0070C0"/>
                </a:solidFill>
                <a:latin typeface="Frutiger 55 Roman"/>
                <a:cs typeface="Arial" pitchFamily="34" charset="0"/>
              </a:rPr>
              <a:t>0.13</a:t>
            </a:r>
            <a:endParaRPr lang="ru-RU" sz="1400" dirty="0">
              <a:solidFill>
                <a:srgbClr val="0070C0"/>
              </a:solidFill>
              <a:latin typeface="Frutiger 55 Roman"/>
              <a:cs typeface="Arial" pitchFamily="34" charset="0"/>
            </a:endParaRPr>
          </a:p>
        </p:txBody>
      </p:sp>
      <p:sp>
        <p:nvSpPr>
          <p:cNvPr id="11271" name="Rectangle 10"/>
          <p:cNvSpPr>
            <a:spLocks noChangeArrowheads="1"/>
          </p:cNvSpPr>
          <p:nvPr/>
        </p:nvSpPr>
        <p:spPr bwMode="auto">
          <a:xfrm>
            <a:off x="3362210" y="2957513"/>
            <a:ext cx="213199" cy="184666"/>
          </a:xfrm>
          <a:prstGeom prst="rect">
            <a:avLst/>
          </a:prstGeom>
          <a:noFill/>
          <a:ln w="9525">
            <a:noFill/>
            <a:miter lim="800000"/>
            <a:headEnd/>
            <a:tailEnd/>
          </a:ln>
        </p:spPr>
        <p:txBody>
          <a:bodyPr wrap="none" lIns="0" tIns="0" rIns="0" bIns="0">
            <a:spAutoFit/>
          </a:bodyPr>
          <a:lstStyle/>
          <a:p>
            <a:pPr algn="ctr" eaLnBrk="0" hangingPunct="0"/>
            <a:r>
              <a:rPr lang="en-US" sz="1200" b="1" dirty="0">
                <a:solidFill>
                  <a:srgbClr val="0070C0"/>
                </a:solidFill>
                <a:latin typeface="Frutiger 55 Roman"/>
                <a:cs typeface="Arial" pitchFamily="34" charset="0"/>
              </a:rPr>
              <a:t>0.8</a:t>
            </a:r>
            <a:endParaRPr lang="ru-RU" sz="1200" dirty="0">
              <a:solidFill>
                <a:srgbClr val="0070C0"/>
              </a:solidFill>
              <a:latin typeface="Frutiger 55 Roman"/>
              <a:cs typeface="Arial" pitchFamily="34" charset="0"/>
            </a:endParaRPr>
          </a:p>
        </p:txBody>
      </p:sp>
      <p:sp>
        <p:nvSpPr>
          <p:cNvPr id="11272" name="Rectangle 11"/>
          <p:cNvSpPr>
            <a:spLocks noChangeArrowheads="1"/>
          </p:cNvSpPr>
          <p:nvPr/>
        </p:nvSpPr>
        <p:spPr bwMode="auto">
          <a:xfrm>
            <a:off x="4387850" y="2530912"/>
            <a:ext cx="368300" cy="184666"/>
          </a:xfrm>
          <a:prstGeom prst="rect">
            <a:avLst/>
          </a:prstGeom>
          <a:noFill/>
          <a:ln w="9525">
            <a:noFill/>
            <a:miter lim="800000"/>
            <a:headEnd/>
            <a:tailEnd/>
          </a:ln>
        </p:spPr>
        <p:txBody>
          <a:bodyPr wrap="square" lIns="0" tIns="0" rIns="0" bIns="0">
            <a:spAutoFit/>
          </a:bodyPr>
          <a:lstStyle/>
          <a:p>
            <a:pPr algn="ctr" eaLnBrk="0" hangingPunct="0"/>
            <a:r>
              <a:rPr lang="en-US" sz="1200" b="1" dirty="0">
                <a:solidFill>
                  <a:srgbClr val="0070C0"/>
                </a:solidFill>
                <a:latin typeface="Frutiger 55 Roman"/>
                <a:cs typeface="Arial" pitchFamily="34" charset="0"/>
              </a:rPr>
              <a:t>1.0</a:t>
            </a:r>
            <a:endParaRPr lang="ru-RU" sz="1200" dirty="0">
              <a:solidFill>
                <a:srgbClr val="0070C0"/>
              </a:solidFill>
              <a:latin typeface="Frutiger 55 Roman"/>
              <a:cs typeface="Arial" pitchFamily="34" charset="0"/>
            </a:endParaRPr>
          </a:p>
        </p:txBody>
      </p:sp>
      <p:sp>
        <p:nvSpPr>
          <p:cNvPr id="752649" name="Rectangle 14"/>
          <p:cNvSpPr>
            <a:spLocks noChangeArrowheads="1"/>
          </p:cNvSpPr>
          <p:nvPr/>
        </p:nvSpPr>
        <p:spPr bwMode="auto">
          <a:xfrm>
            <a:off x="6329124" y="1759049"/>
            <a:ext cx="2147768" cy="307777"/>
          </a:xfrm>
          <a:prstGeom prst="rect">
            <a:avLst/>
          </a:prstGeom>
          <a:noFill/>
          <a:ln w="9525">
            <a:noFill/>
            <a:miter lim="800000"/>
            <a:headEnd/>
            <a:tailEnd/>
          </a:ln>
          <a:effectLst>
            <a:outerShdw dist="17961" dir="2700000" algn="ctr" rotWithShape="0">
              <a:schemeClr val="bg2"/>
            </a:outerShdw>
          </a:effectLst>
        </p:spPr>
        <p:txBody>
          <a:bodyPr wrap="none" anchor="ctr">
            <a:spAutoFit/>
          </a:bodyPr>
          <a:lstStyle/>
          <a:p>
            <a:pPr algn="ctr">
              <a:defRPr/>
            </a:pPr>
            <a:r>
              <a:rPr lang="en-US" sz="1400" b="1" dirty="0" smtClean="0">
                <a:solidFill>
                  <a:srgbClr val="0070C0"/>
                </a:solidFill>
                <a:latin typeface="Frutiger 55 Roman"/>
                <a:cs typeface="Arial" charset="0"/>
              </a:rPr>
              <a:t>Volume </a:t>
            </a:r>
            <a:r>
              <a:rPr lang="en-US" sz="1400" b="1" dirty="0" err="1" smtClean="0">
                <a:solidFill>
                  <a:srgbClr val="0070C0"/>
                </a:solidFill>
                <a:latin typeface="Frutiger 55 Roman"/>
                <a:cs typeface="Arial" charset="0"/>
              </a:rPr>
              <a:t>prostatico</a:t>
            </a:r>
            <a:r>
              <a:rPr lang="en-US" sz="1400" b="1" dirty="0" smtClean="0">
                <a:solidFill>
                  <a:srgbClr val="0070C0"/>
                </a:solidFill>
                <a:latin typeface="Frutiger 55 Roman"/>
                <a:cs typeface="Arial" charset="0"/>
              </a:rPr>
              <a:t>, </a:t>
            </a:r>
            <a:r>
              <a:rPr lang="en-US" sz="1400" b="1" dirty="0" err="1">
                <a:solidFill>
                  <a:srgbClr val="0070C0"/>
                </a:solidFill>
                <a:latin typeface="Frutiger 55 Roman"/>
                <a:cs typeface="Arial" charset="0"/>
              </a:rPr>
              <a:t>mL</a:t>
            </a:r>
            <a:r>
              <a:rPr lang="ru-RU" sz="1400" b="1" dirty="0">
                <a:solidFill>
                  <a:srgbClr val="0070C0"/>
                </a:solidFill>
                <a:latin typeface="Frutiger 55 Roman"/>
                <a:cs typeface="Arial" charset="0"/>
              </a:rPr>
              <a:t> </a:t>
            </a:r>
          </a:p>
        </p:txBody>
      </p:sp>
      <p:sp>
        <p:nvSpPr>
          <p:cNvPr id="11274" name="Rectangle 15"/>
          <p:cNvSpPr>
            <a:spLocks noChangeArrowheads="1"/>
          </p:cNvSpPr>
          <p:nvPr/>
        </p:nvSpPr>
        <p:spPr bwMode="auto">
          <a:xfrm>
            <a:off x="7984477" y="2438579"/>
            <a:ext cx="234950" cy="184666"/>
          </a:xfrm>
          <a:prstGeom prst="rect">
            <a:avLst/>
          </a:prstGeom>
          <a:noFill/>
          <a:ln w="9525">
            <a:noFill/>
            <a:miter lim="800000"/>
            <a:headEnd/>
            <a:tailEnd/>
          </a:ln>
        </p:spPr>
        <p:txBody>
          <a:bodyPr wrap="square" lIns="0" tIns="0" rIns="0" bIns="0" anchor="ctr">
            <a:spAutoFit/>
          </a:bodyPr>
          <a:lstStyle/>
          <a:p>
            <a:pPr algn="ctr" eaLnBrk="0" hangingPunct="0"/>
            <a:r>
              <a:rPr lang="en-US" sz="1200" b="1" dirty="0">
                <a:solidFill>
                  <a:srgbClr val="0070C0"/>
                </a:solidFill>
                <a:latin typeface="Frutiger 55 Roman"/>
                <a:cs typeface="Arial" pitchFamily="34" charset="0"/>
              </a:rPr>
              <a:t>34</a:t>
            </a:r>
            <a:endParaRPr lang="ru-RU" sz="1200" dirty="0">
              <a:solidFill>
                <a:srgbClr val="0070C0"/>
              </a:solidFill>
              <a:latin typeface="Frutiger 55 Roman"/>
              <a:cs typeface="Arial" pitchFamily="34" charset="0"/>
            </a:endParaRPr>
          </a:p>
        </p:txBody>
      </p:sp>
      <p:sp>
        <p:nvSpPr>
          <p:cNvPr id="11275" name="Rectangle 16"/>
          <p:cNvSpPr>
            <a:spLocks noChangeArrowheads="1"/>
          </p:cNvSpPr>
          <p:nvPr/>
        </p:nvSpPr>
        <p:spPr bwMode="auto">
          <a:xfrm>
            <a:off x="8406104" y="2530912"/>
            <a:ext cx="298159" cy="184666"/>
          </a:xfrm>
          <a:prstGeom prst="rect">
            <a:avLst/>
          </a:prstGeom>
          <a:noFill/>
          <a:ln w="9525">
            <a:noFill/>
            <a:miter lim="800000"/>
            <a:headEnd/>
            <a:tailEnd/>
          </a:ln>
        </p:spPr>
        <p:txBody>
          <a:bodyPr wrap="none" lIns="0" tIns="0" rIns="0" bIns="0" anchor="ctr">
            <a:spAutoFit/>
          </a:bodyPr>
          <a:lstStyle/>
          <a:p>
            <a:pPr algn="ctr" eaLnBrk="0" hangingPunct="0"/>
            <a:r>
              <a:rPr lang="en-US" sz="1200" b="1" dirty="0">
                <a:solidFill>
                  <a:srgbClr val="0070C0"/>
                </a:solidFill>
                <a:latin typeface="Frutiger 55 Roman"/>
                <a:cs typeface="Arial" pitchFamily="34" charset="0"/>
              </a:rPr>
              <a:t>33.4</a:t>
            </a:r>
            <a:endParaRPr lang="ru-RU" sz="1200" dirty="0">
              <a:solidFill>
                <a:srgbClr val="0070C0"/>
              </a:solidFill>
              <a:latin typeface="Frutiger 55 Roman"/>
              <a:cs typeface="Arial" pitchFamily="34" charset="0"/>
            </a:endParaRPr>
          </a:p>
        </p:txBody>
      </p:sp>
      <p:sp>
        <p:nvSpPr>
          <p:cNvPr id="11276" name="Rectangle 17"/>
          <p:cNvSpPr>
            <a:spLocks noChangeArrowheads="1"/>
          </p:cNvSpPr>
          <p:nvPr/>
        </p:nvSpPr>
        <p:spPr bwMode="auto">
          <a:xfrm>
            <a:off x="6338530" y="2896652"/>
            <a:ext cx="298159" cy="184666"/>
          </a:xfrm>
          <a:prstGeom prst="rect">
            <a:avLst/>
          </a:prstGeom>
          <a:noFill/>
          <a:ln w="9525">
            <a:noFill/>
            <a:miter lim="800000"/>
            <a:headEnd/>
            <a:tailEnd/>
          </a:ln>
        </p:spPr>
        <p:txBody>
          <a:bodyPr wrap="none" lIns="0" tIns="0" rIns="0" bIns="0" anchor="ctr">
            <a:spAutoFit/>
          </a:bodyPr>
          <a:lstStyle/>
          <a:p>
            <a:pPr algn="ctr" eaLnBrk="0" hangingPunct="0"/>
            <a:r>
              <a:rPr lang="en-US" sz="1200" b="1" dirty="0">
                <a:solidFill>
                  <a:srgbClr val="0070C0"/>
                </a:solidFill>
                <a:latin typeface="Frutiger 55 Roman"/>
                <a:cs typeface="Arial" pitchFamily="34" charset="0"/>
              </a:rPr>
              <a:t>27.9</a:t>
            </a:r>
          </a:p>
        </p:txBody>
      </p:sp>
      <p:sp>
        <p:nvSpPr>
          <p:cNvPr id="11277" name="Rectangle 18"/>
          <p:cNvSpPr>
            <a:spLocks noChangeArrowheads="1"/>
          </p:cNvSpPr>
          <p:nvPr/>
        </p:nvSpPr>
        <p:spPr bwMode="auto">
          <a:xfrm>
            <a:off x="6813550" y="2865180"/>
            <a:ext cx="298159" cy="184666"/>
          </a:xfrm>
          <a:prstGeom prst="rect">
            <a:avLst/>
          </a:prstGeom>
          <a:noFill/>
          <a:ln w="9525">
            <a:noFill/>
            <a:miter lim="800000"/>
            <a:headEnd/>
            <a:tailEnd/>
          </a:ln>
        </p:spPr>
        <p:txBody>
          <a:bodyPr wrap="none" lIns="0" tIns="0" rIns="0" bIns="0" anchor="ctr">
            <a:spAutoFit/>
          </a:bodyPr>
          <a:lstStyle/>
          <a:p>
            <a:pPr algn="ctr" eaLnBrk="0" hangingPunct="0"/>
            <a:r>
              <a:rPr lang="en-US" sz="1200" b="1" dirty="0">
                <a:solidFill>
                  <a:srgbClr val="0070C0"/>
                </a:solidFill>
                <a:latin typeface="Frutiger 55 Roman"/>
                <a:cs typeface="Arial" pitchFamily="34" charset="0"/>
              </a:rPr>
              <a:t>28.3</a:t>
            </a:r>
            <a:endParaRPr lang="ru-RU" sz="1200" dirty="0">
              <a:solidFill>
                <a:srgbClr val="0070C0"/>
              </a:solidFill>
              <a:latin typeface="Frutiger 55 Roman"/>
              <a:cs typeface="Arial" pitchFamily="34" charset="0"/>
            </a:endParaRPr>
          </a:p>
        </p:txBody>
      </p:sp>
      <p:sp>
        <p:nvSpPr>
          <p:cNvPr id="11278" name="Rectangle 20"/>
          <p:cNvSpPr>
            <a:spLocks noChangeArrowheads="1"/>
          </p:cNvSpPr>
          <p:nvPr/>
        </p:nvSpPr>
        <p:spPr bwMode="auto">
          <a:xfrm>
            <a:off x="966076" y="2957513"/>
            <a:ext cx="213199" cy="184666"/>
          </a:xfrm>
          <a:prstGeom prst="rect">
            <a:avLst/>
          </a:prstGeom>
          <a:noFill/>
          <a:ln w="9525">
            <a:noFill/>
            <a:miter lim="800000"/>
            <a:headEnd/>
            <a:tailEnd/>
          </a:ln>
        </p:spPr>
        <p:txBody>
          <a:bodyPr wrap="none" lIns="0" tIns="0" rIns="0" bIns="0" anchor="ctr">
            <a:spAutoFit/>
          </a:bodyPr>
          <a:lstStyle/>
          <a:p>
            <a:pPr algn="ctr"/>
            <a:r>
              <a:rPr lang="en-US" sz="1200" b="1" dirty="0">
                <a:solidFill>
                  <a:srgbClr val="0070C0"/>
                </a:solidFill>
                <a:latin typeface="Frutiger 55 Roman"/>
                <a:cs typeface="Arial" pitchFamily="34" charset="0"/>
              </a:rPr>
              <a:t>0.8</a:t>
            </a:r>
          </a:p>
        </p:txBody>
      </p:sp>
      <p:sp>
        <p:nvSpPr>
          <p:cNvPr id="11279" name="Rectangle 21"/>
          <p:cNvSpPr>
            <a:spLocks noChangeArrowheads="1"/>
          </p:cNvSpPr>
          <p:nvPr/>
        </p:nvSpPr>
        <p:spPr bwMode="auto">
          <a:xfrm>
            <a:off x="2006125" y="2957513"/>
            <a:ext cx="213199" cy="184666"/>
          </a:xfrm>
          <a:prstGeom prst="rect">
            <a:avLst/>
          </a:prstGeom>
          <a:noFill/>
          <a:ln w="9525">
            <a:noFill/>
            <a:miter lim="800000"/>
            <a:headEnd/>
            <a:tailEnd/>
          </a:ln>
        </p:spPr>
        <p:txBody>
          <a:bodyPr wrap="none" lIns="0" tIns="0" rIns="0" bIns="0" anchor="ctr">
            <a:spAutoFit/>
          </a:bodyPr>
          <a:lstStyle/>
          <a:p>
            <a:pPr algn="ctr"/>
            <a:r>
              <a:rPr lang="en-US" sz="1200" b="1" dirty="0">
                <a:solidFill>
                  <a:srgbClr val="0070C0"/>
                </a:solidFill>
                <a:latin typeface="Frutiger 55 Roman"/>
                <a:cs typeface="Arial" pitchFamily="34" charset="0"/>
              </a:rPr>
              <a:t>0.8</a:t>
            </a:r>
          </a:p>
        </p:txBody>
      </p:sp>
      <p:sp>
        <p:nvSpPr>
          <p:cNvPr id="11280" name="Rectangle 22"/>
          <p:cNvSpPr>
            <a:spLocks noChangeArrowheads="1"/>
          </p:cNvSpPr>
          <p:nvPr/>
        </p:nvSpPr>
        <p:spPr bwMode="auto">
          <a:xfrm>
            <a:off x="7056438" y="2315468"/>
            <a:ext cx="785793" cy="307777"/>
          </a:xfrm>
          <a:prstGeom prst="rect">
            <a:avLst/>
          </a:prstGeom>
          <a:noFill/>
          <a:ln w="9525">
            <a:noFill/>
            <a:miter lim="800000"/>
            <a:headEnd/>
            <a:tailEnd/>
          </a:ln>
        </p:spPr>
        <p:txBody>
          <a:bodyPr wrap="none" anchor="ctr">
            <a:spAutoFit/>
          </a:bodyPr>
          <a:lstStyle/>
          <a:p>
            <a:r>
              <a:rPr lang="en-GB" sz="1400" dirty="0" smtClean="0">
                <a:solidFill>
                  <a:srgbClr val="0070C0"/>
                </a:solidFill>
                <a:latin typeface="Frutiger 55 Roman"/>
                <a:cs typeface="Arial" pitchFamily="34" charset="0"/>
              </a:rPr>
              <a:t>p</a:t>
            </a:r>
            <a:r>
              <a:rPr lang="en-US" sz="1400" dirty="0" smtClean="0">
                <a:solidFill>
                  <a:srgbClr val="0070C0"/>
                </a:solidFill>
                <a:latin typeface="Frutiger 55 Roman"/>
                <a:cs typeface="Arial" pitchFamily="34" charset="0"/>
              </a:rPr>
              <a:t>=0.45 </a:t>
            </a:r>
            <a:endParaRPr lang="ru-RU" sz="1400" dirty="0">
              <a:solidFill>
                <a:srgbClr val="0070C0"/>
              </a:solidFill>
              <a:latin typeface="Frutiger 55 Roman"/>
              <a:cs typeface="Arial" pitchFamily="34" charset="0"/>
            </a:endParaRPr>
          </a:p>
        </p:txBody>
      </p:sp>
      <p:sp>
        <p:nvSpPr>
          <p:cNvPr id="11281" name="Rectangle 24"/>
          <p:cNvSpPr>
            <a:spLocks noChangeArrowheads="1"/>
          </p:cNvSpPr>
          <p:nvPr/>
        </p:nvSpPr>
        <p:spPr bwMode="auto">
          <a:xfrm>
            <a:off x="1521144" y="2957513"/>
            <a:ext cx="213200" cy="184666"/>
          </a:xfrm>
          <a:prstGeom prst="rect">
            <a:avLst/>
          </a:prstGeom>
          <a:noFill/>
          <a:ln w="9525">
            <a:noFill/>
            <a:miter lim="800000"/>
            <a:headEnd/>
            <a:tailEnd/>
          </a:ln>
        </p:spPr>
        <p:txBody>
          <a:bodyPr wrap="none" lIns="0" tIns="0" rIns="0" bIns="0" anchor="ctr">
            <a:spAutoFit/>
          </a:bodyPr>
          <a:lstStyle/>
          <a:p>
            <a:pPr algn="ctr"/>
            <a:r>
              <a:rPr lang="en-US" sz="1200" b="1" dirty="0">
                <a:solidFill>
                  <a:srgbClr val="0070C0"/>
                </a:solidFill>
                <a:latin typeface="Frutiger 55 Roman"/>
                <a:cs typeface="Arial" pitchFamily="34" charset="0"/>
              </a:rPr>
              <a:t>0.8</a:t>
            </a:r>
          </a:p>
        </p:txBody>
      </p:sp>
      <p:sp>
        <p:nvSpPr>
          <p:cNvPr id="11282" name="Rectangle 25"/>
          <p:cNvSpPr>
            <a:spLocks noChangeArrowheads="1"/>
          </p:cNvSpPr>
          <p:nvPr/>
        </p:nvSpPr>
        <p:spPr bwMode="auto">
          <a:xfrm>
            <a:off x="3887200" y="2747961"/>
            <a:ext cx="213199" cy="184666"/>
          </a:xfrm>
          <a:prstGeom prst="rect">
            <a:avLst/>
          </a:prstGeom>
          <a:noFill/>
          <a:ln w="9525">
            <a:noFill/>
            <a:miter lim="800000"/>
            <a:headEnd/>
            <a:tailEnd/>
          </a:ln>
        </p:spPr>
        <p:txBody>
          <a:bodyPr wrap="none" lIns="0" tIns="0" rIns="0" bIns="0">
            <a:spAutoFit/>
          </a:bodyPr>
          <a:lstStyle/>
          <a:p>
            <a:pPr algn="ctr" eaLnBrk="0" hangingPunct="0"/>
            <a:r>
              <a:rPr lang="en-US" sz="1200" b="1" dirty="0">
                <a:solidFill>
                  <a:srgbClr val="0070C0"/>
                </a:solidFill>
                <a:latin typeface="Frutiger 55 Roman"/>
                <a:cs typeface="Arial" pitchFamily="34" charset="0"/>
              </a:rPr>
              <a:t>0.9</a:t>
            </a:r>
            <a:endParaRPr lang="ru-RU" sz="1200" dirty="0">
              <a:solidFill>
                <a:srgbClr val="0070C0"/>
              </a:solidFill>
              <a:latin typeface="Frutiger 55 Roman"/>
              <a:cs typeface="Arial" pitchFamily="34" charset="0"/>
            </a:endParaRPr>
          </a:p>
        </p:txBody>
      </p:sp>
      <p:sp>
        <p:nvSpPr>
          <p:cNvPr id="20" name="TextBox 19"/>
          <p:cNvSpPr txBox="1"/>
          <p:nvPr/>
        </p:nvSpPr>
        <p:spPr>
          <a:xfrm>
            <a:off x="7164280" y="6067623"/>
            <a:ext cx="1979720" cy="307777"/>
          </a:xfrm>
          <a:prstGeom prst="rect">
            <a:avLst/>
          </a:prstGeom>
          <a:noFill/>
        </p:spPr>
        <p:txBody>
          <a:bodyPr wrap="square" rtlCol="0">
            <a:spAutoFit/>
          </a:bodyPr>
          <a:lstStyle/>
          <a:p>
            <a:pPr algn="r"/>
            <a:r>
              <a:rPr lang="en-GB" sz="1400" dirty="0" smtClean="0">
                <a:solidFill>
                  <a:srgbClr val="0070C0"/>
                </a:solidFill>
                <a:latin typeface="Frutiger 55 Roman"/>
              </a:rPr>
              <a:t>N=184</a:t>
            </a:r>
            <a:endParaRPr lang="en-GB" sz="1400" dirty="0">
              <a:solidFill>
                <a:srgbClr val="0070C0"/>
              </a:solidFill>
              <a:latin typeface="Frutiger 55 Roman"/>
            </a:endParaRPr>
          </a:p>
        </p:txBody>
      </p:sp>
      <p:sp>
        <p:nvSpPr>
          <p:cNvPr id="24" name="Text Box 7"/>
          <p:cNvSpPr txBox="1">
            <a:spLocks noChangeArrowheads="1"/>
          </p:cNvSpPr>
          <p:nvPr/>
        </p:nvSpPr>
        <p:spPr bwMode="auto">
          <a:xfrm>
            <a:off x="98650" y="6375400"/>
            <a:ext cx="3788550" cy="261610"/>
          </a:xfrm>
          <a:prstGeom prst="rect">
            <a:avLst/>
          </a:prstGeom>
          <a:noFill/>
          <a:ln w="12700">
            <a:noFill/>
            <a:miter lim="800000"/>
            <a:headEnd type="none" w="sm" len="sm"/>
            <a:tailEnd type="none" w="sm" len="sm"/>
          </a:ln>
        </p:spPr>
        <p:txBody>
          <a:bodyPr wrap="square">
            <a:spAutoFit/>
          </a:bodyPr>
          <a:lstStyle/>
          <a:p>
            <a:pPr defTabSz="762000" eaLnBrk="0" hangingPunct="0"/>
            <a:r>
              <a:rPr lang="en-US" sz="1100" dirty="0" err="1" smtClean="0">
                <a:solidFill>
                  <a:srgbClr val="0070C0"/>
                </a:solidFill>
                <a:latin typeface="Frutiger 55 Roman"/>
                <a:cs typeface="Arial" pitchFamily="34" charset="0"/>
              </a:rPr>
              <a:t>Kalinchenko</a:t>
            </a:r>
            <a:r>
              <a:rPr lang="en-US" sz="1100" dirty="0" smtClean="0">
                <a:solidFill>
                  <a:srgbClr val="0070C0"/>
                </a:solidFill>
                <a:latin typeface="Frutiger 55 Roman"/>
                <a:cs typeface="Arial" pitchFamily="34" charset="0"/>
              </a:rPr>
              <a:t> S </a:t>
            </a:r>
            <a:r>
              <a:rPr lang="en-US" sz="1100" i="1" dirty="0" smtClean="0">
                <a:solidFill>
                  <a:srgbClr val="0070C0"/>
                </a:solidFill>
                <a:latin typeface="Frutiger 55 Roman"/>
                <a:cs typeface="Arial" pitchFamily="34" charset="0"/>
              </a:rPr>
              <a:t>et al</a:t>
            </a:r>
            <a:r>
              <a:rPr lang="en-US" sz="1100" dirty="0" smtClean="0">
                <a:solidFill>
                  <a:srgbClr val="0070C0"/>
                </a:solidFill>
                <a:latin typeface="Frutiger 55 Roman"/>
                <a:cs typeface="Arial" pitchFamily="34" charset="0"/>
              </a:rPr>
              <a:t>. </a:t>
            </a:r>
            <a:r>
              <a:rPr lang="en-US" sz="1100" i="1" dirty="0" err="1" smtClean="0">
                <a:solidFill>
                  <a:srgbClr val="0070C0"/>
                </a:solidFill>
                <a:latin typeface="Frutiger 55 Roman"/>
                <a:cs typeface="Arial" pitchFamily="34" charset="0"/>
              </a:rPr>
              <a:t>Clin</a:t>
            </a:r>
            <a:r>
              <a:rPr lang="en-US" sz="1100" i="1" dirty="0" smtClean="0">
                <a:solidFill>
                  <a:srgbClr val="0070C0"/>
                </a:solidFill>
                <a:latin typeface="Frutiger 55 Roman"/>
                <a:cs typeface="Arial" pitchFamily="34" charset="0"/>
              </a:rPr>
              <a:t> </a:t>
            </a:r>
            <a:r>
              <a:rPr lang="en-US" sz="1100" i="1" dirty="0" err="1" smtClean="0">
                <a:solidFill>
                  <a:srgbClr val="0070C0"/>
                </a:solidFill>
                <a:latin typeface="Frutiger 55 Roman"/>
                <a:cs typeface="Arial" pitchFamily="34" charset="0"/>
              </a:rPr>
              <a:t>Endocrinol</a:t>
            </a:r>
            <a:r>
              <a:rPr lang="en-US" sz="1100" i="1" dirty="0" smtClean="0">
                <a:solidFill>
                  <a:srgbClr val="0070C0"/>
                </a:solidFill>
                <a:latin typeface="Frutiger 55 Roman"/>
                <a:cs typeface="Arial" pitchFamily="34" charset="0"/>
              </a:rPr>
              <a:t> </a:t>
            </a:r>
            <a:r>
              <a:rPr lang="en-US" sz="1100" dirty="0" smtClean="0">
                <a:solidFill>
                  <a:srgbClr val="0070C0"/>
                </a:solidFill>
                <a:latin typeface="Frutiger 55 Roman"/>
                <a:cs typeface="Arial" pitchFamily="34" charset="0"/>
              </a:rPr>
              <a:t>2010;73(5):602–612.</a:t>
            </a:r>
            <a:endParaRPr lang="en-US" sz="1100" dirty="0">
              <a:solidFill>
                <a:srgbClr val="0070C0"/>
              </a:solidFill>
              <a:latin typeface="Frutiger 55 Roman"/>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ChangeArrowheads="1"/>
          </p:cNvSpPr>
          <p:nvPr/>
        </p:nvSpPr>
        <p:spPr bwMode="auto">
          <a:xfrm>
            <a:off x="1851949" y="1634362"/>
            <a:ext cx="4968645" cy="525401"/>
          </a:xfrm>
          <a:prstGeom prst="rect">
            <a:avLst/>
          </a:prstGeom>
          <a:solidFill>
            <a:srgbClr val="00B0F0"/>
          </a:solidFill>
          <a:ln w="9525">
            <a:solidFill>
              <a:schemeClr val="tx1"/>
            </a:solidFill>
            <a:miter lim="800000"/>
            <a:headEnd/>
            <a:tailEnd/>
          </a:ln>
        </p:spPr>
        <p:txBody>
          <a:bodyPr wrap="square" lIns="0" tIns="46800" rIns="0" bIns="46800" anchor="ctr">
            <a:spAutoFit/>
          </a:bodyPr>
          <a:lstStyle/>
          <a:p>
            <a:pPr algn="ctr"/>
            <a:r>
              <a:rPr lang="it-IT" sz="1400" b="1" dirty="0" smtClean="0">
                <a:solidFill>
                  <a:schemeClr val="bg2"/>
                </a:solidFill>
              </a:rPr>
              <a:t>Livelli di Testosterone e PSA  sierico in uomini anziani in terapia con dosi crescenti di testosterone</a:t>
            </a:r>
            <a:endParaRPr lang="it-IT" sz="1400" b="1" dirty="0">
              <a:solidFill>
                <a:schemeClr val="bg2"/>
              </a:solidFill>
            </a:endParaRPr>
          </a:p>
        </p:txBody>
      </p:sp>
      <p:grpSp>
        <p:nvGrpSpPr>
          <p:cNvPr id="2" name="Group 5"/>
          <p:cNvGrpSpPr>
            <a:grpSpLocks/>
          </p:cNvGrpSpPr>
          <p:nvPr/>
        </p:nvGrpSpPr>
        <p:grpSpPr bwMode="auto">
          <a:xfrm>
            <a:off x="1028700" y="2105025"/>
            <a:ext cx="6225550" cy="4133850"/>
            <a:chOff x="253" y="772"/>
            <a:chExt cx="5082" cy="3306"/>
          </a:xfrm>
        </p:grpSpPr>
        <p:graphicFrame>
          <p:nvGraphicFramePr>
            <p:cNvPr id="40" name="Object 6"/>
            <p:cNvGraphicFramePr>
              <a:graphicFrameLocks noChangeAspect="1"/>
            </p:cNvGraphicFramePr>
            <p:nvPr>
              <p:extLst>
                <p:ext uri="{D42A27DB-BD31-4B8C-83A1-F6EECF244321}">
                  <p14:modId xmlns:p14="http://schemas.microsoft.com/office/powerpoint/2010/main" xmlns="" val="2297196358"/>
                </p:ext>
              </p:extLst>
            </p:nvPr>
          </p:nvGraphicFramePr>
          <p:xfrm>
            <a:off x="253" y="772"/>
            <a:ext cx="4638" cy="3306"/>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7"/>
            <p:cNvGrpSpPr>
              <a:grpSpLocks/>
            </p:cNvGrpSpPr>
            <p:nvPr/>
          </p:nvGrpSpPr>
          <p:grpSpPr bwMode="auto">
            <a:xfrm>
              <a:off x="4943" y="837"/>
              <a:ext cx="392" cy="2877"/>
              <a:chOff x="4943" y="837"/>
              <a:chExt cx="392" cy="2877"/>
            </a:xfrm>
          </p:grpSpPr>
          <p:sp>
            <p:nvSpPr>
              <p:cNvPr id="12313" name="Rectangle 25"/>
              <p:cNvSpPr>
                <a:spLocks noChangeArrowheads="1"/>
              </p:cNvSpPr>
              <p:nvPr/>
            </p:nvSpPr>
            <p:spPr bwMode="auto">
              <a:xfrm>
                <a:off x="4943" y="3542"/>
                <a:ext cx="81" cy="172"/>
              </a:xfrm>
              <a:prstGeom prst="rect">
                <a:avLst/>
              </a:prstGeom>
              <a:noFill/>
              <a:ln w="9525">
                <a:noFill/>
                <a:miter lim="800000"/>
                <a:headEnd/>
                <a:tailEnd/>
              </a:ln>
            </p:spPr>
            <p:txBody>
              <a:bodyPr wrap="none" lIns="0" tIns="0" rIns="0" bIns="0">
                <a:spAutoFit/>
              </a:bodyPr>
              <a:lstStyle/>
              <a:p>
                <a:r>
                  <a:rPr lang="de-DE" sz="1400" b="1">
                    <a:solidFill>
                      <a:srgbClr val="0070C0"/>
                    </a:solidFill>
                  </a:rPr>
                  <a:t>0</a:t>
                </a:r>
              </a:p>
            </p:txBody>
          </p:sp>
          <p:sp>
            <p:nvSpPr>
              <p:cNvPr id="12314" name="Rectangle 26"/>
              <p:cNvSpPr>
                <a:spLocks noChangeArrowheads="1"/>
              </p:cNvSpPr>
              <p:nvPr/>
            </p:nvSpPr>
            <p:spPr bwMode="auto">
              <a:xfrm>
                <a:off x="4943" y="3158"/>
                <a:ext cx="81" cy="172"/>
              </a:xfrm>
              <a:prstGeom prst="rect">
                <a:avLst/>
              </a:prstGeom>
              <a:noFill/>
              <a:ln w="9525">
                <a:noFill/>
                <a:miter lim="800000"/>
                <a:headEnd/>
                <a:tailEnd/>
              </a:ln>
            </p:spPr>
            <p:txBody>
              <a:bodyPr wrap="none" lIns="0" tIns="0" rIns="0" bIns="0">
                <a:spAutoFit/>
              </a:bodyPr>
              <a:lstStyle/>
              <a:p>
                <a:r>
                  <a:rPr lang="de-DE" sz="1400" b="1">
                    <a:solidFill>
                      <a:srgbClr val="0070C0"/>
                    </a:solidFill>
                  </a:rPr>
                  <a:t>2</a:t>
                </a:r>
              </a:p>
            </p:txBody>
          </p:sp>
          <p:sp>
            <p:nvSpPr>
              <p:cNvPr id="12315" name="Rectangle 27"/>
              <p:cNvSpPr>
                <a:spLocks noChangeArrowheads="1"/>
              </p:cNvSpPr>
              <p:nvPr/>
            </p:nvSpPr>
            <p:spPr bwMode="auto">
              <a:xfrm>
                <a:off x="4943" y="2772"/>
                <a:ext cx="81" cy="172"/>
              </a:xfrm>
              <a:prstGeom prst="rect">
                <a:avLst/>
              </a:prstGeom>
              <a:noFill/>
              <a:ln w="9525">
                <a:noFill/>
                <a:miter lim="800000"/>
                <a:headEnd/>
                <a:tailEnd/>
              </a:ln>
            </p:spPr>
            <p:txBody>
              <a:bodyPr wrap="none" lIns="0" tIns="0" rIns="0" bIns="0">
                <a:spAutoFit/>
              </a:bodyPr>
              <a:lstStyle/>
              <a:p>
                <a:r>
                  <a:rPr lang="de-DE" sz="1400" b="1">
                    <a:solidFill>
                      <a:srgbClr val="0070C0"/>
                    </a:solidFill>
                  </a:rPr>
                  <a:t>4</a:t>
                </a:r>
              </a:p>
            </p:txBody>
          </p:sp>
          <p:sp>
            <p:nvSpPr>
              <p:cNvPr id="12316" name="Rectangle 28"/>
              <p:cNvSpPr>
                <a:spLocks noChangeArrowheads="1"/>
              </p:cNvSpPr>
              <p:nvPr/>
            </p:nvSpPr>
            <p:spPr bwMode="auto">
              <a:xfrm>
                <a:off x="4943" y="2380"/>
                <a:ext cx="81" cy="172"/>
              </a:xfrm>
              <a:prstGeom prst="rect">
                <a:avLst/>
              </a:prstGeom>
              <a:noFill/>
              <a:ln w="9525">
                <a:noFill/>
                <a:miter lim="800000"/>
                <a:headEnd/>
                <a:tailEnd/>
              </a:ln>
            </p:spPr>
            <p:txBody>
              <a:bodyPr wrap="none" lIns="0" tIns="0" rIns="0" bIns="0">
                <a:spAutoFit/>
              </a:bodyPr>
              <a:lstStyle/>
              <a:p>
                <a:r>
                  <a:rPr lang="de-DE" sz="1400" b="1">
                    <a:solidFill>
                      <a:srgbClr val="0070C0"/>
                    </a:solidFill>
                  </a:rPr>
                  <a:t>6</a:t>
                </a:r>
              </a:p>
            </p:txBody>
          </p:sp>
          <p:sp>
            <p:nvSpPr>
              <p:cNvPr id="12317" name="Rectangle 29"/>
              <p:cNvSpPr>
                <a:spLocks noChangeArrowheads="1"/>
              </p:cNvSpPr>
              <p:nvPr/>
            </p:nvSpPr>
            <p:spPr bwMode="auto">
              <a:xfrm>
                <a:off x="4943" y="1996"/>
                <a:ext cx="81" cy="172"/>
              </a:xfrm>
              <a:prstGeom prst="rect">
                <a:avLst/>
              </a:prstGeom>
              <a:noFill/>
              <a:ln w="9525">
                <a:noFill/>
                <a:miter lim="800000"/>
                <a:headEnd/>
                <a:tailEnd/>
              </a:ln>
            </p:spPr>
            <p:txBody>
              <a:bodyPr wrap="none" lIns="0" tIns="0" rIns="0" bIns="0">
                <a:spAutoFit/>
              </a:bodyPr>
              <a:lstStyle/>
              <a:p>
                <a:r>
                  <a:rPr lang="de-DE" sz="1400" b="1">
                    <a:solidFill>
                      <a:srgbClr val="0070C0"/>
                    </a:solidFill>
                  </a:rPr>
                  <a:t>8</a:t>
                </a:r>
              </a:p>
            </p:txBody>
          </p:sp>
          <p:sp>
            <p:nvSpPr>
              <p:cNvPr id="12318" name="Rectangle 30"/>
              <p:cNvSpPr>
                <a:spLocks noChangeArrowheads="1"/>
              </p:cNvSpPr>
              <p:nvPr/>
            </p:nvSpPr>
            <p:spPr bwMode="auto">
              <a:xfrm>
                <a:off x="4943" y="1610"/>
                <a:ext cx="162" cy="172"/>
              </a:xfrm>
              <a:prstGeom prst="rect">
                <a:avLst/>
              </a:prstGeom>
              <a:noFill/>
              <a:ln w="9525">
                <a:noFill/>
                <a:miter lim="800000"/>
                <a:headEnd/>
                <a:tailEnd/>
              </a:ln>
            </p:spPr>
            <p:txBody>
              <a:bodyPr wrap="none" lIns="0" tIns="0" rIns="0" bIns="0">
                <a:spAutoFit/>
              </a:bodyPr>
              <a:lstStyle/>
              <a:p>
                <a:r>
                  <a:rPr lang="de-DE" sz="1400" b="1">
                    <a:solidFill>
                      <a:srgbClr val="0070C0"/>
                    </a:solidFill>
                  </a:rPr>
                  <a:t>10</a:t>
                </a:r>
              </a:p>
            </p:txBody>
          </p:sp>
          <p:sp>
            <p:nvSpPr>
              <p:cNvPr id="12319" name="Rectangle 31"/>
              <p:cNvSpPr>
                <a:spLocks noChangeArrowheads="1"/>
              </p:cNvSpPr>
              <p:nvPr/>
            </p:nvSpPr>
            <p:spPr bwMode="auto">
              <a:xfrm rot="5400000">
                <a:off x="4238" y="2100"/>
                <a:ext cx="1993" cy="201"/>
              </a:xfrm>
              <a:prstGeom prst="rect">
                <a:avLst/>
              </a:prstGeom>
              <a:noFill/>
              <a:ln w="9525">
                <a:noFill/>
                <a:miter lim="800000"/>
                <a:headEnd/>
                <a:tailEnd/>
              </a:ln>
            </p:spPr>
            <p:txBody>
              <a:bodyPr wrap="none" lIns="0" tIns="0" rIns="0" bIns="0">
                <a:spAutoFit/>
              </a:bodyPr>
              <a:lstStyle/>
              <a:p>
                <a:r>
                  <a:rPr lang="de-DE" sz="1600" b="1" dirty="0" smtClean="0">
                    <a:solidFill>
                      <a:srgbClr val="0070C0"/>
                    </a:solidFill>
                  </a:rPr>
                  <a:t>PSA </a:t>
                </a:r>
                <a:r>
                  <a:rPr lang="de-DE" sz="1600" b="1" dirty="0" err="1" smtClean="0">
                    <a:solidFill>
                      <a:srgbClr val="0070C0"/>
                    </a:solidFill>
                  </a:rPr>
                  <a:t>sierico</a:t>
                </a:r>
                <a:r>
                  <a:rPr lang="de-DE" sz="1600" b="1" dirty="0" smtClean="0">
                    <a:solidFill>
                      <a:srgbClr val="0070C0"/>
                    </a:solidFill>
                  </a:rPr>
                  <a:t> </a:t>
                </a:r>
                <a:r>
                  <a:rPr lang="de-DE" sz="1600" b="1" dirty="0" err="1" smtClean="0">
                    <a:solidFill>
                      <a:srgbClr val="0070C0"/>
                    </a:solidFill>
                  </a:rPr>
                  <a:t>settimana</a:t>
                </a:r>
                <a:r>
                  <a:rPr lang="de-DE" sz="1600" b="1" dirty="0" smtClean="0">
                    <a:solidFill>
                      <a:srgbClr val="0070C0"/>
                    </a:solidFill>
                  </a:rPr>
                  <a:t> 20</a:t>
                </a:r>
                <a:endParaRPr lang="de-DE" sz="1600" b="1" dirty="0">
                  <a:solidFill>
                    <a:srgbClr val="0070C0"/>
                  </a:solidFill>
                </a:endParaRPr>
              </a:p>
            </p:txBody>
          </p:sp>
          <p:sp>
            <p:nvSpPr>
              <p:cNvPr id="12326" name="Rectangle 38"/>
              <p:cNvSpPr>
                <a:spLocks noChangeArrowheads="1"/>
              </p:cNvSpPr>
              <p:nvPr/>
            </p:nvSpPr>
            <p:spPr bwMode="auto">
              <a:xfrm>
                <a:off x="4943" y="1223"/>
                <a:ext cx="162" cy="172"/>
              </a:xfrm>
              <a:prstGeom prst="rect">
                <a:avLst/>
              </a:prstGeom>
              <a:noFill/>
              <a:ln w="9525">
                <a:noFill/>
                <a:miter lim="800000"/>
                <a:headEnd/>
                <a:tailEnd/>
              </a:ln>
            </p:spPr>
            <p:txBody>
              <a:bodyPr wrap="none" lIns="0" tIns="0" rIns="0" bIns="0">
                <a:spAutoFit/>
              </a:bodyPr>
              <a:lstStyle/>
              <a:p>
                <a:r>
                  <a:rPr lang="de-DE" sz="1400" b="1" dirty="0">
                    <a:solidFill>
                      <a:srgbClr val="0070C0"/>
                    </a:solidFill>
                  </a:rPr>
                  <a:t>12</a:t>
                </a:r>
              </a:p>
            </p:txBody>
          </p:sp>
          <p:sp>
            <p:nvSpPr>
              <p:cNvPr id="12327" name="Rectangle 39"/>
              <p:cNvSpPr>
                <a:spLocks noChangeArrowheads="1"/>
              </p:cNvSpPr>
              <p:nvPr/>
            </p:nvSpPr>
            <p:spPr bwMode="auto">
              <a:xfrm>
                <a:off x="4943" y="837"/>
                <a:ext cx="162" cy="172"/>
              </a:xfrm>
              <a:prstGeom prst="rect">
                <a:avLst/>
              </a:prstGeom>
              <a:noFill/>
              <a:ln w="9525">
                <a:noFill/>
                <a:miter lim="800000"/>
                <a:headEnd/>
                <a:tailEnd/>
              </a:ln>
            </p:spPr>
            <p:txBody>
              <a:bodyPr wrap="none" lIns="0" tIns="0" rIns="0" bIns="0">
                <a:spAutoFit/>
              </a:bodyPr>
              <a:lstStyle/>
              <a:p>
                <a:r>
                  <a:rPr lang="de-DE" sz="1400" b="1" dirty="0">
                    <a:solidFill>
                      <a:srgbClr val="0070C0"/>
                    </a:solidFill>
                  </a:rPr>
                  <a:t>14</a:t>
                </a:r>
              </a:p>
            </p:txBody>
          </p:sp>
        </p:grpSp>
      </p:grpSp>
      <p:sp>
        <p:nvSpPr>
          <p:cNvPr id="12294" name="Title 39"/>
          <p:cNvSpPr>
            <a:spLocks noGrp="1"/>
          </p:cNvSpPr>
          <p:nvPr>
            <p:ph type="title"/>
          </p:nvPr>
        </p:nvSpPr>
        <p:spPr/>
        <p:txBody>
          <a:bodyPr/>
          <a:lstStyle/>
          <a:p>
            <a:r>
              <a:rPr lang="it-IT" dirty="0" smtClean="0"/>
              <a:t>Alte dosi di testosterone inducono effetti avversi nella prostata?</a:t>
            </a:r>
            <a:endParaRPr lang="it-IT" dirty="0"/>
          </a:p>
        </p:txBody>
      </p:sp>
      <p:sp>
        <p:nvSpPr>
          <p:cNvPr id="43" name="Text Box 7"/>
          <p:cNvSpPr txBox="1">
            <a:spLocks noChangeArrowheads="1"/>
          </p:cNvSpPr>
          <p:nvPr/>
        </p:nvSpPr>
        <p:spPr bwMode="auto">
          <a:xfrm>
            <a:off x="102709" y="6375400"/>
            <a:ext cx="3788550" cy="261610"/>
          </a:xfrm>
          <a:prstGeom prst="rect">
            <a:avLst/>
          </a:prstGeom>
          <a:noFill/>
          <a:ln w="12700">
            <a:noFill/>
            <a:miter lim="800000"/>
            <a:headEnd type="none" w="sm" len="sm"/>
            <a:tailEnd type="none" w="sm" len="sm"/>
          </a:ln>
        </p:spPr>
        <p:txBody>
          <a:bodyPr wrap="square">
            <a:spAutoFit/>
          </a:bodyPr>
          <a:lstStyle/>
          <a:p>
            <a:pPr eaLnBrk="0" hangingPunct="0">
              <a:spcBef>
                <a:spcPct val="50000"/>
              </a:spcBef>
            </a:pPr>
            <a:r>
              <a:rPr lang="en-US" sz="1100" dirty="0" err="1" smtClean="0">
                <a:solidFill>
                  <a:srgbClr val="0070C0"/>
                </a:solidFill>
              </a:rPr>
              <a:t>Bhasin</a:t>
            </a:r>
            <a:r>
              <a:rPr lang="en-US" sz="1100" dirty="0" smtClean="0">
                <a:solidFill>
                  <a:srgbClr val="0070C0"/>
                </a:solidFill>
              </a:rPr>
              <a:t> S </a:t>
            </a:r>
            <a:r>
              <a:rPr lang="en-US" sz="1100" i="1" dirty="0" smtClean="0">
                <a:solidFill>
                  <a:srgbClr val="0070C0"/>
                </a:solidFill>
              </a:rPr>
              <a:t>et al</a:t>
            </a:r>
            <a:r>
              <a:rPr lang="en-US" sz="1100" dirty="0" smtClean="0">
                <a:solidFill>
                  <a:srgbClr val="0070C0"/>
                </a:solidFill>
              </a:rPr>
              <a:t>. </a:t>
            </a:r>
            <a:r>
              <a:rPr lang="en-US" sz="1100" i="1" dirty="0" smtClean="0">
                <a:solidFill>
                  <a:srgbClr val="0070C0"/>
                </a:solidFill>
              </a:rPr>
              <a:t>J </a:t>
            </a:r>
            <a:r>
              <a:rPr lang="en-US" sz="1100" i="1" dirty="0" err="1" smtClean="0">
                <a:solidFill>
                  <a:srgbClr val="0070C0"/>
                </a:solidFill>
              </a:rPr>
              <a:t>Clin</a:t>
            </a:r>
            <a:r>
              <a:rPr lang="en-US" sz="1100" i="1" dirty="0" smtClean="0">
                <a:solidFill>
                  <a:srgbClr val="0070C0"/>
                </a:solidFill>
              </a:rPr>
              <a:t> </a:t>
            </a:r>
            <a:r>
              <a:rPr lang="en-US" sz="1100" i="1" dirty="0" err="1" smtClean="0">
                <a:solidFill>
                  <a:srgbClr val="0070C0"/>
                </a:solidFill>
              </a:rPr>
              <a:t>Endocrinol</a:t>
            </a:r>
            <a:r>
              <a:rPr lang="en-US" sz="1100" i="1" dirty="0" smtClean="0">
                <a:solidFill>
                  <a:srgbClr val="0070C0"/>
                </a:solidFill>
              </a:rPr>
              <a:t> </a:t>
            </a:r>
            <a:r>
              <a:rPr lang="en-US" sz="1100" i="1" dirty="0" err="1" smtClean="0">
                <a:solidFill>
                  <a:srgbClr val="0070C0"/>
                </a:solidFill>
              </a:rPr>
              <a:t>Metab</a:t>
            </a:r>
            <a:r>
              <a:rPr lang="en-US" sz="1100" dirty="0" smtClean="0">
                <a:solidFill>
                  <a:srgbClr val="0070C0"/>
                </a:solidFill>
              </a:rPr>
              <a:t> 2005;90:678–688.</a:t>
            </a:r>
            <a:endParaRPr lang="en-US" sz="1100" dirty="0">
              <a:solidFill>
                <a:srgbClr val="0070C0"/>
              </a:solidFill>
            </a:endParaRPr>
          </a:p>
        </p:txBody>
      </p:sp>
      <p:cxnSp>
        <p:nvCxnSpPr>
          <p:cNvPr id="24" name="Straight Connector 23"/>
          <p:cNvCxnSpPr/>
          <p:nvPr/>
        </p:nvCxnSpPr>
        <p:spPr>
          <a:xfrm flipV="1">
            <a:off x="6687192" y="2244177"/>
            <a:ext cx="0" cy="3382355"/>
          </a:xfrm>
          <a:prstGeom prst="line">
            <a:avLst/>
          </a:prstGeom>
          <a:ln w="12700"/>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0"/>
          <p:cNvGraphicFramePr>
            <a:graphicFrameLocks noChangeAspect="1"/>
          </p:cNvGraphicFramePr>
          <p:nvPr/>
        </p:nvGraphicFramePr>
        <p:xfrm>
          <a:off x="403225" y="2019713"/>
          <a:ext cx="7706553" cy="41731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Object 1"/>
          <p:cNvGraphicFramePr>
            <a:graphicFrameLocks noChangeAspect="1"/>
          </p:cNvGraphicFramePr>
          <p:nvPr/>
        </p:nvGraphicFramePr>
        <p:xfrm>
          <a:off x="4754563" y="2009774"/>
          <a:ext cx="4109873" cy="4214813"/>
        </p:xfrm>
        <a:graphic>
          <a:graphicData uri="http://schemas.openxmlformats.org/drawingml/2006/chart">
            <c:chart xmlns:c="http://schemas.openxmlformats.org/drawingml/2006/chart" xmlns:r="http://schemas.openxmlformats.org/officeDocument/2006/relationships" r:id="rId4"/>
          </a:graphicData>
        </a:graphic>
      </p:graphicFrame>
      <p:sp>
        <p:nvSpPr>
          <p:cNvPr id="13317" name="TextBox 7"/>
          <p:cNvSpPr txBox="1">
            <a:spLocks noChangeArrowheads="1"/>
          </p:cNvSpPr>
          <p:nvPr/>
        </p:nvSpPr>
        <p:spPr bwMode="auto">
          <a:xfrm>
            <a:off x="1076447" y="1672300"/>
            <a:ext cx="7627816" cy="584775"/>
          </a:xfrm>
          <a:prstGeom prst="rect">
            <a:avLst/>
          </a:prstGeom>
          <a:solidFill>
            <a:srgbClr val="00B0F0"/>
          </a:solidFill>
          <a:ln w="9525">
            <a:solidFill>
              <a:schemeClr val="tx1"/>
            </a:solidFill>
            <a:miter lim="800000"/>
            <a:headEnd/>
            <a:tailEnd/>
          </a:ln>
        </p:spPr>
        <p:txBody>
          <a:bodyPr wrap="square">
            <a:spAutoFit/>
          </a:bodyPr>
          <a:lstStyle/>
          <a:p>
            <a:pPr algn="ctr"/>
            <a:r>
              <a:rPr lang="it-IT" sz="1600" dirty="0" smtClean="0">
                <a:solidFill>
                  <a:schemeClr val="bg2"/>
                </a:solidFill>
              </a:rPr>
              <a:t>Effetto del testosterone esogeno sul volume prostatico e PSA </a:t>
            </a:r>
          </a:p>
          <a:p>
            <a:pPr algn="ctr"/>
            <a:r>
              <a:rPr lang="it-IT" sz="1600" dirty="0" smtClean="0">
                <a:solidFill>
                  <a:schemeClr val="bg2"/>
                </a:solidFill>
              </a:rPr>
              <a:t>in uomini giovani e sani</a:t>
            </a:r>
            <a:endParaRPr lang="it-IT" sz="1600" dirty="0">
              <a:solidFill>
                <a:schemeClr val="bg2"/>
              </a:solidFill>
            </a:endParaRPr>
          </a:p>
        </p:txBody>
      </p:sp>
      <p:sp>
        <p:nvSpPr>
          <p:cNvPr id="13318" name="Title 8"/>
          <p:cNvSpPr>
            <a:spLocks noGrp="1"/>
          </p:cNvSpPr>
          <p:nvPr>
            <p:ph type="title"/>
          </p:nvPr>
        </p:nvSpPr>
        <p:spPr/>
        <p:txBody>
          <a:bodyPr/>
          <a:lstStyle/>
          <a:p>
            <a:r>
              <a:rPr lang="it-IT" dirty="0" smtClean="0"/>
              <a:t>Alte dosi di testosterone inducono effetti avversi nella prostata?</a:t>
            </a:r>
            <a:endParaRPr lang="it-IT" dirty="0"/>
          </a:p>
        </p:txBody>
      </p:sp>
      <p:sp>
        <p:nvSpPr>
          <p:cNvPr id="10" name="Text Box 7"/>
          <p:cNvSpPr txBox="1">
            <a:spLocks noChangeArrowheads="1"/>
          </p:cNvSpPr>
          <p:nvPr/>
        </p:nvSpPr>
        <p:spPr bwMode="auto">
          <a:xfrm>
            <a:off x="102711" y="6375400"/>
            <a:ext cx="3788550" cy="261610"/>
          </a:xfrm>
          <a:prstGeom prst="rect">
            <a:avLst/>
          </a:prstGeom>
          <a:noFill/>
          <a:ln w="12700">
            <a:noFill/>
            <a:miter lim="800000"/>
            <a:headEnd type="none" w="sm" len="sm"/>
            <a:tailEnd type="none" w="sm" len="sm"/>
          </a:ln>
        </p:spPr>
        <p:txBody>
          <a:bodyPr wrap="square">
            <a:spAutoFit/>
          </a:bodyPr>
          <a:lstStyle/>
          <a:p>
            <a:pPr eaLnBrk="0" hangingPunct="0">
              <a:spcBef>
                <a:spcPct val="50000"/>
              </a:spcBef>
            </a:pPr>
            <a:r>
              <a:rPr lang="en-US" altLang="en-GB" sz="1100" dirty="0" smtClean="0"/>
              <a:t>Cooper CS </a:t>
            </a:r>
            <a:r>
              <a:rPr lang="en-US" altLang="en-GB" sz="1100" i="1" dirty="0" smtClean="0"/>
              <a:t>et al</a:t>
            </a:r>
            <a:r>
              <a:rPr lang="en-US" altLang="en-GB" sz="1100" dirty="0" smtClean="0"/>
              <a:t>. </a:t>
            </a:r>
            <a:r>
              <a:rPr lang="en-US" altLang="en-GB" sz="1100" i="1" dirty="0" smtClean="0"/>
              <a:t>J </a:t>
            </a:r>
            <a:r>
              <a:rPr lang="en-US" altLang="en-GB" sz="1100" i="1" dirty="0" err="1" smtClean="0"/>
              <a:t>Urol</a:t>
            </a:r>
            <a:r>
              <a:rPr lang="en-US" altLang="en-GB" sz="1100" i="1" dirty="0" smtClean="0"/>
              <a:t> </a:t>
            </a:r>
            <a:r>
              <a:rPr lang="en-US" altLang="en-GB" sz="1100" dirty="0" smtClean="0"/>
              <a:t>1998;159(2):441</a:t>
            </a:r>
            <a:r>
              <a:rPr lang="en-US" sz="1100" dirty="0" smtClean="0"/>
              <a:t>–</a:t>
            </a:r>
            <a:r>
              <a:rPr lang="en-US" altLang="en-GB" sz="1100" dirty="0" smtClean="0"/>
              <a:t>443.</a:t>
            </a:r>
            <a:endParaRPr lang="en-US" altLang="en-GB" sz="1100" dirty="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itle 72"/>
          <p:cNvSpPr>
            <a:spLocks noGrp="1"/>
          </p:cNvSpPr>
          <p:nvPr>
            <p:ph type="title"/>
          </p:nvPr>
        </p:nvSpPr>
        <p:spPr/>
        <p:txBody>
          <a:bodyPr/>
          <a:lstStyle/>
          <a:p>
            <a:r>
              <a:rPr lang="it-IT" dirty="0" smtClean="0"/>
              <a:t>Variazioni nei livelli di PSA durante 36 mesi di terapia con </a:t>
            </a:r>
            <a:r>
              <a:rPr lang="it-IT" dirty="0" err="1" smtClean="0"/>
              <a:t>Testogel</a:t>
            </a:r>
            <a:r>
              <a:rPr lang="it-IT" baseline="30000" dirty="0" err="1" smtClean="0"/>
              <a:t>®</a:t>
            </a:r>
            <a:endParaRPr lang="it-IT" dirty="0"/>
          </a:p>
        </p:txBody>
      </p:sp>
      <p:sp>
        <p:nvSpPr>
          <p:cNvPr id="69634" name="Slide Number Placeholder 1"/>
          <p:cNvSpPr>
            <a:spLocks noGrp="1"/>
          </p:cNvSpPr>
          <p:nvPr>
            <p:ph type="sldNum" sz="quarter" idx="4294967295"/>
          </p:nvPr>
        </p:nvSpPr>
        <p:spPr>
          <a:xfrm>
            <a:off x="7010400" y="6356350"/>
            <a:ext cx="2133600" cy="365125"/>
          </a:xfrm>
          <a:prstGeom prst="rect">
            <a:avLst/>
          </a:prstGeom>
        </p:spPr>
        <p:txBody>
          <a:bodyPr/>
          <a:lstStyle/>
          <a:p>
            <a:pPr defTabSz="801688">
              <a:defRPr/>
            </a:pPr>
            <a:fld id="{63A911B1-B9D0-4136-A32F-6B9E6EE56188}" type="slidenum">
              <a:rPr lang="fr-FR" smtClean="0">
                <a:solidFill>
                  <a:schemeClr val="bg2"/>
                </a:solidFill>
              </a:rPr>
              <a:pPr defTabSz="801688">
                <a:defRPr/>
              </a:pPr>
              <a:t>38</a:t>
            </a:fld>
            <a:endParaRPr lang="fr-FR" smtClean="0">
              <a:solidFill>
                <a:schemeClr val="bg2"/>
              </a:solidFill>
            </a:endParaRPr>
          </a:p>
        </p:txBody>
      </p:sp>
      <p:grpSp>
        <p:nvGrpSpPr>
          <p:cNvPr id="2" name="Group 141"/>
          <p:cNvGrpSpPr>
            <a:grpSpLocks/>
          </p:cNvGrpSpPr>
          <p:nvPr/>
        </p:nvGrpSpPr>
        <p:grpSpPr bwMode="auto">
          <a:xfrm>
            <a:off x="996000" y="2136775"/>
            <a:ext cx="6532563" cy="3832225"/>
            <a:chOff x="868" y="1178"/>
            <a:chExt cx="4115" cy="2414"/>
          </a:xfrm>
        </p:grpSpPr>
        <p:sp>
          <p:nvSpPr>
            <p:cNvPr id="80902" name="Rectangle 74"/>
            <p:cNvSpPr>
              <a:spLocks noChangeArrowheads="1"/>
            </p:cNvSpPr>
            <p:nvPr/>
          </p:nvSpPr>
          <p:spPr bwMode="auto">
            <a:xfrm>
              <a:off x="1358" y="2763"/>
              <a:ext cx="63" cy="136"/>
            </a:xfrm>
            <a:prstGeom prst="rect">
              <a:avLst/>
            </a:prstGeom>
            <a:noFill/>
            <a:ln w="9525">
              <a:noFill/>
              <a:miter lim="800000"/>
              <a:headEnd/>
              <a:tailEnd/>
            </a:ln>
          </p:spPr>
          <p:txBody>
            <a:bodyPr wrap="none" lIns="0" tIns="0" rIns="0" bIns="0">
              <a:spAutoFit/>
            </a:bodyPr>
            <a:lstStyle/>
            <a:p>
              <a:pPr eaLnBrk="0" hangingPunct="0">
                <a:spcBef>
                  <a:spcPct val="20000"/>
                </a:spcBef>
              </a:pPr>
              <a:r>
                <a:rPr lang="de-DE" sz="1400" b="1" dirty="0">
                  <a:solidFill>
                    <a:srgbClr val="0070C0"/>
                  </a:solidFill>
                </a:rPr>
                <a:t>0</a:t>
              </a:r>
            </a:p>
          </p:txBody>
        </p:sp>
        <p:sp>
          <p:nvSpPr>
            <p:cNvPr id="80903" name="Rectangle 75"/>
            <p:cNvSpPr>
              <a:spLocks noChangeArrowheads="1"/>
            </p:cNvSpPr>
            <p:nvPr/>
          </p:nvSpPr>
          <p:spPr bwMode="auto">
            <a:xfrm>
              <a:off x="1358" y="2446"/>
              <a:ext cx="63" cy="136"/>
            </a:xfrm>
            <a:prstGeom prst="rect">
              <a:avLst/>
            </a:prstGeom>
            <a:noFill/>
            <a:ln w="9525">
              <a:noFill/>
              <a:miter lim="800000"/>
              <a:headEnd/>
              <a:tailEnd/>
            </a:ln>
          </p:spPr>
          <p:txBody>
            <a:bodyPr wrap="none" lIns="0" tIns="0" rIns="0" bIns="0">
              <a:spAutoFit/>
            </a:bodyPr>
            <a:lstStyle/>
            <a:p>
              <a:pPr eaLnBrk="0" hangingPunct="0">
                <a:spcBef>
                  <a:spcPct val="20000"/>
                </a:spcBef>
              </a:pPr>
              <a:r>
                <a:rPr lang="de-DE" sz="1400" b="1" dirty="0">
                  <a:solidFill>
                    <a:srgbClr val="0070C0"/>
                  </a:solidFill>
                </a:rPr>
                <a:t>1</a:t>
              </a:r>
            </a:p>
          </p:txBody>
        </p:sp>
        <p:sp>
          <p:nvSpPr>
            <p:cNvPr id="80904" name="Rectangle 76"/>
            <p:cNvSpPr>
              <a:spLocks noChangeArrowheads="1"/>
            </p:cNvSpPr>
            <p:nvPr/>
          </p:nvSpPr>
          <p:spPr bwMode="auto">
            <a:xfrm>
              <a:off x="1358" y="2123"/>
              <a:ext cx="63" cy="136"/>
            </a:xfrm>
            <a:prstGeom prst="rect">
              <a:avLst/>
            </a:prstGeom>
            <a:noFill/>
            <a:ln w="9525">
              <a:noFill/>
              <a:miter lim="800000"/>
              <a:headEnd/>
              <a:tailEnd/>
            </a:ln>
          </p:spPr>
          <p:txBody>
            <a:bodyPr wrap="none" lIns="0" tIns="0" rIns="0" bIns="0">
              <a:spAutoFit/>
            </a:bodyPr>
            <a:lstStyle/>
            <a:p>
              <a:pPr eaLnBrk="0" hangingPunct="0">
                <a:spcBef>
                  <a:spcPct val="20000"/>
                </a:spcBef>
              </a:pPr>
              <a:r>
                <a:rPr lang="de-DE" sz="1400" b="1" dirty="0">
                  <a:solidFill>
                    <a:srgbClr val="0070C0"/>
                  </a:solidFill>
                </a:rPr>
                <a:t>2</a:t>
              </a:r>
            </a:p>
          </p:txBody>
        </p:sp>
        <p:sp>
          <p:nvSpPr>
            <p:cNvPr id="80905" name="Rectangle 77"/>
            <p:cNvSpPr>
              <a:spLocks noChangeArrowheads="1"/>
            </p:cNvSpPr>
            <p:nvPr/>
          </p:nvSpPr>
          <p:spPr bwMode="auto">
            <a:xfrm>
              <a:off x="1358" y="1824"/>
              <a:ext cx="63" cy="136"/>
            </a:xfrm>
            <a:prstGeom prst="rect">
              <a:avLst/>
            </a:prstGeom>
            <a:noFill/>
            <a:ln w="9525">
              <a:noFill/>
              <a:miter lim="800000"/>
              <a:headEnd/>
              <a:tailEnd/>
            </a:ln>
          </p:spPr>
          <p:txBody>
            <a:bodyPr wrap="none" lIns="0" tIns="0" rIns="0" bIns="0">
              <a:spAutoFit/>
            </a:bodyPr>
            <a:lstStyle/>
            <a:p>
              <a:pPr eaLnBrk="0" hangingPunct="0">
                <a:spcBef>
                  <a:spcPct val="20000"/>
                </a:spcBef>
              </a:pPr>
              <a:r>
                <a:rPr lang="de-DE" sz="1400" b="1" dirty="0">
                  <a:solidFill>
                    <a:srgbClr val="0070C0"/>
                  </a:solidFill>
                </a:rPr>
                <a:t>3</a:t>
              </a:r>
            </a:p>
          </p:txBody>
        </p:sp>
        <p:sp>
          <p:nvSpPr>
            <p:cNvPr id="80906" name="Rectangle 78"/>
            <p:cNvSpPr>
              <a:spLocks noChangeArrowheads="1"/>
            </p:cNvSpPr>
            <p:nvPr/>
          </p:nvSpPr>
          <p:spPr bwMode="auto">
            <a:xfrm>
              <a:off x="1358" y="1495"/>
              <a:ext cx="63" cy="136"/>
            </a:xfrm>
            <a:prstGeom prst="rect">
              <a:avLst/>
            </a:prstGeom>
            <a:noFill/>
            <a:ln w="9525">
              <a:noFill/>
              <a:miter lim="800000"/>
              <a:headEnd/>
              <a:tailEnd/>
            </a:ln>
          </p:spPr>
          <p:txBody>
            <a:bodyPr wrap="none" lIns="0" tIns="0" rIns="0" bIns="0">
              <a:spAutoFit/>
            </a:bodyPr>
            <a:lstStyle/>
            <a:p>
              <a:pPr eaLnBrk="0" hangingPunct="0">
                <a:spcBef>
                  <a:spcPct val="20000"/>
                </a:spcBef>
              </a:pPr>
              <a:r>
                <a:rPr lang="de-DE" sz="1400" b="1" dirty="0">
                  <a:solidFill>
                    <a:srgbClr val="0070C0"/>
                  </a:solidFill>
                </a:rPr>
                <a:t>4</a:t>
              </a:r>
            </a:p>
          </p:txBody>
        </p:sp>
        <p:sp>
          <p:nvSpPr>
            <p:cNvPr id="80907" name="Rectangle 79"/>
            <p:cNvSpPr>
              <a:spLocks noChangeArrowheads="1"/>
            </p:cNvSpPr>
            <p:nvPr/>
          </p:nvSpPr>
          <p:spPr bwMode="auto">
            <a:xfrm>
              <a:off x="1358" y="1178"/>
              <a:ext cx="63" cy="136"/>
            </a:xfrm>
            <a:prstGeom prst="rect">
              <a:avLst/>
            </a:prstGeom>
            <a:noFill/>
            <a:ln w="9525">
              <a:noFill/>
              <a:miter lim="800000"/>
              <a:headEnd/>
              <a:tailEnd/>
            </a:ln>
          </p:spPr>
          <p:txBody>
            <a:bodyPr wrap="none" lIns="0" tIns="0" rIns="0" bIns="0">
              <a:spAutoFit/>
            </a:bodyPr>
            <a:lstStyle/>
            <a:p>
              <a:pPr eaLnBrk="0" hangingPunct="0">
                <a:spcBef>
                  <a:spcPct val="20000"/>
                </a:spcBef>
              </a:pPr>
              <a:r>
                <a:rPr lang="de-DE" sz="1400" b="1" dirty="0">
                  <a:solidFill>
                    <a:srgbClr val="0070C0"/>
                  </a:solidFill>
                </a:rPr>
                <a:t>5</a:t>
              </a:r>
            </a:p>
          </p:txBody>
        </p:sp>
        <p:sp>
          <p:nvSpPr>
            <p:cNvPr id="80908" name="Rectangle 80"/>
            <p:cNvSpPr>
              <a:spLocks noChangeArrowheads="1"/>
            </p:cNvSpPr>
            <p:nvPr/>
          </p:nvSpPr>
          <p:spPr bwMode="auto">
            <a:xfrm>
              <a:off x="3132" y="3456"/>
              <a:ext cx="250" cy="136"/>
            </a:xfrm>
            <a:prstGeom prst="rect">
              <a:avLst/>
            </a:prstGeom>
            <a:noFill/>
            <a:ln w="9525">
              <a:noFill/>
              <a:miter lim="800000"/>
              <a:headEnd/>
              <a:tailEnd/>
            </a:ln>
          </p:spPr>
          <p:txBody>
            <a:bodyPr wrap="none" lIns="0" tIns="0" rIns="0" bIns="0">
              <a:spAutoFit/>
            </a:bodyPr>
            <a:lstStyle/>
            <a:p>
              <a:pPr eaLnBrk="0" hangingPunct="0">
                <a:spcBef>
                  <a:spcPct val="20000"/>
                </a:spcBef>
              </a:pPr>
              <a:r>
                <a:rPr lang="de-DE" sz="1400" b="1" dirty="0" err="1" smtClean="0">
                  <a:solidFill>
                    <a:srgbClr val="0070C0"/>
                  </a:solidFill>
                </a:rPr>
                <a:t>Mesi</a:t>
              </a:r>
              <a:endParaRPr lang="de-DE" sz="1400" b="1" dirty="0">
                <a:solidFill>
                  <a:srgbClr val="0070C0"/>
                </a:solidFill>
              </a:endParaRPr>
            </a:p>
          </p:txBody>
        </p:sp>
        <p:sp>
          <p:nvSpPr>
            <p:cNvPr id="80909" name="Rectangle 81"/>
            <p:cNvSpPr>
              <a:spLocks noChangeArrowheads="1"/>
            </p:cNvSpPr>
            <p:nvPr/>
          </p:nvSpPr>
          <p:spPr bwMode="auto">
            <a:xfrm>
              <a:off x="1727" y="3211"/>
              <a:ext cx="63" cy="136"/>
            </a:xfrm>
            <a:prstGeom prst="rect">
              <a:avLst/>
            </a:prstGeom>
            <a:noFill/>
            <a:ln w="9525">
              <a:noFill/>
              <a:miter lim="800000"/>
              <a:headEnd/>
              <a:tailEnd/>
            </a:ln>
          </p:spPr>
          <p:txBody>
            <a:bodyPr wrap="none" lIns="0" tIns="0" rIns="0" bIns="0">
              <a:spAutoFit/>
            </a:bodyPr>
            <a:lstStyle/>
            <a:p>
              <a:pPr eaLnBrk="0" hangingPunct="0">
                <a:spcBef>
                  <a:spcPct val="20000"/>
                </a:spcBef>
              </a:pPr>
              <a:r>
                <a:rPr lang="de-DE" sz="1400" b="1" dirty="0">
                  <a:solidFill>
                    <a:srgbClr val="0070C0"/>
                  </a:solidFill>
                </a:rPr>
                <a:t>0</a:t>
              </a:r>
            </a:p>
          </p:txBody>
        </p:sp>
        <p:sp>
          <p:nvSpPr>
            <p:cNvPr id="80910" name="Rectangle 82"/>
            <p:cNvSpPr>
              <a:spLocks noChangeArrowheads="1"/>
            </p:cNvSpPr>
            <p:nvPr/>
          </p:nvSpPr>
          <p:spPr bwMode="auto">
            <a:xfrm>
              <a:off x="2249" y="3211"/>
              <a:ext cx="63" cy="136"/>
            </a:xfrm>
            <a:prstGeom prst="rect">
              <a:avLst/>
            </a:prstGeom>
            <a:noFill/>
            <a:ln w="9525">
              <a:noFill/>
              <a:miter lim="800000"/>
              <a:headEnd/>
              <a:tailEnd/>
            </a:ln>
          </p:spPr>
          <p:txBody>
            <a:bodyPr wrap="none" lIns="0" tIns="0" rIns="0" bIns="0">
              <a:spAutoFit/>
            </a:bodyPr>
            <a:lstStyle/>
            <a:p>
              <a:pPr eaLnBrk="0" hangingPunct="0">
                <a:spcBef>
                  <a:spcPct val="20000"/>
                </a:spcBef>
              </a:pPr>
              <a:r>
                <a:rPr lang="de-DE" sz="1400" b="1" dirty="0">
                  <a:solidFill>
                    <a:srgbClr val="0070C0"/>
                  </a:solidFill>
                </a:rPr>
                <a:t>6</a:t>
              </a:r>
            </a:p>
          </p:txBody>
        </p:sp>
        <p:sp>
          <p:nvSpPr>
            <p:cNvPr id="80911" name="Rectangle 83"/>
            <p:cNvSpPr>
              <a:spLocks noChangeArrowheads="1"/>
            </p:cNvSpPr>
            <p:nvPr/>
          </p:nvSpPr>
          <p:spPr bwMode="auto">
            <a:xfrm>
              <a:off x="2721" y="3211"/>
              <a:ext cx="125" cy="136"/>
            </a:xfrm>
            <a:prstGeom prst="rect">
              <a:avLst/>
            </a:prstGeom>
            <a:noFill/>
            <a:ln w="9525">
              <a:noFill/>
              <a:miter lim="800000"/>
              <a:headEnd/>
              <a:tailEnd/>
            </a:ln>
          </p:spPr>
          <p:txBody>
            <a:bodyPr wrap="none" lIns="0" tIns="0" rIns="0" bIns="0">
              <a:spAutoFit/>
            </a:bodyPr>
            <a:lstStyle/>
            <a:p>
              <a:pPr eaLnBrk="0" hangingPunct="0">
                <a:spcBef>
                  <a:spcPct val="20000"/>
                </a:spcBef>
              </a:pPr>
              <a:r>
                <a:rPr lang="de-DE" sz="1400" b="1" dirty="0">
                  <a:solidFill>
                    <a:srgbClr val="0070C0"/>
                  </a:solidFill>
                </a:rPr>
                <a:t>12</a:t>
              </a:r>
            </a:p>
          </p:txBody>
        </p:sp>
        <p:sp>
          <p:nvSpPr>
            <p:cNvPr id="80912" name="Rectangle 84"/>
            <p:cNvSpPr>
              <a:spLocks noChangeArrowheads="1"/>
            </p:cNvSpPr>
            <p:nvPr/>
          </p:nvSpPr>
          <p:spPr bwMode="auto">
            <a:xfrm>
              <a:off x="3230" y="3211"/>
              <a:ext cx="125" cy="136"/>
            </a:xfrm>
            <a:prstGeom prst="rect">
              <a:avLst/>
            </a:prstGeom>
            <a:noFill/>
            <a:ln w="9525">
              <a:noFill/>
              <a:miter lim="800000"/>
              <a:headEnd/>
              <a:tailEnd/>
            </a:ln>
          </p:spPr>
          <p:txBody>
            <a:bodyPr wrap="none" lIns="0" tIns="0" rIns="0" bIns="0">
              <a:spAutoFit/>
            </a:bodyPr>
            <a:lstStyle/>
            <a:p>
              <a:pPr eaLnBrk="0" hangingPunct="0">
                <a:spcBef>
                  <a:spcPct val="20000"/>
                </a:spcBef>
              </a:pPr>
              <a:r>
                <a:rPr lang="de-DE" sz="1400" b="1" dirty="0">
                  <a:solidFill>
                    <a:srgbClr val="0070C0"/>
                  </a:solidFill>
                </a:rPr>
                <a:t>18</a:t>
              </a:r>
            </a:p>
          </p:txBody>
        </p:sp>
        <p:sp>
          <p:nvSpPr>
            <p:cNvPr id="80913" name="Rectangle 85"/>
            <p:cNvSpPr>
              <a:spLocks noChangeArrowheads="1"/>
            </p:cNvSpPr>
            <p:nvPr/>
          </p:nvSpPr>
          <p:spPr bwMode="auto">
            <a:xfrm>
              <a:off x="3751" y="3211"/>
              <a:ext cx="125" cy="136"/>
            </a:xfrm>
            <a:prstGeom prst="rect">
              <a:avLst/>
            </a:prstGeom>
            <a:noFill/>
            <a:ln w="9525">
              <a:noFill/>
              <a:miter lim="800000"/>
              <a:headEnd/>
              <a:tailEnd/>
            </a:ln>
          </p:spPr>
          <p:txBody>
            <a:bodyPr wrap="none" lIns="0" tIns="0" rIns="0" bIns="0">
              <a:spAutoFit/>
            </a:bodyPr>
            <a:lstStyle/>
            <a:p>
              <a:pPr eaLnBrk="0" hangingPunct="0">
                <a:spcBef>
                  <a:spcPct val="20000"/>
                </a:spcBef>
              </a:pPr>
              <a:r>
                <a:rPr lang="de-DE" sz="1400" b="1" dirty="0">
                  <a:solidFill>
                    <a:srgbClr val="0070C0"/>
                  </a:solidFill>
                </a:rPr>
                <a:t>24</a:t>
              </a:r>
            </a:p>
          </p:txBody>
        </p:sp>
        <p:sp>
          <p:nvSpPr>
            <p:cNvPr id="80914" name="Rectangle 86"/>
            <p:cNvSpPr>
              <a:spLocks noChangeArrowheads="1"/>
            </p:cNvSpPr>
            <p:nvPr/>
          </p:nvSpPr>
          <p:spPr bwMode="auto">
            <a:xfrm>
              <a:off x="4260" y="3211"/>
              <a:ext cx="125" cy="136"/>
            </a:xfrm>
            <a:prstGeom prst="rect">
              <a:avLst/>
            </a:prstGeom>
            <a:noFill/>
            <a:ln w="9525">
              <a:noFill/>
              <a:miter lim="800000"/>
              <a:headEnd/>
              <a:tailEnd/>
            </a:ln>
          </p:spPr>
          <p:txBody>
            <a:bodyPr wrap="none" lIns="0" tIns="0" rIns="0" bIns="0">
              <a:spAutoFit/>
            </a:bodyPr>
            <a:lstStyle/>
            <a:p>
              <a:pPr eaLnBrk="0" hangingPunct="0">
                <a:spcBef>
                  <a:spcPct val="20000"/>
                </a:spcBef>
              </a:pPr>
              <a:r>
                <a:rPr lang="de-DE" sz="1400" b="1" dirty="0">
                  <a:solidFill>
                    <a:srgbClr val="0070C0"/>
                  </a:solidFill>
                </a:rPr>
                <a:t>30</a:t>
              </a:r>
            </a:p>
          </p:txBody>
        </p:sp>
        <p:sp>
          <p:nvSpPr>
            <p:cNvPr id="80915" name="Rectangle 87"/>
            <p:cNvSpPr>
              <a:spLocks noChangeArrowheads="1"/>
            </p:cNvSpPr>
            <p:nvPr/>
          </p:nvSpPr>
          <p:spPr bwMode="auto">
            <a:xfrm>
              <a:off x="4763" y="3211"/>
              <a:ext cx="125" cy="136"/>
            </a:xfrm>
            <a:prstGeom prst="rect">
              <a:avLst/>
            </a:prstGeom>
            <a:noFill/>
            <a:ln w="9525">
              <a:noFill/>
              <a:miter lim="800000"/>
              <a:headEnd/>
              <a:tailEnd/>
            </a:ln>
          </p:spPr>
          <p:txBody>
            <a:bodyPr wrap="none" lIns="0" tIns="0" rIns="0" bIns="0">
              <a:spAutoFit/>
            </a:bodyPr>
            <a:lstStyle/>
            <a:p>
              <a:pPr eaLnBrk="0" hangingPunct="0">
                <a:spcBef>
                  <a:spcPct val="20000"/>
                </a:spcBef>
              </a:pPr>
              <a:r>
                <a:rPr lang="de-DE" sz="1400" b="1" dirty="0">
                  <a:solidFill>
                    <a:srgbClr val="0070C0"/>
                  </a:solidFill>
                </a:rPr>
                <a:t>36</a:t>
              </a:r>
            </a:p>
          </p:txBody>
        </p:sp>
        <p:sp>
          <p:nvSpPr>
            <p:cNvPr id="80916" name="Line 88"/>
            <p:cNvSpPr>
              <a:spLocks noChangeShapeType="1"/>
            </p:cNvSpPr>
            <p:nvPr/>
          </p:nvSpPr>
          <p:spPr bwMode="auto">
            <a:xfrm>
              <a:off x="1592" y="3107"/>
              <a:ext cx="3391"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80917" name="Line 89"/>
            <p:cNvSpPr>
              <a:spLocks noChangeShapeType="1"/>
            </p:cNvSpPr>
            <p:nvPr/>
          </p:nvSpPr>
          <p:spPr bwMode="auto">
            <a:xfrm flipV="1">
              <a:off x="1760" y="3107"/>
              <a:ext cx="2" cy="30"/>
            </a:xfrm>
            <a:prstGeom prst="line">
              <a:avLst/>
            </a:prstGeom>
            <a:noFill/>
            <a:ln w="28575">
              <a:solidFill>
                <a:srgbClr val="0070C0"/>
              </a:solidFill>
              <a:round/>
              <a:headEnd/>
              <a:tailEnd/>
            </a:ln>
          </p:spPr>
          <p:txBody>
            <a:bodyPr/>
            <a:lstStyle/>
            <a:p>
              <a:endParaRPr lang="en-GB">
                <a:solidFill>
                  <a:srgbClr val="0070C0"/>
                </a:solidFill>
              </a:endParaRPr>
            </a:p>
          </p:txBody>
        </p:sp>
        <p:sp>
          <p:nvSpPr>
            <p:cNvPr id="80918" name="Line 90"/>
            <p:cNvSpPr>
              <a:spLocks noChangeShapeType="1"/>
            </p:cNvSpPr>
            <p:nvPr/>
          </p:nvSpPr>
          <p:spPr bwMode="auto">
            <a:xfrm flipV="1">
              <a:off x="2269" y="3107"/>
              <a:ext cx="2" cy="30"/>
            </a:xfrm>
            <a:prstGeom prst="line">
              <a:avLst/>
            </a:prstGeom>
            <a:noFill/>
            <a:ln w="28575">
              <a:solidFill>
                <a:srgbClr val="0070C0"/>
              </a:solidFill>
              <a:round/>
              <a:headEnd/>
              <a:tailEnd/>
            </a:ln>
          </p:spPr>
          <p:txBody>
            <a:bodyPr/>
            <a:lstStyle/>
            <a:p>
              <a:endParaRPr lang="en-GB">
                <a:solidFill>
                  <a:srgbClr val="0070C0"/>
                </a:solidFill>
              </a:endParaRPr>
            </a:p>
          </p:txBody>
        </p:sp>
        <p:sp>
          <p:nvSpPr>
            <p:cNvPr id="80919" name="Line 91"/>
            <p:cNvSpPr>
              <a:spLocks noChangeShapeType="1"/>
            </p:cNvSpPr>
            <p:nvPr/>
          </p:nvSpPr>
          <p:spPr bwMode="auto">
            <a:xfrm flipV="1">
              <a:off x="2778" y="3107"/>
              <a:ext cx="2" cy="30"/>
            </a:xfrm>
            <a:prstGeom prst="line">
              <a:avLst/>
            </a:prstGeom>
            <a:noFill/>
            <a:ln w="28575">
              <a:solidFill>
                <a:srgbClr val="0070C0"/>
              </a:solidFill>
              <a:round/>
              <a:headEnd/>
              <a:tailEnd/>
            </a:ln>
          </p:spPr>
          <p:txBody>
            <a:bodyPr/>
            <a:lstStyle/>
            <a:p>
              <a:endParaRPr lang="en-GB">
                <a:solidFill>
                  <a:srgbClr val="0070C0"/>
                </a:solidFill>
              </a:endParaRPr>
            </a:p>
          </p:txBody>
        </p:sp>
        <p:sp>
          <p:nvSpPr>
            <p:cNvPr id="80920" name="Line 92"/>
            <p:cNvSpPr>
              <a:spLocks noChangeShapeType="1"/>
            </p:cNvSpPr>
            <p:nvPr/>
          </p:nvSpPr>
          <p:spPr bwMode="auto">
            <a:xfrm flipV="1">
              <a:off x="3287" y="3107"/>
              <a:ext cx="2" cy="30"/>
            </a:xfrm>
            <a:prstGeom prst="line">
              <a:avLst/>
            </a:prstGeom>
            <a:noFill/>
            <a:ln w="28575">
              <a:solidFill>
                <a:srgbClr val="0070C0"/>
              </a:solidFill>
              <a:round/>
              <a:headEnd/>
              <a:tailEnd/>
            </a:ln>
          </p:spPr>
          <p:txBody>
            <a:bodyPr/>
            <a:lstStyle/>
            <a:p>
              <a:endParaRPr lang="en-GB">
                <a:solidFill>
                  <a:srgbClr val="0070C0"/>
                </a:solidFill>
              </a:endParaRPr>
            </a:p>
          </p:txBody>
        </p:sp>
        <p:sp>
          <p:nvSpPr>
            <p:cNvPr id="80921" name="Line 93"/>
            <p:cNvSpPr>
              <a:spLocks noChangeShapeType="1"/>
            </p:cNvSpPr>
            <p:nvPr/>
          </p:nvSpPr>
          <p:spPr bwMode="auto">
            <a:xfrm flipV="1">
              <a:off x="3796" y="3107"/>
              <a:ext cx="3" cy="30"/>
            </a:xfrm>
            <a:prstGeom prst="line">
              <a:avLst/>
            </a:prstGeom>
            <a:noFill/>
            <a:ln w="28575">
              <a:solidFill>
                <a:srgbClr val="0070C0"/>
              </a:solidFill>
              <a:round/>
              <a:headEnd/>
              <a:tailEnd/>
            </a:ln>
          </p:spPr>
          <p:txBody>
            <a:bodyPr/>
            <a:lstStyle/>
            <a:p>
              <a:endParaRPr lang="en-GB">
                <a:solidFill>
                  <a:srgbClr val="0070C0"/>
                </a:solidFill>
              </a:endParaRPr>
            </a:p>
          </p:txBody>
        </p:sp>
        <p:sp>
          <p:nvSpPr>
            <p:cNvPr id="80922" name="Line 94"/>
            <p:cNvSpPr>
              <a:spLocks noChangeShapeType="1"/>
            </p:cNvSpPr>
            <p:nvPr/>
          </p:nvSpPr>
          <p:spPr bwMode="auto">
            <a:xfrm flipV="1">
              <a:off x="4306" y="3107"/>
              <a:ext cx="2" cy="30"/>
            </a:xfrm>
            <a:prstGeom prst="line">
              <a:avLst/>
            </a:prstGeom>
            <a:noFill/>
            <a:ln w="28575">
              <a:solidFill>
                <a:srgbClr val="0070C0"/>
              </a:solidFill>
              <a:round/>
              <a:headEnd/>
              <a:tailEnd/>
            </a:ln>
          </p:spPr>
          <p:txBody>
            <a:bodyPr/>
            <a:lstStyle/>
            <a:p>
              <a:endParaRPr lang="en-GB">
                <a:solidFill>
                  <a:srgbClr val="0070C0"/>
                </a:solidFill>
              </a:endParaRPr>
            </a:p>
          </p:txBody>
        </p:sp>
        <p:sp>
          <p:nvSpPr>
            <p:cNvPr id="80923" name="Line 95"/>
            <p:cNvSpPr>
              <a:spLocks noChangeShapeType="1"/>
            </p:cNvSpPr>
            <p:nvPr/>
          </p:nvSpPr>
          <p:spPr bwMode="auto">
            <a:xfrm flipV="1">
              <a:off x="4815" y="3107"/>
              <a:ext cx="2" cy="30"/>
            </a:xfrm>
            <a:prstGeom prst="line">
              <a:avLst/>
            </a:prstGeom>
            <a:noFill/>
            <a:ln w="28575">
              <a:solidFill>
                <a:srgbClr val="0070C0"/>
              </a:solidFill>
              <a:round/>
              <a:headEnd/>
              <a:tailEnd/>
            </a:ln>
          </p:spPr>
          <p:txBody>
            <a:bodyPr/>
            <a:lstStyle/>
            <a:p>
              <a:endParaRPr lang="en-GB">
                <a:solidFill>
                  <a:srgbClr val="0070C0"/>
                </a:solidFill>
              </a:endParaRPr>
            </a:p>
          </p:txBody>
        </p:sp>
        <p:sp>
          <p:nvSpPr>
            <p:cNvPr id="80924" name="Line 96"/>
            <p:cNvSpPr>
              <a:spLocks noChangeShapeType="1"/>
            </p:cNvSpPr>
            <p:nvPr/>
          </p:nvSpPr>
          <p:spPr bwMode="auto">
            <a:xfrm flipV="1">
              <a:off x="1592" y="1245"/>
              <a:ext cx="0" cy="1862"/>
            </a:xfrm>
            <a:prstGeom prst="line">
              <a:avLst/>
            </a:prstGeom>
            <a:noFill/>
            <a:ln w="28575">
              <a:solidFill>
                <a:srgbClr val="0070C0"/>
              </a:solidFill>
              <a:round/>
              <a:headEnd/>
              <a:tailEnd/>
            </a:ln>
          </p:spPr>
          <p:txBody>
            <a:bodyPr/>
            <a:lstStyle/>
            <a:p>
              <a:endParaRPr lang="en-GB">
                <a:solidFill>
                  <a:srgbClr val="0070C0"/>
                </a:solidFill>
              </a:endParaRPr>
            </a:p>
          </p:txBody>
        </p:sp>
        <p:sp>
          <p:nvSpPr>
            <p:cNvPr id="80925" name="Line 97"/>
            <p:cNvSpPr>
              <a:spLocks noChangeShapeType="1"/>
            </p:cNvSpPr>
            <p:nvPr/>
          </p:nvSpPr>
          <p:spPr bwMode="auto">
            <a:xfrm>
              <a:off x="1558" y="2823"/>
              <a:ext cx="34" cy="2"/>
            </a:xfrm>
            <a:prstGeom prst="line">
              <a:avLst/>
            </a:prstGeom>
            <a:noFill/>
            <a:ln w="28575">
              <a:solidFill>
                <a:srgbClr val="0070C0"/>
              </a:solidFill>
              <a:round/>
              <a:headEnd/>
              <a:tailEnd/>
            </a:ln>
          </p:spPr>
          <p:txBody>
            <a:bodyPr/>
            <a:lstStyle/>
            <a:p>
              <a:endParaRPr lang="en-GB">
                <a:solidFill>
                  <a:srgbClr val="0070C0"/>
                </a:solidFill>
              </a:endParaRPr>
            </a:p>
          </p:txBody>
        </p:sp>
        <p:sp>
          <p:nvSpPr>
            <p:cNvPr id="80926" name="Line 98"/>
            <p:cNvSpPr>
              <a:spLocks noChangeShapeType="1"/>
            </p:cNvSpPr>
            <p:nvPr/>
          </p:nvSpPr>
          <p:spPr bwMode="auto">
            <a:xfrm>
              <a:off x="1558" y="2506"/>
              <a:ext cx="34" cy="2"/>
            </a:xfrm>
            <a:prstGeom prst="line">
              <a:avLst/>
            </a:prstGeom>
            <a:noFill/>
            <a:ln w="28575">
              <a:solidFill>
                <a:srgbClr val="0070C0"/>
              </a:solidFill>
              <a:round/>
              <a:headEnd/>
              <a:tailEnd/>
            </a:ln>
          </p:spPr>
          <p:txBody>
            <a:bodyPr/>
            <a:lstStyle/>
            <a:p>
              <a:endParaRPr lang="en-GB">
                <a:solidFill>
                  <a:srgbClr val="0070C0"/>
                </a:solidFill>
              </a:endParaRPr>
            </a:p>
          </p:txBody>
        </p:sp>
        <p:sp>
          <p:nvSpPr>
            <p:cNvPr id="80927" name="Line 99"/>
            <p:cNvSpPr>
              <a:spLocks noChangeShapeType="1"/>
            </p:cNvSpPr>
            <p:nvPr/>
          </p:nvSpPr>
          <p:spPr bwMode="auto">
            <a:xfrm>
              <a:off x="1558" y="2190"/>
              <a:ext cx="34" cy="2"/>
            </a:xfrm>
            <a:prstGeom prst="line">
              <a:avLst/>
            </a:prstGeom>
            <a:noFill/>
            <a:ln w="28575">
              <a:solidFill>
                <a:srgbClr val="0070C0"/>
              </a:solidFill>
              <a:round/>
              <a:headEnd/>
              <a:tailEnd/>
            </a:ln>
          </p:spPr>
          <p:txBody>
            <a:bodyPr/>
            <a:lstStyle/>
            <a:p>
              <a:endParaRPr lang="en-GB">
                <a:solidFill>
                  <a:srgbClr val="0070C0"/>
                </a:solidFill>
              </a:endParaRPr>
            </a:p>
          </p:txBody>
        </p:sp>
        <p:sp>
          <p:nvSpPr>
            <p:cNvPr id="80928" name="Line 100"/>
            <p:cNvSpPr>
              <a:spLocks noChangeShapeType="1"/>
            </p:cNvSpPr>
            <p:nvPr/>
          </p:nvSpPr>
          <p:spPr bwMode="auto">
            <a:xfrm>
              <a:off x="1558" y="1875"/>
              <a:ext cx="34"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80929" name="Line 101"/>
            <p:cNvSpPr>
              <a:spLocks noChangeShapeType="1"/>
            </p:cNvSpPr>
            <p:nvPr/>
          </p:nvSpPr>
          <p:spPr bwMode="auto">
            <a:xfrm>
              <a:off x="1558" y="1559"/>
              <a:ext cx="34" cy="2"/>
            </a:xfrm>
            <a:prstGeom prst="line">
              <a:avLst/>
            </a:prstGeom>
            <a:noFill/>
            <a:ln w="28575">
              <a:solidFill>
                <a:srgbClr val="0070C0"/>
              </a:solidFill>
              <a:round/>
              <a:headEnd/>
              <a:tailEnd/>
            </a:ln>
          </p:spPr>
          <p:txBody>
            <a:bodyPr/>
            <a:lstStyle/>
            <a:p>
              <a:endParaRPr lang="en-GB">
                <a:solidFill>
                  <a:srgbClr val="0070C0"/>
                </a:solidFill>
              </a:endParaRPr>
            </a:p>
          </p:txBody>
        </p:sp>
        <p:sp>
          <p:nvSpPr>
            <p:cNvPr id="80930" name="Line 102"/>
            <p:cNvSpPr>
              <a:spLocks noChangeShapeType="1"/>
            </p:cNvSpPr>
            <p:nvPr/>
          </p:nvSpPr>
          <p:spPr bwMode="auto">
            <a:xfrm>
              <a:off x="1558" y="1244"/>
              <a:ext cx="34"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80931" name="Freeform 103"/>
            <p:cNvSpPr>
              <a:spLocks/>
            </p:cNvSpPr>
            <p:nvPr/>
          </p:nvSpPr>
          <p:spPr bwMode="auto">
            <a:xfrm flipV="1">
              <a:off x="1764" y="2442"/>
              <a:ext cx="3051" cy="110"/>
            </a:xfrm>
            <a:custGeom>
              <a:avLst/>
              <a:gdLst>
                <a:gd name="T0" fmla="*/ 0 w 2698"/>
                <a:gd name="T1" fmla="*/ 0 h 128"/>
                <a:gd name="T2" fmla="*/ 1356 w 2698"/>
                <a:gd name="T3" fmla="*/ 22 h 128"/>
                <a:gd name="T4" fmla="*/ 2715 w 2698"/>
                <a:gd name="T5" fmla="*/ 25 h 128"/>
                <a:gd name="T6" fmla="*/ 4074 w 2698"/>
                <a:gd name="T7" fmla="*/ 25 h 128"/>
                <a:gd name="T8" fmla="*/ 5437 w 2698"/>
                <a:gd name="T9" fmla="*/ 18 h 128"/>
                <a:gd name="T10" fmla="*/ 6799 w 2698"/>
                <a:gd name="T11" fmla="*/ 20 h 128"/>
                <a:gd name="T12" fmla="*/ 8158 w 2698"/>
                <a:gd name="T13" fmla="*/ 34 h 128"/>
                <a:gd name="T14" fmla="*/ 0 60000 65536"/>
                <a:gd name="T15" fmla="*/ 0 60000 65536"/>
                <a:gd name="T16" fmla="*/ 0 60000 65536"/>
                <a:gd name="T17" fmla="*/ 0 60000 65536"/>
                <a:gd name="T18" fmla="*/ 0 60000 65536"/>
                <a:gd name="T19" fmla="*/ 0 60000 65536"/>
                <a:gd name="T20" fmla="*/ 0 60000 65536"/>
                <a:gd name="T21" fmla="*/ 0 w 2698"/>
                <a:gd name="T22" fmla="*/ 0 h 128"/>
                <a:gd name="T23" fmla="*/ 2698 w 2698"/>
                <a:gd name="T24" fmla="*/ 128 h 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98" h="128">
                  <a:moveTo>
                    <a:pt x="0" y="0"/>
                  </a:moveTo>
                  <a:lnTo>
                    <a:pt x="448" y="89"/>
                  </a:lnTo>
                  <a:lnTo>
                    <a:pt x="898" y="96"/>
                  </a:lnTo>
                  <a:lnTo>
                    <a:pt x="1348" y="96"/>
                  </a:lnTo>
                  <a:lnTo>
                    <a:pt x="1798" y="70"/>
                  </a:lnTo>
                  <a:lnTo>
                    <a:pt x="2248" y="77"/>
                  </a:lnTo>
                  <a:lnTo>
                    <a:pt x="2698" y="128"/>
                  </a:lnTo>
                </a:path>
              </a:pathLst>
            </a:custGeom>
            <a:noFill/>
            <a:ln w="38100">
              <a:solidFill>
                <a:srgbClr val="00B0F0"/>
              </a:solidFill>
              <a:round/>
              <a:headEnd/>
              <a:tailEnd/>
            </a:ln>
          </p:spPr>
          <p:txBody>
            <a:bodyPr/>
            <a:lstStyle/>
            <a:p>
              <a:endParaRPr lang="en-GB">
                <a:solidFill>
                  <a:srgbClr val="0070C0"/>
                </a:solidFill>
              </a:endParaRPr>
            </a:p>
          </p:txBody>
        </p:sp>
        <p:sp>
          <p:nvSpPr>
            <p:cNvPr id="80932" name="Line 104"/>
            <p:cNvSpPr>
              <a:spLocks noChangeShapeType="1"/>
            </p:cNvSpPr>
            <p:nvPr/>
          </p:nvSpPr>
          <p:spPr bwMode="auto">
            <a:xfrm flipV="1">
              <a:off x="1764" y="2531"/>
              <a:ext cx="2" cy="21"/>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33" name="Line 105"/>
            <p:cNvSpPr>
              <a:spLocks noChangeShapeType="1"/>
            </p:cNvSpPr>
            <p:nvPr/>
          </p:nvSpPr>
          <p:spPr bwMode="auto">
            <a:xfrm>
              <a:off x="1726" y="2531"/>
              <a:ext cx="74" cy="2"/>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34" name="Line 106"/>
            <p:cNvSpPr>
              <a:spLocks noChangeShapeType="1"/>
            </p:cNvSpPr>
            <p:nvPr/>
          </p:nvSpPr>
          <p:spPr bwMode="auto">
            <a:xfrm>
              <a:off x="1764" y="2552"/>
              <a:ext cx="2" cy="21"/>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35" name="Line 107"/>
            <p:cNvSpPr>
              <a:spLocks noChangeShapeType="1"/>
            </p:cNvSpPr>
            <p:nvPr/>
          </p:nvSpPr>
          <p:spPr bwMode="auto">
            <a:xfrm>
              <a:off x="1726" y="2573"/>
              <a:ext cx="74" cy="1"/>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36" name="Line 108"/>
            <p:cNvSpPr>
              <a:spLocks noChangeShapeType="1"/>
            </p:cNvSpPr>
            <p:nvPr/>
          </p:nvSpPr>
          <p:spPr bwMode="auto">
            <a:xfrm flipV="1">
              <a:off x="2269" y="2449"/>
              <a:ext cx="2" cy="27"/>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37" name="Line 109"/>
            <p:cNvSpPr>
              <a:spLocks noChangeShapeType="1"/>
            </p:cNvSpPr>
            <p:nvPr/>
          </p:nvSpPr>
          <p:spPr bwMode="auto">
            <a:xfrm>
              <a:off x="2233" y="2449"/>
              <a:ext cx="74" cy="1"/>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38" name="Line 110"/>
            <p:cNvSpPr>
              <a:spLocks noChangeShapeType="1"/>
            </p:cNvSpPr>
            <p:nvPr/>
          </p:nvSpPr>
          <p:spPr bwMode="auto">
            <a:xfrm>
              <a:off x="2269" y="2476"/>
              <a:ext cx="2" cy="27"/>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39" name="Line 111"/>
            <p:cNvSpPr>
              <a:spLocks noChangeShapeType="1"/>
            </p:cNvSpPr>
            <p:nvPr/>
          </p:nvSpPr>
          <p:spPr bwMode="auto">
            <a:xfrm>
              <a:off x="2233" y="2503"/>
              <a:ext cx="74" cy="1"/>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40" name="Line 112"/>
            <p:cNvSpPr>
              <a:spLocks noChangeShapeType="1"/>
            </p:cNvSpPr>
            <p:nvPr/>
          </p:nvSpPr>
          <p:spPr bwMode="auto">
            <a:xfrm flipV="1">
              <a:off x="2778" y="2444"/>
              <a:ext cx="2" cy="25"/>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41" name="Line 113"/>
            <p:cNvSpPr>
              <a:spLocks noChangeShapeType="1"/>
            </p:cNvSpPr>
            <p:nvPr/>
          </p:nvSpPr>
          <p:spPr bwMode="auto">
            <a:xfrm>
              <a:off x="2742" y="2444"/>
              <a:ext cx="74" cy="1"/>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42" name="Line 114"/>
            <p:cNvSpPr>
              <a:spLocks noChangeShapeType="1"/>
            </p:cNvSpPr>
            <p:nvPr/>
          </p:nvSpPr>
          <p:spPr bwMode="auto">
            <a:xfrm>
              <a:off x="2778" y="2469"/>
              <a:ext cx="2" cy="27"/>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43" name="Line 115"/>
            <p:cNvSpPr>
              <a:spLocks noChangeShapeType="1"/>
            </p:cNvSpPr>
            <p:nvPr/>
          </p:nvSpPr>
          <p:spPr bwMode="auto">
            <a:xfrm>
              <a:off x="2742" y="2496"/>
              <a:ext cx="74" cy="2"/>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44" name="Line 116"/>
            <p:cNvSpPr>
              <a:spLocks noChangeShapeType="1"/>
            </p:cNvSpPr>
            <p:nvPr/>
          </p:nvSpPr>
          <p:spPr bwMode="auto">
            <a:xfrm flipV="1">
              <a:off x="3287" y="2437"/>
              <a:ext cx="2" cy="32"/>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45" name="Line 117"/>
            <p:cNvSpPr>
              <a:spLocks noChangeShapeType="1"/>
            </p:cNvSpPr>
            <p:nvPr/>
          </p:nvSpPr>
          <p:spPr bwMode="auto">
            <a:xfrm>
              <a:off x="3252" y="2437"/>
              <a:ext cx="73" cy="2"/>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46" name="Line 118"/>
            <p:cNvSpPr>
              <a:spLocks noChangeShapeType="1"/>
            </p:cNvSpPr>
            <p:nvPr/>
          </p:nvSpPr>
          <p:spPr bwMode="auto">
            <a:xfrm>
              <a:off x="3287" y="2469"/>
              <a:ext cx="2" cy="32"/>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47" name="Line 119"/>
            <p:cNvSpPr>
              <a:spLocks noChangeShapeType="1"/>
            </p:cNvSpPr>
            <p:nvPr/>
          </p:nvSpPr>
          <p:spPr bwMode="auto">
            <a:xfrm>
              <a:off x="3252" y="2501"/>
              <a:ext cx="73" cy="2"/>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48" name="Line 120"/>
            <p:cNvSpPr>
              <a:spLocks noChangeShapeType="1"/>
            </p:cNvSpPr>
            <p:nvPr/>
          </p:nvSpPr>
          <p:spPr bwMode="auto">
            <a:xfrm flipV="1">
              <a:off x="3796" y="2466"/>
              <a:ext cx="3" cy="26"/>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49" name="Line 121"/>
            <p:cNvSpPr>
              <a:spLocks noChangeShapeType="1"/>
            </p:cNvSpPr>
            <p:nvPr/>
          </p:nvSpPr>
          <p:spPr bwMode="auto">
            <a:xfrm>
              <a:off x="3761" y="2466"/>
              <a:ext cx="73" cy="2"/>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50" name="Line 122"/>
            <p:cNvSpPr>
              <a:spLocks noChangeShapeType="1"/>
            </p:cNvSpPr>
            <p:nvPr/>
          </p:nvSpPr>
          <p:spPr bwMode="auto">
            <a:xfrm>
              <a:off x="3796" y="2492"/>
              <a:ext cx="3" cy="25"/>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51" name="Line 123"/>
            <p:cNvSpPr>
              <a:spLocks noChangeShapeType="1"/>
            </p:cNvSpPr>
            <p:nvPr/>
          </p:nvSpPr>
          <p:spPr bwMode="auto">
            <a:xfrm>
              <a:off x="3761" y="2517"/>
              <a:ext cx="73" cy="2"/>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52" name="Line 124"/>
            <p:cNvSpPr>
              <a:spLocks noChangeShapeType="1"/>
            </p:cNvSpPr>
            <p:nvPr/>
          </p:nvSpPr>
          <p:spPr bwMode="auto">
            <a:xfrm flipV="1">
              <a:off x="4306" y="2460"/>
              <a:ext cx="2" cy="27"/>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53" name="Line 125"/>
            <p:cNvSpPr>
              <a:spLocks noChangeShapeType="1"/>
            </p:cNvSpPr>
            <p:nvPr/>
          </p:nvSpPr>
          <p:spPr bwMode="auto">
            <a:xfrm>
              <a:off x="4270" y="2460"/>
              <a:ext cx="73" cy="1"/>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54" name="Line 126"/>
            <p:cNvSpPr>
              <a:spLocks noChangeShapeType="1"/>
            </p:cNvSpPr>
            <p:nvPr/>
          </p:nvSpPr>
          <p:spPr bwMode="auto">
            <a:xfrm>
              <a:off x="4306" y="2487"/>
              <a:ext cx="2" cy="25"/>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55" name="Line 127"/>
            <p:cNvSpPr>
              <a:spLocks noChangeShapeType="1"/>
            </p:cNvSpPr>
            <p:nvPr/>
          </p:nvSpPr>
          <p:spPr bwMode="auto">
            <a:xfrm>
              <a:off x="4270" y="2512"/>
              <a:ext cx="73" cy="2"/>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56" name="Line 128"/>
            <p:cNvSpPr>
              <a:spLocks noChangeShapeType="1"/>
            </p:cNvSpPr>
            <p:nvPr/>
          </p:nvSpPr>
          <p:spPr bwMode="auto">
            <a:xfrm flipV="1">
              <a:off x="4815" y="2404"/>
              <a:ext cx="2" cy="38"/>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57" name="Line 129"/>
            <p:cNvSpPr>
              <a:spLocks noChangeShapeType="1"/>
            </p:cNvSpPr>
            <p:nvPr/>
          </p:nvSpPr>
          <p:spPr bwMode="auto">
            <a:xfrm>
              <a:off x="4779" y="2404"/>
              <a:ext cx="74" cy="2"/>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58" name="Line 130"/>
            <p:cNvSpPr>
              <a:spLocks noChangeShapeType="1"/>
            </p:cNvSpPr>
            <p:nvPr/>
          </p:nvSpPr>
          <p:spPr bwMode="auto">
            <a:xfrm>
              <a:off x="4815" y="2442"/>
              <a:ext cx="2" cy="40"/>
            </a:xfrm>
            <a:prstGeom prst="line">
              <a:avLst/>
            </a:prstGeom>
            <a:noFill/>
            <a:ln w="25400">
              <a:solidFill>
                <a:srgbClr val="B20738"/>
              </a:solidFill>
              <a:round/>
              <a:headEnd/>
              <a:tailEnd/>
            </a:ln>
          </p:spPr>
          <p:txBody>
            <a:bodyPr/>
            <a:lstStyle/>
            <a:p>
              <a:endParaRPr lang="en-GB">
                <a:solidFill>
                  <a:srgbClr val="0070C0"/>
                </a:solidFill>
              </a:endParaRPr>
            </a:p>
          </p:txBody>
        </p:sp>
        <p:sp>
          <p:nvSpPr>
            <p:cNvPr id="80959" name="Line 131"/>
            <p:cNvSpPr>
              <a:spLocks noChangeShapeType="1"/>
            </p:cNvSpPr>
            <p:nvPr/>
          </p:nvSpPr>
          <p:spPr bwMode="auto">
            <a:xfrm>
              <a:off x="4779" y="2482"/>
              <a:ext cx="74" cy="2"/>
            </a:xfrm>
            <a:prstGeom prst="line">
              <a:avLst/>
            </a:prstGeom>
            <a:noFill/>
            <a:ln w="25400">
              <a:solidFill>
                <a:srgbClr val="B20738"/>
              </a:solidFill>
              <a:round/>
              <a:headEnd/>
              <a:tailEnd/>
            </a:ln>
          </p:spPr>
          <p:txBody>
            <a:bodyPr/>
            <a:lstStyle/>
            <a:p>
              <a:endParaRPr lang="en-GB">
                <a:solidFill>
                  <a:srgbClr val="0070C0"/>
                </a:solidFill>
              </a:endParaRPr>
            </a:p>
          </p:txBody>
        </p:sp>
        <p:grpSp>
          <p:nvGrpSpPr>
            <p:cNvPr id="3" name="Group 132"/>
            <p:cNvGrpSpPr>
              <a:grpSpLocks/>
            </p:cNvGrpSpPr>
            <p:nvPr/>
          </p:nvGrpSpPr>
          <p:grpSpPr bwMode="auto">
            <a:xfrm>
              <a:off x="1695" y="2390"/>
              <a:ext cx="3189" cy="215"/>
              <a:chOff x="3640" y="3102"/>
              <a:chExt cx="1516" cy="135"/>
            </a:xfrm>
          </p:grpSpPr>
          <p:sp>
            <p:nvSpPr>
              <p:cNvPr id="80962" name="Oval 133"/>
              <p:cNvSpPr>
                <a:spLocks noChangeArrowheads="1"/>
              </p:cNvSpPr>
              <p:nvPr/>
            </p:nvSpPr>
            <p:spPr bwMode="auto">
              <a:xfrm>
                <a:off x="3640" y="3171"/>
                <a:ext cx="66" cy="66"/>
              </a:xfrm>
              <a:prstGeom prst="ellipse">
                <a:avLst/>
              </a:prstGeom>
              <a:solidFill>
                <a:srgbClr val="00B0F0"/>
              </a:solidFill>
              <a:ln w="6350">
                <a:solidFill>
                  <a:srgbClr val="00B0F0"/>
                </a:solidFill>
                <a:round/>
                <a:headEnd/>
                <a:tailEnd/>
              </a:ln>
            </p:spPr>
            <p:txBody>
              <a:bodyPr/>
              <a:lstStyle/>
              <a:p>
                <a:endParaRPr lang="en-GB">
                  <a:solidFill>
                    <a:srgbClr val="0070C0"/>
                  </a:solidFill>
                </a:endParaRPr>
              </a:p>
            </p:txBody>
          </p:sp>
          <p:sp>
            <p:nvSpPr>
              <p:cNvPr id="80963" name="Oval 134"/>
              <p:cNvSpPr>
                <a:spLocks noChangeArrowheads="1"/>
              </p:cNvSpPr>
              <p:nvPr/>
            </p:nvSpPr>
            <p:spPr bwMode="auto">
              <a:xfrm>
                <a:off x="3881" y="3123"/>
                <a:ext cx="66" cy="66"/>
              </a:xfrm>
              <a:prstGeom prst="ellipse">
                <a:avLst/>
              </a:prstGeom>
              <a:solidFill>
                <a:srgbClr val="00B0F0"/>
              </a:solidFill>
              <a:ln w="6350">
                <a:solidFill>
                  <a:srgbClr val="00B0F0"/>
                </a:solidFill>
                <a:round/>
                <a:headEnd/>
                <a:tailEnd/>
              </a:ln>
            </p:spPr>
            <p:txBody>
              <a:bodyPr/>
              <a:lstStyle/>
              <a:p>
                <a:endParaRPr lang="en-GB">
                  <a:solidFill>
                    <a:srgbClr val="0070C0"/>
                  </a:solidFill>
                </a:endParaRPr>
              </a:p>
            </p:txBody>
          </p:sp>
          <p:sp>
            <p:nvSpPr>
              <p:cNvPr id="80964" name="Oval 135"/>
              <p:cNvSpPr>
                <a:spLocks noChangeArrowheads="1"/>
              </p:cNvSpPr>
              <p:nvPr/>
            </p:nvSpPr>
            <p:spPr bwMode="auto">
              <a:xfrm>
                <a:off x="4122" y="3119"/>
                <a:ext cx="67" cy="66"/>
              </a:xfrm>
              <a:prstGeom prst="ellipse">
                <a:avLst/>
              </a:prstGeom>
              <a:solidFill>
                <a:srgbClr val="00B0F0"/>
              </a:solidFill>
              <a:ln w="6350">
                <a:solidFill>
                  <a:srgbClr val="00B0F0"/>
                </a:solidFill>
                <a:round/>
                <a:headEnd/>
                <a:tailEnd/>
              </a:ln>
            </p:spPr>
            <p:txBody>
              <a:bodyPr/>
              <a:lstStyle/>
              <a:p>
                <a:endParaRPr lang="en-GB">
                  <a:solidFill>
                    <a:srgbClr val="0070C0"/>
                  </a:solidFill>
                </a:endParaRPr>
              </a:p>
            </p:txBody>
          </p:sp>
          <p:sp>
            <p:nvSpPr>
              <p:cNvPr id="80965" name="Oval 136"/>
              <p:cNvSpPr>
                <a:spLocks noChangeArrowheads="1"/>
              </p:cNvSpPr>
              <p:nvPr/>
            </p:nvSpPr>
            <p:spPr bwMode="auto">
              <a:xfrm>
                <a:off x="4364" y="3119"/>
                <a:ext cx="66" cy="66"/>
              </a:xfrm>
              <a:prstGeom prst="ellipse">
                <a:avLst/>
              </a:prstGeom>
              <a:solidFill>
                <a:srgbClr val="00B0F0"/>
              </a:solidFill>
              <a:ln w="6350">
                <a:solidFill>
                  <a:srgbClr val="00B0F0"/>
                </a:solidFill>
                <a:round/>
                <a:headEnd/>
                <a:tailEnd/>
              </a:ln>
            </p:spPr>
            <p:txBody>
              <a:bodyPr/>
              <a:lstStyle/>
              <a:p>
                <a:endParaRPr lang="en-GB">
                  <a:solidFill>
                    <a:srgbClr val="0070C0"/>
                  </a:solidFill>
                </a:endParaRPr>
              </a:p>
            </p:txBody>
          </p:sp>
          <p:sp>
            <p:nvSpPr>
              <p:cNvPr id="80966" name="Oval 137"/>
              <p:cNvSpPr>
                <a:spLocks noChangeArrowheads="1"/>
              </p:cNvSpPr>
              <p:nvPr/>
            </p:nvSpPr>
            <p:spPr bwMode="auto">
              <a:xfrm>
                <a:off x="4606" y="3133"/>
                <a:ext cx="66" cy="66"/>
              </a:xfrm>
              <a:prstGeom prst="ellipse">
                <a:avLst/>
              </a:prstGeom>
              <a:solidFill>
                <a:srgbClr val="00B0F0"/>
              </a:solidFill>
              <a:ln w="6350">
                <a:solidFill>
                  <a:srgbClr val="00B0F0"/>
                </a:solidFill>
                <a:round/>
                <a:headEnd/>
                <a:tailEnd/>
              </a:ln>
            </p:spPr>
            <p:txBody>
              <a:bodyPr/>
              <a:lstStyle/>
              <a:p>
                <a:endParaRPr lang="en-GB">
                  <a:solidFill>
                    <a:srgbClr val="0070C0"/>
                  </a:solidFill>
                </a:endParaRPr>
              </a:p>
            </p:txBody>
          </p:sp>
          <p:sp>
            <p:nvSpPr>
              <p:cNvPr id="80967" name="Oval 138"/>
              <p:cNvSpPr>
                <a:spLocks noChangeArrowheads="1"/>
              </p:cNvSpPr>
              <p:nvPr/>
            </p:nvSpPr>
            <p:spPr bwMode="auto">
              <a:xfrm>
                <a:off x="4848" y="3129"/>
                <a:ext cx="66" cy="66"/>
              </a:xfrm>
              <a:prstGeom prst="ellipse">
                <a:avLst/>
              </a:prstGeom>
              <a:solidFill>
                <a:srgbClr val="00B0F0"/>
              </a:solidFill>
              <a:ln w="6350">
                <a:solidFill>
                  <a:srgbClr val="00B0F0"/>
                </a:solidFill>
                <a:round/>
                <a:headEnd/>
                <a:tailEnd/>
              </a:ln>
            </p:spPr>
            <p:txBody>
              <a:bodyPr/>
              <a:lstStyle/>
              <a:p>
                <a:endParaRPr lang="en-GB">
                  <a:solidFill>
                    <a:srgbClr val="0070C0"/>
                  </a:solidFill>
                </a:endParaRPr>
              </a:p>
            </p:txBody>
          </p:sp>
          <p:sp>
            <p:nvSpPr>
              <p:cNvPr id="80968" name="Oval 139"/>
              <p:cNvSpPr>
                <a:spLocks noChangeArrowheads="1"/>
              </p:cNvSpPr>
              <p:nvPr/>
            </p:nvSpPr>
            <p:spPr bwMode="auto">
              <a:xfrm>
                <a:off x="5090" y="3102"/>
                <a:ext cx="66" cy="66"/>
              </a:xfrm>
              <a:prstGeom prst="ellipse">
                <a:avLst/>
              </a:prstGeom>
              <a:solidFill>
                <a:srgbClr val="00B0F0"/>
              </a:solidFill>
              <a:ln w="6350">
                <a:solidFill>
                  <a:srgbClr val="00B0F0"/>
                </a:solidFill>
                <a:round/>
                <a:headEnd/>
                <a:tailEnd/>
              </a:ln>
            </p:spPr>
            <p:txBody>
              <a:bodyPr/>
              <a:lstStyle/>
              <a:p>
                <a:endParaRPr lang="en-GB">
                  <a:solidFill>
                    <a:srgbClr val="0070C0"/>
                  </a:solidFill>
                </a:endParaRPr>
              </a:p>
            </p:txBody>
          </p:sp>
        </p:grpSp>
        <p:sp>
          <p:nvSpPr>
            <p:cNvPr id="80961" name="Rectangle 140"/>
            <p:cNvSpPr>
              <a:spLocks noChangeArrowheads="1"/>
            </p:cNvSpPr>
            <p:nvPr/>
          </p:nvSpPr>
          <p:spPr bwMode="auto">
            <a:xfrm rot="21538782">
              <a:off x="868" y="1888"/>
              <a:ext cx="312" cy="299"/>
            </a:xfrm>
            <a:prstGeom prst="rect">
              <a:avLst/>
            </a:prstGeom>
            <a:noFill/>
            <a:ln w="9525">
              <a:noFill/>
              <a:miter lim="800000"/>
              <a:headEnd/>
              <a:tailEnd/>
            </a:ln>
          </p:spPr>
          <p:txBody>
            <a:bodyPr wrap="none" lIns="0" tIns="0" rIns="0" bIns="0">
              <a:spAutoFit/>
            </a:bodyPr>
            <a:lstStyle/>
            <a:p>
              <a:pPr algn="ctr" eaLnBrk="0" hangingPunct="0">
                <a:spcBef>
                  <a:spcPct val="20000"/>
                </a:spcBef>
              </a:pPr>
              <a:r>
                <a:rPr lang="de-DE" sz="1400" b="1" dirty="0">
                  <a:solidFill>
                    <a:srgbClr val="0070C0"/>
                  </a:solidFill>
                </a:rPr>
                <a:t>PSA</a:t>
              </a:r>
            </a:p>
            <a:p>
              <a:pPr algn="ctr" eaLnBrk="0" hangingPunct="0">
                <a:spcBef>
                  <a:spcPct val="20000"/>
                </a:spcBef>
              </a:pPr>
              <a:r>
                <a:rPr lang="de-DE" sz="1400" b="1" dirty="0">
                  <a:solidFill>
                    <a:srgbClr val="0070C0"/>
                  </a:solidFill>
                </a:rPr>
                <a:t>(ug/L)</a:t>
              </a:r>
            </a:p>
          </p:txBody>
        </p:sp>
      </p:grpSp>
      <p:sp>
        <p:nvSpPr>
          <p:cNvPr id="75" name="Text Box 7"/>
          <p:cNvSpPr txBox="1">
            <a:spLocks noChangeArrowheads="1"/>
          </p:cNvSpPr>
          <p:nvPr/>
        </p:nvSpPr>
        <p:spPr bwMode="auto">
          <a:xfrm>
            <a:off x="104003" y="6356350"/>
            <a:ext cx="4114593" cy="515526"/>
          </a:xfrm>
          <a:prstGeom prst="rect">
            <a:avLst/>
          </a:prstGeom>
          <a:noFill/>
          <a:ln w="12700">
            <a:noFill/>
            <a:miter lim="800000"/>
            <a:headEnd type="none" w="sm" len="sm"/>
            <a:tailEnd type="none" w="sm" len="sm"/>
          </a:ln>
        </p:spPr>
        <p:txBody>
          <a:bodyPr wrap="square">
            <a:spAutoFit/>
          </a:bodyPr>
          <a:lstStyle/>
          <a:p>
            <a:pPr eaLnBrk="0" hangingPunct="0">
              <a:spcBef>
                <a:spcPct val="20000"/>
              </a:spcBef>
            </a:pPr>
            <a:r>
              <a:rPr lang="en-US" sz="1100" dirty="0" smtClean="0"/>
              <a:t>Wang C </a:t>
            </a:r>
            <a:r>
              <a:rPr lang="en-US" sz="1100" i="1" dirty="0" smtClean="0"/>
              <a:t>et al. J </a:t>
            </a:r>
            <a:r>
              <a:rPr lang="en-US" sz="1100" i="1" dirty="0" err="1" smtClean="0"/>
              <a:t>Clin</a:t>
            </a:r>
            <a:r>
              <a:rPr lang="en-US" sz="1100" i="1" dirty="0" smtClean="0"/>
              <a:t> </a:t>
            </a:r>
            <a:r>
              <a:rPr lang="en-US" sz="1100" i="1" dirty="0" err="1" smtClean="0"/>
              <a:t>Endocrinol</a:t>
            </a:r>
            <a:r>
              <a:rPr lang="en-US" sz="1100" i="1" dirty="0" smtClean="0"/>
              <a:t> </a:t>
            </a:r>
            <a:r>
              <a:rPr lang="en-US" sz="1100" i="1" dirty="0" err="1" smtClean="0"/>
              <a:t>Metab</a:t>
            </a:r>
            <a:r>
              <a:rPr lang="en-US" sz="1100" i="1" dirty="0" smtClean="0"/>
              <a:t> </a:t>
            </a:r>
            <a:r>
              <a:rPr lang="en-US" sz="1100" dirty="0" smtClean="0"/>
              <a:t>2004;89</a:t>
            </a:r>
            <a:r>
              <a:rPr lang="de-DE" sz="1100" dirty="0" smtClean="0"/>
              <a:t>(5):2085–2098.</a:t>
            </a:r>
          </a:p>
          <a:p>
            <a:pPr eaLnBrk="0" hangingPunct="0">
              <a:spcBef>
                <a:spcPct val="50000"/>
              </a:spcBef>
            </a:pPr>
            <a:endParaRPr lang="en-US" altLang="en-GB" sz="1100" dirty="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 name="Title 652"/>
          <p:cNvSpPr>
            <a:spLocks noGrp="1"/>
          </p:cNvSpPr>
          <p:nvPr>
            <p:ph type="title"/>
          </p:nvPr>
        </p:nvSpPr>
        <p:spPr/>
        <p:txBody>
          <a:bodyPr/>
          <a:lstStyle/>
          <a:p>
            <a:r>
              <a:rPr lang="it-IT" sz="2000" dirty="0" smtClean="0"/>
              <a:t>Nessuna variazione significativa di PSA in un anno di terapia intramuscolare di testosterone </a:t>
            </a:r>
            <a:r>
              <a:rPr lang="it-IT" sz="2000" dirty="0" err="1" smtClean="0"/>
              <a:t>undecanoato</a:t>
            </a:r>
            <a:endParaRPr lang="en-GB" sz="2000" dirty="0"/>
          </a:p>
        </p:txBody>
      </p:sp>
      <p:grpSp>
        <p:nvGrpSpPr>
          <p:cNvPr id="2" name="Group 660"/>
          <p:cNvGrpSpPr/>
          <p:nvPr/>
        </p:nvGrpSpPr>
        <p:grpSpPr>
          <a:xfrm>
            <a:off x="978077" y="2238375"/>
            <a:ext cx="8192496" cy="4137025"/>
            <a:chOff x="428242" y="1400175"/>
            <a:chExt cx="9892302" cy="4883988"/>
          </a:xfrm>
        </p:grpSpPr>
        <p:sp>
          <p:nvSpPr>
            <p:cNvPr id="81944" name="Line 631"/>
            <p:cNvSpPr>
              <a:spLocks noChangeShapeType="1"/>
            </p:cNvSpPr>
            <p:nvPr/>
          </p:nvSpPr>
          <p:spPr bwMode="auto">
            <a:xfrm flipV="1">
              <a:off x="1095375" y="1482736"/>
              <a:ext cx="59354" cy="783"/>
            </a:xfrm>
            <a:prstGeom prst="line">
              <a:avLst/>
            </a:prstGeom>
            <a:noFill/>
            <a:ln w="28575">
              <a:solidFill>
                <a:srgbClr val="000304"/>
              </a:solidFill>
              <a:round/>
              <a:headEnd/>
              <a:tailEnd/>
            </a:ln>
          </p:spPr>
          <p:txBody>
            <a:bodyPr/>
            <a:lstStyle/>
            <a:p>
              <a:endParaRPr lang="en-GB">
                <a:solidFill>
                  <a:srgbClr val="0070C0"/>
                </a:solidFill>
              </a:endParaRPr>
            </a:p>
          </p:txBody>
        </p:sp>
        <p:grpSp>
          <p:nvGrpSpPr>
            <p:cNvPr id="3" name="Group 659"/>
            <p:cNvGrpSpPr/>
            <p:nvPr/>
          </p:nvGrpSpPr>
          <p:grpSpPr>
            <a:xfrm>
              <a:off x="428242" y="1400175"/>
              <a:ext cx="9892302" cy="4883988"/>
              <a:chOff x="428242" y="1390650"/>
              <a:chExt cx="9892302" cy="4883988"/>
            </a:xfrm>
          </p:grpSpPr>
          <p:grpSp>
            <p:nvGrpSpPr>
              <p:cNvPr id="4" name="Group 658"/>
              <p:cNvGrpSpPr/>
              <p:nvPr/>
            </p:nvGrpSpPr>
            <p:grpSpPr>
              <a:xfrm>
                <a:off x="428242" y="1390650"/>
                <a:ext cx="9866014" cy="4520640"/>
                <a:chOff x="428242" y="1390650"/>
                <a:chExt cx="9866014" cy="4520640"/>
              </a:xfrm>
            </p:grpSpPr>
            <p:sp>
              <p:nvSpPr>
                <p:cNvPr id="1329" name="Rectangle 643"/>
                <p:cNvSpPr>
                  <a:spLocks noChangeArrowheads="1"/>
                </p:cNvSpPr>
                <p:nvPr/>
              </p:nvSpPr>
              <p:spPr bwMode="auto">
                <a:xfrm>
                  <a:off x="933969" y="1390650"/>
                  <a:ext cx="86456" cy="254344"/>
                </a:xfrm>
                <a:prstGeom prst="rect">
                  <a:avLst/>
                </a:prstGeom>
                <a:noFill/>
                <a:ln w="9525">
                  <a:noFill/>
                  <a:miter lim="800000"/>
                  <a:headEnd/>
                  <a:tailEnd/>
                </a:ln>
              </p:spPr>
              <p:txBody>
                <a:bodyPr wrap="squar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4</a:t>
                  </a:r>
                  <a:endParaRPr lang="en-GB" sz="1400" dirty="0">
                    <a:solidFill>
                      <a:srgbClr val="0070C0"/>
                    </a:solidFill>
                    <a:effectLst>
                      <a:outerShdw blurRad="38100" dist="38100" dir="2700000" algn="tl">
                        <a:srgbClr val="C0C0C0"/>
                      </a:outerShdw>
                    </a:effectLst>
                    <a:latin typeface="+mn-lt"/>
                    <a:ea typeface="Batang" pitchFamily="18" charset="-127"/>
                  </a:endParaRPr>
                </a:p>
              </p:txBody>
            </p:sp>
            <p:grpSp>
              <p:nvGrpSpPr>
                <p:cNvPr id="5" name="Group 6"/>
                <p:cNvGrpSpPr>
                  <a:grpSpLocks/>
                </p:cNvGrpSpPr>
                <p:nvPr/>
              </p:nvGrpSpPr>
              <p:grpSpPr bwMode="auto">
                <a:xfrm>
                  <a:off x="1328005" y="3187431"/>
                  <a:ext cx="956404" cy="1724727"/>
                  <a:chOff x="927" y="2126"/>
                  <a:chExt cx="712" cy="1173"/>
                </a:xfrm>
              </p:grpSpPr>
              <p:sp>
                <p:nvSpPr>
                  <p:cNvPr id="82451" name="Rectangle 7"/>
                  <p:cNvSpPr>
                    <a:spLocks noChangeArrowheads="1"/>
                  </p:cNvSpPr>
                  <p:nvPr/>
                </p:nvSpPr>
                <p:spPr bwMode="auto">
                  <a:xfrm>
                    <a:off x="927"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52" name="Rectangle 8"/>
                  <p:cNvSpPr>
                    <a:spLocks noChangeArrowheads="1"/>
                  </p:cNvSpPr>
                  <p:nvPr/>
                </p:nvSpPr>
                <p:spPr bwMode="auto">
                  <a:xfrm>
                    <a:off x="93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53" name="Rectangle 9"/>
                  <p:cNvSpPr>
                    <a:spLocks noChangeArrowheads="1"/>
                  </p:cNvSpPr>
                  <p:nvPr/>
                </p:nvSpPr>
                <p:spPr bwMode="auto">
                  <a:xfrm>
                    <a:off x="93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54" name="Rectangle 10"/>
                  <p:cNvSpPr>
                    <a:spLocks noChangeArrowheads="1"/>
                  </p:cNvSpPr>
                  <p:nvPr/>
                </p:nvSpPr>
                <p:spPr bwMode="auto">
                  <a:xfrm>
                    <a:off x="94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55" name="Rectangle 11"/>
                  <p:cNvSpPr>
                    <a:spLocks noChangeArrowheads="1"/>
                  </p:cNvSpPr>
                  <p:nvPr/>
                </p:nvSpPr>
                <p:spPr bwMode="auto">
                  <a:xfrm>
                    <a:off x="95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56" name="Rectangle 12"/>
                  <p:cNvSpPr>
                    <a:spLocks noChangeArrowheads="1"/>
                  </p:cNvSpPr>
                  <p:nvPr/>
                </p:nvSpPr>
                <p:spPr bwMode="auto">
                  <a:xfrm>
                    <a:off x="95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57" name="Rectangle 13"/>
                  <p:cNvSpPr>
                    <a:spLocks noChangeArrowheads="1"/>
                  </p:cNvSpPr>
                  <p:nvPr/>
                </p:nvSpPr>
                <p:spPr bwMode="auto">
                  <a:xfrm>
                    <a:off x="962"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58" name="Rectangle 14"/>
                  <p:cNvSpPr>
                    <a:spLocks noChangeArrowheads="1"/>
                  </p:cNvSpPr>
                  <p:nvPr/>
                </p:nvSpPr>
                <p:spPr bwMode="auto">
                  <a:xfrm>
                    <a:off x="96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59" name="Rectangle 15"/>
                  <p:cNvSpPr>
                    <a:spLocks noChangeArrowheads="1"/>
                  </p:cNvSpPr>
                  <p:nvPr/>
                </p:nvSpPr>
                <p:spPr bwMode="auto">
                  <a:xfrm>
                    <a:off x="97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60" name="Rectangle 16"/>
                  <p:cNvSpPr>
                    <a:spLocks noChangeArrowheads="1"/>
                  </p:cNvSpPr>
                  <p:nvPr/>
                </p:nvSpPr>
                <p:spPr bwMode="auto">
                  <a:xfrm>
                    <a:off x="97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61" name="Rectangle 17"/>
                  <p:cNvSpPr>
                    <a:spLocks noChangeArrowheads="1"/>
                  </p:cNvSpPr>
                  <p:nvPr/>
                </p:nvSpPr>
                <p:spPr bwMode="auto">
                  <a:xfrm>
                    <a:off x="98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62" name="Rectangle 18"/>
                  <p:cNvSpPr>
                    <a:spLocks noChangeArrowheads="1"/>
                  </p:cNvSpPr>
                  <p:nvPr/>
                </p:nvSpPr>
                <p:spPr bwMode="auto">
                  <a:xfrm>
                    <a:off x="99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63" name="Rectangle 19"/>
                  <p:cNvSpPr>
                    <a:spLocks noChangeArrowheads="1"/>
                  </p:cNvSpPr>
                  <p:nvPr/>
                </p:nvSpPr>
                <p:spPr bwMode="auto">
                  <a:xfrm>
                    <a:off x="997"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64" name="Rectangle 20"/>
                  <p:cNvSpPr>
                    <a:spLocks noChangeArrowheads="1"/>
                  </p:cNvSpPr>
                  <p:nvPr/>
                </p:nvSpPr>
                <p:spPr bwMode="auto">
                  <a:xfrm>
                    <a:off x="100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65" name="Rectangle 21"/>
                  <p:cNvSpPr>
                    <a:spLocks noChangeArrowheads="1"/>
                  </p:cNvSpPr>
                  <p:nvPr/>
                </p:nvSpPr>
                <p:spPr bwMode="auto">
                  <a:xfrm>
                    <a:off x="100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66" name="Rectangle 22"/>
                  <p:cNvSpPr>
                    <a:spLocks noChangeArrowheads="1"/>
                  </p:cNvSpPr>
                  <p:nvPr/>
                </p:nvSpPr>
                <p:spPr bwMode="auto">
                  <a:xfrm>
                    <a:off x="101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67" name="Rectangle 23"/>
                  <p:cNvSpPr>
                    <a:spLocks noChangeArrowheads="1"/>
                  </p:cNvSpPr>
                  <p:nvPr/>
                </p:nvSpPr>
                <p:spPr bwMode="auto">
                  <a:xfrm>
                    <a:off x="102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68" name="Rectangle 24"/>
                  <p:cNvSpPr>
                    <a:spLocks noChangeArrowheads="1"/>
                  </p:cNvSpPr>
                  <p:nvPr/>
                </p:nvSpPr>
                <p:spPr bwMode="auto">
                  <a:xfrm>
                    <a:off x="102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69" name="Rectangle 25"/>
                  <p:cNvSpPr>
                    <a:spLocks noChangeArrowheads="1"/>
                  </p:cNvSpPr>
                  <p:nvPr/>
                </p:nvSpPr>
                <p:spPr bwMode="auto">
                  <a:xfrm>
                    <a:off x="103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70" name="Rectangle 26"/>
                  <p:cNvSpPr>
                    <a:spLocks noChangeArrowheads="1"/>
                  </p:cNvSpPr>
                  <p:nvPr/>
                </p:nvSpPr>
                <p:spPr bwMode="auto">
                  <a:xfrm>
                    <a:off x="1038"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71" name="Rectangle 27"/>
                  <p:cNvSpPr>
                    <a:spLocks noChangeArrowheads="1"/>
                  </p:cNvSpPr>
                  <p:nvPr/>
                </p:nvSpPr>
                <p:spPr bwMode="auto">
                  <a:xfrm>
                    <a:off x="104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72" name="Rectangle 28"/>
                  <p:cNvSpPr>
                    <a:spLocks noChangeArrowheads="1"/>
                  </p:cNvSpPr>
                  <p:nvPr/>
                </p:nvSpPr>
                <p:spPr bwMode="auto">
                  <a:xfrm>
                    <a:off x="104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73" name="Rectangle 29"/>
                  <p:cNvSpPr>
                    <a:spLocks noChangeArrowheads="1"/>
                  </p:cNvSpPr>
                  <p:nvPr/>
                </p:nvSpPr>
                <p:spPr bwMode="auto">
                  <a:xfrm>
                    <a:off x="105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74" name="Rectangle 30"/>
                  <p:cNvSpPr>
                    <a:spLocks noChangeArrowheads="1"/>
                  </p:cNvSpPr>
                  <p:nvPr/>
                </p:nvSpPr>
                <p:spPr bwMode="auto">
                  <a:xfrm>
                    <a:off x="106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75" name="Rectangle 31"/>
                  <p:cNvSpPr>
                    <a:spLocks noChangeArrowheads="1"/>
                  </p:cNvSpPr>
                  <p:nvPr/>
                </p:nvSpPr>
                <p:spPr bwMode="auto">
                  <a:xfrm>
                    <a:off x="106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76" name="Rectangle 32"/>
                  <p:cNvSpPr>
                    <a:spLocks noChangeArrowheads="1"/>
                  </p:cNvSpPr>
                  <p:nvPr/>
                </p:nvSpPr>
                <p:spPr bwMode="auto">
                  <a:xfrm>
                    <a:off x="1073"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77" name="Rectangle 33"/>
                  <p:cNvSpPr>
                    <a:spLocks noChangeArrowheads="1"/>
                  </p:cNvSpPr>
                  <p:nvPr/>
                </p:nvSpPr>
                <p:spPr bwMode="auto">
                  <a:xfrm>
                    <a:off x="107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78" name="Rectangle 34"/>
                  <p:cNvSpPr>
                    <a:spLocks noChangeArrowheads="1"/>
                  </p:cNvSpPr>
                  <p:nvPr/>
                </p:nvSpPr>
                <p:spPr bwMode="auto">
                  <a:xfrm>
                    <a:off x="108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79" name="Rectangle 35"/>
                  <p:cNvSpPr>
                    <a:spLocks noChangeArrowheads="1"/>
                  </p:cNvSpPr>
                  <p:nvPr/>
                </p:nvSpPr>
                <p:spPr bwMode="auto">
                  <a:xfrm>
                    <a:off x="109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80" name="Rectangle 36"/>
                  <p:cNvSpPr>
                    <a:spLocks noChangeArrowheads="1"/>
                  </p:cNvSpPr>
                  <p:nvPr/>
                </p:nvSpPr>
                <p:spPr bwMode="auto">
                  <a:xfrm>
                    <a:off x="109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81" name="Rectangle 37"/>
                  <p:cNvSpPr>
                    <a:spLocks noChangeArrowheads="1"/>
                  </p:cNvSpPr>
                  <p:nvPr/>
                </p:nvSpPr>
                <p:spPr bwMode="auto">
                  <a:xfrm>
                    <a:off x="110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82" name="Rectangle 38"/>
                  <p:cNvSpPr>
                    <a:spLocks noChangeArrowheads="1"/>
                  </p:cNvSpPr>
                  <p:nvPr/>
                </p:nvSpPr>
                <p:spPr bwMode="auto">
                  <a:xfrm>
                    <a:off x="1108"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83" name="Rectangle 39"/>
                  <p:cNvSpPr>
                    <a:spLocks noChangeArrowheads="1"/>
                  </p:cNvSpPr>
                  <p:nvPr/>
                </p:nvSpPr>
                <p:spPr bwMode="auto">
                  <a:xfrm>
                    <a:off x="111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84" name="Rectangle 40"/>
                  <p:cNvSpPr>
                    <a:spLocks noChangeArrowheads="1"/>
                  </p:cNvSpPr>
                  <p:nvPr/>
                </p:nvSpPr>
                <p:spPr bwMode="auto">
                  <a:xfrm>
                    <a:off x="111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85" name="Rectangle 41"/>
                  <p:cNvSpPr>
                    <a:spLocks noChangeArrowheads="1"/>
                  </p:cNvSpPr>
                  <p:nvPr/>
                </p:nvSpPr>
                <p:spPr bwMode="auto">
                  <a:xfrm>
                    <a:off x="112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86" name="Rectangle 42"/>
                  <p:cNvSpPr>
                    <a:spLocks noChangeArrowheads="1"/>
                  </p:cNvSpPr>
                  <p:nvPr/>
                </p:nvSpPr>
                <p:spPr bwMode="auto">
                  <a:xfrm>
                    <a:off x="113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87" name="Rectangle 43"/>
                  <p:cNvSpPr>
                    <a:spLocks noChangeArrowheads="1"/>
                  </p:cNvSpPr>
                  <p:nvPr/>
                </p:nvSpPr>
                <p:spPr bwMode="auto">
                  <a:xfrm>
                    <a:off x="113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88" name="Rectangle 44"/>
                  <p:cNvSpPr>
                    <a:spLocks noChangeArrowheads="1"/>
                  </p:cNvSpPr>
                  <p:nvPr/>
                </p:nvSpPr>
                <p:spPr bwMode="auto">
                  <a:xfrm>
                    <a:off x="114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89" name="Rectangle 45"/>
                  <p:cNvSpPr>
                    <a:spLocks noChangeArrowheads="1"/>
                  </p:cNvSpPr>
                  <p:nvPr/>
                </p:nvSpPr>
                <p:spPr bwMode="auto">
                  <a:xfrm>
                    <a:off x="1149"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90" name="Rectangle 46"/>
                  <p:cNvSpPr>
                    <a:spLocks noChangeArrowheads="1"/>
                  </p:cNvSpPr>
                  <p:nvPr/>
                </p:nvSpPr>
                <p:spPr bwMode="auto">
                  <a:xfrm>
                    <a:off x="115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91" name="Rectangle 47"/>
                  <p:cNvSpPr>
                    <a:spLocks noChangeArrowheads="1"/>
                  </p:cNvSpPr>
                  <p:nvPr/>
                </p:nvSpPr>
                <p:spPr bwMode="auto">
                  <a:xfrm>
                    <a:off x="116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92" name="Rectangle 48"/>
                  <p:cNvSpPr>
                    <a:spLocks noChangeArrowheads="1"/>
                  </p:cNvSpPr>
                  <p:nvPr/>
                </p:nvSpPr>
                <p:spPr bwMode="auto">
                  <a:xfrm>
                    <a:off x="116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93" name="Rectangle 49"/>
                  <p:cNvSpPr>
                    <a:spLocks noChangeArrowheads="1"/>
                  </p:cNvSpPr>
                  <p:nvPr/>
                </p:nvSpPr>
                <p:spPr bwMode="auto">
                  <a:xfrm>
                    <a:off x="117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94" name="Rectangle 50"/>
                  <p:cNvSpPr>
                    <a:spLocks noChangeArrowheads="1"/>
                  </p:cNvSpPr>
                  <p:nvPr/>
                </p:nvSpPr>
                <p:spPr bwMode="auto">
                  <a:xfrm>
                    <a:off x="117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95" name="Rectangle 51"/>
                  <p:cNvSpPr>
                    <a:spLocks noChangeArrowheads="1"/>
                  </p:cNvSpPr>
                  <p:nvPr/>
                </p:nvSpPr>
                <p:spPr bwMode="auto">
                  <a:xfrm>
                    <a:off x="1184"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96" name="Rectangle 52"/>
                  <p:cNvSpPr>
                    <a:spLocks noChangeArrowheads="1"/>
                  </p:cNvSpPr>
                  <p:nvPr/>
                </p:nvSpPr>
                <p:spPr bwMode="auto">
                  <a:xfrm>
                    <a:off x="118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97" name="Rectangle 53"/>
                  <p:cNvSpPr>
                    <a:spLocks noChangeArrowheads="1"/>
                  </p:cNvSpPr>
                  <p:nvPr/>
                </p:nvSpPr>
                <p:spPr bwMode="auto">
                  <a:xfrm>
                    <a:off x="119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98" name="Rectangle 54"/>
                  <p:cNvSpPr>
                    <a:spLocks noChangeArrowheads="1"/>
                  </p:cNvSpPr>
                  <p:nvPr/>
                </p:nvSpPr>
                <p:spPr bwMode="auto">
                  <a:xfrm>
                    <a:off x="120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99" name="Rectangle 55"/>
                  <p:cNvSpPr>
                    <a:spLocks noChangeArrowheads="1"/>
                  </p:cNvSpPr>
                  <p:nvPr/>
                </p:nvSpPr>
                <p:spPr bwMode="auto">
                  <a:xfrm>
                    <a:off x="120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00" name="Rectangle 56"/>
                  <p:cNvSpPr>
                    <a:spLocks noChangeArrowheads="1"/>
                  </p:cNvSpPr>
                  <p:nvPr/>
                </p:nvSpPr>
                <p:spPr bwMode="auto">
                  <a:xfrm>
                    <a:off x="121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01" name="Rectangle 57"/>
                  <p:cNvSpPr>
                    <a:spLocks noChangeArrowheads="1"/>
                  </p:cNvSpPr>
                  <p:nvPr/>
                </p:nvSpPr>
                <p:spPr bwMode="auto">
                  <a:xfrm>
                    <a:off x="1219"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02" name="Rectangle 58"/>
                  <p:cNvSpPr>
                    <a:spLocks noChangeArrowheads="1"/>
                  </p:cNvSpPr>
                  <p:nvPr/>
                </p:nvSpPr>
                <p:spPr bwMode="auto">
                  <a:xfrm>
                    <a:off x="122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03" name="Rectangle 59"/>
                  <p:cNvSpPr>
                    <a:spLocks noChangeArrowheads="1"/>
                  </p:cNvSpPr>
                  <p:nvPr/>
                </p:nvSpPr>
                <p:spPr bwMode="auto">
                  <a:xfrm>
                    <a:off x="123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04" name="Rectangle 60"/>
                  <p:cNvSpPr>
                    <a:spLocks noChangeArrowheads="1"/>
                  </p:cNvSpPr>
                  <p:nvPr/>
                </p:nvSpPr>
                <p:spPr bwMode="auto">
                  <a:xfrm>
                    <a:off x="123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05" name="Rectangle 61"/>
                  <p:cNvSpPr>
                    <a:spLocks noChangeArrowheads="1"/>
                  </p:cNvSpPr>
                  <p:nvPr/>
                </p:nvSpPr>
                <p:spPr bwMode="auto">
                  <a:xfrm>
                    <a:off x="124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06" name="Rectangle 62"/>
                  <p:cNvSpPr>
                    <a:spLocks noChangeArrowheads="1"/>
                  </p:cNvSpPr>
                  <p:nvPr/>
                </p:nvSpPr>
                <p:spPr bwMode="auto">
                  <a:xfrm>
                    <a:off x="124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07" name="Rectangle 63"/>
                  <p:cNvSpPr>
                    <a:spLocks noChangeArrowheads="1"/>
                  </p:cNvSpPr>
                  <p:nvPr/>
                </p:nvSpPr>
                <p:spPr bwMode="auto">
                  <a:xfrm>
                    <a:off x="125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08" name="Rectangle 64"/>
                  <p:cNvSpPr>
                    <a:spLocks noChangeArrowheads="1"/>
                  </p:cNvSpPr>
                  <p:nvPr/>
                </p:nvSpPr>
                <p:spPr bwMode="auto">
                  <a:xfrm>
                    <a:off x="1260"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09" name="Rectangle 65"/>
                  <p:cNvSpPr>
                    <a:spLocks noChangeArrowheads="1"/>
                  </p:cNvSpPr>
                  <p:nvPr/>
                </p:nvSpPr>
                <p:spPr bwMode="auto">
                  <a:xfrm>
                    <a:off x="126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10" name="Rectangle 66"/>
                  <p:cNvSpPr>
                    <a:spLocks noChangeArrowheads="1"/>
                  </p:cNvSpPr>
                  <p:nvPr/>
                </p:nvSpPr>
                <p:spPr bwMode="auto">
                  <a:xfrm>
                    <a:off x="127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11" name="Rectangle 67"/>
                  <p:cNvSpPr>
                    <a:spLocks noChangeArrowheads="1"/>
                  </p:cNvSpPr>
                  <p:nvPr/>
                </p:nvSpPr>
                <p:spPr bwMode="auto">
                  <a:xfrm>
                    <a:off x="127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12" name="Rectangle 68"/>
                  <p:cNvSpPr>
                    <a:spLocks noChangeArrowheads="1"/>
                  </p:cNvSpPr>
                  <p:nvPr/>
                </p:nvSpPr>
                <p:spPr bwMode="auto">
                  <a:xfrm>
                    <a:off x="128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13" name="Rectangle 69"/>
                  <p:cNvSpPr>
                    <a:spLocks noChangeArrowheads="1"/>
                  </p:cNvSpPr>
                  <p:nvPr/>
                </p:nvSpPr>
                <p:spPr bwMode="auto">
                  <a:xfrm>
                    <a:off x="128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14" name="Rectangle 70"/>
                  <p:cNvSpPr>
                    <a:spLocks noChangeArrowheads="1"/>
                  </p:cNvSpPr>
                  <p:nvPr/>
                </p:nvSpPr>
                <p:spPr bwMode="auto">
                  <a:xfrm>
                    <a:off x="1295"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15" name="Rectangle 71"/>
                  <p:cNvSpPr>
                    <a:spLocks noChangeArrowheads="1"/>
                  </p:cNvSpPr>
                  <p:nvPr/>
                </p:nvSpPr>
                <p:spPr bwMode="auto">
                  <a:xfrm>
                    <a:off x="130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16" name="Rectangle 72"/>
                  <p:cNvSpPr>
                    <a:spLocks noChangeArrowheads="1"/>
                  </p:cNvSpPr>
                  <p:nvPr/>
                </p:nvSpPr>
                <p:spPr bwMode="auto">
                  <a:xfrm>
                    <a:off x="130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17" name="Rectangle 73"/>
                  <p:cNvSpPr>
                    <a:spLocks noChangeArrowheads="1"/>
                  </p:cNvSpPr>
                  <p:nvPr/>
                </p:nvSpPr>
                <p:spPr bwMode="auto">
                  <a:xfrm>
                    <a:off x="131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18" name="Rectangle 74"/>
                  <p:cNvSpPr>
                    <a:spLocks noChangeArrowheads="1"/>
                  </p:cNvSpPr>
                  <p:nvPr/>
                </p:nvSpPr>
                <p:spPr bwMode="auto">
                  <a:xfrm>
                    <a:off x="131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19" name="Rectangle 75"/>
                  <p:cNvSpPr>
                    <a:spLocks noChangeArrowheads="1"/>
                  </p:cNvSpPr>
                  <p:nvPr/>
                </p:nvSpPr>
                <p:spPr bwMode="auto">
                  <a:xfrm>
                    <a:off x="132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20" name="Rectangle 76"/>
                  <p:cNvSpPr>
                    <a:spLocks noChangeArrowheads="1"/>
                  </p:cNvSpPr>
                  <p:nvPr/>
                </p:nvSpPr>
                <p:spPr bwMode="auto">
                  <a:xfrm>
                    <a:off x="1330"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21" name="Rectangle 77"/>
                  <p:cNvSpPr>
                    <a:spLocks noChangeArrowheads="1"/>
                  </p:cNvSpPr>
                  <p:nvPr/>
                </p:nvSpPr>
                <p:spPr bwMode="auto">
                  <a:xfrm>
                    <a:off x="133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22" name="Rectangle 78"/>
                  <p:cNvSpPr>
                    <a:spLocks noChangeArrowheads="1"/>
                  </p:cNvSpPr>
                  <p:nvPr/>
                </p:nvSpPr>
                <p:spPr bwMode="auto">
                  <a:xfrm>
                    <a:off x="134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23" name="Rectangle 79"/>
                  <p:cNvSpPr>
                    <a:spLocks noChangeArrowheads="1"/>
                  </p:cNvSpPr>
                  <p:nvPr/>
                </p:nvSpPr>
                <p:spPr bwMode="auto">
                  <a:xfrm>
                    <a:off x="134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24" name="Rectangle 80"/>
                  <p:cNvSpPr>
                    <a:spLocks noChangeArrowheads="1"/>
                  </p:cNvSpPr>
                  <p:nvPr/>
                </p:nvSpPr>
                <p:spPr bwMode="auto">
                  <a:xfrm>
                    <a:off x="135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25" name="Rectangle 81"/>
                  <p:cNvSpPr>
                    <a:spLocks noChangeArrowheads="1"/>
                  </p:cNvSpPr>
                  <p:nvPr/>
                </p:nvSpPr>
                <p:spPr bwMode="auto">
                  <a:xfrm>
                    <a:off x="135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26" name="Rectangle 82"/>
                  <p:cNvSpPr>
                    <a:spLocks noChangeArrowheads="1"/>
                  </p:cNvSpPr>
                  <p:nvPr/>
                </p:nvSpPr>
                <p:spPr bwMode="auto">
                  <a:xfrm>
                    <a:off x="136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27" name="Rectangle 83"/>
                  <p:cNvSpPr>
                    <a:spLocks noChangeArrowheads="1"/>
                  </p:cNvSpPr>
                  <p:nvPr/>
                </p:nvSpPr>
                <p:spPr bwMode="auto">
                  <a:xfrm>
                    <a:off x="1371"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28" name="Rectangle 84"/>
                  <p:cNvSpPr>
                    <a:spLocks noChangeArrowheads="1"/>
                  </p:cNvSpPr>
                  <p:nvPr/>
                </p:nvSpPr>
                <p:spPr bwMode="auto">
                  <a:xfrm>
                    <a:off x="137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29" name="Rectangle 85"/>
                  <p:cNvSpPr>
                    <a:spLocks noChangeArrowheads="1"/>
                  </p:cNvSpPr>
                  <p:nvPr/>
                </p:nvSpPr>
                <p:spPr bwMode="auto">
                  <a:xfrm>
                    <a:off x="138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30" name="Rectangle 86"/>
                  <p:cNvSpPr>
                    <a:spLocks noChangeArrowheads="1"/>
                  </p:cNvSpPr>
                  <p:nvPr/>
                </p:nvSpPr>
                <p:spPr bwMode="auto">
                  <a:xfrm>
                    <a:off x="138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31" name="Rectangle 87"/>
                  <p:cNvSpPr>
                    <a:spLocks noChangeArrowheads="1"/>
                  </p:cNvSpPr>
                  <p:nvPr/>
                </p:nvSpPr>
                <p:spPr bwMode="auto">
                  <a:xfrm>
                    <a:off x="139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32" name="Rectangle 88"/>
                  <p:cNvSpPr>
                    <a:spLocks noChangeArrowheads="1"/>
                  </p:cNvSpPr>
                  <p:nvPr/>
                </p:nvSpPr>
                <p:spPr bwMode="auto">
                  <a:xfrm>
                    <a:off x="140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33" name="Rectangle 89"/>
                  <p:cNvSpPr>
                    <a:spLocks noChangeArrowheads="1"/>
                  </p:cNvSpPr>
                  <p:nvPr/>
                </p:nvSpPr>
                <p:spPr bwMode="auto">
                  <a:xfrm>
                    <a:off x="1406"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34" name="Rectangle 90"/>
                  <p:cNvSpPr>
                    <a:spLocks noChangeArrowheads="1"/>
                  </p:cNvSpPr>
                  <p:nvPr/>
                </p:nvSpPr>
                <p:spPr bwMode="auto">
                  <a:xfrm>
                    <a:off x="141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35" name="Rectangle 91"/>
                  <p:cNvSpPr>
                    <a:spLocks noChangeArrowheads="1"/>
                  </p:cNvSpPr>
                  <p:nvPr/>
                </p:nvSpPr>
                <p:spPr bwMode="auto">
                  <a:xfrm>
                    <a:off x="141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36" name="Rectangle 92"/>
                  <p:cNvSpPr>
                    <a:spLocks noChangeArrowheads="1"/>
                  </p:cNvSpPr>
                  <p:nvPr/>
                </p:nvSpPr>
                <p:spPr bwMode="auto">
                  <a:xfrm>
                    <a:off x="142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37" name="Rectangle 93"/>
                  <p:cNvSpPr>
                    <a:spLocks noChangeArrowheads="1"/>
                  </p:cNvSpPr>
                  <p:nvPr/>
                </p:nvSpPr>
                <p:spPr bwMode="auto">
                  <a:xfrm>
                    <a:off x="142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38" name="Rectangle 94"/>
                  <p:cNvSpPr>
                    <a:spLocks noChangeArrowheads="1"/>
                  </p:cNvSpPr>
                  <p:nvPr/>
                </p:nvSpPr>
                <p:spPr bwMode="auto">
                  <a:xfrm>
                    <a:off x="143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39" name="Rectangle 95"/>
                  <p:cNvSpPr>
                    <a:spLocks noChangeArrowheads="1"/>
                  </p:cNvSpPr>
                  <p:nvPr/>
                </p:nvSpPr>
                <p:spPr bwMode="auto">
                  <a:xfrm>
                    <a:off x="1441"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40" name="Rectangle 96"/>
                  <p:cNvSpPr>
                    <a:spLocks noChangeArrowheads="1"/>
                  </p:cNvSpPr>
                  <p:nvPr/>
                </p:nvSpPr>
                <p:spPr bwMode="auto">
                  <a:xfrm>
                    <a:off x="144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41" name="Rectangle 97"/>
                  <p:cNvSpPr>
                    <a:spLocks noChangeArrowheads="1"/>
                  </p:cNvSpPr>
                  <p:nvPr/>
                </p:nvSpPr>
                <p:spPr bwMode="auto">
                  <a:xfrm>
                    <a:off x="145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42" name="Rectangle 98"/>
                  <p:cNvSpPr>
                    <a:spLocks noChangeArrowheads="1"/>
                  </p:cNvSpPr>
                  <p:nvPr/>
                </p:nvSpPr>
                <p:spPr bwMode="auto">
                  <a:xfrm>
                    <a:off x="145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43" name="Rectangle 99"/>
                  <p:cNvSpPr>
                    <a:spLocks noChangeArrowheads="1"/>
                  </p:cNvSpPr>
                  <p:nvPr/>
                </p:nvSpPr>
                <p:spPr bwMode="auto">
                  <a:xfrm>
                    <a:off x="146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44" name="Rectangle 100"/>
                  <p:cNvSpPr>
                    <a:spLocks noChangeArrowheads="1"/>
                  </p:cNvSpPr>
                  <p:nvPr/>
                </p:nvSpPr>
                <p:spPr bwMode="auto">
                  <a:xfrm>
                    <a:off x="147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45" name="Rectangle 101"/>
                  <p:cNvSpPr>
                    <a:spLocks noChangeArrowheads="1"/>
                  </p:cNvSpPr>
                  <p:nvPr/>
                </p:nvSpPr>
                <p:spPr bwMode="auto">
                  <a:xfrm>
                    <a:off x="147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46" name="Rectangle 102"/>
                  <p:cNvSpPr>
                    <a:spLocks noChangeArrowheads="1"/>
                  </p:cNvSpPr>
                  <p:nvPr/>
                </p:nvSpPr>
                <p:spPr bwMode="auto">
                  <a:xfrm>
                    <a:off x="1482"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47" name="Rectangle 103"/>
                  <p:cNvSpPr>
                    <a:spLocks noChangeArrowheads="1"/>
                  </p:cNvSpPr>
                  <p:nvPr/>
                </p:nvSpPr>
                <p:spPr bwMode="auto">
                  <a:xfrm>
                    <a:off x="148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48" name="Rectangle 104"/>
                  <p:cNvSpPr>
                    <a:spLocks noChangeArrowheads="1"/>
                  </p:cNvSpPr>
                  <p:nvPr/>
                </p:nvSpPr>
                <p:spPr bwMode="auto">
                  <a:xfrm>
                    <a:off x="149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49" name="Rectangle 105"/>
                  <p:cNvSpPr>
                    <a:spLocks noChangeArrowheads="1"/>
                  </p:cNvSpPr>
                  <p:nvPr/>
                </p:nvSpPr>
                <p:spPr bwMode="auto">
                  <a:xfrm>
                    <a:off x="149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50" name="Rectangle 106"/>
                  <p:cNvSpPr>
                    <a:spLocks noChangeArrowheads="1"/>
                  </p:cNvSpPr>
                  <p:nvPr/>
                </p:nvSpPr>
                <p:spPr bwMode="auto">
                  <a:xfrm>
                    <a:off x="150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51" name="Rectangle 107"/>
                  <p:cNvSpPr>
                    <a:spLocks noChangeArrowheads="1"/>
                  </p:cNvSpPr>
                  <p:nvPr/>
                </p:nvSpPr>
                <p:spPr bwMode="auto">
                  <a:xfrm>
                    <a:off x="151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52" name="Rectangle 108"/>
                  <p:cNvSpPr>
                    <a:spLocks noChangeArrowheads="1"/>
                  </p:cNvSpPr>
                  <p:nvPr/>
                </p:nvSpPr>
                <p:spPr bwMode="auto">
                  <a:xfrm>
                    <a:off x="1517"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53" name="Rectangle 109"/>
                  <p:cNvSpPr>
                    <a:spLocks noChangeArrowheads="1"/>
                  </p:cNvSpPr>
                  <p:nvPr/>
                </p:nvSpPr>
                <p:spPr bwMode="auto">
                  <a:xfrm>
                    <a:off x="152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54" name="Rectangle 110"/>
                  <p:cNvSpPr>
                    <a:spLocks noChangeArrowheads="1"/>
                  </p:cNvSpPr>
                  <p:nvPr/>
                </p:nvSpPr>
                <p:spPr bwMode="auto">
                  <a:xfrm>
                    <a:off x="152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55" name="Rectangle 111"/>
                  <p:cNvSpPr>
                    <a:spLocks noChangeArrowheads="1"/>
                  </p:cNvSpPr>
                  <p:nvPr/>
                </p:nvSpPr>
                <p:spPr bwMode="auto">
                  <a:xfrm>
                    <a:off x="153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56" name="Rectangle 112"/>
                  <p:cNvSpPr>
                    <a:spLocks noChangeArrowheads="1"/>
                  </p:cNvSpPr>
                  <p:nvPr/>
                </p:nvSpPr>
                <p:spPr bwMode="auto">
                  <a:xfrm>
                    <a:off x="154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57" name="Rectangle 113"/>
                  <p:cNvSpPr>
                    <a:spLocks noChangeArrowheads="1"/>
                  </p:cNvSpPr>
                  <p:nvPr/>
                </p:nvSpPr>
                <p:spPr bwMode="auto">
                  <a:xfrm>
                    <a:off x="154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58" name="Rectangle 114"/>
                  <p:cNvSpPr>
                    <a:spLocks noChangeArrowheads="1"/>
                  </p:cNvSpPr>
                  <p:nvPr/>
                </p:nvSpPr>
                <p:spPr bwMode="auto">
                  <a:xfrm>
                    <a:off x="1552"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59" name="Rectangle 115"/>
                  <p:cNvSpPr>
                    <a:spLocks noChangeArrowheads="1"/>
                  </p:cNvSpPr>
                  <p:nvPr/>
                </p:nvSpPr>
                <p:spPr bwMode="auto">
                  <a:xfrm>
                    <a:off x="155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60" name="Rectangle 116"/>
                  <p:cNvSpPr>
                    <a:spLocks noChangeArrowheads="1"/>
                  </p:cNvSpPr>
                  <p:nvPr/>
                </p:nvSpPr>
                <p:spPr bwMode="auto">
                  <a:xfrm>
                    <a:off x="156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61" name="Rectangle 117"/>
                  <p:cNvSpPr>
                    <a:spLocks noChangeArrowheads="1"/>
                  </p:cNvSpPr>
                  <p:nvPr/>
                </p:nvSpPr>
                <p:spPr bwMode="auto">
                  <a:xfrm>
                    <a:off x="156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62" name="Rectangle 118"/>
                  <p:cNvSpPr>
                    <a:spLocks noChangeArrowheads="1"/>
                  </p:cNvSpPr>
                  <p:nvPr/>
                </p:nvSpPr>
                <p:spPr bwMode="auto">
                  <a:xfrm>
                    <a:off x="157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63" name="Rectangle 119"/>
                  <p:cNvSpPr>
                    <a:spLocks noChangeArrowheads="1"/>
                  </p:cNvSpPr>
                  <p:nvPr/>
                </p:nvSpPr>
                <p:spPr bwMode="auto">
                  <a:xfrm>
                    <a:off x="158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64" name="Rectangle 120"/>
                  <p:cNvSpPr>
                    <a:spLocks noChangeArrowheads="1"/>
                  </p:cNvSpPr>
                  <p:nvPr/>
                </p:nvSpPr>
                <p:spPr bwMode="auto">
                  <a:xfrm>
                    <a:off x="158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65" name="Rectangle 121"/>
                  <p:cNvSpPr>
                    <a:spLocks noChangeArrowheads="1"/>
                  </p:cNvSpPr>
                  <p:nvPr/>
                </p:nvSpPr>
                <p:spPr bwMode="auto">
                  <a:xfrm>
                    <a:off x="1593"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66" name="Rectangle 122"/>
                  <p:cNvSpPr>
                    <a:spLocks noChangeArrowheads="1"/>
                  </p:cNvSpPr>
                  <p:nvPr/>
                </p:nvSpPr>
                <p:spPr bwMode="auto">
                  <a:xfrm>
                    <a:off x="159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67" name="Rectangle 123"/>
                  <p:cNvSpPr>
                    <a:spLocks noChangeArrowheads="1"/>
                  </p:cNvSpPr>
                  <p:nvPr/>
                </p:nvSpPr>
                <p:spPr bwMode="auto">
                  <a:xfrm>
                    <a:off x="160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68" name="Rectangle 124"/>
                  <p:cNvSpPr>
                    <a:spLocks noChangeArrowheads="1"/>
                  </p:cNvSpPr>
                  <p:nvPr/>
                </p:nvSpPr>
                <p:spPr bwMode="auto">
                  <a:xfrm>
                    <a:off x="161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69" name="Rectangle 125"/>
                  <p:cNvSpPr>
                    <a:spLocks noChangeArrowheads="1"/>
                  </p:cNvSpPr>
                  <p:nvPr/>
                </p:nvSpPr>
                <p:spPr bwMode="auto">
                  <a:xfrm>
                    <a:off x="161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70" name="Rectangle 126"/>
                  <p:cNvSpPr>
                    <a:spLocks noChangeArrowheads="1"/>
                  </p:cNvSpPr>
                  <p:nvPr/>
                </p:nvSpPr>
                <p:spPr bwMode="auto">
                  <a:xfrm>
                    <a:off x="162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71" name="Rectangle 127"/>
                  <p:cNvSpPr>
                    <a:spLocks noChangeArrowheads="1"/>
                  </p:cNvSpPr>
                  <p:nvPr/>
                </p:nvSpPr>
                <p:spPr bwMode="auto">
                  <a:xfrm>
                    <a:off x="1628"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572" name="Rectangle 128"/>
                  <p:cNvSpPr>
                    <a:spLocks noChangeArrowheads="1"/>
                  </p:cNvSpPr>
                  <p:nvPr/>
                </p:nvSpPr>
                <p:spPr bwMode="auto">
                  <a:xfrm>
                    <a:off x="163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grpSp>
            <p:grpSp>
              <p:nvGrpSpPr>
                <p:cNvPr id="6" name="Group 130"/>
                <p:cNvGrpSpPr>
                  <a:grpSpLocks/>
                </p:cNvGrpSpPr>
                <p:nvPr/>
              </p:nvGrpSpPr>
              <p:grpSpPr bwMode="auto">
                <a:xfrm>
                  <a:off x="2574555" y="3187431"/>
                  <a:ext cx="957749" cy="1724727"/>
                  <a:chOff x="1855" y="2126"/>
                  <a:chExt cx="713" cy="1173"/>
                </a:xfrm>
              </p:grpSpPr>
              <p:sp>
                <p:nvSpPr>
                  <p:cNvPr id="82329" name="Rectangle 131"/>
                  <p:cNvSpPr>
                    <a:spLocks noChangeArrowheads="1"/>
                  </p:cNvSpPr>
                  <p:nvPr/>
                </p:nvSpPr>
                <p:spPr bwMode="auto">
                  <a:xfrm>
                    <a:off x="185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30" name="Rectangle 132"/>
                  <p:cNvSpPr>
                    <a:spLocks noChangeArrowheads="1"/>
                  </p:cNvSpPr>
                  <p:nvPr/>
                </p:nvSpPr>
                <p:spPr bwMode="auto">
                  <a:xfrm>
                    <a:off x="186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31" name="Rectangle 133"/>
                  <p:cNvSpPr>
                    <a:spLocks noChangeArrowheads="1"/>
                  </p:cNvSpPr>
                  <p:nvPr/>
                </p:nvSpPr>
                <p:spPr bwMode="auto">
                  <a:xfrm>
                    <a:off x="186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32" name="Rectangle 134"/>
                  <p:cNvSpPr>
                    <a:spLocks noChangeArrowheads="1"/>
                  </p:cNvSpPr>
                  <p:nvPr/>
                </p:nvSpPr>
                <p:spPr bwMode="auto">
                  <a:xfrm>
                    <a:off x="187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33" name="Rectangle 135"/>
                  <p:cNvSpPr>
                    <a:spLocks noChangeArrowheads="1"/>
                  </p:cNvSpPr>
                  <p:nvPr/>
                </p:nvSpPr>
                <p:spPr bwMode="auto">
                  <a:xfrm>
                    <a:off x="187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34" name="Rectangle 136"/>
                  <p:cNvSpPr>
                    <a:spLocks noChangeArrowheads="1"/>
                  </p:cNvSpPr>
                  <p:nvPr/>
                </p:nvSpPr>
                <p:spPr bwMode="auto">
                  <a:xfrm>
                    <a:off x="1885"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35" name="Rectangle 137"/>
                  <p:cNvSpPr>
                    <a:spLocks noChangeArrowheads="1"/>
                  </p:cNvSpPr>
                  <p:nvPr/>
                </p:nvSpPr>
                <p:spPr bwMode="auto">
                  <a:xfrm>
                    <a:off x="189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36" name="Rectangle 138"/>
                  <p:cNvSpPr>
                    <a:spLocks noChangeArrowheads="1"/>
                  </p:cNvSpPr>
                  <p:nvPr/>
                </p:nvSpPr>
                <p:spPr bwMode="auto">
                  <a:xfrm>
                    <a:off x="189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37" name="Rectangle 139"/>
                  <p:cNvSpPr>
                    <a:spLocks noChangeArrowheads="1"/>
                  </p:cNvSpPr>
                  <p:nvPr/>
                </p:nvSpPr>
                <p:spPr bwMode="auto">
                  <a:xfrm>
                    <a:off x="190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38" name="Rectangle 140"/>
                  <p:cNvSpPr>
                    <a:spLocks noChangeArrowheads="1"/>
                  </p:cNvSpPr>
                  <p:nvPr/>
                </p:nvSpPr>
                <p:spPr bwMode="auto">
                  <a:xfrm>
                    <a:off x="190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39" name="Rectangle 141"/>
                  <p:cNvSpPr>
                    <a:spLocks noChangeArrowheads="1"/>
                  </p:cNvSpPr>
                  <p:nvPr/>
                </p:nvSpPr>
                <p:spPr bwMode="auto">
                  <a:xfrm>
                    <a:off x="191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40" name="Rectangle 142"/>
                  <p:cNvSpPr>
                    <a:spLocks noChangeArrowheads="1"/>
                  </p:cNvSpPr>
                  <p:nvPr/>
                </p:nvSpPr>
                <p:spPr bwMode="auto">
                  <a:xfrm>
                    <a:off x="192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41" name="Rectangle 143"/>
                  <p:cNvSpPr>
                    <a:spLocks noChangeArrowheads="1"/>
                  </p:cNvSpPr>
                  <p:nvPr/>
                </p:nvSpPr>
                <p:spPr bwMode="auto">
                  <a:xfrm>
                    <a:off x="1926"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42" name="Rectangle 144"/>
                  <p:cNvSpPr>
                    <a:spLocks noChangeArrowheads="1"/>
                  </p:cNvSpPr>
                  <p:nvPr/>
                </p:nvSpPr>
                <p:spPr bwMode="auto">
                  <a:xfrm>
                    <a:off x="193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43" name="Rectangle 145"/>
                  <p:cNvSpPr>
                    <a:spLocks noChangeArrowheads="1"/>
                  </p:cNvSpPr>
                  <p:nvPr/>
                </p:nvSpPr>
                <p:spPr bwMode="auto">
                  <a:xfrm>
                    <a:off x="193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44" name="Rectangle 146"/>
                  <p:cNvSpPr>
                    <a:spLocks noChangeArrowheads="1"/>
                  </p:cNvSpPr>
                  <p:nvPr/>
                </p:nvSpPr>
                <p:spPr bwMode="auto">
                  <a:xfrm>
                    <a:off x="194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45" name="Rectangle 147"/>
                  <p:cNvSpPr>
                    <a:spLocks noChangeArrowheads="1"/>
                  </p:cNvSpPr>
                  <p:nvPr/>
                </p:nvSpPr>
                <p:spPr bwMode="auto">
                  <a:xfrm>
                    <a:off x="194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46" name="Rectangle 148"/>
                  <p:cNvSpPr>
                    <a:spLocks noChangeArrowheads="1"/>
                  </p:cNvSpPr>
                  <p:nvPr/>
                </p:nvSpPr>
                <p:spPr bwMode="auto">
                  <a:xfrm>
                    <a:off x="195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47" name="Rectangle 149"/>
                  <p:cNvSpPr>
                    <a:spLocks noChangeArrowheads="1"/>
                  </p:cNvSpPr>
                  <p:nvPr/>
                </p:nvSpPr>
                <p:spPr bwMode="auto">
                  <a:xfrm>
                    <a:off x="1961"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48" name="Rectangle 150"/>
                  <p:cNvSpPr>
                    <a:spLocks noChangeArrowheads="1"/>
                  </p:cNvSpPr>
                  <p:nvPr/>
                </p:nvSpPr>
                <p:spPr bwMode="auto">
                  <a:xfrm>
                    <a:off x="196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49" name="Rectangle 151"/>
                  <p:cNvSpPr>
                    <a:spLocks noChangeArrowheads="1"/>
                  </p:cNvSpPr>
                  <p:nvPr/>
                </p:nvSpPr>
                <p:spPr bwMode="auto">
                  <a:xfrm>
                    <a:off x="197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50" name="Rectangle 152"/>
                  <p:cNvSpPr>
                    <a:spLocks noChangeArrowheads="1"/>
                  </p:cNvSpPr>
                  <p:nvPr/>
                </p:nvSpPr>
                <p:spPr bwMode="auto">
                  <a:xfrm>
                    <a:off x="197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51" name="Rectangle 153"/>
                  <p:cNvSpPr>
                    <a:spLocks noChangeArrowheads="1"/>
                  </p:cNvSpPr>
                  <p:nvPr/>
                </p:nvSpPr>
                <p:spPr bwMode="auto">
                  <a:xfrm>
                    <a:off x="198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52" name="Rectangle 154"/>
                  <p:cNvSpPr>
                    <a:spLocks noChangeArrowheads="1"/>
                  </p:cNvSpPr>
                  <p:nvPr/>
                </p:nvSpPr>
                <p:spPr bwMode="auto">
                  <a:xfrm>
                    <a:off x="199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53" name="Rectangle 155"/>
                  <p:cNvSpPr>
                    <a:spLocks noChangeArrowheads="1"/>
                  </p:cNvSpPr>
                  <p:nvPr/>
                </p:nvSpPr>
                <p:spPr bwMode="auto">
                  <a:xfrm>
                    <a:off x="1996"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54" name="Rectangle 156"/>
                  <p:cNvSpPr>
                    <a:spLocks noChangeArrowheads="1"/>
                  </p:cNvSpPr>
                  <p:nvPr/>
                </p:nvSpPr>
                <p:spPr bwMode="auto">
                  <a:xfrm>
                    <a:off x="200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55" name="Rectangle 157"/>
                  <p:cNvSpPr>
                    <a:spLocks noChangeArrowheads="1"/>
                  </p:cNvSpPr>
                  <p:nvPr/>
                </p:nvSpPr>
                <p:spPr bwMode="auto">
                  <a:xfrm>
                    <a:off x="200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56" name="Rectangle 158"/>
                  <p:cNvSpPr>
                    <a:spLocks noChangeArrowheads="1"/>
                  </p:cNvSpPr>
                  <p:nvPr/>
                </p:nvSpPr>
                <p:spPr bwMode="auto">
                  <a:xfrm>
                    <a:off x="201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57" name="Rectangle 159"/>
                  <p:cNvSpPr>
                    <a:spLocks noChangeArrowheads="1"/>
                  </p:cNvSpPr>
                  <p:nvPr/>
                </p:nvSpPr>
                <p:spPr bwMode="auto">
                  <a:xfrm>
                    <a:off x="201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58" name="Rectangle 160"/>
                  <p:cNvSpPr>
                    <a:spLocks noChangeArrowheads="1"/>
                  </p:cNvSpPr>
                  <p:nvPr/>
                </p:nvSpPr>
                <p:spPr bwMode="auto">
                  <a:xfrm>
                    <a:off x="202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59" name="Rectangle 161"/>
                  <p:cNvSpPr>
                    <a:spLocks noChangeArrowheads="1"/>
                  </p:cNvSpPr>
                  <p:nvPr/>
                </p:nvSpPr>
                <p:spPr bwMode="auto">
                  <a:xfrm>
                    <a:off x="203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60" name="Rectangle 162"/>
                  <p:cNvSpPr>
                    <a:spLocks noChangeArrowheads="1"/>
                  </p:cNvSpPr>
                  <p:nvPr/>
                </p:nvSpPr>
                <p:spPr bwMode="auto">
                  <a:xfrm>
                    <a:off x="2037"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61" name="Rectangle 163"/>
                  <p:cNvSpPr>
                    <a:spLocks noChangeArrowheads="1"/>
                  </p:cNvSpPr>
                  <p:nvPr/>
                </p:nvSpPr>
                <p:spPr bwMode="auto">
                  <a:xfrm>
                    <a:off x="204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62" name="Rectangle 164"/>
                  <p:cNvSpPr>
                    <a:spLocks noChangeArrowheads="1"/>
                  </p:cNvSpPr>
                  <p:nvPr/>
                </p:nvSpPr>
                <p:spPr bwMode="auto">
                  <a:xfrm>
                    <a:off x="204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63" name="Rectangle 165"/>
                  <p:cNvSpPr>
                    <a:spLocks noChangeArrowheads="1"/>
                  </p:cNvSpPr>
                  <p:nvPr/>
                </p:nvSpPr>
                <p:spPr bwMode="auto">
                  <a:xfrm>
                    <a:off x="205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64" name="Rectangle 166"/>
                  <p:cNvSpPr>
                    <a:spLocks noChangeArrowheads="1"/>
                  </p:cNvSpPr>
                  <p:nvPr/>
                </p:nvSpPr>
                <p:spPr bwMode="auto">
                  <a:xfrm>
                    <a:off x="206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65" name="Rectangle 167"/>
                  <p:cNvSpPr>
                    <a:spLocks noChangeArrowheads="1"/>
                  </p:cNvSpPr>
                  <p:nvPr/>
                </p:nvSpPr>
                <p:spPr bwMode="auto">
                  <a:xfrm>
                    <a:off x="206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66" name="Rectangle 168"/>
                  <p:cNvSpPr>
                    <a:spLocks noChangeArrowheads="1"/>
                  </p:cNvSpPr>
                  <p:nvPr/>
                </p:nvSpPr>
                <p:spPr bwMode="auto">
                  <a:xfrm>
                    <a:off x="2072"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67" name="Rectangle 169"/>
                  <p:cNvSpPr>
                    <a:spLocks noChangeArrowheads="1"/>
                  </p:cNvSpPr>
                  <p:nvPr/>
                </p:nvSpPr>
                <p:spPr bwMode="auto">
                  <a:xfrm>
                    <a:off x="207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68" name="Rectangle 170"/>
                  <p:cNvSpPr>
                    <a:spLocks noChangeArrowheads="1"/>
                  </p:cNvSpPr>
                  <p:nvPr/>
                </p:nvSpPr>
                <p:spPr bwMode="auto">
                  <a:xfrm>
                    <a:off x="208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69" name="Rectangle 171"/>
                  <p:cNvSpPr>
                    <a:spLocks noChangeArrowheads="1"/>
                  </p:cNvSpPr>
                  <p:nvPr/>
                </p:nvSpPr>
                <p:spPr bwMode="auto">
                  <a:xfrm>
                    <a:off x="208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70" name="Rectangle 172"/>
                  <p:cNvSpPr>
                    <a:spLocks noChangeArrowheads="1"/>
                  </p:cNvSpPr>
                  <p:nvPr/>
                </p:nvSpPr>
                <p:spPr bwMode="auto">
                  <a:xfrm>
                    <a:off x="209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71" name="Rectangle 173"/>
                  <p:cNvSpPr>
                    <a:spLocks noChangeArrowheads="1"/>
                  </p:cNvSpPr>
                  <p:nvPr/>
                </p:nvSpPr>
                <p:spPr bwMode="auto">
                  <a:xfrm>
                    <a:off x="210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72" name="Rectangle 174"/>
                  <p:cNvSpPr>
                    <a:spLocks noChangeArrowheads="1"/>
                  </p:cNvSpPr>
                  <p:nvPr/>
                </p:nvSpPr>
                <p:spPr bwMode="auto">
                  <a:xfrm>
                    <a:off x="2107"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73" name="Rectangle 175"/>
                  <p:cNvSpPr>
                    <a:spLocks noChangeArrowheads="1"/>
                  </p:cNvSpPr>
                  <p:nvPr/>
                </p:nvSpPr>
                <p:spPr bwMode="auto">
                  <a:xfrm>
                    <a:off x="211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74" name="Rectangle 176"/>
                  <p:cNvSpPr>
                    <a:spLocks noChangeArrowheads="1"/>
                  </p:cNvSpPr>
                  <p:nvPr/>
                </p:nvSpPr>
                <p:spPr bwMode="auto">
                  <a:xfrm>
                    <a:off x="211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75" name="Rectangle 177"/>
                  <p:cNvSpPr>
                    <a:spLocks noChangeArrowheads="1"/>
                  </p:cNvSpPr>
                  <p:nvPr/>
                </p:nvSpPr>
                <p:spPr bwMode="auto">
                  <a:xfrm>
                    <a:off x="212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76" name="Rectangle 178"/>
                  <p:cNvSpPr>
                    <a:spLocks noChangeArrowheads="1"/>
                  </p:cNvSpPr>
                  <p:nvPr/>
                </p:nvSpPr>
                <p:spPr bwMode="auto">
                  <a:xfrm>
                    <a:off x="213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77" name="Rectangle 179"/>
                  <p:cNvSpPr>
                    <a:spLocks noChangeArrowheads="1"/>
                  </p:cNvSpPr>
                  <p:nvPr/>
                </p:nvSpPr>
                <p:spPr bwMode="auto">
                  <a:xfrm>
                    <a:off x="213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78" name="Rectangle 180"/>
                  <p:cNvSpPr>
                    <a:spLocks noChangeArrowheads="1"/>
                  </p:cNvSpPr>
                  <p:nvPr/>
                </p:nvSpPr>
                <p:spPr bwMode="auto">
                  <a:xfrm>
                    <a:off x="214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79" name="Rectangle 181"/>
                  <p:cNvSpPr>
                    <a:spLocks noChangeArrowheads="1"/>
                  </p:cNvSpPr>
                  <p:nvPr/>
                </p:nvSpPr>
                <p:spPr bwMode="auto">
                  <a:xfrm>
                    <a:off x="2148"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80" name="Rectangle 182"/>
                  <p:cNvSpPr>
                    <a:spLocks noChangeArrowheads="1"/>
                  </p:cNvSpPr>
                  <p:nvPr/>
                </p:nvSpPr>
                <p:spPr bwMode="auto">
                  <a:xfrm>
                    <a:off x="215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81" name="Rectangle 183"/>
                  <p:cNvSpPr>
                    <a:spLocks noChangeArrowheads="1"/>
                  </p:cNvSpPr>
                  <p:nvPr/>
                </p:nvSpPr>
                <p:spPr bwMode="auto">
                  <a:xfrm>
                    <a:off x="215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82" name="Rectangle 184"/>
                  <p:cNvSpPr>
                    <a:spLocks noChangeArrowheads="1"/>
                  </p:cNvSpPr>
                  <p:nvPr/>
                </p:nvSpPr>
                <p:spPr bwMode="auto">
                  <a:xfrm>
                    <a:off x="216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83" name="Rectangle 185"/>
                  <p:cNvSpPr>
                    <a:spLocks noChangeArrowheads="1"/>
                  </p:cNvSpPr>
                  <p:nvPr/>
                </p:nvSpPr>
                <p:spPr bwMode="auto">
                  <a:xfrm>
                    <a:off x="217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84" name="Rectangle 186"/>
                  <p:cNvSpPr>
                    <a:spLocks noChangeArrowheads="1"/>
                  </p:cNvSpPr>
                  <p:nvPr/>
                </p:nvSpPr>
                <p:spPr bwMode="auto">
                  <a:xfrm>
                    <a:off x="217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85" name="Rectangle 187"/>
                  <p:cNvSpPr>
                    <a:spLocks noChangeArrowheads="1"/>
                  </p:cNvSpPr>
                  <p:nvPr/>
                </p:nvSpPr>
                <p:spPr bwMode="auto">
                  <a:xfrm>
                    <a:off x="2183"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86" name="Rectangle 188"/>
                  <p:cNvSpPr>
                    <a:spLocks noChangeArrowheads="1"/>
                  </p:cNvSpPr>
                  <p:nvPr/>
                </p:nvSpPr>
                <p:spPr bwMode="auto">
                  <a:xfrm>
                    <a:off x="218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87" name="Rectangle 189"/>
                  <p:cNvSpPr>
                    <a:spLocks noChangeArrowheads="1"/>
                  </p:cNvSpPr>
                  <p:nvPr/>
                </p:nvSpPr>
                <p:spPr bwMode="auto">
                  <a:xfrm>
                    <a:off x="219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88" name="Rectangle 190"/>
                  <p:cNvSpPr>
                    <a:spLocks noChangeArrowheads="1"/>
                  </p:cNvSpPr>
                  <p:nvPr/>
                </p:nvSpPr>
                <p:spPr bwMode="auto">
                  <a:xfrm>
                    <a:off x="220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89" name="Rectangle 191"/>
                  <p:cNvSpPr>
                    <a:spLocks noChangeArrowheads="1"/>
                  </p:cNvSpPr>
                  <p:nvPr/>
                </p:nvSpPr>
                <p:spPr bwMode="auto">
                  <a:xfrm>
                    <a:off x="220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90" name="Rectangle 192"/>
                  <p:cNvSpPr>
                    <a:spLocks noChangeArrowheads="1"/>
                  </p:cNvSpPr>
                  <p:nvPr/>
                </p:nvSpPr>
                <p:spPr bwMode="auto">
                  <a:xfrm>
                    <a:off x="221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91" name="Rectangle 193"/>
                  <p:cNvSpPr>
                    <a:spLocks noChangeArrowheads="1"/>
                  </p:cNvSpPr>
                  <p:nvPr/>
                </p:nvSpPr>
                <p:spPr bwMode="auto">
                  <a:xfrm>
                    <a:off x="2218"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92" name="Rectangle 194"/>
                  <p:cNvSpPr>
                    <a:spLocks noChangeArrowheads="1"/>
                  </p:cNvSpPr>
                  <p:nvPr/>
                </p:nvSpPr>
                <p:spPr bwMode="auto">
                  <a:xfrm>
                    <a:off x="222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93" name="Rectangle 195"/>
                  <p:cNvSpPr>
                    <a:spLocks noChangeArrowheads="1"/>
                  </p:cNvSpPr>
                  <p:nvPr/>
                </p:nvSpPr>
                <p:spPr bwMode="auto">
                  <a:xfrm>
                    <a:off x="222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94" name="Rectangle 196"/>
                  <p:cNvSpPr>
                    <a:spLocks noChangeArrowheads="1"/>
                  </p:cNvSpPr>
                  <p:nvPr/>
                </p:nvSpPr>
                <p:spPr bwMode="auto">
                  <a:xfrm>
                    <a:off x="223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95" name="Rectangle 197"/>
                  <p:cNvSpPr>
                    <a:spLocks noChangeArrowheads="1"/>
                  </p:cNvSpPr>
                  <p:nvPr/>
                </p:nvSpPr>
                <p:spPr bwMode="auto">
                  <a:xfrm>
                    <a:off x="224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96" name="Rectangle 198"/>
                  <p:cNvSpPr>
                    <a:spLocks noChangeArrowheads="1"/>
                  </p:cNvSpPr>
                  <p:nvPr/>
                </p:nvSpPr>
                <p:spPr bwMode="auto">
                  <a:xfrm>
                    <a:off x="224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97" name="Rectangle 199"/>
                  <p:cNvSpPr>
                    <a:spLocks noChangeArrowheads="1"/>
                  </p:cNvSpPr>
                  <p:nvPr/>
                </p:nvSpPr>
                <p:spPr bwMode="auto">
                  <a:xfrm>
                    <a:off x="225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98" name="Rectangle 200"/>
                  <p:cNvSpPr>
                    <a:spLocks noChangeArrowheads="1"/>
                  </p:cNvSpPr>
                  <p:nvPr/>
                </p:nvSpPr>
                <p:spPr bwMode="auto">
                  <a:xfrm>
                    <a:off x="2259"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99" name="Rectangle 201"/>
                  <p:cNvSpPr>
                    <a:spLocks noChangeArrowheads="1"/>
                  </p:cNvSpPr>
                  <p:nvPr/>
                </p:nvSpPr>
                <p:spPr bwMode="auto">
                  <a:xfrm>
                    <a:off x="226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00" name="Rectangle 202"/>
                  <p:cNvSpPr>
                    <a:spLocks noChangeArrowheads="1"/>
                  </p:cNvSpPr>
                  <p:nvPr/>
                </p:nvSpPr>
                <p:spPr bwMode="auto">
                  <a:xfrm>
                    <a:off x="227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01" name="Rectangle 203"/>
                  <p:cNvSpPr>
                    <a:spLocks noChangeArrowheads="1"/>
                  </p:cNvSpPr>
                  <p:nvPr/>
                </p:nvSpPr>
                <p:spPr bwMode="auto">
                  <a:xfrm>
                    <a:off x="227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02" name="Rectangle 204"/>
                  <p:cNvSpPr>
                    <a:spLocks noChangeArrowheads="1"/>
                  </p:cNvSpPr>
                  <p:nvPr/>
                </p:nvSpPr>
                <p:spPr bwMode="auto">
                  <a:xfrm>
                    <a:off x="228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03" name="Rectangle 205"/>
                  <p:cNvSpPr>
                    <a:spLocks noChangeArrowheads="1"/>
                  </p:cNvSpPr>
                  <p:nvPr/>
                </p:nvSpPr>
                <p:spPr bwMode="auto">
                  <a:xfrm>
                    <a:off x="228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04" name="Rectangle 206"/>
                  <p:cNvSpPr>
                    <a:spLocks noChangeArrowheads="1"/>
                  </p:cNvSpPr>
                  <p:nvPr/>
                </p:nvSpPr>
                <p:spPr bwMode="auto">
                  <a:xfrm>
                    <a:off x="2294"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05" name="Rectangle 207"/>
                  <p:cNvSpPr>
                    <a:spLocks noChangeArrowheads="1"/>
                  </p:cNvSpPr>
                  <p:nvPr/>
                </p:nvSpPr>
                <p:spPr bwMode="auto">
                  <a:xfrm>
                    <a:off x="229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06" name="Rectangle 208"/>
                  <p:cNvSpPr>
                    <a:spLocks noChangeArrowheads="1"/>
                  </p:cNvSpPr>
                  <p:nvPr/>
                </p:nvSpPr>
                <p:spPr bwMode="auto">
                  <a:xfrm>
                    <a:off x="230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07" name="Rectangle 209"/>
                  <p:cNvSpPr>
                    <a:spLocks noChangeArrowheads="1"/>
                  </p:cNvSpPr>
                  <p:nvPr/>
                </p:nvSpPr>
                <p:spPr bwMode="auto">
                  <a:xfrm>
                    <a:off x="231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08" name="Rectangle 210"/>
                  <p:cNvSpPr>
                    <a:spLocks noChangeArrowheads="1"/>
                  </p:cNvSpPr>
                  <p:nvPr/>
                </p:nvSpPr>
                <p:spPr bwMode="auto">
                  <a:xfrm>
                    <a:off x="231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09" name="Rectangle 211"/>
                  <p:cNvSpPr>
                    <a:spLocks noChangeArrowheads="1"/>
                  </p:cNvSpPr>
                  <p:nvPr/>
                </p:nvSpPr>
                <p:spPr bwMode="auto">
                  <a:xfrm>
                    <a:off x="232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10" name="Rectangle 212"/>
                  <p:cNvSpPr>
                    <a:spLocks noChangeArrowheads="1"/>
                  </p:cNvSpPr>
                  <p:nvPr/>
                </p:nvSpPr>
                <p:spPr bwMode="auto">
                  <a:xfrm>
                    <a:off x="2329"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11" name="Rectangle 213"/>
                  <p:cNvSpPr>
                    <a:spLocks noChangeArrowheads="1"/>
                  </p:cNvSpPr>
                  <p:nvPr/>
                </p:nvSpPr>
                <p:spPr bwMode="auto">
                  <a:xfrm>
                    <a:off x="233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12" name="Rectangle 214"/>
                  <p:cNvSpPr>
                    <a:spLocks noChangeArrowheads="1"/>
                  </p:cNvSpPr>
                  <p:nvPr/>
                </p:nvSpPr>
                <p:spPr bwMode="auto">
                  <a:xfrm>
                    <a:off x="234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13" name="Rectangle 215"/>
                  <p:cNvSpPr>
                    <a:spLocks noChangeArrowheads="1"/>
                  </p:cNvSpPr>
                  <p:nvPr/>
                </p:nvSpPr>
                <p:spPr bwMode="auto">
                  <a:xfrm>
                    <a:off x="234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14" name="Rectangle 216"/>
                  <p:cNvSpPr>
                    <a:spLocks noChangeArrowheads="1"/>
                  </p:cNvSpPr>
                  <p:nvPr/>
                </p:nvSpPr>
                <p:spPr bwMode="auto">
                  <a:xfrm>
                    <a:off x="235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15" name="Rectangle 217"/>
                  <p:cNvSpPr>
                    <a:spLocks noChangeArrowheads="1"/>
                  </p:cNvSpPr>
                  <p:nvPr/>
                </p:nvSpPr>
                <p:spPr bwMode="auto">
                  <a:xfrm>
                    <a:off x="235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16" name="Rectangle 218"/>
                  <p:cNvSpPr>
                    <a:spLocks noChangeArrowheads="1"/>
                  </p:cNvSpPr>
                  <p:nvPr/>
                </p:nvSpPr>
                <p:spPr bwMode="auto">
                  <a:xfrm>
                    <a:off x="236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17" name="Rectangle 219"/>
                  <p:cNvSpPr>
                    <a:spLocks noChangeArrowheads="1"/>
                  </p:cNvSpPr>
                  <p:nvPr/>
                </p:nvSpPr>
                <p:spPr bwMode="auto">
                  <a:xfrm>
                    <a:off x="2370"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18" name="Rectangle 220"/>
                  <p:cNvSpPr>
                    <a:spLocks noChangeArrowheads="1"/>
                  </p:cNvSpPr>
                  <p:nvPr/>
                </p:nvSpPr>
                <p:spPr bwMode="auto">
                  <a:xfrm>
                    <a:off x="237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19" name="Rectangle 221"/>
                  <p:cNvSpPr>
                    <a:spLocks noChangeArrowheads="1"/>
                  </p:cNvSpPr>
                  <p:nvPr/>
                </p:nvSpPr>
                <p:spPr bwMode="auto">
                  <a:xfrm>
                    <a:off x="238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20" name="Rectangle 222"/>
                  <p:cNvSpPr>
                    <a:spLocks noChangeArrowheads="1"/>
                  </p:cNvSpPr>
                  <p:nvPr/>
                </p:nvSpPr>
                <p:spPr bwMode="auto">
                  <a:xfrm>
                    <a:off x="238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21" name="Rectangle 223"/>
                  <p:cNvSpPr>
                    <a:spLocks noChangeArrowheads="1"/>
                  </p:cNvSpPr>
                  <p:nvPr/>
                </p:nvSpPr>
                <p:spPr bwMode="auto">
                  <a:xfrm>
                    <a:off x="239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22" name="Rectangle 224"/>
                  <p:cNvSpPr>
                    <a:spLocks noChangeArrowheads="1"/>
                  </p:cNvSpPr>
                  <p:nvPr/>
                </p:nvSpPr>
                <p:spPr bwMode="auto">
                  <a:xfrm>
                    <a:off x="239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23" name="Rectangle 225"/>
                  <p:cNvSpPr>
                    <a:spLocks noChangeArrowheads="1"/>
                  </p:cNvSpPr>
                  <p:nvPr/>
                </p:nvSpPr>
                <p:spPr bwMode="auto">
                  <a:xfrm>
                    <a:off x="2405"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24" name="Rectangle 226"/>
                  <p:cNvSpPr>
                    <a:spLocks noChangeArrowheads="1"/>
                  </p:cNvSpPr>
                  <p:nvPr/>
                </p:nvSpPr>
                <p:spPr bwMode="auto">
                  <a:xfrm>
                    <a:off x="241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25" name="Rectangle 227"/>
                  <p:cNvSpPr>
                    <a:spLocks noChangeArrowheads="1"/>
                  </p:cNvSpPr>
                  <p:nvPr/>
                </p:nvSpPr>
                <p:spPr bwMode="auto">
                  <a:xfrm>
                    <a:off x="241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26" name="Rectangle 228"/>
                  <p:cNvSpPr>
                    <a:spLocks noChangeArrowheads="1"/>
                  </p:cNvSpPr>
                  <p:nvPr/>
                </p:nvSpPr>
                <p:spPr bwMode="auto">
                  <a:xfrm>
                    <a:off x="242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27" name="Rectangle 229"/>
                  <p:cNvSpPr>
                    <a:spLocks noChangeArrowheads="1"/>
                  </p:cNvSpPr>
                  <p:nvPr/>
                </p:nvSpPr>
                <p:spPr bwMode="auto">
                  <a:xfrm>
                    <a:off x="242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28" name="Rectangle 230"/>
                  <p:cNvSpPr>
                    <a:spLocks noChangeArrowheads="1"/>
                  </p:cNvSpPr>
                  <p:nvPr/>
                </p:nvSpPr>
                <p:spPr bwMode="auto">
                  <a:xfrm>
                    <a:off x="243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29" name="Rectangle 231"/>
                  <p:cNvSpPr>
                    <a:spLocks noChangeArrowheads="1"/>
                  </p:cNvSpPr>
                  <p:nvPr/>
                </p:nvSpPr>
                <p:spPr bwMode="auto">
                  <a:xfrm>
                    <a:off x="2440"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30" name="Rectangle 232"/>
                  <p:cNvSpPr>
                    <a:spLocks noChangeArrowheads="1"/>
                  </p:cNvSpPr>
                  <p:nvPr/>
                </p:nvSpPr>
                <p:spPr bwMode="auto">
                  <a:xfrm>
                    <a:off x="244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31" name="Rectangle 233"/>
                  <p:cNvSpPr>
                    <a:spLocks noChangeArrowheads="1"/>
                  </p:cNvSpPr>
                  <p:nvPr/>
                </p:nvSpPr>
                <p:spPr bwMode="auto">
                  <a:xfrm>
                    <a:off x="245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32" name="Rectangle 234"/>
                  <p:cNvSpPr>
                    <a:spLocks noChangeArrowheads="1"/>
                  </p:cNvSpPr>
                  <p:nvPr/>
                </p:nvSpPr>
                <p:spPr bwMode="auto">
                  <a:xfrm>
                    <a:off x="245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33" name="Rectangle 235"/>
                  <p:cNvSpPr>
                    <a:spLocks noChangeArrowheads="1"/>
                  </p:cNvSpPr>
                  <p:nvPr/>
                </p:nvSpPr>
                <p:spPr bwMode="auto">
                  <a:xfrm>
                    <a:off x="246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34" name="Rectangle 236"/>
                  <p:cNvSpPr>
                    <a:spLocks noChangeArrowheads="1"/>
                  </p:cNvSpPr>
                  <p:nvPr/>
                </p:nvSpPr>
                <p:spPr bwMode="auto">
                  <a:xfrm>
                    <a:off x="246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35" name="Rectangle 237"/>
                  <p:cNvSpPr>
                    <a:spLocks noChangeArrowheads="1"/>
                  </p:cNvSpPr>
                  <p:nvPr/>
                </p:nvSpPr>
                <p:spPr bwMode="auto">
                  <a:xfrm>
                    <a:off x="247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36" name="Rectangle 238"/>
                  <p:cNvSpPr>
                    <a:spLocks noChangeArrowheads="1"/>
                  </p:cNvSpPr>
                  <p:nvPr/>
                </p:nvSpPr>
                <p:spPr bwMode="auto">
                  <a:xfrm>
                    <a:off x="2481"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37" name="Rectangle 239"/>
                  <p:cNvSpPr>
                    <a:spLocks noChangeArrowheads="1"/>
                  </p:cNvSpPr>
                  <p:nvPr/>
                </p:nvSpPr>
                <p:spPr bwMode="auto">
                  <a:xfrm>
                    <a:off x="248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38" name="Rectangle 240"/>
                  <p:cNvSpPr>
                    <a:spLocks noChangeArrowheads="1"/>
                  </p:cNvSpPr>
                  <p:nvPr/>
                </p:nvSpPr>
                <p:spPr bwMode="auto">
                  <a:xfrm>
                    <a:off x="249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39" name="Rectangle 241"/>
                  <p:cNvSpPr>
                    <a:spLocks noChangeArrowheads="1"/>
                  </p:cNvSpPr>
                  <p:nvPr/>
                </p:nvSpPr>
                <p:spPr bwMode="auto">
                  <a:xfrm>
                    <a:off x="249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40" name="Rectangle 242"/>
                  <p:cNvSpPr>
                    <a:spLocks noChangeArrowheads="1"/>
                  </p:cNvSpPr>
                  <p:nvPr/>
                </p:nvSpPr>
                <p:spPr bwMode="auto">
                  <a:xfrm>
                    <a:off x="250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41" name="Rectangle 243"/>
                  <p:cNvSpPr>
                    <a:spLocks noChangeArrowheads="1"/>
                  </p:cNvSpPr>
                  <p:nvPr/>
                </p:nvSpPr>
                <p:spPr bwMode="auto">
                  <a:xfrm>
                    <a:off x="251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42" name="Rectangle 244"/>
                  <p:cNvSpPr>
                    <a:spLocks noChangeArrowheads="1"/>
                  </p:cNvSpPr>
                  <p:nvPr/>
                </p:nvSpPr>
                <p:spPr bwMode="auto">
                  <a:xfrm>
                    <a:off x="2516"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43" name="Rectangle 245"/>
                  <p:cNvSpPr>
                    <a:spLocks noChangeArrowheads="1"/>
                  </p:cNvSpPr>
                  <p:nvPr/>
                </p:nvSpPr>
                <p:spPr bwMode="auto">
                  <a:xfrm>
                    <a:off x="252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44" name="Rectangle 246"/>
                  <p:cNvSpPr>
                    <a:spLocks noChangeArrowheads="1"/>
                  </p:cNvSpPr>
                  <p:nvPr/>
                </p:nvSpPr>
                <p:spPr bwMode="auto">
                  <a:xfrm>
                    <a:off x="252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45" name="Rectangle 247"/>
                  <p:cNvSpPr>
                    <a:spLocks noChangeArrowheads="1"/>
                  </p:cNvSpPr>
                  <p:nvPr/>
                </p:nvSpPr>
                <p:spPr bwMode="auto">
                  <a:xfrm>
                    <a:off x="253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46" name="Rectangle 248"/>
                  <p:cNvSpPr>
                    <a:spLocks noChangeArrowheads="1"/>
                  </p:cNvSpPr>
                  <p:nvPr/>
                </p:nvSpPr>
                <p:spPr bwMode="auto">
                  <a:xfrm>
                    <a:off x="253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47" name="Rectangle 249"/>
                  <p:cNvSpPr>
                    <a:spLocks noChangeArrowheads="1"/>
                  </p:cNvSpPr>
                  <p:nvPr/>
                </p:nvSpPr>
                <p:spPr bwMode="auto">
                  <a:xfrm>
                    <a:off x="254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48" name="Rectangle 250"/>
                  <p:cNvSpPr>
                    <a:spLocks noChangeArrowheads="1"/>
                  </p:cNvSpPr>
                  <p:nvPr/>
                </p:nvSpPr>
                <p:spPr bwMode="auto">
                  <a:xfrm>
                    <a:off x="2551"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49" name="Rectangle 251"/>
                  <p:cNvSpPr>
                    <a:spLocks noChangeArrowheads="1"/>
                  </p:cNvSpPr>
                  <p:nvPr/>
                </p:nvSpPr>
                <p:spPr bwMode="auto">
                  <a:xfrm>
                    <a:off x="255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450" name="Rectangle 252"/>
                  <p:cNvSpPr>
                    <a:spLocks noChangeArrowheads="1"/>
                  </p:cNvSpPr>
                  <p:nvPr/>
                </p:nvSpPr>
                <p:spPr bwMode="auto">
                  <a:xfrm>
                    <a:off x="256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grpSp>
            <p:grpSp>
              <p:nvGrpSpPr>
                <p:cNvPr id="7" name="Group 254"/>
                <p:cNvGrpSpPr>
                  <a:grpSpLocks/>
                </p:cNvGrpSpPr>
                <p:nvPr/>
              </p:nvGrpSpPr>
              <p:grpSpPr bwMode="auto">
                <a:xfrm>
                  <a:off x="3817076" y="3444684"/>
                  <a:ext cx="956404" cy="1467474"/>
                  <a:chOff x="2779" y="2301"/>
                  <a:chExt cx="712" cy="998"/>
                </a:xfrm>
              </p:grpSpPr>
              <p:sp>
                <p:nvSpPr>
                  <p:cNvPr id="82207" name="Rectangle 255"/>
                  <p:cNvSpPr>
                    <a:spLocks noChangeArrowheads="1"/>
                  </p:cNvSpPr>
                  <p:nvPr/>
                </p:nvSpPr>
                <p:spPr bwMode="auto">
                  <a:xfrm>
                    <a:off x="2779" y="2301"/>
                    <a:ext cx="5"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08" name="Rectangle 256"/>
                  <p:cNvSpPr>
                    <a:spLocks noChangeArrowheads="1"/>
                  </p:cNvSpPr>
                  <p:nvPr/>
                </p:nvSpPr>
                <p:spPr bwMode="auto">
                  <a:xfrm>
                    <a:off x="2784"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09" name="Rectangle 257"/>
                  <p:cNvSpPr>
                    <a:spLocks noChangeArrowheads="1"/>
                  </p:cNvSpPr>
                  <p:nvPr/>
                </p:nvSpPr>
                <p:spPr bwMode="auto">
                  <a:xfrm>
                    <a:off x="2790"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10" name="Rectangle 258"/>
                  <p:cNvSpPr>
                    <a:spLocks noChangeArrowheads="1"/>
                  </p:cNvSpPr>
                  <p:nvPr/>
                </p:nvSpPr>
                <p:spPr bwMode="auto">
                  <a:xfrm>
                    <a:off x="2796"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11" name="Rectangle 259"/>
                  <p:cNvSpPr>
                    <a:spLocks noChangeArrowheads="1"/>
                  </p:cNvSpPr>
                  <p:nvPr/>
                </p:nvSpPr>
                <p:spPr bwMode="auto">
                  <a:xfrm>
                    <a:off x="2802"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12" name="Rectangle 260"/>
                  <p:cNvSpPr>
                    <a:spLocks noChangeArrowheads="1"/>
                  </p:cNvSpPr>
                  <p:nvPr/>
                </p:nvSpPr>
                <p:spPr bwMode="auto">
                  <a:xfrm>
                    <a:off x="2808"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13" name="Rectangle 261"/>
                  <p:cNvSpPr>
                    <a:spLocks noChangeArrowheads="1"/>
                  </p:cNvSpPr>
                  <p:nvPr/>
                </p:nvSpPr>
                <p:spPr bwMode="auto">
                  <a:xfrm>
                    <a:off x="2814" y="2301"/>
                    <a:ext cx="5"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14" name="Rectangle 262"/>
                  <p:cNvSpPr>
                    <a:spLocks noChangeArrowheads="1"/>
                  </p:cNvSpPr>
                  <p:nvPr/>
                </p:nvSpPr>
                <p:spPr bwMode="auto">
                  <a:xfrm>
                    <a:off x="2819"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15" name="Rectangle 263"/>
                  <p:cNvSpPr>
                    <a:spLocks noChangeArrowheads="1"/>
                  </p:cNvSpPr>
                  <p:nvPr/>
                </p:nvSpPr>
                <p:spPr bwMode="auto">
                  <a:xfrm>
                    <a:off x="2825"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16" name="Rectangle 264"/>
                  <p:cNvSpPr>
                    <a:spLocks noChangeArrowheads="1"/>
                  </p:cNvSpPr>
                  <p:nvPr/>
                </p:nvSpPr>
                <p:spPr bwMode="auto">
                  <a:xfrm>
                    <a:off x="2831"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17" name="Rectangle 265"/>
                  <p:cNvSpPr>
                    <a:spLocks noChangeArrowheads="1"/>
                  </p:cNvSpPr>
                  <p:nvPr/>
                </p:nvSpPr>
                <p:spPr bwMode="auto">
                  <a:xfrm>
                    <a:off x="2837"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18" name="Rectangle 266"/>
                  <p:cNvSpPr>
                    <a:spLocks noChangeArrowheads="1"/>
                  </p:cNvSpPr>
                  <p:nvPr/>
                </p:nvSpPr>
                <p:spPr bwMode="auto">
                  <a:xfrm>
                    <a:off x="2843"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19" name="Rectangle 267"/>
                  <p:cNvSpPr>
                    <a:spLocks noChangeArrowheads="1"/>
                  </p:cNvSpPr>
                  <p:nvPr/>
                </p:nvSpPr>
                <p:spPr bwMode="auto">
                  <a:xfrm>
                    <a:off x="2849" y="2301"/>
                    <a:ext cx="5"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20" name="Rectangle 268"/>
                  <p:cNvSpPr>
                    <a:spLocks noChangeArrowheads="1"/>
                  </p:cNvSpPr>
                  <p:nvPr/>
                </p:nvSpPr>
                <p:spPr bwMode="auto">
                  <a:xfrm>
                    <a:off x="2854"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21" name="Rectangle 269"/>
                  <p:cNvSpPr>
                    <a:spLocks noChangeArrowheads="1"/>
                  </p:cNvSpPr>
                  <p:nvPr/>
                </p:nvSpPr>
                <p:spPr bwMode="auto">
                  <a:xfrm>
                    <a:off x="2860"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22" name="Rectangle 270"/>
                  <p:cNvSpPr>
                    <a:spLocks noChangeArrowheads="1"/>
                  </p:cNvSpPr>
                  <p:nvPr/>
                </p:nvSpPr>
                <p:spPr bwMode="auto">
                  <a:xfrm>
                    <a:off x="2866"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23" name="Rectangle 271"/>
                  <p:cNvSpPr>
                    <a:spLocks noChangeArrowheads="1"/>
                  </p:cNvSpPr>
                  <p:nvPr/>
                </p:nvSpPr>
                <p:spPr bwMode="auto">
                  <a:xfrm>
                    <a:off x="2872"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24" name="Rectangle 272"/>
                  <p:cNvSpPr>
                    <a:spLocks noChangeArrowheads="1"/>
                  </p:cNvSpPr>
                  <p:nvPr/>
                </p:nvSpPr>
                <p:spPr bwMode="auto">
                  <a:xfrm>
                    <a:off x="2878"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25" name="Rectangle 273"/>
                  <p:cNvSpPr>
                    <a:spLocks noChangeArrowheads="1"/>
                  </p:cNvSpPr>
                  <p:nvPr/>
                </p:nvSpPr>
                <p:spPr bwMode="auto">
                  <a:xfrm>
                    <a:off x="2884"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26" name="Rectangle 274"/>
                  <p:cNvSpPr>
                    <a:spLocks noChangeArrowheads="1"/>
                  </p:cNvSpPr>
                  <p:nvPr/>
                </p:nvSpPr>
                <p:spPr bwMode="auto">
                  <a:xfrm>
                    <a:off x="2890" y="2301"/>
                    <a:ext cx="5"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27" name="Rectangle 275"/>
                  <p:cNvSpPr>
                    <a:spLocks noChangeArrowheads="1"/>
                  </p:cNvSpPr>
                  <p:nvPr/>
                </p:nvSpPr>
                <p:spPr bwMode="auto">
                  <a:xfrm>
                    <a:off x="2895"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28" name="Rectangle 276"/>
                  <p:cNvSpPr>
                    <a:spLocks noChangeArrowheads="1"/>
                  </p:cNvSpPr>
                  <p:nvPr/>
                </p:nvSpPr>
                <p:spPr bwMode="auto">
                  <a:xfrm>
                    <a:off x="2901"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29" name="Rectangle 277"/>
                  <p:cNvSpPr>
                    <a:spLocks noChangeArrowheads="1"/>
                  </p:cNvSpPr>
                  <p:nvPr/>
                </p:nvSpPr>
                <p:spPr bwMode="auto">
                  <a:xfrm>
                    <a:off x="2907"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30" name="Rectangle 278"/>
                  <p:cNvSpPr>
                    <a:spLocks noChangeArrowheads="1"/>
                  </p:cNvSpPr>
                  <p:nvPr/>
                </p:nvSpPr>
                <p:spPr bwMode="auto">
                  <a:xfrm>
                    <a:off x="2913"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31" name="Rectangle 279"/>
                  <p:cNvSpPr>
                    <a:spLocks noChangeArrowheads="1"/>
                  </p:cNvSpPr>
                  <p:nvPr/>
                </p:nvSpPr>
                <p:spPr bwMode="auto">
                  <a:xfrm>
                    <a:off x="2919"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32" name="Rectangle 280"/>
                  <p:cNvSpPr>
                    <a:spLocks noChangeArrowheads="1"/>
                  </p:cNvSpPr>
                  <p:nvPr/>
                </p:nvSpPr>
                <p:spPr bwMode="auto">
                  <a:xfrm>
                    <a:off x="2925" y="2301"/>
                    <a:ext cx="5"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33" name="Rectangle 281"/>
                  <p:cNvSpPr>
                    <a:spLocks noChangeArrowheads="1"/>
                  </p:cNvSpPr>
                  <p:nvPr/>
                </p:nvSpPr>
                <p:spPr bwMode="auto">
                  <a:xfrm>
                    <a:off x="2930"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34" name="Rectangle 282"/>
                  <p:cNvSpPr>
                    <a:spLocks noChangeArrowheads="1"/>
                  </p:cNvSpPr>
                  <p:nvPr/>
                </p:nvSpPr>
                <p:spPr bwMode="auto">
                  <a:xfrm>
                    <a:off x="2936"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35" name="Rectangle 283"/>
                  <p:cNvSpPr>
                    <a:spLocks noChangeArrowheads="1"/>
                  </p:cNvSpPr>
                  <p:nvPr/>
                </p:nvSpPr>
                <p:spPr bwMode="auto">
                  <a:xfrm>
                    <a:off x="2942"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36" name="Rectangle 284"/>
                  <p:cNvSpPr>
                    <a:spLocks noChangeArrowheads="1"/>
                  </p:cNvSpPr>
                  <p:nvPr/>
                </p:nvSpPr>
                <p:spPr bwMode="auto">
                  <a:xfrm>
                    <a:off x="2948"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37" name="Rectangle 285"/>
                  <p:cNvSpPr>
                    <a:spLocks noChangeArrowheads="1"/>
                  </p:cNvSpPr>
                  <p:nvPr/>
                </p:nvSpPr>
                <p:spPr bwMode="auto">
                  <a:xfrm>
                    <a:off x="2954"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38" name="Rectangle 286"/>
                  <p:cNvSpPr>
                    <a:spLocks noChangeArrowheads="1"/>
                  </p:cNvSpPr>
                  <p:nvPr/>
                </p:nvSpPr>
                <p:spPr bwMode="auto">
                  <a:xfrm>
                    <a:off x="2960" y="2301"/>
                    <a:ext cx="5"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39" name="Rectangle 287"/>
                  <p:cNvSpPr>
                    <a:spLocks noChangeArrowheads="1"/>
                  </p:cNvSpPr>
                  <p:nvPr/>
                </p:nvSpPr>
                <p:spPr bwMode="auto">
                  <a:xfrm>
                    <a:off x="2965"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40" name="Rectangle 288"/>
                  <p:cNvSpPr>
                    <a:spLocks noChangeArrowheads="1"/>
                  </p:cNvSpPr>
                  <p:nvPr/>
                </p:nvSpPr>
                <p:spPr bwMode="auto">
                  <a:xfrm>
                    <a:off x="2971"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41" name="Rectangle 289"/>
                  <p:cNvSpPr>
                    <a:spLocks noChangeArrowheads="1"/>
                  </p:cNvSpPr>
                  <p:nvPr/>
                </p:nvSpPr>
                <p:spPr bwMode="auto">
                  <a:xfrm>
                    <a:off x="2977"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42" name="Rectangle 290"/>
                  <p:cNvSpPr>
                    <a:spLocks noChangeArrowheads="1"/>
                  </p:cNvSpPr>
                  <p:nvPr/>
                </p:nvSpPr>
                <p:spPr bwMode="auto">
                  <a:xfrm>
                    <a:off x="2983"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43" name="Rectangle 291"/>
                  <p:cNvSpPr>
                    <a:spLocks noChangeArrowheads="1"/>
                  </p:cNvSpPr>
                  <p:nvPr/>
                </p:nvSpPr>
                <p:spPr bwMode="auto">
                  <a:xfrm>
                    <a:off x="2989"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44" name="Rectangle 292"/>
                  <p:cNvSpPr>
                    <a:spLocks noChangeArrowheads="1"/>
                  </p:cNvSpPr>
                  <p:nvPr/>
                </p:nvSpPr>
                <p:spPr bwMode="auto">
                  <a:xfrm>
                    <a:off x="2995"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45" name="Rectangle 293"/>
                  <p:cNvSpPr>
                    <a:spLocks noChangeArrowheads="1"/>
                  </p:cNvSpPr>
                  <p:nvPr/>
                </p:nvSpPr>
                <p:spPr bwMode="auto">
                  <a:xfrm>
                    <a:off x="3001" y="2301"/>
                    <a:ext cx="5"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46" name="Rectangle 294"/>
                  <p:cNvSpPr>
                    <a:spLocks noChangeArrowheads="1"/>
                  </p:cNvSpPr>
                  <p:nvPr/>
                </p:nvSpPr>
                <p:spPr bwMode="auto">
                  <a:xfrm>
                    <a:off x="3006"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47" name="Rectangle 295"/>
                  <p:cNvSpPr>
                    <a:spLocks noChangeArrowheads="1"/>
                  </p:cNvSpPr>
                  <p:nvPr/>
                </p:nvSpPr>
                <p:spPr bwMode="auto">
                  <a:xfrm>
                    <a:off x="3012"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48" name="Rectangle 296"/>
                  <p:cNvSpPr>
                    <a:spLocks noChangeArrowheads="1"/>
                  </p:cNvSpPr>
                  <p:nvPr/>
                </p:nvSpPr>
                <p:spPr bwMode="auto">
                  <a:xfrm>
                    <a:off x="3018"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49" name="Rectangle 297"/>
                  <p:cNvSpPr>
                    <a:spLocks noChangeArrowheads="1"/>
                  </p:cNvSpPr>
                  <p:nvPr/>
                </p:nvSpPr>
                <p:spPr bwMode="auto">
                  <a:xfrm>
                    <a:off x="3024"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50" name="Rectangle 298"/>
                  <p:cNvSpPr>
                    <a:spLocks noChangeArrowheads="1"/>
                  </p:cNvSpPr>
                  <p:nvPr/>
                </p:nvSpPr>
                <p:spPr bwMode="auto">
                  <a:xfrm>
                    <a:off x="3030"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51" name="Rectangle 299"/>
                  <p:cNvSpPr>
                    <a:spLocks noChangeArrowheads="1"/>
                  </p:cNvSpPr>
                  <p:nvPr/>
                </p:nvSpPr>
                <p:spPr bwMode="auto">
                  <a:xfrm>
                    <a:off x="3036" y="2301"/>
                    <a:ext cx="5"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52" name="Rectangle 300"/>
                  <p:cNvSpPr>
                    <a:spLocks noChangeArrowheads="1"/>
                  </p:cNvSpPr>
                  <p:nvPr/>
                </p:nvSpPr>
                <p:spPr bwMode="auto">
                  <a:xfrm>
                    <a:off x="3041"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53" name="Rectangle 301"/>
                  <p:cNvSpPr>
                    <a:spLocks noChangeArrowheads="1"/>
                  </p:cNvSpPr>
                  <p:nvPr/>
                </p:nvSpPr>
                <p:spPr bwMode="auto">
                  <a:xfrm>
                    <a:off x="3047"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54" name="Rectangle 302"/>
                  <p:cNvSpPr>
                    <a:spLocks noChangeArrowheads="1"/>
                  </p:cNvSpPr>
                  <p:nvPr/>
                </p:nvSpPr>
                <p:spPr bwMode="auto">
                  <a:xfrm>
                    <a:off x="3053"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55" name="Rectangle 303"/>
                  <p:cNvSpPr>
                    <a:spLocks noChangeArrowheads="1"/>
                  </p:cNvSpPr>
                  <p:nvPr/>
                </p:nvSpPr>
                <p:spPr bwMode="auto">
                  <a:xfrm>
                    <a:off x="3059"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56" name="Rectangle 304"/>
                  <p:cNvSpPr>
                    <a:spLocks noChangeArrowheads="1"/>
                  </p:cNvSpPr>
                  <p:nvPr/>
                </p:nvSpPr>
                <p:spPr bwMode="auto">
                  <a:xfrm>
                    <a:off x="3065"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57" name="Rectangle 305"/>
                  <p:cNvSpPr>
                    <a:spLocks noChangeArrowheads="1"/>
                  </p:cNvSpPr>
                  <p:nvPr/>
                </p:nvSpPr>
                <p:spPr bwMode="auto">
                  <a:xfrm>
                    <a:off x="3071" y="2301"/>
                    <a:ext cx="5"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58" name="Rectangle 306"/>
                  <p:cNvSpPr>
                    <a:spLocks noChangeArrowheads="1"/>
                  </p:cNvSpPr>
                  <p:nvPr/>
                </p:nvSpPr>
                <p:spPr bwMode="auto">
                  <a:xfrm>
                    <a:off x="3076"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59" name="Rectangle 307"/>
                  <p:cNvSpPr>
                    <a:spLocks noChangeArrowheads="1"/>
                  </p:cNvSpPr>
                  <p:nvPr/>
                </p:nvSpPr>
                <p:spPr bwMode="auto">
                  <a:xfrm>
                    <a:off x="3082"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60" name="Rectangle 308"/>
                  <p:cNvSpPr>
                    <a:spLocks noChangeArrowheads="1"/>
                  </p:cNvSpPr>
                  <p:nvPr/>
                </p:nvSpPr>
                <p:spPr bwMode="auto">
                  <a:xfrm>
                    <a:off x="3088"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61" name="Rectangle 309"/>
                  <p:cNvSpPr>
                    <a:spLocks noChangeArrowheads="1"/>
                  </p:cNvSpPr>
                  <p:nvPr/>
                </p:nvSpPr>
                <p:spPr bwMode="auto">
                  <a:xfrm>
                    <a:off x="3094"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62" name="Rectangle 310"/>
                  <p:cNvSpPr>
                    <a:spLocks noChangeArrowheads="1"/>
                  </p:cNvSpPr>
                  <p:nvPr/>
                </p:nvSpPr>
                <p:spPr bwMode="auto">
                  <a:xfrm>
                    <a:off x="3100"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63" name="Rectangle 311"/>
                  <p:cNvSpPr>
                    <a:spLocks noChangeArrowheads="1"/>
                  </p:cNvSpPr>
                  <p:nvPr/>
                </p:nvSpPr>
                <p:spPr bwMode="auto">
                  <a:xfrm>
                    <a:off x="3106"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64" name="Rectangle 312"/>
                  <p:cNvSpPr>
                    <a:spLocks noChangeArrowheads="1"/>
                  </p:cNvSpPr>
                  <p:nvPr/>
                </p:nvSpPr>
                <p:spPr bwMode="auto">
                  <a:xfrm>
                    <a:off x="3112" y="2301"/>
                    <a:ext cx="5"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65" name="Rectangle 313"/>
                  <p:cNvSpPr>
                    <a:spLocks noChangeArrowheads="1"/>
                  </p:cNvSpPr>
                  <p:nvPr/>
                </p:nvSpPr>
                <p:spPr bwMode="auto">
                  <a:xfrm>
                    <a:off x="3117"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66" name="Rectangle 314"/>
                  <p:cNvSpPr>
                    <a:spLocks noChangeArrowheads="1"/>
                  </p:cNvSpPr>
                  <p:nvPr/>
                </p:nvSpPr>
                <p:spPr bwMode="auto">
                  <a:xfrm>
                    <a:off x="3123"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67" name="Rectangle 315"/>
                  <p:cNvSpPr>
                    <a:spLocks noChangeArrowheads="1"/>
                  </p:cNvSpPr>
                  <p:nvPr/>
                </p:nvSpPr>
                <p:spPr bwMode="auto">
                  <a:xfrm>
                    <a:off x="3129"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68" name="Rectangle 316"/>
                  <p:cNvSpPr>
                    <a:spLocks noChangeArrowheads="1"/>
                  </p:cNvSpPr>
                  <p:nvPr/>
                </p:nvSpPr>
                <p:spPr bwMode="auto">
                  <a:xfrm>
                    <a:off x="3135"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69" name="Rectangle 317"/>
                  <p:cNvSpPr>
                    <a:spLocks noChangeArrowheads="1"/>
                  </p:cNvSpPr>
                  <p:nvPr/>
                </p:nvSpPr>
                <p:spPr bwMode="auto">
                  <a:xfrm>
                    <a:off x="3141"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70" name="Rectangle 318"/>
                  <p:cNvSpPr>
                    <a:spLocks noChangeArrowheads="1"/>
                  </p:cNvSpPr>
                  <p:nvPr/>
                </p:nvSpPr>
                <p:spPr bwMode="auto">
                  <a:xfrm>
                    <a:off x="3147" y="2301"/>
                    <a:ext cx="5"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71" name="Rectangle 319"/>
                  <p:cNvSpPr>
                    <a:spLocks noChangeArrowheads="1"/>
                  </p:cNvSpPr>
                  <p:nvPr/>
                </p:nvSpPr>
                <p:spPr bwMode="auto">
                  <a:xfrm>
                    <a:off x="3152"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72" name="Rectangle 320"/>
                  <p:cNvSpPr>
                    <a:spLocks noChangeArrowheads="1"/>
                  </p:cNvSpPr>
                  <p:nvPr/>
                </p:nvSpPr>
                <p:spPr bwMode="auto">
                  <a:xfrm>
                    <a:off x="3158"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73" name="Rectangle 321"/>
                  <p:cNvSpPr>
                    <a:spLocks noChangeArrowheads="1"/>
                  </p:cNvSpPr>
                  <p:nvPr/>
                </p:nvSpPr>
                <p:spPr bwMode="auto">
                  <a:xfrm>
                    <a:off x="3164"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74" name="Rectangle 322"/>
                  <p:cNvSpPr>
                    <a:spLocks noChangeArrowheads="1"/>
                  </p:cNvSpPr>
                  <p:nvPr/>
                </p:nvSpPr>
                <p:spPr bwMode="auto">
                  <a:xfrm>
                    <a:off x="3170"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75" name="Rectangle 323"/>
                  <p:cNvSpPr>
                    <a:spLocks noChangeArrowheads="1"/>
                  </p:cNvSpPr>
                  <p:nvPr/>
                </p:nvSpPr>
                <p:spPr bwMode="auto">
                  <a:xfrm>
                    <a:off x="3176"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76" name="Rectangle 324"/>
                  <p:cNvSpPr>
                    <a:spLocks noChangeArrowheads="1"/>
                  </p:cNvSpPr>
                  <p:nvPr/>
                </p:nvSpPr>
                <p:spPr bwMode="auto">
                  <a:xfrm>
                    <a:off x="3182" y="2301"/>
                    <a:ext cx="5"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77" name="Rectangle 325"/>
                  <p:cNvSpPr>
                    <a:spLocks noChangeArrowheads="1"/>
                  </p:cNvSpPr>
                  <p:nvPr/>
                </p:nvSpPr>
                <p:spPr bwMode="auto">
                  <a:xfrm>
                    <a:off x="3187"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78" name="Rectangle 326"/>
                  <p:cNvSpPr>
                    <a:spLocks noChangeArrowheads="1"/>
                  </p:cNvSpPr>
                  <p:nvPr/>
                </p:nvSpPr>
                <p:spPr bwMode="auto">
                  <a:xfrm>
                    <a:off x="3193"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79" name="Rectangle 327"/>
                  <p:cNvSpPr>
                    <a:spLocks noChangeArrowheads="1"/>
                  </p:cNvSpPr>
                  <p:nvPr/>
                </p:nvSpPr>
                <p:spPr bwMode="auto">
                  <a:xfrm>
                    <a:off x="3199"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80" name="Rectangle 328"/>
                  <p:cNvSpPr>
                    <a:spLocks noChangeArrowheads="1"/>
                  </p:cNvSpPr>
                  <p:nvPr/>
                </p:nvSpPr>
                <p:spPr bwMode="auto">
                  <a:xfrm>
                    <a:off x="3205"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81" name="Rectangle 329"/>
                  <p:cNvSpPr>
                    <a:spLocks noChangeArrowheads="1"/>
                  </p:cNvSpPr>
                  <p:nvPr/>
                </p:nvSpPr>
                <p:spPr bwMode="auto">
                  <a:xfrm>
                    <a:off x="3211"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82" name="Rectangle 330"/>
                  <p:cNvSpPr>
                    <a:spLocks noChangeArrowheads="1"/>
                  </p:cNvSpPr>
                  <p:nvPr/>
                </p:nvSpPr>
                <p:spPr bwMode="auto">
                  <a:xfrm>
                    <a:off x="3217"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83" name="Rectangle 331"/>
                  <p:cNvSpPr>
                    <a:spLocks noChangeArrowheads="1"/>
                  </p:cNvSpPr>
                  <p:nvPr/>
                </p:nvSpPr>
                <p:spPr bwMode="auto">
                  <a:xfrm>
                    <a:off x="3223" y="2301"/>
                    <a:ext cx="5"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84" name="Rectangle 332"/>
                  <p:cNvSpPr>
                    <a:spLocks noChangeArrowheads="1"/>
                  </p:cNvSpPr>
                  <p:nvPr/>
                </p:nvSpPr>
                <p:spPr bwMode="auto">
                  <a:xfrm>
                    <a:off x="3228"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85" name="Rectangle 333"/>
                  <p:cNvSpPr>
                    <a:spLocks noChangeArrowheads="1"/>
                  </p:cNvSpPr>
                  <p:nvPr/>
                </p:nvSpPr>
                <p:spPr bwMode="auto">
                  <a:xfrm>
                    <a:off x="3234"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86" name="Rectangle 334"/>
                  <p:cNvSpPr>
                    <a:spLocks noChangeArrowheads="1"/>
                  </p:cNvSpPr>
                  <p:nvPr/>
                </p:nvSpPr>
                <p:spPr bwMode="auto">
                  <a:xfrm>
                    <a:off x="3240"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87" name="Rectangle 335"/>
                  <p:cNvSpPr>
                    <a:spLocks noChangeArrowheads="1"/>
                  </p:cNvSpPr>
                  <p:nvPr/>
                </p:nvSpPr>
                <p:spPr bwMode="auto">
                  <a:xfrm>
                    <a:off x="3246"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88" name="Rectangle 336"/>
                  <p:cNvSpPr>
                    <a:spLocks noChangeArrowheads="1"/>
                  </p:cNvSpPr>
                  <p:nvPr/>
                </p:nvSpPr>
                <p:spPr bwMode="auto">
                  <a:xfrm>
                    <a:off x="3252"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89" name="Rectangle 337"/>
                  <p:cNvSpPr>
                    <a:spLocks noChangeArrowheads="1"/>
                  </p:cNvSpPr>
                  <p:nvPr/>
                </p:nvSpPr>
                <p:spPr bwMode="auto">
                  <a:xfrm>
                    <a:off x="3258" y="2301"/>
                    <a:ext cx="5"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90" name="Rectangle 338"/>
                  <p:cNvSpPr>
                    <a:spLocks noChangeArrowheads="1"/>
                  </p:cNvSpPr>
                  <p:nvPr/>
                </p:nvSpPr>
                <p:spPr bwMode="auto">
                  <a:xfrm>
                    <a:off x="3263"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91" name="Rectangle 339"/>
                  <p:cNvSpPr>
                    <a:spLocks noChangeArrowheads="1"/>
                  </p:cNvSpPr>
                  <p:nvPr/>
                </p:nvSpPr>
                <p:spPr bwMode="auto">
                  <a:xfrm>
                    <a:off x="3269"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92" name="Rectangle 340"/>
                  <p:cNvSpPr>
                    <a:spLocks noChangeArrowheads="1"/>
                  </p:cNvSpPr>
                  <p:nvPr/>
                </p:nvSpPr>
                <p:spPr bwMode="auto">
                  <a:xfrm>
                    <a:off x="3275"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93" name="Rectangle 341"/>
                  <p:cNvSpPr>
                    <a:spLocks noChangeArrowheads="1"/>
                  </p:cNvSpPr>
                  <p:nvPr/>
                </p:nvSpPr>
                <p:spPr bwMode="auto">
                  <a:xfrm>
                    <a:off x="3281"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94" name="Rectangle 342"/>
                  <p:cNvSpPr>
                    <a:spLocks noChangeArrowheads="1"/>
                  </p:cNvSpPr>
                  <p:nvPr/>
                </p:nvSpPr>
                <p:spPr bwMode="auto">
                  <a:xfrm>
                    <a:off x="3287"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95" name="Rectangle 343"/>
                  <p:cNvSpPr>
                    <a:spLocks noChangeArrowheads="1"/>
                  </p:cNvSpPr>
                  <p:nvPr/>
                </p:nvSpPr>
                <p:spPr bwMode="auto">
                  <a:xfrm>
                    <a:off x="3293" y="2301"/>
                    <a:ext cx="5"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96" name="Rectangle 344"/>
                  <p:cNvSpPr>
                    <a:spLocks noChangeArrowheads="1"/>
                  </p:cNvSpPr>
                  <p:nvPr/>
                </p:nvSpPr>
                <p:spPr bwMode="auto">
                  <a:xfrm>
                    <a:off x="3298"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97" name="Rectangle 345"/>
                  <p:cNvSpPr>
                    <a:spLocks noChangeArrowheads="1"/>
                  </p:cNvSpPr>
                  <p:nvPr/>
                </p:nvSpPr>
                <p:spPr bwMode="auto">
                  <a:xfrm>
                    <a:off x="3304"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98" name="Rectangle 346"/>
                  <p:cNvSpPr>
                    <a:spLocks noChangeArrowheads="1"/>
                  </p:cNvSpPr>
                  <p:nvPr/>
                </p:nvSpPr>
                <p:spPr bwMode="auto">
                  <a:xfrm>
                    <a:off x="3310"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99" name="Rectangle 347"/>
                  <p:cNvSpPr>
                    <a:spLocks noChangeArrowheads="1"/>
                  </p:cNvSpPr>
                  <p:nvPr/>
                </p:nvSpPr>
                <p:spPr bwMode="auto">
                  <a:xfrm>
                    <a:off x="3316"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00" name="Rectangle 348"/>
                  <p:cNvSpPr>
                    <a:spLocks noChangeArrowheads="1"/>
                  </p:cNvSpPr>
                  <p:nvPr/>
                </p:nvSpPr>
                <p:spPr bwMode="auto">
                  <a:xfrm>
                    <a:off x="3322"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01" name="Rectangle 349"/>
                  <p:cNvSpPr>
                    <a:spLocks noChangeArrowheads="1"/>
                  </p:cNvSpPr>
                  <p:nvPr/>
                </p:nvSpPr>
                <p:spPr bwMode="auto">
                  <a:xfrm>
                    <a:off x="3328"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02" name="Rectangle 350"/>
                  <p:cNvSpPr>
                    <a:spLocks noChangeArrowheads="1"/>
                  </p:cNvSpPr>
                  <p:nvPr/>
                </p:nvSpPr>
                <p:spPr bwMode="auto">
                  <a:xfrm>
                    <a:off x="3334" y="2301"/>
                    <a:ext cx="5"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03" name="Rectangle 351"/>
                  <p:cNvSpPr>
                    <a:spLocks noChangeArrowheads="1"/>
                  </p:cNvSpPr>
                  <p:nvPr/>
                </p:nvSpPr>
                <p:spPr bwMode="auto">
                  <a:xfrm>
                    <a:off x="3339"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04" name="Rectangle 352"/>
                  <p:cNvSpPr>
                    <a:spLocks noChangeArrowheads="1"/>
                  </p:cNvSpPr>
                  <p:nvPr/>
                </p:nvSpPr>
                <p:spPr bwMode="auto">
                  <a:xfrm>
                    <a:off x="3345"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05" name="Rectangle 353"/>
                  <p:cNvSpPr>
                    <a:spLocks noChangeArrowheads="1"/>
                  </p:cNvSpPr>
                  <p:nvPr/>
                </p:nvSpPr>
                <p:spPr bwMode="auto">
                  <a:xfrm>
                    <a:off x="3351"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06" name="Rectangle 354"/>
                  <p:cNvSpPr>
                    <a:spLocks noChangeArrowheads="1"/>
                  </p:cNvSpPr>
                  <p:nvPr/>
                </p:nvSpPr>
                <p:spPr bwMode="auto">
                  <a:xfrm>
                    <a:off x="3357"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07" name="Rectangle 355"/>
                  <p:cNvSpPr>
                    <a:spLocks noChangeArrowheads="1"/>
                  </p:cNvSpPr>
                  <p:nvPr/>
                </p:nvSpPr>
                <p:spPr bwMode="auto">
                  <a:xfrm>
                    <a:off x="3363"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08" name="Rectangle 356"/>
                  <p:cNvSpPr>
                    <a:spLocks noChangeArrowheads="1"/>
                  </p:cNvSpPr>
                  <p:nvPr/>
                </p:nvSpPr>
                <p:spPr bwMode="auto">
                  <a:xfrm>
                    <a:off x="3369" y="2301"/>
                    <a:ext cx="5"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09" name="Rectangle 357"/>
                  <p:cNvSpPr>
                    <a:spLocks noChangeArrowheads="1"/>
                  </p:cNvSpPr>
                  <p:nvPr/>
                </p:nvSpPr>
                <p:spPr bwMode="auto">
                  <a:xfrm>
                    <a:off x="3374"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10" name="Rectangle 358"/>
                  <p:cNvSpPr>
                    <a:spLocks noChangeArrowheads="1"/>
                  </p:cNvSpPr>
                  <p:nvPr/>
                </p:nvSpPr>
                <p:spPr bwMode="auto">
                  <a:xfrm>
                    <a:off x="3380"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11" name="Rectangle 359"/>
                  <p:cNvSpPr>
                    <a:spLocks noChangeArrowheads="1"/>
                  </p:cNvSpPr>
                  <p:nvPr/>
                </p:nvSpPr>
                <p:spPr bwMode="auto">
                  <a:xfrm>
                    <a:off x="3386"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12" name="Rectangle 360"/>
                  <p:cNvSpPr>
                    <a:spLocks noChangeArrowheads="1"/>
                  </p:cNvSpPr>
                  <p:nvPr/>
                </p:nvSpPr>
                <p:spPr bwMode="auto">
                  <a:xfrm>
                    <a:off x="3392"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13" name="Rectangle 361"/>
                  <p:cNvSpPr>
                    <a:spLocks noChangeArrowheads="1"/>
                  </p:cNvSpPr>
                  <p:nvPr/>
                </p:nvSpPr>
                <p:spPr bwMode="auto">
                  <a:xfrm>
                    <a:off x="3398"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14" name="Rectangle 362"/>
                  <p:cNvSpPr>
                    <a:spLocks noChangeArrowheads="1"/>
                  </p:cNvSpPr>
                  <p:nvPr/>
                </p:nvSpPr>
                <p:spPr bwMode="auto">
                  <a:xfrm>
                    <a:off x="3404" y="2301"/>
                    <a:ext cx="5"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15" name="Rectangle 363"/>
                  <p:cNvSpPr>
                    <a:spLocks noChangeArrowheads="1"/>
                  </p:cNvSpPr>
                  <p:nvPr/>
                </p:nvSpPr>
                <p:spPr bwMode="auto">
                  <a:xfrm>
                    <a:off x="3409"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16" name="Rectangle 364"/>
                  <p:cNvSpPr>
                    <a:spLocks noChangeArrowheads="1"/>
                  </p:cNvSpPr>
                  <p:nvPr/>
                </p:nvSpPr>
                <p:spPr bwMode="auto">
                  <a:xfrm>
                    <a:off x="3415"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17" name="Rectangle 365"/>
                  <p:cNvSpPr>
                    <a:spLocks noChangeArrowheads="1"/>
                  </p:cNvSpPr>
                  <p:nvPr/>
                </p:nvSpPr>
                <p:spPr bwMode="auto">
                  <a:xfrm>
                    <a:off x="3421"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18" name="Rectangle 366"/>
                  <p:cNvSpPr>
                    <a:spLocks noChangeArrowheads="1"/>
                  </p:cNvSpPr>
                  <p:nvPr/>
                </p:nvSpPr>
                <p:spPr bwMode="auto">
                  <a:xfrm>
                    <a:off x="3427"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19" name="Rectangle 367"/>
                  <p:cNvSpPr>
                    <a:spLocks noChangeArrowheads="1"/>
                  </p:cNvSpPr>
                  <p:nvPr/>
                </p:nvSpPr>
                <p:spPr bwMode="auto">
                  <a:xfrm>
                    <a:off x="3433"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20" name="Rectangle 368"/>
                  <p:cNvSpPr>
                    <a:spLocks noChangeArrowheads="1"/>
                  </p:cNvSpPr>
                  <p:nvPr/>
                </p:nvSpPr>
                <p:spPr bwMode="auto">
                  <a:xfrm>
                    <a:off x="3439"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21" name="Rectangle 369"/>
                  <p:cNvSpPr>
                    <a:spLocks noChangeArrowheads="1"/>
                  </p:cNvSpPr>
                  <p:nvPr/>
                </p:nvSpPr>
                <p:spPr bwMode="auto">
                  <a:xfrm>
                    <a:off x="3445" y="2301"/>
                    <a:ext cx="5"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22" name="Rectangle 370"/>
                  <p:cNvSpPr>
                    <a:spLocks noChangeArrowheads="1"/>
                  </p:cNvSpPr>
                  <p:nvPr/>
                </p:nvSpPr>
                <p:spPr bwMode="auto">
                  <a:xfrm>
                    <a:off x="3450"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23" name="Rectangle 371"/>
                  <p:cNvSpPr>
                    <a:spLocks noChangeArrowheads="1"/>
                  </p:cNvSpPr>
                  <p:nvPr/>
                </p:nvSpPr>
                <p:spPr bwMode="auto">
                  <a:xfrm>
                    <a:off x="3456"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24" name="Rectangle 372"/>
                  <p:cNvSpPr>
                    <a:spLocks noChangeArrowheads="1"/>
                  </p:cNvSpPr>
                  <p:nvPr/>
                </p:nvSpPr>
                <p:spPr bwMode="auto">
                  <a:xfrm>
                    <a:off x="3462"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25" name="Rectangle 373"/>
                  <p:cNvSpPr>
                    <a:spLocks noChangeArrowheads="1"/>
                  </p:cNvSpPr>
                  <p:nvPr/>
                </p:nvSpPr>
                <p:spPr bwMode="auto">
                  <a:xfrm>
                    <a:off x="3468"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26" name="Rectangle 374"/>
                  <p:cNvSpPr>
                    <a:spLocks noChangeArrowheads="1"/>
                  </p:cNvSpPr>
                  <p:nvPr/>
                </p:nvSpPr>
                <p:spPr bwMode="auto">
                  <a:xfrm>
                    <a:off x="3474"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27" name="Rectangle 375"/>
                  <p:cNvSpPr>
                    <a:spLocks noChangeArrowheads="1"/>
                  </p:cNvSpPr>
                  <p:nvPr/>
                </p:nvSpPr>
                <p:spPr bwMode="auto">
                  <a:xfrm>
                    <a:off x="3480" y="2301"/>
                    <a:ext cx="5" cy="998"/>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328" name="Rectangle 376"/>
                  <p:cNvSpPr>
                    <a:spLocks noChangeArrowheads="1"/>
                  </p:cNvSpPr>
                  <p:nvPr/>
                </p:nvSpPr>
                <p:spPr bwMode="auto">
                  <a:xfrm>
                    <a:off x="3485" y="2301"/>
                    <a:ext cx="6" cy="998"/>
                  </a:xfrm>
                  <a:prstGeom prst="rect">
                    <a:avLst/>
                  </a:prstGeom>
                  <a:solidFill>
                    <a:srgbClr val="F9B700"/>
                  </a:solidFill>
                  <a:ln w="9525">
                    <a:noFill/>
                    <a:miter lim="800000"/>
                    <a:headEnd/>
                    <a:tailEnd/>
                  </a:ln>
                </p:spPr>
                <p:txBody>
                  <a:bodyPr/>
                  <a:lstStyle/>
                  <a:p>
                    <a:endParaRPr lang="en-GB">
                      <a:solidFill>
                        <a:srgbClr val="0070C0"/>
                      </a:solidFill>
                    </a:endParaRPr>
                  </a:p>
                </p:txBody>
              </p:sp>
            </p:grpSp>
            <p:grpSp>
              <p:nvGrpSpPr>
                <p:cNvPr id="8" name="Group 378"/>
                <p:cNvGrpSpPr>
                  <a:grpSpLocks/>
                </p:cNvGrpSpPr>
                <p:nvPr/>
              </p:nvGrpSpPr>
              <p:grpSpPr bwMode="auto">
                <a:xfrm>
                  <a:off x="4889546" y="3183238"/>
                  <a:ext cx="957749" cy="1724727"/>
                  <a:chOff x="3707" y="2126"/>
                  <a:chExt cx="713" cy="1173"/>
                </a:xfrm>
              </p:grpSpPr>
              <p:sp>
                <p:nvSpPr>
                  <p:cNvPr id="82085" name="Rectangle 379"/>
                  <p:cNvSpPr>
                    <a:spLocks noChangeArrowheads="1"/>
                  </p:cNvSpPr>
                  <p:nvPr/>
                </p:nvSpPr>
                <p:spPr bwMode="auto">
                  <a:xfrm>
                    <a:off x="370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86" name="Rectangle 380"/>
                  <p:cNvSpPr>
                    <a:spLocks noChangeArrowheads="1"/>
                  </p:cNvSpPr>
                  <p:nvPr/>
                </p:nvSpPr>
                <p:spPr bwMode="auto">
                  <a:xfrm>
                    <a:off x="371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87" name="Rectangle 381"/>
                  <p:cNvSpPr>
                    <a:spLocks noChangeArrowheads="1"/>
                  </p:cNvSpPr>
                  <p:nvPr/>
                </p:nvSpPr>
                <p:spPr bwMode="auto">
                  <a:xfrm>
                    <a:off x="371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88" name="Rectangle 382"/>
                  <p:cNvSpPr>
                    <a:spLocks noChangeArrowheads="1"/>
                  </p:cNvSpPr>
                  <p:nvPr/>
                </p:nvSpPr>
                <p:spPr bwMode="auto">
                  <a:xfrm>
                    <a:off x="372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89" name="Rectangle 383"/>
                  <p:cNvSpPr>
                    <a:spLocks noChangeArrowheads="1"/>
                  </p:cNvSpPr>
                  <p:nvPr/>
                </p:nvSpPr>
                <p:spPr bwMode="auto">
                  <a:xfrm>
                    <a:off x="373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90" name="Rectangle 384"/>
                  <p:cNvSpPr>
                    <a:spLocks noChangeArrowheads="1"/>
                  </p:cNvSpPr>
                  <p:nvPr/>
                </p:nvSpPr>
                <p:spPr bwMode="auto">
                  <a:xfrm>
                    <a:off x="3737"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91" name="Rectangle 385"/>
                  <p:cNvSpPr>
                    <a:spLocks noChangeArrowheads="1"/>
                  </p:cNvSpPr>
                  <p:nvPr/>
                </p:nvSpPr>
                <p:spPr bwMode="auto">
                  <a:xfrm>
                    <a:off x="374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92" name="Rectangle 386"/>
                  <p:cNvSpPr>
                    <a:spLocks noChangeArrowheads="1"/>
                  </p:cNvSpPr>
                  <p:nvPr/>
                </p:nvSpPr>
                <p:spPr bwMode="auto">
                  <a:xfrm>
                    <a:off x="374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93" name="Rectangle 387"/>
                  <p:cNvSpPr>
                    <a:spLocks noChangeArrowheads="1"/>
                  </p:cNvSpPr>
                  <p:nvPr/>
                </p:nvSpPr>
                <p:spPr bwMode="auto">
                  <a:xfrm>
                    <a:off x="375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94" name="Rectangle 388"/>
                  <p:cNvSpPr>
                    <a:spLocks noChangeArrowheads="1"/>
                  </p:cNvSpPr>
                  <p:nvPr/>
                </p:nvSpPr>
                <p:spPr bwMode="auto">
                  <a:xfrm>
                    <a:off x="376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95" name="Rectangle 389"/>
                  <p:cNvSpPr>
                    <a:spLocks noChangeArrowheads="1"/>
                  </p:cNvSpPr>
                  <p:nvPr/>
                </p:nvSpPr>
                <p:spPr bwMode="auto">
                  <a:xfrm>
                    <a:off x="376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96" name="Rectangle 390"/>
                  <p:cNvSpPr>
                    <a:spLocks noChangeArrowheads="1"/>
                  </p:cNvSpPr>
                  <p:nvPr/>
                </p:nvSpPr>
                <p:spPr bwMode="auto">
                  <a:xfrm>
                    <a:off x="377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97" name="Rectangle 391"/>
                  <p:cNvSpPr>
                    <a:spLocks noChangeArrowheads="1"/>
                  </p:cNvSpPr>
                  <p:nvPr/>
                </p:nvSpPr>
                <p:spPr bwMode="auto">
                  <a:xfrm>
                    <a:off x="3778"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98" name="Rectangle 392"/>
                  <p:cNvSpPr>
                    <a:spLocks noChangeArrowheads="1"/>
                  </p:cNvSpPr>
                  <p:nvPr/>
                </p:nvSpPr>
                <p:spPr bwMode="auto">
                  <a:xfrm>
                    <a:off x="378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99" name="Rectangle 393"/>
                  <p:cNvSpPr>
                    <a:spLocks noChangeArrowheads="1"/>
                  </p:cNvSpPr>
                  <p:nvPr/>
                </p:nvSpPr>
                <p:spPr bwMode="auto">
                  <a:xfrm>
                    <a:off x="378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00" name="Rectangle 394"/>
                  <p:cNvSpPr>
                    <a:spLocks noChangeArrowheads="1"/>
                  </p:cNvSpPr>
                  <p:nvPr/>
                </p:nvSpPr>
                <p:spPr bwMode="auto">
                  <a:xfrm>
                    <a:off x="379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01" name="Rectangle 395"/>
                  <p:cNvSpPr>
                    <a:spLocks noChangeArrowheads="1"/>
                  </p:cNvSpPr>
                  <p:nvPr/>
                </p:nvSpPr>
                <p:spPr bwMode="auto">
                  <a:xfrm>
                    <a:off x="380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02" name="Rectangle 396"/>
                  <p:cNvSpPr>
                    <a:spLocks noChangeArrowheads="1"/>
                  </p:cNvSpPr>
                  <p:nvPr/>
                </p:nvSpPr>
                <p:spPr bwMode="auto">
                  <a:xfrm>
                    <a:off x="380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03" name="Rectangle 397"/>
                  <p:cNvSpPr>
                    <a:spLocks noChangeArrowheads="1"/>
                  </p:cNvSpPr>
                  <p:nvPr/>
                </p:nvSpPr>
                <p:spPr bwMode="auto">
                  <a:xfrm>
                    <a:off x="3813"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04" name="Rectangle 398"/>
                  <p:cNvSpPr>
                    <a:spLocks noChangeArrowheads="1"/>
                  </p:cNvSpPr>
                  <p:nvPr/>
                </p:nvSpPr>
                <p:spPr bwMode="auto">
                  <a:xfrm>
                    <a:off x="381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05" name="Rectangle 399"/>
                  <p:cNvSpPr>
                    <a:spLocks noChangeArrowheads="1"/>
                  </p:cNvSpPr>
                  <p:nvPr/>
                </p:nvSpPr>
                <p:spPr bwMode="auto">
                  <a:xfrm>
                    <a:off x="382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06" name="Rectangle 400"/>
                  <p:cNvSpPr>
                    <a:spLocks noChangeArrowheads="1"/>
                  </p:cNvSpPr>
                  <p:nvPr/>
                </p:nvSpPr>
                <p:spPr bwMode="auto">
                  <a:xfrm>
                    <a:off x="383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07" name="Rectangle 401"/>
                  <p:cNvSpPr>
                    <a:spLocks noChangeArrowheads="1"/>
                  </p:cNvSpPr>
                  <p:nvPr/>
                </p:nvSpPr>
                <p:spPr bwMode="auto">
                  <a:xfrm>
                    <a:off x="383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08" name="Rectangle 402"/>
                  <p:cNvSpPr>
                    <a:spLocks noChangeArrowheads="1"/>
                  </p:cNvSpPr>
                  <p:nvPr/>
                </p:nvSpPr>
                <p:spPr bwMode="auto">
                  <a:xfrm>
                    <a:off x="384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09" name="Rectangle 403"/>
                  <p:cNvSpPr>
                    <a:spLocks noChangeArrowheads="1"/>
                  </p:cNvSpPr>
                  <p:nvPr/>
                </p:nvSpPr>
                <p:spPr bwMode="auto">
                  <a:xfrm>
                    <a:off x="3848"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10" name="Rectangle 404"/>
                  <p:cNvSpPr>
                    <a:spLocks noChangeArrowheads="1"/>
                  </p:cNvSpPr>
                  <p:nvPr/>
                </p:nvSpPr>
                <p:spPr bwMode="auto">
                  <a:xfrm>
                    <a:off x="385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11" name="Rectangle 405"/>
                  <p:cNvSpPr>
                    <a:spLocks noChangeArrowheads="1"/>
                  </p:cNvSpPr>
                  <p:nvPr/>
                </p:nvSpPr>
                <p:spPr bwMode="auto">
                  <a:xfrm>
                    <a:off x="385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12" name="Rectangle 406"/>
                  <p:cNvSpPr>
                    <a:spLocks noChangeArrowheads="1"/>
                  </p:cNvSpPr>
                  <p:nvPr/>
                </p:nvSpPr>
                <p:spPr bwMode="auto">
                  <a:xfrm>
                    <a:off x="386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13" name="Rectangle 407"/>
                  <p:cNvSpPr>
                    <a:spLocks noChangeArrowheads="1"/>
                  </p:cNvSpPr>
                  <p:nvPr/>
                </p:nvSpPr>
                <p:spPr bwMode="auto">
                  <a:xfrm>
                    <a:off x="387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14" name="Rectangle 408"/>
                  <p:cNvSpPr>
                    <a:spLocks noChangeArrowheads="1"/>
                  </p:cNvSpPr>
                  <p:nvPr/>
                </p:nvSpPr>
                <p:spPr bwMode="auto">
                  <a:xfrm>
                    <a:off x="387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15" name="Rectangle 409"/>
                  <p:cNvSpPr>
                    <a:spLocks noChangeArrowheads="1"/>
                  </p:cNvSpPr>
                  <p:nvPr/>
                </p:nvSpPr>
                <p:spPr bwMode="auto">
                  <a:xfrm>
                    <a:off x="388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16" name="Rectangle 410"/>
                  <p:cNvSpPr>
                    <a:spLocks noChangeArrowheads="1"/>
                  </p:cNvSpPr>
                  <p:nvPr/>
                </p:nvSpPr>
                <p:spPr bwMode="auto">
                  <a:xfrm>
                    <a:off x="3889"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17" name="Rectangle 411"/>
                  <p:cNvSpPr>
                    <a:spLocks noChangeArrowheads="1"/>
                  </p:cNvSpPr>
                  <p:nvPr/>
                </p:nvSpPr>
                <p:spPr bwMode="auto">
                  <a:xfrm>
                    <a:off x="389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18" name="Rectangle 412"/>
                  <p:cNvSpPr>
                    <a:spLocks noChangeArrowheads="1"/>
                  </p:cNvSpPr>
                  <p:nvPr/>
                </p:nvSpPr>
                <p:spPr bwMode="auto">
                  <a:xfrm>
                    <a:off x="390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19" name="Rectangle 413"/>
                  <p:cNvSpPr>
                    <a:spLocks noChangeArrowheads="1"/>
                  </p:cNvSpPr>
                  <p:nvPr/>
                </p:nvSpPr>
                <p:spPr bwMode="auto">
                  <a:xfrm>
                    <a:off x="390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20" name="Rectangle 414"/>
                  <p:cNvSpPr>
                    <a:spLocks noChangeArrowheads="1"/>
                  </p:cNvSpPr>
                  <p:nvPr/>
                </p:nvSpPr>
                <p:spPr bwMode="auto">
                  <a:xfrm>
                    <a:off x="391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21" name="Rectangle 415"/>
                  <p:cNvSpPr>
                    <a:spLocks noChangeArrowheads="1"/>
                  </p:cNvSpPr>
                  <p:nvPr/>
                </p:nvSpPr>
                <p:spPr bwMode="auto">
                  <a:xfrm>
                    <a:off x="391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22" name="Rectangle 416"/>
                  <p:cNvSpPr>
                    <a:spLocks noChangeArrowheads="1"/>
                  </p:cNvSpPr>
                  <p:nvPr/>
                </p:nvSpPr>
                <p:spPr bwMode="auto">
                  <a:xfrm>
                    <a:off x="3924"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23" name="Rectangle 417"/>
                  <p:cNvSpPr>
                    <a:spLocks noChangeArrowheads="1"/>
                  </p:cNvSpPr>
                  <p:nvPr/>
                </p:nvSpPr>
                <p:spPr bwMode="auto">
                  <a:xfrm>
                    <a:off x="392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24" name="Rectangle 418"/>
                  <p:cNvSpPr>
                    <a:spLocks noChangeArrowheads="1"/>
                  </p:cNvSpPr>
                  <p:nvPr/>
                </p:nvSpPr>
                <p:spPr bwMode="auto">
                  <a:xfrm>
                    <a:off x="393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25" name="Rectangle 419"/>
                  <p:cNvSpPr>
                    <a:spLocks noChangeArrowheads="1"/>
                  </p:cNvSpPr>
                  <p:nvPr/>
                </p:nvSpPr>
                <p:spPr bwMode="auto">
                  <a:xfrm>
                    <a:off x="394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26" name="Rectangle 420"/>
                  <p:cNvSpPr>
                    <a:spLocks noChangeArrowheads="1"/>
                  </p:cNvSpPr>
                  <p:nvPr/>
                </p:nvSpPr>
                <p:spPr bwMode="auto">
                  <a:xfrm>
                    <a:off x="394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27" name="Rectangle 421"/>
                  <p:cNvSpPr>
                    <a:spLocks noChangeArrowheads="1"/>
                  </p:cNvSpPr>
                  <p:nvPr/>
                </p:nvSpPr>
                <p:spPr bwMode="auto">
                  <a:xfrm>
                    <a:off x="395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28" name="Rectangle 422"/>
                  <p:cNvSpPr>
                    <a:spLocks noChangeArrowheads="1"/>
                  </p:cNvSpPr>
                  <p:nvPr/>
                </p:nvSpPr>
                <p:spPr bwMode="auto">
                  <a:xfrm>
                    <a:off x="3959"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29" name="Rectangle 423"/>
                  <p:cNvSpPr>
                    <a:spLocks noChangeArrowheads="1"/>
                  </p:cNvSpPr>
                  <p:nvPr/>
                </p:nvSpPr>
                <p:spPr bwMode="auto">
                  <a:xfrm>
                    <a:off x="396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30" name="Rectangle 424"/>
                  <p:cNvSpPr>
                    <a:spLocks noChangeArrowheads="1"/>
                  </p:cNvSpPr>
                  <p:nvPr/>
                </p:nvSpPr>
                <p:spPr bwMode="auto">
                  <a:xfrm>
                    <a:off x="397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31" name="Rectangle 425"/>
                  <p:cNvSpPr>
                    <a:spLocks noChangeArrowheads="1"/>
                  </p:cNvSpPr>
                  <p:nvPr/>
                </p:nvSpPr>
                <p:spPr bwMode="auto">
                  <a:xfrm>
                    <a:off x="397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32" name="Rectangle 426"/>
                  <p:cNvSpPr>
                    <a:spLocks noChangeArrowheads="1"/>
                  </p:cNvSpPr>
                  <p:nvPr/>
                </p:nvSpPr>
                <p:spPr bwMode="auto">
                  <a:xfrm>
                    <a:off x="398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33" name="Rectangle 427"/>
                  <p:cNvSpPr>
                    <a:spLocks noChangeArrowheads="1"/>
                  </p:cNvSpPr>
                  <p:nvPr/>
                </p:nvSpPr>
                <p:spPr bwMode="auto">
                  <a:xfrm>
                    <a:off x="398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34" name="Rectangle 428"/>
                  <p:cNvSpPr>
                    <a:spLocks noChangeArrowheads="1"/>
                  </p:cNvSpPr>
                  <p:nvPr/>
                </p:nvSpPr>
                <p:spPr bwMode="auto">
                  <a:xfrm>
                    <a:off x="399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35" name="Rectangle 429"/>
                  <p:cNvSpPr>
                    <a:spLocks noChangeArrowheads="1"/>
                  </p:cNvSpPr>
                  <p:nvPr/>
                </p:nvSpPr>
                <p:spPr bwMode="auto">
                  <a:xfrm>
                    <a:off x="4000"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36" name="Rectangle 430"/>
                  <p:cNvSpPr>
                    <a:spLocks noChangeArrowheads="1"/>
                  </p:cNvSpPr>
                  <p:nvPr/>
                </p:nvSpPr>
                <p:spPr bwMode="auto">
                  <a:xfrm>
                    <a:off x="400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37" name="Rectangle 431"/>
                  <p:cNvSpPr>
                    <a:spLocks noChangeArrowheads="1"/>
                  </p:cNvSpPr>
                  <p:nvPr/>
                </p:nvSpPr>
                <p:spPr bwMode="auto">
                  <a:xfrm>
                    <a:off x="401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38" name="Rectangle 432"/>
                  <p:cNvSpPr>
                    <a:spLocks noChangeArrowheads="1"/>
                  </p:cNvSpPr>
                  <p:nvPr/>
                </p:nvSpPr>
                <p:spPr bwMode="auto">
                  <a:xfrm>
                    <a:off x="401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39" name="Rectangle 433"/>
                  <p:cNvSpPr>
                    <a:spLocks noChangeArrowheads="1"/>
                  </p:cNvSpPr>
                  <p:nvPr/>
                </p:nvSpPr>
                <p:spPr bwMode="auto">
                  <a:xfrm>
                    <a:off x="402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40" name="Rectangle 434"/>
                  <p:cNvSpPr>
                    <a:spLocks noChangeArrowheads="1"/>
                  </p:cNvSpPr>
                  <p:nvPr/>
                </p:nvSpPr>
                <p:spPr bwMode="auto">
                  <a:xfrm>
                    <a:off x="402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41" name="Rectangle 435"/>
                  <p:cNvSpPr>
                    <a:spLocks noChangeArrowheads="1"/>
                  </p:cNvSpPr>
                  <p:nvPr/>
                </p:nvSpPr>
                <p:spPr bwMode="auto">
                  <a:xfrm>
                    <a:off x="4035"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42" name="Rectangle 436"/>
                  <p:cNvSpPr>
                    <a:spLocks noChangeArrowheads="1"/>
                  </p:cNvSpPr>
                  <p:nvPr/>
                </p:nvSpPr>
                <p:spPr bwMode="auto">
                  <a:xfrm>
                    <a:off x="404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43" name="Rectangle 437"/>
                  <p:cNvSpPr>
                    <a:spLocks noChangeArrowheads="1"/>
                  </p:cNvSpPr>
                  <p:nvPr/>
                </p:nvSpPr>
                <p:spPr bwMode="auto">
                  <a:xfrm>
                    <a:off x="404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44" name="Rectangle 438"/>
                  <p:cNvSpPr>
                    <a:spLocks noChangeArrowheads="1"/>
                  </p:cNvSpPr>
                  <p:nvPr/>
                </p:nvSpPr>
                <p:spPr bwMode="auto">
                  <a:xfrm>
                    <a:off x="405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45" name="Rectangle 439"/>
                  <p:cNvSpPr>
                    <a:spLocks noChangeArrowheads="1"/>
                  </p:cNvSpPr>
                  <p:nvPr/>
                </p:nvSpPr>
                <p:spPr bwMode="auto">
                  <a:xfrm>
                    <a:off x="405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46" name="Rectangle 440"/>
                  <p:cNvSpPr>
                    <a:spLocks noChangeArrowheads="1"/>
                  </p:cNvSpPr>
                  <p:nvPr/>
                </p:nvSpPr>
                <p:spPr bwMode="auto">
                  <a:xfrm>
                    <a:off x="406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47" name="Rectangle 441"/>
                  <p:cNvSpPr>
                    <a:spLocks noChangeArrowheads="1"/>
                  </p:cNvSpPr>
                  <p:nvPr/>
                </p:nvSpPr>
                <p:spPr bwMode="auto">
                  <a:xfrm>
                    <a:off x="4070"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48" name="Rectangle 442"/>
                  <p:cNvSpPr>
                    <a:spLocks noChangeArrowheads="1"/>
                  </p:cNvSpPr>
                  <p:nvPr/>
                </p:nvSpPr>
                <p:spPr bwMode="auto">
                  <a:xfrm>
                    <a:off x="407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49" name="Rectangle 443"/>
                  <p:cNvSpPr>
                    <a:spLocks noChangeArrowheads="1"/>
                  </p:cNvSpPr>
                  <p:nvPr/>
                </p:nvSpPr>
                <p:spPr bwMode="auto">
                  <a:xfrm>
                    <a:off x="408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50" name="Rectangle 444"/>
                  <p:cNvSpPr>
                    <a:spLocks noChangeArrowheads="1"/>
                  </p:cNvSpPr>
                  <p:nvPr/>
                </p:nvSpPr>
                <p:spPr bwMode="auto">
                  <a:xfrm>
                    <a:off x="408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51" name="Rectangle 445"/>
                  <p:cNvSpPr>
                    <a:spLocks noChangeArrowheads="1"/>
                  </p:cNvSpPr>
                  <p:nvPr/>
                </p:nvSpPr>
                <p:spPr bwMode="auto">
                  <a:xfrm>
                    <a:off x="409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52" name="Rectangle 446"/>
                  <p:cNvSpPr>
                    <a:spLocks noChangeArrowheads="1"/>
                  </p:cNvSpPr>
                  <p:nvPr/>
                </p:nvSpPr>
                <p:spPr bwMode="auto">
                  <a:xfrm>
                    <a:off x="409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53" name="Rectangle 447"/>
                  <p:cNvSpPr>
                    <a:spLocks noChangeArrowheads="1"/>
                  </p:cNvSpPr>
                  <p:nvPr/>
                </p:nvSpPr>
                <p:spPr bwMode="auto">
                  <a:xfrm>
                    <a:off x="410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54" name="Rectangle 448"/>
                  <p:cNvSpPr>
                    <a:spLocks noChangeArrowheads="1"/>
                  </p:cNvSpPr>
                  <p:nvPr/>
                </p:nvSpPr>
                <p:spPr bwMode="auto">
                  <a:xfrm>
                    <a:off x="4111"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55" name="Rectangle 449"/>
                  <p:cNvSpPr>
                    <a:spLocks noChangeArrowheads="1"/>
                  </p:cNvSpPr>
                  <p:nvPr/>
                </p:nvSpPr>
                <p:spPr bwMode="auto">
                  <a:xfrm>
                    <a:off x="411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56" name="Rectangle 450"/>
                  <p:cNvSpPr>
                    <a:spLocks noChangeArrowheads="1"/>
                  </p:cNvSpPr>
                  <p:nvPr/>
                </p:nvSpPr>
                <p:spPr bwMode="auto">
                  <a:xfrm>
                    <a:off x="412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57" name="Rectangle 451"/>
                  <p:cNvSpPr>
                    <a:spLocks noChangeArrowheads="1"/>
                  </p:cNvSpPr>
                  <p:nvPr/>
                </p:nvSpPr>
                <p:spPr bwMode="auto">
                  <a:xfrm>
                    <a:off x="412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58" name="Rectangle 452"/>
                  <p:cNvSpPr>
                    <a:spLocks noChangeArrowheads="1"/>
                  </p:cNvSpPr>
                  <p:nvPr/>
                </p:nvSpPr>
                <p:spPr bwMode="auto">
                  <a:xfrm>
                    <a:off x="413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59" name="Rectangle 453"/>
                  <p:cNvSpPr>
                    <a:spLocks noChangeArrowheads="1"/>
                  </p:cNvSpPr>
                  <p:nvPr/>
                </p:nvSpPr>
                <p:spPr bwMode="auto">
                  <a:xfrm>
                    <a:off x="414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60" name="Rectangle 454"/>
                  <p:cNvSpPr>
                    <a:spLocks noChangeArrowheads="1"/>
                  </p:cNvSpPr>
                  <p:nvPr/>
                </p:nvSpPr>
                <p:spPr bwMode="auto">
                  <a:xfrm>
                    <a:off x="4146"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61" name="Rectangle 455"/>
                  <p:cNvSpPr>
                    <a:spLocks noChangeArrowheads="1"/>
                  </p:cNvSpPr>
                  <p:nvPr/>
                </p:nvSpPr>
                <p:spPr bwMode="auto">
                  <a:xfrm>
                    <a:off x="415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62" name="Rectangle 456"/>
                  <p:cNvSpPr>
                    <a:spLocks noChangeArrowheads="1"/>
                  </p:cNvSpPr>
                  <p:nvPr/>
                </p:nvSpPr>
                <p:spPr bwMode="auto">
                  <a:xfrm>
                    <a:off x="415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63" name="Rectangle 457"/>
                  <p:cNvSpPr>
                    <a:spLocks noChangeArrowheads="1"/>
                  </p:cNvSpPr>
                  <p:nvPr/>
                </p:nvSpPr>
                <p:spPr bwMode="auto">
                  <a:xfrm>
                    <a:off x="416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64" name="Rectangle 458"/>
                  <p:cNvSpPr>
                    <a:spLocks noChangeArrowheads="1"/>
                  </p:cNvSpPr>
                  <p:nvPr/>
                </p:nvSpPr>
                <p:spPr bwMode="auto">
                  <a:xfrm>
                    <a:off x="416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65" name="Rectangle 459"/>
                  <p:cNvSpPr>
                    <a:spLocks noChangeArrowheads="1"/>
                  </p:cNvSpPr>
                  <p:nvPr/>
                </p:nvSpPr>
                <p:spPr bwMode="auto">
                  <a:xfrm>
                    <a:off x="417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66" name="Rectangle 460"/>
                  <p:cNvSpPr>
                    <a:spLocks noChangeArrowheads="1"/>
                  </p:cNvSpPr>
                  <p:nvPr/>
                </p:nvSpPr>
                <p:spPr bwMode="auto">
                  <a:xfrm>
                    <a:off x="4181"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67" name="Rectangle 461"/>
                  <p:cNvSpPr>
                    <a:spLocks noChangeArrowheads="1"/>
                  </p:cNvSpPr>
                  <p:nvPr/>
                </p:nvSpPr>
                <p:spPr bwMode="auto">
                  <a:xfrm>
                    <a:off x="418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68" name="Rectangle 462"/>
                  <p:cNvSpPr>
                    <a:spLocks noChangeArrowheads="1"/>
                  </p:cNvSpPr>
                  <p:nvPr/>
                </p:nvSpPr>
                <p:spPr bwMode="auto">
                  <a:xfrm>
                    <a:off x="419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69" name="Rectangle 463"/>
                  <p:cNvSpPr>
                    <a:spLocks noChangeArrowheads="1"/>
                  </p:cNvSpPr>
                  <p:nvPr/>
                </p:nvSpPr>
                <p:spPr bwMode="auto">
                  <a:xfrm>
                    <a:off x="419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70" name="Rectangle 464"/>
                  <p:cNvSpPr>
                    <a:spLocks noChangeArrowheads="1"/>
                  </p:cNvSpPr>
                  <p:nvPr/>
                </p:nvSpPr>
                <p:spPr bwMode="auto">
                  <a:xfrm>
                    <a:off x="420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71" name="Rectangle 465"/>
                  <p:cNvSpPr>
                    <a:spLocks noChangeArrowheads="1"/>
                  </p:cNvSpPr>
                  <p:nvPr/>
                </p:nvSpPr>
                <p:spPr bwMode="auto">
                  <a:xfrm>
                    <a:off x="421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72" name="Rectangle 466"/>
                  <p:cNvSpPr>
                    <a:spLocks noChangeArrowheads="1"/>
                  </p:cNvSpPr>
                  <p:nvPr/>
                </p:nvSpPr>
                <p:spPr bwMode="auto">
                  <a:xfrm>
                    <a:off x="421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73" name="Rectangle 467"/>
                  <p:cNvSpPr>
                    <a:spLocks noChangeArrowheads="1"/>
                  </p:cNvSpPr>
                  <p:nvPr/>
                </p:nvSpPr>
                <p:spPr bwMode="auto">
                  <a:xfrm>
                    <a:off x="4222"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74" name="Rectangle 468"/>
                  <p:cNvSpPr>
                    <a:spLocks noChangeArrowheads="1"/>
                  </p:cNvSpPr>
                  <p:nvPr/>
                </p:nvSpPr>
                <p:spPr bwMode="auto">
                  <a:xfrm>
                    <a:off x="422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75" name="Rectangle 469"/>
                  <p:cNvSpPr>
                    <a:spLocks noChangeArrowheads="1"/>
                  </p:cNvSpPr>
                  <p:nvPr/>
                </p:nvSpPr>
                <p:spPr bwMode="auto">
                  <a:xfrm>
                    <a:off x="423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76" name="Rectangle 470"/>
                  <p:cNvSpPr>
                    <a:spLocks noChangeArrowheads="1"/>
                  </p:cNvSpPr>
                  <p:nvPr/>
                </p:nvSpPr>
                <p:spPr bwMode="auto">
                  <a:xfrm>
                    <a:off x="423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77" name="Rectangle 471"/>
                  <p:cNvSpPr>
                    <a:spLocks noChangeArrowheads="1"/>
                  </p:cNvSpPr>
                  <p:nvPr/>
                </p:nvSpPr>
                <p:spPr bwMode="auto">
                  <a:xfrm>
                    <a:off x="424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78" name="Rectangle 472"/>
                  <p:cNvSpPr>
                    <a:spLocks noChangeArrowheads="1"/>
                  </p:cNvSpPr>
                  <p:nvPr/>
                </p:nvSpPr>
                <p:spPr bwMode="auto">
                  <a:xfrm>
                    <a:off x="425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79" name="Rectangle 473"/>
                  <p:cNvSpPr>
                    <a:spLocks noChangeArrowheads="1"/>
                  </p:cNvSpPr>
                  <p:nvPr/>
                </p:nvSpPr>
                <p:spPr bwMode="auto">
                  <a:xfrm>
                    <a:off x="4257"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80" name="Rectangle 474"/>
                  <p:cNvSpPr>
                    <a:spLocks noChangeArrowheads="1"/>
                  </p:cNvSpPr>
                  <p:nvPr/>
                </p:nvSpPr>
                <p:spPr bwMode="auto">
                  <a:xfrm>
                    <a:off x="426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81" name="Rectangle 475"/>
                  <p:cNvSpPr>
                    <a:spLocks noChangeArrowheads="1"/>
                  </p:cNvSpPr>
                  <p:nvPr/>
                </p:nvSpPr>
                <p:spPr bwMode="auto">
                  <a:xfrm>
                    <a:off x="426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82" name="Rectangle 476"/>
                  <p:cNvSpPr>
                    <a:spLocks noChangeArrowheads="1"/>
                  </p:cNvSpPr>
                  <p:nvPr/>
                </p:nvSpPr>
                <p:spPr bwMode="auto">
                  <a:xfrm>
                    <a:off x="427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83" name="Rectangle 477"/>
                  <p:cNvSpPr>
                    <a:spLocks noChangeArrowheads="1"/>
                  </p:cNvSpPr>
                  <p:nvPr/>
                </p:nvSpPr>
                <p:spPr bwMode="auto">
                  <a:xfrm>
                    <a:off x="428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84" name="Rectangle 478"/>
                  <p:cNvSpPr>
                    <a:spLocks noChangeArrowheads="1"/>
                  </p:cNvSpPr>
                  <p:nvPr/>
                </p:nvSpPr>
                <p:spPr bwMode="auto">
                  <a:xfrm>
                    <a:off x="428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85" name="Rectangle 479"/>
                  <p:cNvSpPr>
                    <a:spLocks noChangeArrowheads="1"/>
                  </p:cNvSpPr>
                  <p:nvPr/>
                </p:nvSpPr>
                <p:spPr bwMode="auto">
                  <a:xfrm>
                    <a:off x="4292"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86" name="Rectangle 480"/>
                  <p:cNvSpPr>
                    <a:spLocks noChangeArrowheads="1"/>
                  </p:cNvSpPr>
                  <p:nvPr/>
                </p:nvSpPr>
                <p:spPr bwMode="auto">
                  <a:xfrm>
                    <a:off x="429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87" name="Rectangle 481"/>
                  <p:cNvSpPr>
                    <a:spLocks noChangeArrowheads="1"/>
                  </p:cNvSpPr>
                  <p:nvPr/>
                </p:nvSpPr>
                <p:spPr bwMode="auto">
                  <a:xfrm>
                    <a:off x="430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88" name="Rectangle 482"/>
                  <p:cNvSpPr>
                    <a:spLocks noChangeArrowheads="1"/>
                  </p:cNvSpPr>
                  <p:nvPr/>
                </p:nvSpPr>
                <p:spPr bwMode="auto">
                  <a:xfrm>
                    <a:off x="430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89" name="Rectangle 483"/>
                  <p:cNvSpPr>
                    <a:spLocks noChangeArrowheads="1"/>
                  </p:cNvSpPr>
                  <p:nvPr/>
                </p:nvSpPr>
                <p:spPr bwMode="auto">
                  <a:xfrm>
                    <a:off x="431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90" name="Rectangle 484"/>
                  <p:cNvSpPr>
                    <a:spLocks noChangeArrowheads="1"/>
                  </p:cNvSpPr>
                  <p:nvPr/>
                </p:nvSpPr>
                <p:spPr bwMode="auto">
                  <a:xfrm>
                    <a:off x="432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91" name="Rectangle 485"/>
                  <p:cNvSpPr>
                    <a:spLocks noChangeArrowheads="1"/>
                  </p:cNvSpPr>
                  <p:nvPr/>
                </p:nvSpPr>
                <p:spPr bwMode="auto">
                  <a:xfrm>
                    <a:off x="432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92" name="Rectangle 486"/>
                  <p:cNvSpPr>
                    <a:spLocks noChangeArrowheads="1"/>
                  </p:cNvSpPr>
                  <p:nvPr/>
                </p:nvSpPr>
                <p:spPr bwMode="auto">
                  <a:xfrm>
                    <a:off x="4333"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93" name="Rectangle 487"/>
                  <p:cNvSpPr>
                    <a:spLocks noChangeArrowheads="1"/>
                  </p:cNvSpPr>
                  <p:nvPr/>
                </p:nvSpPr>
                <p:spPr bwMode="auto">
                  <a:xfrm>
                    <a:off x="433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94" name="Rectangle 488"/>
                  <p:cNvSpPr>
                    <a:spLocks noChangeArrowheads="1"/>
                  </p:cNvSpPr>
                  <p:nvPr/>
                </p:nvSpPr>
                <p:spPr bwMode="auto">
                  <a:xfrm>
                    <a:off x="434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95" name="Rectangle 489"/>
                  <p:cNvSpPr>
                    <a:spLocks noChangeArrowheads="1"/>
                  </p:cNvSpPr>
                  <p:nvPr/>
                </p:nvSpPr>
                <p:spPr bwMode="auto">
                  <a:xfrm>
                    <a:off x="4350"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96" name="Rectangle 490"/>
                  <p:cNvSpPr>
                    <a:spLocks noChangeArrowheads="1"/>
                  </p:cNvSpPr>
                  <p:nvPr/>
                </p:nvSpPr>
                <p:spPr bwMode="auto">
                  <a:xfrm>
                    <a:off x="4356"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97" name="Rectangle 491"/>
                  <p:cNvSpPr>
                    <a:spLocks noChangeArrowheads="1"/>
                  </p:cNvSpPr>
                  <p:nvPr/>
                </p:nvSpPr>
                <p:spPr bwMode="auto">
                  <a:xfrm>
                    <a:off x="4362"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98" name="Rectangle 492"/>
                  <p:cNvSpPr>
                    <a:spLocks noChangeArrowheads="1"/>
                  </p:cNvSpPr>
                  <p:nvPr/>
                </p:nvSpPr>
                <p:spPr bwMode="auto">
                  <a:xfrm>
                    <a:off x="4368"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199" name="Rectangle 493"/>
                  <p:cNvSpPr>
                    <a:spLocks noChangeArrowheads="1"/>
                  </p:cNvSpPr>
                  <p:nvPr/>
                </p:nvSpPr>
                <p:spPr bwMode="auto">
                  <a:xfrm>
                    <a:off x="4373"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00" name="Rectangle 494"/>
                  <p:cNvSpPr>
                    <a:spLocks noChangeArrowheads="1"/>
                  </p:cNvSpPr>
                  <p:nvPr/>
                </p:nvSpPr>
                <p:spPr bwMode="auto">
                  <a:xfrm>
                    <a:off x="4379"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01" name="Rectangle 495"/>
                  <p:cNvSpPr>
                    <a:spLocks noChangeArrowheads="1"/>
                  </p:cNvSpPr>
                  <p:nvPr/>
                </p:nvSpPr>
                <p:spPr bwMode="auto">
                  <a:xfrm>
                    <a:off x="4385"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02" name="Rectangle 496"/>
                  <p:cNvSpPr>
                    <a:spLocks noChangeArrowheads="1"/>
                  </p:cNvSpPr>
                  <p:nvPr/>
                </p:nvSpPr>
                <p:spPr bwMode="auto">
                  <a:xfrm>
                    <a:off x="4391"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03" name="Rectangle 497"/>
                  <p:cNvSpPr>
                    <a:spLocks noChangeArrowheads="1"/>
                  </p:cNvSpPr>
                  <p:nvPr/>
                </p:nvSpPr>
                <p:spPr bwMode="auto">
                  <a:xfrm>
                    <a:off x="4397"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04" name="Rectangle 498"/>
                  <p:cNvSpPr>
                    <a:spLocks noChangeArrowheads="1"/>
                  </p:cNvSpPr>
                  <p:nvPr/>
                </p:nvSpPr>
                <p:spPr bwMode="auto">
                  <a:xfrm>
                    <a:off x="4403" y="2126"/>
                    <a:ext cx="5"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05" name="Rectangle 499"/>
                  <p:cNvSpPr>
                    <a:spLocks noChangeArrowheads="1"/>
                  </p:cNvSpPr>
                  <p:nvPr/>
                </p:nvSpPr>
                <p:spPr bwMode="auto">
                  <a:xfrm>
                    <a:off x="4408"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206" name="Rectangle 500"/>
                  <p:cNvSpPr>
                    <a:spLocks noChangeArrowheads="1"/>
                  </p:cNvSpPr>
                  <p:nvPr/>
                </p:nvSpPr>
                <p:spPr bwMode="auto">
                  <a:xfrm>
                    <a:off x="4414" y="2126"/>
                    <a:ext cx="6" cy="1173"/>
                  </a:xfrm>
                  <a:prstGeom prst="rect">
                    <a:avLst/>
                  </a:prstGeom>
                  <a:solidFill>
                    <a:srgbClr val="F9B700"/>
                  </a:solidFill>
                  <a:ln w="9525">
                    <a:noFill/>
                    <a:miter lim="800000"/>
                    <a:headEnd/>
                    <a:tailEnd/>
                  </a:ln>
                </p:spPr>
                <p:txBody>
                  <a:bodyPr/>
                  <a:lstStyle/>
                  <a:p>
                    <a:endParaRPr lang="en-GB">
                      <a:solidFill>
                        <a:srgbClr val="0070C0"/>
                      </a:solidFill>
                    </a:endParaRPr>
                  </a:p>
                </p:txBody>
              </p:sp>
            </p:grpSp>
            <p:grpSp>
              <p:nvGrpSpPr>
                <p:cNvPr id="9" name="Group 502"/>
                <p:cNvGrpSpPr>
                  <a:grpSpLocks/>
                </p:cNvGrpSpPr>
                <p:nvPr/>
              </p:nvGrpSpPr>
              <p:grpSpPr bwMode="auto">
                <a:xfrm>
                  <a:off x="6050658" y="3358934"/>
                  <a:ext cx="957749" cy="1553226"/>
                  <a:chOff x="4630" y="2243"/>
                  <a:chExt cx="713" cy="1056"/>
                </a:xfrm>
              </p:grpSpPr>
              <p:sp>
                <p:nvSpPr>
                  <p:cNvPr id="81963" name="Rectangle 503"/>
                  <p:cNvSpPr>
                    <a:spLocks noChangeArrowheads="1"/>
                  </p:cNvSpPr>
                  <p:nvPr/>
                </p:nvSpPr>
                <p:spPr bwMode="auto">
                  <a:xfrm>
                    <a:off x="4630"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64" name="Rectangle 504"/>
                  <p:cNvSpPr>
                    <a:spLocks noChangeArrowheads="1"/>
                  </p:cNvSpPr>
                  <p:nvPr/>
                </p:nvSpPr>
                <p:spPr bwMode="auto">
                  <a:xfrm>
                    <a:off x="4636"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65" name="Rectangle 505"/>
                  <p:cNvSpPr>
                    <a:spLocks noChangeArrowheads="1"/>
                  </p:cNvSpPr>
                  <p:nvPr/>
                </p:nvSpPr>
                <p:spPr bwMode="auto">
                  <a:xfrm>
                    <a:off x="4642"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66" name="Rectangle 506"/>
                  <p:cNvSpPr>
                    <a:spLocks noChangeArrowheads="1"/>
                  </p:cNvSpPr>
                  <p:nvPr/>
                </p:nvSpPr>
                <p:spPr bwMode="auto">
                  <a:xfrm>
                    <a:off x="4648"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67" name="Rectangle 507"/>
                  <p:cNvSpPr>
                    <a:spLocks noChangeArrowheads="1"/>
                  </p:cNvSpPr>
                  <p:nvPr/>
                </p:nvSpPr>
                <p:spPr bwMode="auto">
                  <a:xfrm>
                    <a:off x="4654"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68" name="Rectangle 508"/>
                  <p:cNvSpPr>
                    <a:spLocks noChangeArrowheads="1"/>
                  </p:cNvSpPr>
                  <p:nvPr/>
                </p:nvSpPr>
                <p:spPr bwMode="auto">
                  <a:xfrm>
                    <a:off x="4660"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69" name="Rectangle 509"/>
                  <p:cNvSpPr>
                    <a:spLocks noChangeArrowheads="1"/>
                  </p:cNvSpPr>
                  <p:nvPr/>
                </p:nvSpPr>
                <p:spPr bwMode="auto">
                  <a:xfrm>
                    <a:off x="4666" y="2243"/>
                    <a:ext cx="5"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70" name="Rectangle 510"/>
                  <p:cNvSpPr>
                    <a:spLocks noChangeArrowheads="1"/>
                  </p:cNvSpPr>
                  <p:nvPr/>
                </p:nvSpPr>
                <p:spPr bwMode="auto">
                  <a:xfrm>
                    <a:off x="4671"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71" name="Rectangle 511"/>
                  <p:cNvSpPr>
                    <a:spLocks noChangeArrowheads="1"/>
                  </p:cNvSpPr>
                  <p:nvPr/>
                </p:nvSpPr>
                <p:spPr bwMode="auto">
                  <a:xfrm>
                    <a:off x="4677"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72" name="Rectangle 512"/>
                  <p:cNvSpPr>
                    <a:spLocks noChangeArrowheads="1"/>
                  </p:cNvSpPr>
                  <p:nvPr/>
                </p:nvSpPr>
                <p:spPr bwMode="auto">
                  <a:xfrm>
                    <a:off x="4683"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73" name="Rectangle 513"/>
                  <p:cNvSpPr>
                    <a:spLocks noChangeArrowheads="1"/>
                  </p:cNvSpPr>
                  <p:nvPr/>
                </p:nvSpPr>
                <p:spPr bwMode="auto">
                  <a:xfrm>
                    <a:off x="4689"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74" name="Rectangle 514"/>
                  <p:cNvSpPr>
                    <a:spLocks noChangeArrowheads="1"/>
                  </p:cNvSpPr>
                  <p:nvPr/>
                </p:nvSpPr>
                <p:spPr bwMode="auto">
                  <a:xfrm>
                    <a:off x="4695"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75" name="Rectangle 515"/>
                  <p:cNvSpPr>
                    <a:spLocks noChangeArrowheads="1"/>
                  </p:cNvSpPr>
                  <p:nvPr/>
                </p:nvSpPr>
                <p:spPr bwMode="auto">
                  <a:xfrm>
                    <a:off x="4701" y="2243"/>
                    <a:ext cx="5"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76" name="Rectangle 516"/>
                  <p:cNvSpPr>
                    <a:spLocks noChangeArrowheads="1"/>
                  </p:cNvSpPr>
                  <p:nvPr/>
                </p:nvSpPr>
                <p:spPr bwMode="auto">
                  <a:xfrm>
                    <a:off x="4706"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77" name="Rectangle 517"/>
                  <p:cNvSpPr>
                    <a:spLocks noChangeArrowheads="1"/>
                  </p:cNvSpPr>
                  <p:nvPr/>
                </p:nvSpPr>
                <p:spPr bwMode="auto">
                  <a:xfrm>
                    <a:off x="4712"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78" name="Rectangle 518"/>
                  <p:cNvSpPr>
                    <a:spLocks noChangeArrowheads="1"/>
                  </p:cNvSpPr>
                  <p:nvPr/>
                </p:nvSpPr>
                <p:spPr bwMode="auto">
                  <a:xfrm>
                    <a:off x="4718"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79" name="Rectangle 519"/>
                  <p:cNvSpPr>
                    <a:spLocks noChangeArrowheads="1"/>
                  </p:cNvSpPr>
                  <p:nvPr/>
                </p:nvSpPr>
                <p:spPr bwMode="auto">
                  <a:xfrm>
                    <a:off x="4724"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80" name="Rectangle 520"/>
                  <p:cNvSpPr>
                    <a:spLocks noChangeArrowheads="1"/>
                  </p:cNvSpPr>
                  <p:nvPr/>
                </p:nvSpPr>
                <p:spPr bwMode="auto">
                  <a:xfrm>
                    <a:off x="4730"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81" name="Rectangle 521"/>
                  <p:cNvSpPr>
                    <a:spLocks noChangeArrowheads="1"/>
                  </p:cNvSpPr>
                  <p:nvPr/>
                </p:nvSpPr>
                <p:spPr bwMode="auto">
                  <a:xfrm>
                    <a:off x="4736" y="2243"/>
                    <a:ext cx="5"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82" name="Rectangle 522"/>
                  <p:cNvSpPr>
                    <a:spLocks noChangeArrowheads="1"/>
                  </p:cNvSpPr>
                  <p:nvPr/>
                </p:nvSpPr>
                <p:spPr bwMode="auto">
                  <a:xfrm>
                    <a:off x="4741"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83" name="Rectangle 523"/>
                  <p:cNvSpPr>
                    <a:spLocks noChangeArrowheads="1"/>
                  </p:cNvSpPr>
                  <p:nvPr/>
                </p:nvSpPr>
                <p:spPr bwMode="auto">
                  <a:xfrm>
                    <a:off x="4747"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84" name="Rectangle 524"/>
                  <p:cNvSpPr>
                    <a:spLocks noChangeArrowheads="1"/>
                  </p:cNvSpPr>
                  <p:nvPr/>
                </p:nvSpPr>
                <p:spPr bwMode="auto">
                  <a:xfrm>
                    <a:off x="4753"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85" name="Rectangle 525"/>
                  <p:cNvSpPr>
                    <a:spLocks noChangeArrowheads="1"/>
                  </p:cNvSpPr>
                  <p:nvPr/>
                </p:nvSpPr>
                <p:spPr bwMode="auto">
                  <a:xfrm>
                    <a:off x="4759"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86" name="Rectangle 526"/>
                  <p:cNvSpPr>
                    <a:spLocks noChangeArrowheads="1"/>
                  </p:cNvSpPr>
                  <p:nvPr/>
                </p:nvSpPr>
                <p:spPr bwMode="auto">
                  <a:xfrm>
                    <a:off x="4765"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87" name="Rectangle 527"/>
                  <p:cNvSpPr>
                    <a:spLocks noChangeArrowheads="1"/>
                  </p:cNvSpPr>
                  <p:nvPr/>
                </p:nvSpPr>
                <p:spPr bwMode="auto">
                  <a:xfrm>
                    <a:off x="4771"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88" name="Rectangle 528"/>
                  <p:cNvSpPr>
                    <a:spLocks noChangeArrowheads="1"/>
                  </p:cNvSpPr>
                  <p:nvPr/>
                </p:nvSpPr>
                <p:spPr bwMode="auto">
                  <a:xfrm>
                    <a:off x="4777" y="2243"/>
                    <a:ext cx="5"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89" name="Rectangle 529"/>
                  <p:cNvSpPr>
                    <a:spLocks noChangeArrowheads="1"/>
                  </p:cNvSpPr>
                  <p:nvPr/>
                </p:nvSpPr>
                <p:spPr bwMode="auto">
                  <a:xfrm>
                    <a:off x="4782"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90" name="Rectangle 530"/>
                  <p:cNvSpPr>
                    <a:spLocks noChangeArrowheads="1"/>
                  </p:cNvSpPr>
                  <p:nvPr/>
                </p:nvSpPr>
                <p:spPr bwMode="auto">
                  <a:xfrm>
                    <a:off x="4788"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91" name="Rectangle 531"/>
                  <p:cNvSpPr>
                    <a:spLocks noChangeArrowheads="1"/>
                  </p:cNvSpPr>
                  <p:nvPr/>
                </p:nvSpPr>
                <p:spPr bwMode="auto">
                  <a:xfrm>
                    <a:off x="4794"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92" name="Rectangle 532"/>
                  <p:cNvSpPr>
                    <a:spLocks noChangeArrowheads="1"/>
                  </p:cNvSpPr>
                  <p:nvPr/>
                </p:nvSpPr>
                <p:spPr bwMode="auto">
                  <a:xfrm>
                    <a:off x="4800"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93" name="Rectangle 533"/>
                  <p:cNvSpPr>
                    <a:spLocks noChangeArrowheads="1"/>
                  </p:cNvSpPr>
                  <p:nvPr/>
                </p:nvSpPr>
                <p:spPr bwMode="auto">
                  <a:xfrm>
                    <a:off x="4806"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94" name="Rectangle 534"/>
                  <p:cNvSpPr>
                    <a:spLocks noChangeArrowheads="1"/>
                  </p:cNvSpPr>
                  <p:nvPr/>
                </p:nvSpPr>
                <p:spPr bwMode="auto">
                  <a:xfrm>
                    <a:off x="4812" y="2243"/>
                    <a:ext cx="5"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95" name="Rectangle 535"/>
                  <p:cNvSpPr>
                    <a:spLocks noChangeArrowheads="1"/>
                  </p:cNvSpPr>
                  <p:nvPr/>
                </p:nvSpPr>
                <p:spPr bwMode="auto">
                  <a:xfrm>
                    <a:off x="4817"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96" name="Rectangle 536"/>
                  <p:cNvSpPr>
                    <a:spLocks noChangeArrowheads="1"/>
                  </p:cNvSpPr>
                  <p:nvPr/>
                </p:nvSpPr>
                <p:spPr bwMode="auto">
                  <a:xfrm>
                    <a:off x="4823"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97" name="Rectangle 537"/>
                  <p:cNvSpPr>
                    <a:spLocks noChangeArrowheads="1"/>
                  </p:cNvSpPr>
                  <p:nvPr/>
                </p:nvSpPr>
                <p:spPr bwMode="auto">
                  <a:xfrm>
                    <a:off x="4829"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98" name="Rectangle 538"/>
                  <p:cNvSpPr>
                    <a:spLocks noChangeArrowheads="1"/>
                  </p:cNvSpPr>
                  <p:nvPr/>
                </p:nvSpPr>
                <p:spPr bwMode="auto">
                  <a:xfrm>
                    <a:off x="4835"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1999" name="Rectangle 539"/>
                  <p:cNvSpPr>
                    <a:spLocks noChangeArrowheads="1"/>
                  </p:cNvSpPr>
                  <p:nvPr/>
                </p:nvSpPr>
                <p:spPr bwMode="auto">
                  <a:xfrm>
                    <a:off x="4841"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00" name="Rectangle 540"/>
                  <p:cNvSpPr>
                    <a:spLocks noChangeArrowheads="1"/>
                  </p:cNvSpPr>
                  <p:nvPr/>
                </p:nvSpPr>
                <p:spPr bwMode="auto">
                  <a:xfrm>
                    <a:off x="4847" y="2243"/>
                    <a:ext cx="5"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01" name="Rectangle 541"/>
                  <p:cNvSpPr>
                    <a:spLocks noChangeArrowheads="1"/>
                  </p:cNvSpPr>
                  <p:nvPr/>
                </p:nvSpPr>
                <p:spPr bwMode="auto">
                  <a:xfrm>
                    <a:off x="4852"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02" name="Rectangle 542"/>
                  <p:cNvSpPr>
                    <a:spLocks noChangeArrowheads="1"/>
                  </p:cNvSpPr>
                  <p:nvPr/>
                </p:nvSpPr>
                <p:spPr bwMode="auto">
                  <a:xfrm>
                    <a:off x="4858"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03" name="Rectangle 543"/>
                  <p:cNvSpPr>
                    <a:spLocks noChangeArrowheads="1"/>
                  </p:cNvSpPr>
                  <p:nvPr/>
                </p:nvSpPr>
                <p:spPr bwMode="auto">
                  <a:xfrm>
                    <a:off x="4864"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04" name="Rectangle 544"/>
                  <p:cNvSpPr>
                    <a:spLocks noChangeArrowheads="1"/>
                  </p:cNvSpPr>
                  <p:nvPr/>
                </p:nvSpPr>
                <p:spPr bwMode="auto">
                  <a:xfrm>
                    <a:off x="4870"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05" name="Rectangle 545"/>
                  <p:cNvSpPr>
                    <a:spLocks noChangeArrowheads="1"/>
                  </p:cNvSpPr>
                  <p:nvPr/>
                </p:nvSpPr>
                <p:spPr bwMode="auto">
                  <a:xfrm>
                    <a:off x="4876"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06" name="Rectangle 546"/>
                  <p:cNvSpPr>
                    <a:spLocks noChangeArrowheads="1"/>
                  </p:cNvSpPr>
                  <p:nvPr/>
                </p:nvSpPr>
                <p:spPr bwMode="auto">
                  <a:xfrm>
                    <a:off x="4882"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07" name="Rectangle 547"/>
                  <p:cNvSpPr>
                    <a:spLocks noChangeArrowheads="1"/>
                  </p:cNvSpPr>
                  <p:nvPr/>
                </p:nvSpPr>
                <p:spPr bwMode="auto">
                  <a:xfrm>
                    <a:off x="4888" y="2243"/>
                    <a:ext cx="5"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08" name="Rectangle 548"/>
                  <p:cNvSpPr>
                    <a:spLocks noChangeArrowheads="1"/>
                  </p:cNvSpPr>
                  <p:nvPr/>
                </p:nvSpPr>
                <p:spPr bwMode="auto">
                  <a:xfrm>
                    <a:off x="4893"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09" name="Rectangle 549"/>
                  <p:cNvSpPr>
                    <a:spLocks noChangeArrowheads="1"/>
                  </p:cNvSpPr>
                  <p:nvPr/>
                </p:nvSpPr>
                <p:spPr bwMode="auto">
                  <a:xfrm>
                    <a:off x="4899"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10" name="Rectangle 550"/>
                  <p:cNvSpPr>
                    <a:spLocks noChangeArrowheads="1"/>
                  </p:cNvSpPr>
                  <p:nvPr/>
                </p:nvSpPr>
                <p:spPr bwMode="auto">
                  <a:xfrm>
                    <a:off x="4905"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11" name="Rectangle 551"/>
                  <p:cNvSpPr>
                    <a:spLocks noChangeArrowheads="1"/>
                  </p:cNvSpPr>
                  <p:nvPr/>
                </p:nvSpPr>
                <p:spPr bwMode="auto">
                  <a:xfrm>
                    <a:off x="4911"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12" name="Rectangle 552"/>
                  <p:cNvSpPr>
                    <a:spLocks noChangeArrowheads="1"/>
                  </p:cNvSpPr>
                  <p:nvPr/>
                </p:nvSpPr>
                <p:spPr bwMode="auto">
                  <a:xfrm>
                    <a:off x="4917"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13" name="Rectangle 553"/>
                  <p:cNvSpPr>
                    <a:spLocks noChangeArrowheads="1"/>
                  </p:cNvSpPr>
                  <p:nvPr/>
                </p:nvSpPr>
                <p:spPr bwMode="auto">
                  <a:xfrm>
                    <a:off x="4923" y="2243"/>
                    <a:ext cx="5"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14" name="Rectangle 554"/>
                  <p:cNvSpPr>
                    <a:spLocks noChangeArrowheads="1"/>
                  </p:cNvSpPr>
                  <p:nvPr/>
                </p:nvSpPr>
                <p:spPr bwMode="auto">
                  <a:xfrm>
                    <a:off x="4928"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15" name="Rectangle 555"/>
                  <p:cNvSpPr>
                    <a:spLocks noChangeArrowheads="1"/>
                  </p:cNvSpPr>
                  <p:nvPr/>
                </p:nvSpPr>
                <p:spPr bwMode="auto">
                  <a:xfrm>
                    <a:off x="4934"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16" name="Rectangle 556"/>
                  <p:cNvSpPr>
                    <a:spLocks noChangeArrowheads="1"/>
                  </p:cNvSpPr>
                  <p:nvPr/>
                </p:nvSpPr>
                <p:spPr bwMode="auto">
                  <a:xfrm>
                    <a:off x="4940"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17" name="Rectangle 557"/>
                  <p:cNvSpPr>
                    <a:spLocks noChangeArrowheads="1"/>
                  </p:cNvSpPr>
                  <p:nvPr/>
                </p:nvSpPr>
                <p:spPr bwMode="auto">
                  <a:xfrm>
                    <a:off x="4946"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18" name="Rectangle 558"/>
                  <p:cNvSpPr>
                    <a:spLocks noChangeArrowheads="1"/>
                  </p:cNvSpPr>
                  <p:nvPr/>
                </p:nvSpPr>
                <p:spPr bwMode="auto">
                  <a:xfrm>
                    <a:off x="4952"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19" name="Rectangle 559"/>
                  <p:cNvSpPr>
                    <a:spLocks noChangeArrowheads="1"/>
                  </p:cNvSpPr>
                  <p:nvPr/>
                </p:nvSpPr>
                <p:spPr bwMode="auto">
                  <a:xfrm>
                    <a:off x="4958" y="2243"/>
                    <a:ext cx="5"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20" name="Rectangle 560"/>
                  <p:cNvSpPr>
                    <a:spLocks noChangeArrowheads="1"/>
                  </p:cNvSpPr>
                  <p:nvPr/>
                </p:nvSpPr>
                <p:spPr bwMode="auto">
                  <a:xfrm>
                    <a:off x="4963"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21" name="Rectangle 561"/>
                  <p:cNvSpPr>
                    <a:spLocks noChangeArrowheads="1"/>
                  </p:cNvSpPr>
                  <p:nvPr/>
                </p:nvSpPr>
                <p:spPr bwMode="auto">
                  <a:xfrm>
                    <a:off x="4969"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22" name="Rectangle 562"/>
                  <p:cNvSpPr>
                    <a:spLocks noChangeArrowheads="1"/>
                  </p:cNvSpPr>
                  <p:nvPr/>
                </p:nvSpPr>
                <p:spPr bwMode="auto">
                  <a:xfrm>
                    <a:off x="4975"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23" name="Rectangle 563"/>
                  <p:cNvSpPr>
                    <a:spLocks noChangeArrowheads="1"/>
                  </p:cNvSpPr>
                  <p:nvPr/>
                </p:nvSpPr>
                <p:spPr bwMode="auto">
                  <a:xfrm>
                    <a:off x="4981"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24" name="Rectangle 564"/>
                  <p:cNvSpPr>
                    <a:spLocks noChangeArrowheads="1"/>
                  </p:cNvSpPr>
                  <p:nvPr/>
                </p:nvSpPr>
                <p:spPr bwMode="auto">
                  <a:xfrm>
                    <a:off x="4987"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25" name="Rectangle 565"/>
                  <p:cNvSpPr>
                    <a:spLocks noChangeArrowheads="1"/>
                  </p:cNvSpPr>
                  <p:nvPr/>
                </p:nvSpPr>
                <p:spPr bwMode="auto">
                  <a:xfrm>
                    <a:off x="4993"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26" name="Rectangle 566"/>
                  <p:cNvSpPr>
                    <a:spLocks noChangeArrowheads="1"/>
                  </p:cNvSpPr>
                  <p:nvPr/>
                </p:nvSpPr>
                <p:spPr bwMode="auto">
                  <a:xfrm>
                    <a:off x="4999" y="2243"/>
                    <a:ext cx="5"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27" name="Rectangle 567"/>
                  <p:cNvSpPr>
                    <a:spLocks noChangeArrowheads="1"/>
                  </p:cNvSpPr>
                  <p:nvPr/>
                </p:nvSpPr>
                <p:spPr bwMode="auto">
                  <a:xfrm>
                    <a:off x="5004"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28" name="Rectangle 568"/>
                  <p:cNvSpPr>
                    <a:spLocks noChangeArrowheads="1"/>
                  </p:cNvSpPr>
                  <p:nvPr/>
                </p:nvSpPr>
                <p:spPr bwMode="auto">
                  <a:xfrm>
                    <a:off x="5010"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29" name="Rectangle 569"/>
                  <p:cNvSpPr>
                    <a:spLocks noChangeArrowheads="1"/>
                  </p:cNvSpPr>
                  <p:nvPr/>
                </p:nvSpPr>
                <p:spPr bwMode="auto">
                  <a:xfrm>
                    <a:off x="5016"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30" name="Rectangle 570"/>
                  <p:cNvSpPr>
                    <a:spLocks noChangeArrowheads="1"/>
                  </p:cNvSpPr>
                  <p:nvPr/>
                </p:nvSpPr>
                <p:spPr bwMode="auto">
                  <a:xfrm>
                    <a:off x="5022"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31" name="Rectangle 571"/>
                  <p:cNvSpPr>
                    <a:spLocks noChangeArrowheads="1"/>
                  </p:cNvSpPr>
                  <p:nvPr/>
                </p:nvSpPr>
                <p:spPr bwMode="auto">
                  <a:xfrm>
                    <a:off x="5028"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32" name="Rectangle 572"/>
                  <p:cNvSpPr>
                    <a:spLocks noChangeArrowheads="1"/>
                  </p:cNvSpPr>
                  <p:nvPr/>
                </p:nvSpPr>
                <p:spPr bwMode="auto">
                  <a:xfrm>
                    <a:off x="5034" y="2243"/>
                    <a:ext cx="5"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33" name="Rectangle 573"/>
                  <p:cNvSpPr>
                    <a:spLocks noChangeArrowheads="1"/>
                  </p:cNvSpPr>
                  <p:nvPr/>
                </p:nvSpPr>
                <p:spPr bwMode="auto">
                  <a:xfrm>
                    <a:off x="5039"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34" name="Rectangle 574"/>
                  <p:cNvSpPr>
                    <a:spLocks noChangeArrowheads="1"/>
                  </p:cNvSpPr>
                  <p:nvPr/>
                </p:nvSpPr>
                <p:spPr bwMode="auto">
                  <a:xfrm>
                    <a:off x="5045"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35" name="Rectangle 575"/>
                  <p:cNvSpPr>
                    <a:spLocks noChangeArrowheads="1"/>
                  </p:cNvSpPr>
                  <p:nvPr/>
                </p:nvSpPr>
                <p:spPr bwMode="auto">
                  <a:xfrm>
                    <a:off x="5051"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36" name="Rectangle 576"/>
                  <p:cNvSpPr>
                    <a:spLocks noChangeArrowheads="1"/>
                  </p:cNvSpPr>
                  <p:nvPr/>
                </p:nvSpPr>
                <p:spPr bwMode="auto">
                  <a:xfrm>
                    <a:off x="5057"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37" name="Rectangle 577"/>
                  <p:cNvSpPr>
                    <a:spLocks noChangeArrowheads="1"/>
                  </p:cNvSpPr>
                  <p:nvPr/>
                </p:nvSpPr>
                <p:spPr bwMode="auto">
                  <a:xfrm>
                    <a:off x="5063"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38" name="Rectangle 578"/>
                  <p:cNvSpPr>
                    <a:spLocks noChangeArrowheads="1"/>
                  </p:cNvSpPr>
                  <p:nvPr/>
                </p:nvSpPr>
                <p:spPr bwMode="auto">
                  <a:xfrm>
                    <a:off x="5069" y="2243"/>
                    <a:ext cx="5"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39" name="Rectangle 579"/>
                  <p:cNvSpPr>
                    <a:spLocks noChangeArrowheads="1"/>
                  </p:cNvSpPr>
                  <p:nvPr/>
                </p:nvSpPr>
                <p:spPr bwMode="auto">
                  <a:xfrm>
                    <a:off x="5074"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40" name="Rectangle 580"/>
                  <p:cNvSpPr>
                    <a:spLocks noChangeArrowheads="1"/>
                  </p:cNvSpPr>
                  <p:nvPr/>
                </p:nvSpPr>
                <p:spPr bwMode="auto">
                  <a:xfrm>
                    <a:off x="5080"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41" name="Rectangle 581"/>
                  <p:cNvSpPr>
                    <a:spLocks noChangeArrowheads="1"/>
                  </p:cNvSpPr>
                  <p:nvPr/>
                </p:nvSpPr>
                <p:spPr bwMode="auto">
                  <a:xfrm>
                    <a:off x="5086"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42" name="Rectangle 582"/>
                  <p:cNvSpPr>
                    <a:spLocks noChangeArrowheads="1"/>
                  </p:cNvSpPr>
                  <p:nvPr/>
                </p:nvSpPr>
                <p:spPr bwMode="auto">
                  <a:xfrm>
                    <a:off x="5092"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43" name="Rectangle 583"/>
                  <p:cNvSpPr>
                    <a:spLocks noChangeArrowheads="1"/>
                  </p:cNvSpPr>
                  <p:nvPr/>
                </p:nvSpPr>
                <p:spPr bwMode="auto">
                  <a:xfrm>
                    <a:off x="5098"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44" name="Rectangle 584"/>
                  <p:cNvSpPr>
                    <a:spLocks noChangeArrowheads="1"/>
                  </p:cNvSpPr>
                  <p:nvPr/>
                </p:nvSpPr>
                <p:spPr bwMode="auto">
                  <a:xfrm>
                    <a:off x="5104"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45" name="Rectangle 585"/>
                  <p:cNvSpPr>
                    <a:spLocks noChangeArrowheads="1"/>
                  </p:cNvSpPr>
                  <p:nvPr/>
                </p:nvSpPr>
                <p:spPr bwMode="auto">
                  <a:xfrm>
                    <a:off x="5110" y="2243"/>
                    <a:ext cx="5"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46" name="Rectangle 586"/>
                  <p:cNvSpPr>
                    <a:spLocks noChangeArrowheads="1"/>
                  </p:cNvSpPr>
                  <p:nvPr/>
                </p:nvSpPr>
                <p:spPr bwMode="auto">
                  <a:xfrm>
                    <a:off x="5115"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47" name="Rectangle 587"/>
                  <p:cNvSpPr>
                    <a:spLocks noChangeArrowheads="1"/>
                  </p:cNvSpPr>
                  <p:nvPr/>
                </p:nvSpPr>
                <p:spPr bwMode="auto">
                  <a:xfrm>
                    <a:off x="5121"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48" name="Rectangle 588"/>
                  <p:cNvSpPr>
                    <a:spLocks noChangeArrowheads="1"/>
                  </p:cNvSpPr>
                  <p:nvPr/>
                </p:nvSpPr>
                <p:spPr bwMode="auto">
                  <a:xfrm>
                    <a:off x="5127"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49" name="Rectangle 589"/>
                  <p:cNvSpPr>
                    <a:spLocks noChangeArrowheads="1"/>
                  </p:cNvSpPr>
                  <p:nvPr/>
                </p:nvSpPr>
                <p:spPr bwMode="auto">
                  <a:xfrm>
                    <a:off x="5133"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50" name="Rectangle 590"/>
                  <p:cNvSpPr>
                    <a:spLocks noChangeArrowheads="1"/>
                  </p:cNvSpPr>
                  <p:nvPr/>
                </p:nvSpPr>
                <p:spPr bwMode="auto">
                  <a:xfrm>
                    <a:off x="5139"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51" name="Rectangle 591"/>
                  <p:cNvSpPr>
                    <a:spLocks noChangeArrowheads="1"/>
                  </p:cNvSpPr>
                  <p:nvPr/>
                </p:nvSpPr>
                <p:spPr bwMode="auto">
                  <a:xfrm>
                    <a:off x="5145" y="2243"/>
                    <a:ext cx="5"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52" name="Rectangle 592"/>
                  <p:cNvSpPr>
                    <a:spLocks noChangeArrowheads="1"/>
                  </p:cNvSpPr>
                  <p:nvPr/>
                </p:nvSpPr>
                <p:spPr bwMode="auto">
                  <a:xfrm>
                    <a:off x="5150"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53" name="Rectangle 593"/>
                  <p:cNvSpPr>
                    <a:spLocks noChangeArrowheads="1"/>
                  </p:cNvSpPr>
                  <p:nvPr/>
                </p:nvSpPr>
                <p:spPr bwMode="auto">
                  <a:xfrm>
                    <a:off x="5156"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54" name="Rectangle 594"/>
                  <p:cNvSpPr>
                    <a:spLocks noChangeArrowheads="1"/>
                  </p:cNvSpPr>
                  <p:nvPr/>
                </p:nvSpPr>
                <p:spPr bwMode="auto">
                  <a:xfrm>
                    <a:off x="5162"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55" name="Rectangle 595"/>
                  <p:cNvSpPr>
                    <a:spLocks noChangeArrowheads="1"/>
                  </p:cNvSpPr>
                  <p:nvPr/>
                </p:nvSpPr>
                <p:spPr bwMode="auto">
                  <a:xfrm>
                    <a:off x="5168"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56" name="Rectangle 596"/>
                  <p:cNvSpPr>
                    <a:spLocks noChangeArrowheads="1"/>
                  </p:cNvSpPr>
                  <p:nvPr/>
                </p:nvSpPr>
                <p:spPr bwMode="auto">
                  <a:xfrm>
                    <a:off x="5174"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57" name="Rectangle 597"/>
                  <p:cNvSpPr>
                    <a:spLocks noChangeArrowheads="1"/>
                  </p:cNvSpPr>
                  <p:nvPr/>
                </p:nvSpPr>
                <p:spPr bwMode="auto">
                  <a:xfrm>
                    <a:off x="5180" y="2243"/>
                    <a:ext cx="5"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58" name="Rectangle 598"/>
                  <p:cNvSpPr>
                    <a:spLocks noChangeArrowheads="1"/>
                  </p:cNvSpPr>
                  <p:nvPr/>
                </p:nvSpPr>
                <p:spPr bwMode="auto">
                  <a:xfrm>
                    <a:off x="5185"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59" name="Rectangle 599"/>
                  <p:cNvSpPr>
                    <a:spLocks noChangeArrowheads="1"/>
                  </p:cNvSpPr>
                  <p:nvPr/>
                </p:nvSpPr>
                <p:spPr bwMode="auto">
                  <a:xfrm>
                    <a:off x="5191"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60" name="Rectangle 600"/>
                  <p:cNvSpPr>
                    <a:spLocks noChangeArrowheads="1"/>
                  </p:cNvSpPr>
                  <p:nvPr/>
                </p:nvSpPr>
                <p:spPr bwMode="auto">
                  <a:xfrm>
                    <a:off x="5197"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61" name="Rectangle 601"/>
                  <p:cNvSpPr>
                    <a:spLocks noChangeArrowheads="1"/>
                  </p:cNvSpPr>
                  <p:nvPr/>
                </p:nvSpPr>
                <p:spPr bwMode="auto">
                  <a:xfrm>
                    <a:off x="5203"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62" name="Rectangle 602"/>
                  <p:cNvSpPr>
                    <a:spLocks noChangeArrowheads="1"/>
                  </p:cNvSpPr>
                  <p:nvPr/>
                </p:nvSpPr>
                <p:spPr bwMode="auto">
                  <a:xfrm>
                    <a:off x="5209"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63" name="Rectangle 603"/>
                  <p:cNvSpPr>
                    <a:spLocks noChangeArrowheads="1"/>
                  </p:cNvSpPr>
                  <p:nvPr/>
                </p:nvSpPr>
                <p:spPr bwMode="auto">
                  <a:xfrm>
                    <a:off x="5215"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64" name="Rectangle 604"/>
                  <p:cNvSpPr>
                    <a:spLocks noChangeArrowheads="1"/>
                  </p:cNvSpPr>
                  <p:nvPr/>
                </p:nvSpPr>
                <p:spPr bwMode="auto">
                  <a:xfrm>
                    <a:off x="5221" y="2243"/>
                    <a:ext cx="5"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65" name="Rectangle 605"/>
                  <p:cNvSpPr>
                    <a:spLocks noChangeArrowheads="1"/>
                  </p:cNvSpPr>
                  <p:nvPr/>
                </p:nvSpPr>
                <p:spPr bwMode="auto">
                  <a:xfrm>
                    <a:off x="5226"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66" name="Rectangle 606"/>
                  <p:cNvSpPr>
                    <a:spLocks noChangeArrowheads="1"/>
                  </p:cNvSpPr>
                  <p:nvPr/>
                </p:nvSpPr>
                <p:spPr bwMode="auto">
                  <a:xfrm>
                    <a:off x="5232"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67" name="Rectangle 607"/>
                  <p:cNvSpPr>
                    <a:spLocks noChangeArrowheads="1"/>
                  </p:cNvSpPr>
                  <p:nvPr/>
                </p:nvSpPr>
                <p:spPr bwMode="auto">
                  <a:xfrm>
                    <a:off x="5238"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68" name="Rectangle 608"/>
                  <p:cNvSpPr>
                    <a:spLocks noChangeArrowheads="1"/>
                  </p:cNvSpPr>
                  <p:nvPr/>
                </p:nvSpPr>
                <p:spPr bwMode="auto">
                  <a:xfrm>
                    <a:off x="5244"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69" name="Rectangle 609"/>
                  <p:cNvSpPr>
                    <a:spLocks noChangeArrowheads="1"/>
                  </p:cNvSpPr>
                  <p:nvPr/>
                </p:nvSpPr>
                <p:spPr bwMode="auto">
                  <a:xfrm>
                    <a:off x="5250"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70" name="Rectangle 610"/>
                  <p:cNvSpPr>
                    <a:spLocks noChangeArrowheads="1"/>
                  </p:cNvSpPr>
                  <p:nvPr/>
                </p:nvSpPr>
                <p:spPr bwMode="auto">
                  <a:xfrm>
                    <a:off x="5256" y="2243"/>
                    <a:ext cx="5"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71" name="Rectangle 611"/>
                  <p:cNvSpPr>
                    <a:spLocks noChangeArrowheads="1"/>
                  </p:cNvSpPr>
                  <p:nvPr/>
                </p:nvSpPr>
                <p:spPr bwMode="auto">
                  <a:xfrm>
                    <a:off x="5261"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72" name="Rectangle 612"/>
                  <p:cNvSpPr>
                    <a:spLocks noChangeArrowheads="1"/>
                  </p:cNvSpPr>
                  <p:nvPr/>
                </p:nvSpPr>
                <p:spPr bwMode="auto">
                  <a:xfrm>
                    <a:off x="5267"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73" name="Rectangle 613"/>
                  <p:cNvSpPr>
                    <a:spLocks noChangeArrowheads="1"/>
                  </p:cNvSpPr>
                  <p:nvPr/>
                </p:nvSpPr>
                <p:spPr bwMode="auto">
                  <a:xfrm>
                    <a:off x="5273"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74" name="Rectangle 614"/>
                  <p:cNvSpPr>
                    <a:spLocks noChangeArrowheads="1"/>
                  </p:cNvSpPr>
                  <p:nvPr/>
                </p:nvSpPr>
                <p:spPr bwMode="auto">
                  <a:xfrm>
                    <a:off x="5279"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75" name="Rectangle 615"/>
                  <p:cNvSpPr>
                    <a:spLocks noChangeArrowheads="1"/>
                  </p:cNvSpPr>
                  <p:nvPr/>
                </p:nvSpPr>
                <p:spPr bwMode="auto">
                  <a:xfrm>
                    <a:off x="5285"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76" name="Rectangle 616"/>
                  <p:cNvSpPr>
                    <a:spLocks noChangeArrowheads="1"/>
                  </p:cNvSpPr>
                  <p:nvPr/>
                </p:nvSpPr>
                <p:spPr bwMode="auto">
                  <a:xfrm>
                    <a:off x="5291" y="2243"/>
                    <a:ext cx="5"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77" name="Rectangle 617"/>
                  <p:cNvSpPr>
                    <a:spLocks noChangeArrowheads="1"/>
                  </p:cNvSpPr>
                  <p:nvPr/>
                </p:nvSpPr>
                <p:spPr bwMode="auto">
                  <a:xfrm>
                    <a:off x="5296"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78" name="Rectangle 618"/>
                  <p:cNvSpPr>
                    <a:spLocks noChangeArrowheads="1"/>
                  </p:cNvSpPr>
                  <p:nvPr/>
                </p:nvSpPr>
                <p:spPr bwMode="auto">
                  <a:xfrm>
                    <a:off x="5302"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79" name="Rectangle 619"/>
                  <p:cNvSpPr>
                    <a:spLocks noChangeArrowheads="1"/>
                  </p:cNvSpPr>
                  <p:nvPr/>
                </p:nvSpPr>
                <p:spPr bwMode="auto">
                  <a:xfrm>
                    <a:off x="5308"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80" name="Rectangle 620"/>
                  <p:cNvSpPr>
                    <a:spLocks noChangeArrowheads="1"/>
                  </p:cNvSpPr>
                  <p:nvPr/>
                </p:nvSpPr>
                <p:spPr bwMode="auto">
                  <a:xfrm>
                    <a:off x="5314"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81" name="Rectangle 621"/>
                  <p:cNvSpPr>
                    <a:spLocks noChangeArrowheads="1"/>
                  </p:cNvSpPr>
                  <p:nvPr/>
                </p:nvSpPr>
                <p:spPr bwMode="auto">
                  <a:xfrm>
                    <a:off x="5320"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82" name="Rectangle 622"/>
                  <p:cNvSpPr>
                    <a:spLocks noChangeArrowheads="1"/>
                  </p:cNvSpPr>
                  <p:nvPr/>
                </p:nvSpPr>
                <p:spPr bwMode="auto">
                  <a:xfrm>
                    <a:off x="5326"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83" name="Rectangle 623"/>
                  <p:cNvSpPr>
                    <a:spLocks noChangeArrowheads="1"/>
                  </p:cNvSpPr>
                  <p:nvPr/>
                </p:nvSpPr>
                <p:spPr bwMode="auto">
                  <a:xfrm>
                    <a:off x="5332" y="2243"/>
                    <a:ext cx="5" cy="1056"/>
                  </a:xfrm>
                  <a:prstGeom prst="rect">
                    <a:avLst/>
                  </a:prstGeom>
                  <a:solidFill>
                    <a:srgbClr val="F9B700"/>
                  </a:solidFill>
                  <a:ln w="9525">
                    <a:noFill/>
                    <a:miter lim="800000"/>
                    <a:headEnd/>
                    <a:tailEnd/>
                  </a:ln>
                </p:spPr>
                <p:txBody>
                  <a:bodyPr/>
                  <a:lstStyle/>
                  <a:p>
                    <a:endParaRPr lang="en-GB">
                      <a:solidFill>
                        <a:srgbClr val="0070C0"/>
                      </a:solidFill>
                    </a:endParaRPr>
                  </a:p>
                </p:txBody>
              </p:sp>
              <p:sp>
                <p:nvSpPr>
                  <p:cNvPr id="82084" name="Rectangle 624"/>
                  <p:cNvSpPr>
                    <a:spLocks noChangeArrowheads="1"/>
                  </p:cNvSpPr>
                  <p:nvPr/>
                </p:nvSpPr>
                <p:spPr bwMode="auto">
                  <a:xfrm>
                    <a:off x="5337" y="2243"/>
                    <a:ext cx="6" cy="1056"/>
                  </a:xfrm>
                  <a:prstGeom prst="rect">
                    <a:avLst/>
                  </a:prstGeom>
                  <a:solidFill>
                    <a:srgbClr val="F9B700"/>
                  </a:solidFill>
                  <a:ln w="9525">
                    <a:noFill/>
                    <a:miter lim="800000"/>
                    <a:headEnd/>
                    <a:tailEnd/>
                  </a:ln>
                </p:spPr>
                <p:txBody>
                  <a:bodyPr/>
                  <a:lstStyle/>
                  <a:p>
                    <a:endParaRPr lang="en-GB">
                      <a:solidFill>
                        <a:srgbClr val="0070C0"/>
                      </a:solidFill>
                    </a:endParaRPr>
                  </a:p>
                </p:txBody>
              </p:sp>
            </p:grpSp>
            <p:sp>
              <p:nvSpPr>
                <p:cNvPr id="81939" name="Line 626"/>
                <p:cNvSpPr>
                  <a:spLocks noChangeShapeType="1"/>
                </p:cNvSpPr>
                <p:nvPr/>
              </p:nvSpPr>
              <p:spPr bwMode="auto">
                <a:xfrm>
                  <a:off x="1149351" y="1459468"/>
                  <a:ext cx="1344" cy="3452691"/>
                </a:xfrm>
                <a:prstGeom prst="line">
                  <a:avLst/>
                </a:prstGeom>
                <a:noFill/>
                <a:ln w="28575">
                  <a:solidFill>
                    <a:srgbClr val="0070C0"/>
                  </a:solidFill>
                  <a:round/>
                  <a:headEnd/>
                  <a:tailEnd/>
                </a:ln>
              </p:spPr>
              <p:txBody>
                <a:bodyPr/>
                <a:lstStyle/>
                <a:p>
                  <a:endParaRPr lang="en-GB">
                    <a:solidFill>
                      <a:srgbClr val="0070C0"/>
                    </a:solidFill>
                  </a:endParaRPr>
                </a:p>
              </p:txBody>
            </p:sp>
            <p:sp>
              <p:nvSpPr>
                <p:cNvPr id="81941" name="Line 628"/>
                <p:cNvSpPr>
                  <a:spLocks noChangeShapeType="1"/>
                </p:cNvSpPr>
                <p:nvPr/>
              </p:nvSpPr>
              <p:spPr bwMode="auto">
                <a:xfrm>
                  <a:off x="1090248" y="4054649"/>
                  <a:ext cx="59103" cy="1617"/>
                </a:xfrm>
                <a:prstGeom prst="line">
                  <a:avLst/>
                </a:prstGeom>
                <a:noFill/>
                <a:ln w="28575">
                  <a:solidFill>
                    <a:srgbClr val="0070C0"/>
                  </a:solidFill>
                  <a:round/>
                  <a:headEnd/>
                  <a:tailEnd/>
                </a:ln>
              </p:spPr>
              <p:txBody>
                <a:bodyPr/>
                <a:lstStyle/>
                <a:p>
                  <a:endParaRPr lang="en-GB">
                    <a:solidFill>
                      <a:srgbClr val="0070C0"/>
                    </a:solidFill>
                  </a:endParaRPr>
                </a:p>
              </p:txBody>
            </p:sp>
            <p:sp>
              <p:nvSpPr>
                <p:cNvPr id="81942" name="Line 629"/>
                <p:cNvSpPr>
                  <a:spLocks noChangeShapeType="1"/>
                </p:cNvSpPr>
                <p:nvPr/>
              </p:nvSpPr>
              <p:spPr bwMode="auto">
                <a:xfrm>
                  <a:off x="1090248" y="3187431"/>
                  <a:ext cx="59103" cy="0"/>
                </a:xfrm>
                <a:prstGeom prst="line">
                  <a:avLst/>
                </a:prstGeom>
                <a:noFill/>
                <a:ln w="28575">
                  <a:solidFill>
                    <a:srgbClr val="0070C0"/>
                  </a:solidFill>
                  <a:round/>
                  <a:headEnd/>
                  <a:tailEnd/>
                </a:ln>
              </p:spPr>
              <p:txBody>
                <a:bodyPr/>
                <a:lstStyle/>
                <a:p>
                  <a:endParaRPr lang="en-GB">
                    <a:solidFill>
                      <a:srgbClr val="0070C0"/>
                    </a:solidFill>
                  </a:endParaRPr>
                </a:p>
              </p:txBody>
            </p:sp>
            <p:sp>
              <p:nvSpPr>
                <p:cNvPr id="81943" name="Line 630"/>
                <p:cNvSpPr>
                  <a:spLocks noChangeShapeType="1"/>
                </p:cNvSpPr>
                <p:nvPr/>
              </p:nvSpPr>
              <p:spPr bwMode="auto">
                <a:xfrm>
                  <a:off x="1090248" y="2326686"/>
                  <a:ext cx="59103" cy="1617"/>
                </a:xfrm>
                <a:prstGeom prst="line">
                  <a:avLst/>
                </a:prstGeom>
                <a:noFill/>
                <a:ln w="28575">
                  <a:solidFill>
                    <a:srgbClr val="0070C0"/>
                  </a:solidFill>
                  <a:round/>
                  <a:headEnd/>
                  <a:tailEnd/>
                </a:ln>
              </p:spPr>
              <p:txBody>
                <a:bodyPr/>
                <a:lstStyle/>
                <a:p>
                  <a:endParaRPr lang="en-GB">
                    <a:solidFill>
                      <a:srgbClr val="0070C0"/>
                    </a:solidFill>
                  </a:endParaRPr>
                </a:p>
              </p:txBody>
            </p:sp>
            <p:sp>
              <p:nvSpPr>
                <p:cNvPr id="1325" name="Rectangle 639"/>
                <p:cNvSpPr>
                  <a:spLocks noChangeArrowheads="1"/>
                </p:cNvSpPr>
                <p:nvPr/>
              </p:nvSpPr>
              <p:spPr bwMode="auto">
                <a:xfrm>
                  <a:off x="933969" y="4795388"/>
                  <a:ext cx="110330" cy="254344"/>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0</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1326" name="Rectangle 640"/>
                <p:cNvSpPr>
                  <a:spLocks noChangeArrowheads="1"/>
                </p:cNvSpPr>
                <p:nvPr/>
              </p:nvSpPr>
              <p:spPr bwMode="auto">
                <a:xfrm>
                  <a:off x="933969" y="3935914"/>
                  <a:ext cx="110330" cy="254344"/>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1</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1327" name="Rectangle 641"/>
                <p:cNvSpPr>
                  <a:spLocks noChangeArrowheads="1"/>
                </p:cNvSpPr>
                <p:nvPr/>
              </p:nvSpPr>
              <p:spPr bwMode="auto">
                <a:xfrm>
                  <a:off x="933969" y="3066730"/>
                  <a:ext cx="110330" cy="254344"/>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2</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1328" name="Rectangle 642"/>
                <p:cNvSpPr>
                  <a:spLocks noChangeArrowheads="1"/>
                </p:cNvSpPr>
                <p:nvPr/>
              </p:nvSpPr>
              <p:spPr bwMode="auto">
                <a:xfrm>
                  <a:off x="933969" y="2207258"/>
                  <a:ext cx="110330" cy="254344"/>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3</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1330" name="Rectangle 644"/>
                <p:cNvSpPr>
                  <a:spLocks noChangeArrowheads="1"/>
                </p:cNvSpPr>
                <p:nvPr/>
              </p:nvSpPr>
              <p:spPr bwMode="auto">
                <a:xfrm>
                  <a:off x="1384626" y="5112630"/>
                  <a:ext cx="888441" cy="254344"/>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ea typeface="Batang" pitchFamily="18" charset="-127"/>
                      <a:cs typeface="Arial" pitchFamily="34" charset="0"/>
                    </a:rPr>
                    <a:t>Baseline</a:t>
                  </a:r>
                  <a:endParaRPr lang="en-GB" sz="1400" dirty="0">
                    <a:solidFill>
                      <a:srgbClr val="0070C0"/>
                    </a:solidFill>
                    <a:effectLst>
                      <a:outerShdw blurRad="38100" dist="38100" dir="2700000" algn="tl">
                        <a:srgbClr val="C0C0C0"/>
                      </a:outerShdw>
                    </a:effectLst>
                    <a:ea typeface="Batang" pitchFamily="18" charset="-127"/>
                    <a:cs typeface="Arial" pitchFamily="34" charset="0"/>
                  </a:endParaRPr>
                </a:p>
              </p:txBody>
            </p:sp>
            <p:sp>
              <p:nvSpPr>
                <p:cNvPr id="1331" name="Rectangle 645"/>
                <p:cNvSpPr>
                  <a:spLocks noChangeArrowheads="1"/>
                </p:cNvSpPr>
                <p:nvPr/>
              </p:nvSpPr>
              <p:spPr bwMode="auto">
                <a:xfrm>
                  <a:off x="2658749" y="5112630"/>
                  <a:ext cx="673589" cy="254344"/>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ea typeface="Batang" pitchFamily="18" charset="-127"/>
                      <a:cs typeface="Arial" pitchFamily="34" charset="0"/>
                    </a:rPr>
                    <a:t>3 </a:t>
                  </a:r>
                  <a:r>
                    <a:rPr lang="en-GB" sz="1400" b="1" dirty="0" err="1" smtClean="0">
                      <a:solidFill>
                        <a:srgbClr val="0070C0"/>
                      </a:solidFill>
                      <a:ea typeface="Batang" pitchFamily="18" charset="-127"/>
                      <a:cs typeface="Arial" pitchFamily="34" charset="0"/>
                    </a:rPr>
                    <a:t>mesi</a:t>
                  </a:r>
                  <a:endParaRPr lang="en-GB" sz="1400" dirty="0">
                    <a:solidFill>
                      <a:srgbClr val="0070C0"/>
                    </a:solidFill>
                    <a:effectLst>
                      <a:outerShdw blurRad="38100" dist="38100" dir="2700000" algn="tl">
                        <a:srgbClr val="C0C0C0"/>
                      </a:outerShdw>
                    </a:effectLst>
                    <a:ea typeface="Batang" pitchFamily="18" charset="-127"/>
                    <a:cs typeface="Arial" pitchFamily="34" charset="0"/>
                  </a:endParaRPr>
                </a:p>
              </p:txBody>
            </p:sp>
            <p:sp>
              <p:nvSpPr>
                <p:cNvPr id="1332" name="Rectangle 646"/>
                <p:cNvSpPr>
                  <a:spLocks noChangeArrowheads="1"/>
                </p:cNvSpPr>
                <p:nvPr/>
              </p:nvSpPr>
              <p:spPr bwMode="auto">
                <a:xfrm>
                  <a:off x="3925905" y="5112630"/>
                  <a:ext cx="673589" cy="254344"/>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ea typeface="Batang" pitchFamily="18" charset="-127"/>
                      <a:cs typeface="Arial" pitchFamily="34" charset="0"/>
                    </a:rPr>
                    <a:t>6 </a:t>
                  </a:r>
                  <a:r>
                    <a:rPr lang="en-GB" sz="1400" b="1" dirty="0" err="1" smtClean="0">
                      <a:solidFill>
                        <a:srgbClr val="0070C0"/>
                      </a:solidFill>
                      <a:ea typeface="Batang" pitchFamily="18" charset="-127"/>
                      <a:cs typeface="Arial" pitchFamily="34" charset="0"/>
                    </a:rPr>
                    <a:t>mesi</a:t>
                  </a:r>
                  <a:endParaRPr lang="en-GB" sz="1400" dirty="0">
                    <a:solidFill>
                      <a:srgbClr val="0070C0"/>
                    </a:solidFill>
                    <a:effectLst>
                      <a:outerShdw blurRad="38100" dist="38100" dir="2700000" algn="tl">
                        <a:srgbClr val="C0C0C0"/>
                      </a:outerShdw>
                    </a:effectLst>
                    <a:ea typeface="Batang" pitchFamily="18" charset="-127"/>
                    <a:cs typeface="Arial" pitchFamily="34" charset="0"/>
                  </a:endParaRPr>
                </a:p>
              </p:txBody>
            </p:sp>
            <p:sp>
              <p:nvSpPr>
                <p:cNvPr id="1333" name="Rectangle 647"/>
                <p:cNvSpPr>
                  <a:spLocks noChangeArrowheads="1"/>
                </p:cNvSpPr>
                <p:nvPr/>
              </p:nvSpPr>
              <p:spPr bwMode="auto">
                <a:xfrm>
                  <a:off x="5012807" y="5112630"/>
                  <a:ext cx="673589" cy="254344"/>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ea typeface="Batang" pitchFamily="18" charset="-127"/>
                      <a:cs typeface="Arial" pitchFamily="34" charset="0"/>
                    </a:rPr>
                    <a:t>9 </a:t>
                  </a:r>
                  <a:r>
                    <a:rPr lang="en-GB" sz="1400" b="1" dirty="0" err="1" smtClean="0">
                      <a:solidFill>
                        <a:srgbClr val="0070C0"/>
                      </a:solidFill>
                      <a:ea typeface="Batang" pitchFamily="18" charset="-127"/>
                      <a:cs typeface="Arial" pitchFamily="34" charset="0"/>
                    </a:rPr>
                    <a:t>mesi</a:t>
                  </a:r>
                  <a:endParaRPr lang="en-GB" sz="1400" dirty="0">
                    <a:solidFill>
                      <a:srgbClr val="0070C0"/>
                    </a:solidFill>
                    <a:effectLst>
                      <a:outerShdw blurRad="38100" dist="38100" dir="2700000" algn="tl">
                        <a:srgbClr val="C0C0C0"/>
                      </a:outerShdw>
                    </a:effectLst>
                    <a:ea typeface="Batang" pitchFamily="18" charset="-127"/>
                    <a:cs typeface="Arial" pitchFamily="34" charset="0"/>
                  </a:endParaRPr>
                </a:p>
              </p:txBody>
            </p:sp>
            <p:sp>
              <p:nvSpPr>
                <p:cNvPr id="1334" name="Rectangle 648"/>
                <p:cNvSpPr>
                  <a:spLocks noChangeArrowheads="1"/>
                </p:cNvSpPr>
                <p:nvPr/>
              </p:nvSpPr>
              <p:spPr bwMode="auto">
                <a:xfrm>
                  <a:off x="6108724" y="5112630"/>
                  <a:ext cx="793595" cy="254344"/>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ea typeface="Batang" pitchFamily="18" charset="-127"/>
                      <a:cs typeface="Arial" pitchFamily="34" charset="0"/>
                    </a:rPr>
                    <a:t>12 </a:t>
                  </a:r>
                  <a:r>
                    <a:rPr lang="en-GB" sz="1400" b="1" dirty="0" err="1" smtClean="0">
                      <a:solidFill>
                        <a:srgbClr val="0070C0"/>
                      </a:solidFill>
                      <a:ea typeface="Batang" pitchFamily="18" charset="-127"/>
                      <a:cs typeface="Arial" pitchFamily="34" charset="0"/>
                    </a:rPr>
                    <a:t>mesi</a:t>
                  </a:r>
                  <a:endParaRPr lang="en-GB" sz="1400" dirty="0">
                    <a:solidFill>
                      <a:srgbClr val="0070C0"/>
                    </a:solidFill>
                    <a:effectLst>
                      <a:outerShdw blurRad="38100" dist="38100" dir="2700000" algn="tl">
                        <a:srgbClr val="C0C0C0"/>
                      </a:outerShdw>
                    </a:effectLst>
                    <a:ea typeface="Batang" pitchFamily="18" charset="-127"/>
                    <a:cs typeface="Arial" pitchFamily="34" charset="0"/>
                  </a:endParaRPr>
                </a:p>
              </p:txBody>
            </p:sp>
            <p:sp>
              <p:nvSpPr>
                <p:cNvPr id="81961" name="Text Box 3"/>
                <p:cNvSpPr txBox="1">
                  <a:spLocks noChangeArrowheads="1"/>
                </p:cNvSpPr>
                <p:nvPr/>
              </p:nvSpPr>
              <p:spPr bwMode="auto">
                <a:xfrm rot="16200000">
                  <a:off x="-849777" y="2936089"/>
                  <a:ext cx="2927673" cy="371636"/>
                </a:xfrm>
                <a:prstGeom prst="rect">
                  <a:avLst/>
                </a:prstGeom>
                <a:noFill/>
                <a:ln w="9525">
                  <a:noFill/>
                  <a:miter lim="800000"/>
                  <a:headEnd/>
                  <a:tailEnd/>
                </a:ln>
              </p:spPr>
              <p:txBody>
                <a:bodyPr wrap="none">
                  <a:spAutoFit/>
                </a:bodyPr>
                <a:lstStyle/>
                <a:p>
                  <a:pPr algn="ctr">
                    <a:spcBef>
                      <a:spcPct val="20000"/>
                    </a:spcBef>
                  </a:pPr>
                  <a:r>
                    <a:rPr lang="de-DE" sz="1400" b="1" dirty="0" err="1" smtClean="0">
                      <a:solidFill>
                        <a:srgbClr val="0070C0"/>
                      </a:solidFill>
                    </a:rPr>
                    <a:t>Concentrazione</a:t>
                  </a:r>
                  <a:r>
                    <a:rPr lang="de-DE" sz="1400" b="1" dirty="0" smtClean="0">
                      <a:solidFill>
                        <a:srgbClr val="0070C0"/>
                      </a:solidFill>
                    </a:rPr>
                    <a:t> PSA </a:t>
                  </a:r>
                  <a:r>
                    <a:rPr lang="de-DE" sz="1400" b="1" dirty="0">
                      <a:solidFill>
                        <a:srgbClr val="0070C0"/>
                      </a:solidFill>
                    </a:rPr>
                    <a:t>(µg/L)</a:t>
                  </a:r>
                </a:p>
              </p:txBody>
            </p:sp>
            <p:sp>
              <p:nvSpPr>
                <p:cNvPr id="81962" name="Rectangle 650"/>
                <p:cNvSpPr>
                  <a:spLocks noChangeArrowheads="1"/>
                </p:cNvSpPr>
                <p:nvPr/>
              </p:nvSpPr>
              <p:spPr bwMode="auto">
                <a:xfrm>
                  <a:off x="7590456" y="5547942"/>
                  <a:ext cx="2703800" cy="363348"/>
                </a:xfrm>
                <a:prstGeom prst="rect">
                  <a:avLst/>
                </a:prstGeom>
                <a:noFill/>
                <a:ln w="9525">
                  <a:noFill/>
                  <a:miter lim="800000"/>
                  <a:headEnd/>
                  <a:tailEnd/>
                </a:ln>
              </p:spPr>
              <p:txBody>
                <a:bodyPr wrap="none">
                  <a:spAutoFit/>
                </a:bodyPr>
                <a:lstStyle/>
                <a:p>
                  <a:pPr algn="r"/>
                  <a:r>
                    <a:rPr lang="en-US" sz="1400" dirty="0" err="1" smtClean="0">
                      <a:solidFill>
                        <a:srgbClr val="0070C0"/>
                      </a:solidFill>
                    </a:rPr>
                    <a:t>Valore</a:t>
                  </a:r>
                  <a:r>
                    <a:rPr lang="en-US" sz="1400" dirty="0" smtClean="0">
                      <a:solidFill>
                        <a:srgbClr val="0070C0"/>
                      </a:solidFill>
                    </a:rPr>
                    <a:t> </a:t>
                  </a:r>
                  <a:r>
                    <a:rPr lang="en-US" sz="1400" dirty="0" err="1" smtClean="0">
                      <a:solidFill>
                        <a:srgbClr val="0070C0"/>
                      </a:solidFill>
                    </a:rPr>
                    <a:t>normale</a:t>
                  </a:r>
                  <a:r>
                    <a:rPr lang="en-US" sz="1400" dirty="0" smtClean="0">
                      <a:solidFill>
                        <a:srgbClr val="0070C0"/>
                      </a:solidFill>
                    </a:rPr>
                    <a:t>: &lt;4.0 </a:t>
                  </a:r>
                  <a:r>
                    <a:rPr lang="en-US" sz="1400" dirty="0">
                      <a:solidFill>
                        <a:srgbClr val="0070C0"/>
                      </a:solidFill>
                    </a:rPr>
                    <a:t>µg/L</a:t>
                  </a:r>
                  <a:endParaRPr lang="en-GB" sz="1400" dirty="0">
                    <a:solidFill>
                      <a:srgbClr val="0070C0"/>
                    </a:solidFill>
                  </a:endParaRPr>
                </a:p>
              </p:txBody>
            </p:sp>
            <p:sp>
              <p:nvSpPr>
                <p:cNvPr id="81945" name="Line 632"/>
                <p:cNvSpPr>
                  <a:spLocks noChangeShapeType="1"/>
                </p:cNvSpPr>
                <p:nvPr/>
              </p:nvSpPr>
              <p:spPr bwMode="auto">
                <a:xfrm>
                  <a:off x="1149351" y="4912160"/>
                  <a:ext cx="6012455" cy="1617"/>
                </a:xfrm>
                <a:prstGeom prst="line">
                  <a:avLst/>
                </a:prstGeom>
                <a:noFill/>
                <a:ln w="28575">
                  <a:solidFill>
                    <a:srgbClr val="0070C0"/>
                  </a:solidFill>
                  <a:round/>
                  <a:headEnd/>
                  <a:tailEnd/>
                </a:ln>
              </p:spPr>
              <p:txBody>
                <a:bodyPr/>
                <a:lstStyle/>
                <a:p>
                  <a:endParaRPr lang="en-GB">
                    <a:solidFill>
                      <a:srgbClr val="0070C0"/>
                    </a:solidFill>
                  </a:endParaRPr>
                </a:p>
              </p:txBody>
            </p:sp>
          </p:grpSp>
          <p:sp>
            <p:nvSpPr>
              <p:cNvPr id="81927" name="Rectangle 651"/>
              <p:cNvSpPr>
                <a:spLocks noChangeArrowheads="1"/>
              </p:cNvSpPr>
              <p:nvPr/>
            </p:nvSpPr>
            <p:spPr bwMode="auto">
              <a:xfrm>
                <a:off x="5187751" y="5911290"/>
                <a:ext cx="5132793" cy="363348"/>
              </a:xfrm>
              <a:prstGeom prst="rect">
                <a:avLst/>
              </a:prstGeom>
              <a:noFill/>
              <a:ln w="9525">
                <a:noFill/>
                <a:miter lim="800000"/>
                <a:headEnd/>
                <a:tailEnd/>
              </a:ln>
            </p:spPr>
            <p:txBody>
              <a:bodyPr wrap="square">
                <a:spAutoFit/>
              </a:bodyPr>
              <a:lstStyle/>
              <a:p>
                <a:pPr algn="r"/>
                <a:r>
                  <a:rPr lang="en-US" sz="1400" dirty="0" err="1" smtClean="0">
                    <a:solidFill>
                      <a:srgbClr val="0070C0"/>
                    </a:solidFill>
                  </a:rPr>
                  <a:t>Età</a:t>
                </a:r>
                <a:r>
                  <a:rPr lang="en-US" sz="1400" dirty="0" smtClean="0">
                    <a:solidFill>
                      <a:srgbClr val="0070C0"/>
                    </a:solidFill>
                  </a:rPr>
                  <a:t> media: </a:t>
                </a:r>
                <a:r>
                  <a:rPr lang="en-US" sz="1400" dirty="0">
                    <a:solidFill>
                      <a:srgbClr val="0070C0"/>
                    </a:solidFill>
                  </a:rPr>
                  <a:t>64 </a:t>
                </a:r>
                <a:r>
                  <a:rPr lang="en-US" sz="1400" dirty="0" err="1" smtClean="0">
                    <a:solidFill>
                      <a:srgbClr val="0070C0"/>
                    </a:solidFill>
                  </a:rPr>
                  <a:t>anni</a:t>
                </a:r>
                <a:r>
                  <a:rPr lang="en-US" sz="1400" dirty="0" smtClean="0">
                    <a:solidFill>
                      <a:srgbClr val="0070C0"/>
                    </a:solidFill>
                  </a:rPr>
                  <a:t>, </a:t>
                </a:r>
                <a:r>
                  <a:rPr lang="en-US" sz="1400" dirty="0">
                    <a:solidFill>
                      <a:srgbClr val="0070C0"/>
                    </a:solidFill>
                  </a:rPr>
                  <a:t>range: </a:t>
                </a:r>
                <a:r>
                  <a:rPr lang="en-US" sz="1400" dirty="0" smtClean="0">
                    <a:solidFill>
                      <a:srgbClr val="0070C0"/>
                    </a:solidFill>
                  </a:rPr>
                  <a:t>54–76</a:t>
                </a:r>
                <a:endParaRPr lang="en-GB" sz="1400" dirty="0">
                  <a:solidFill>
                    <a:srgbClr val="0070C0"/>
                  </a:solidFill>
                </a:endParaRPr>
              </a:p>
            </p:txBody>
          </p:sp>
        </p:grpSp>
      </p:grpSp>
      <p:sp>
        <p:nvSpPr>
          <p:cNvPr id="81928" name="TextBox 653"/>
          <p:cNvSpPr txBox="1">
            <a:spLocks noChangeArrowheads="1"/>
          </p:cNvSpPr>
          <p:nvPr/>
        </p:nvSpPr>
        <p:spPr bwMode="auto">
          <a:xfrm>
            <a:off x="1514804" y="1715155"/>
            <a:ext cx="5108447" cy="523220"/>
          </a:xfrm>
          <a:prstGeom prst="rect">
            <a:avLst/>
          </a:prstGeom>
          <a:solidFill>
            <a:srgbClr val="00B0F0"/>
          </a:solidFill>
          <a:ln w="9525">
            <a:solidFill>
              <a:schemeClr val="bg1"/>
            </a:solidFill>
            <a:miter lim="800000"/>
            <a:headEnd/>
            <a:tailEnd/>
          </a:ln>
        </p:spPr>
        <p:txBody>
          <a:bodyPr wrap="square">
            <a:spAutoFit/>
          </a:bodyPr>
          <a:lstStyle/>
          <a:p>
            <a:pPr algn="ctr"/>
            <a:r>
              <a:rPr lang="it-IT" sz="1400" b="1" dirty="0" smtClean="0">
                <a:solidFill>
                  <a:schemeClr val="bg2"/>
                </a:solidFill>
              </a:rPr>
              <a:t>PSA in uomini ipogonadici (n=28) affetti da disturbi erettili in terapia con testosterone </a:t>
            </a:r>
            <a:r>
              <a:rPr lang="it-IT" sz="1400" b="1" dirty="0" err="1" smtClean="0">
                <a:solidFill>
                  <a:schemeClr val="bg2"/>
                </a:solidFill>
              </a:rPr>
              <a:t>undecanoato</a:t>
            </a:r>
            <a:r>
              <a:rPr lang="it-IT" sz="1400" b="1" dirty="0" smtClean="0">
                <a:solidFill>
                  <a:schemeClr val="bg2"/>
                </a:solidFill>
              </a:rPr>
              <a:t> (</a:t>
            </a:r>
            <a:r>
              <a:rPr lang="it-IT" sz="1400" b="1" dirty="0" err="1" smtClean="0">
                <a:solidFill>
                  <a:schemeClr val="bg2"/>
                </a:solidFill>
              </a:rPr>
              <a:t>Nebido</a:t>
            </a:r>
            <a:r>
              <a:rPr lang="it-IT" sz="1400" b="1" baseline="30000" dirty="0" err="1" smtClean="0">
                <a:solidFill>
                  <a:schemeClr val="bg2"/>
                </a:solidFill>
              </a:rPr>
              <a:t>®</a:t>
            </a:r>
            <a:r>
              <a:rPr lang="it-IT" sz="1400" b="1" dirty="0" smtClean="0">
                <a:solidFill>
                  <a:schemeClr val="bg2"/>
                </a:solidFill>
              </a:rPr>
              <a:t>)</a:t>
            </a:r>
            <a:endParaRPr lang="it-IT" sz="1400" b="1" dirty="0">
              <a:solidFill>
                <a:schemeClr val="bg2"/>
              </a:solidFill>
            </a:endParaRPr>
          </a:p>
        </p:txBody>
      </p:sp>
      <p:sp>
        <p:nvSpPr>
          <p:cNvPr id="662" name="Text Box 7"/>
          <p:cNvSpPr txBox="1">
            <a:spLocks noChangeArrowheads="1"/>
          </p:cNvSpPr>
          <p:nvPr/>
        </p:nvSpPr>
        <p:spPr bwMode="auto">
          <a:xfrm>
            <a:off x="103534" y="6375400"/>
            <a:ext cx="3321672" cy="261610"/>
          </a:xfrm>
          <a:prstGeom prst="rect">
            <a:avLst/>
          </a:prstGeom>
          <a:noFill/>
          <a:ln w="12700">
            <a:noFill/>
            <a:miter lim="800000"/>
            <a:headEnd type="none" w="sm" len="sm"/>
            <a:tailEnd type="none" w="sm" len="sm"/>
          </a:ln>
        </p:spPr>
        <p:txBody>
          <a:bodyPr wrap="square">
            <a:spAutoFit/>
          </a:bodyPr>
          <a:lstStyle/>
          <a:p>
            <a:pPr eaLnBrk="0" hangingPunct="0">
              <a:spcBef>
                <a:spcPct val="20000"/>
              </a:spcBef>
            </a:pPr>
            <a:r>
              <a:rPr lang="de-DE" sz="1100" dirty="0" smtClean="0">
                <a:solidFill>
                  <a:srgbClr val="0070C0"/>
                </a:solidFill>
              </a:rPr>
              <a:t>Saad F </a:t>
            </a:r>
            <a:r>
              <a:rPr lang="de-DE" sz="1100" i="1" dirty="0" smtClean="0">
                <a:solidFill>
                  <a:srgbClr val="0070C0"/>
                </a:solidFill>
              </a:rPr>
              <a:t>et al. Arch Androl </a:t>
            </a:r>
            <a:r>
              <a:rPr lang="de-DE" sz="1100" dirty="0" smtClean="0">
                <a:solidFill>
                  <a:srgbClr val="0070C0"/>
                </a:solidFill>
              </a:rPr>
              <a:t>2007;53:1–5.</a:t>
            </a:r>
            <a:endParaRPr lang="de-DE" sz="1100" dirty="0">
              <a:solidFill>
                <a:srgbClr val="0070C0"/>
              </a:solidFill>
            </a:endParaRPr>
          </a:p>
        </p:txBody>
      </p:sp>
      <p:sp>
        <p:nvSpPr>
          <p:cNvPr id="1294" name="Rectangle 1293"/>
          <p:cNvSpPr/>
          <p:nvPr/>
        </p:nvSpPr>
        <p:spPr>
          <a:xfrm>
            <a:off x="1723233" y="3760354"/>
            <a:ext cx="785389" cy="1460945"/>
          </a:xfrm>
          <a:prstGeom prst="rect">
            <a:avLst/>
          </a:prstGeom>
          <a:solidFill>
            <a:schemeClr val="bg1">
              <a:lumMod val="65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95" name="Rectangle 1294"/>
          <p:cNvSpPr/>
          <p:nvPr/>
        </p:nvSpPr>
        <p:spPr>
          <a:xfrm>
            <a:off x="2755587" y="3765836"/>
            <a:ext cx="785389" cy="1451911"/>
          </a:xfrm>
          <a:prstGeom prst="rect">
            <a:avLst/>
          </a:prstGeom>
          <a:solidFill>
            <a:srgbClr val="00B0F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96" name="Rectangle 1295"/>
          <p:cNvSpPr/>
          <p:nvPr/>
        </p:nvSpPr>
        <p:spPr>
          <a:xfrm>
            <a:off x="3774592" y="3978264"/>
            <a:ext cx="785389" cy="1239484"/>
          </a:xfrm>
          <a:prstGeom prst="rect">
            <a:avLst/>
          </a:prstGeom>
          <a:solidFill>
            <a:srgbClr val="00B0F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97" name="Rectangle 1296"/>
          <p:cNvSpPr/>
          <p:nvPr/>
        </p:nvSpPr>
        <p:spPr>
          <a:xfrm>
            <a:off x="4677240" y="3756801"/>
            <a:ext cx="785389" cy="1464497"/>
          </a:xfrm>
          <a:prstGeom prst="rect">
            <a:avLst/>
          </a:prstGeom>
          <a:solidFill>
            <a:srgbClr val="00B0F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98" name="Rectangle 1297"/>
          <p:cNvSpPr/>
          <p:nvPr/>
        </p:nvSpPr>
        <p:spPr>
          <a:xfrm>
            <a:off x="5625488" y="3905627"/>
            <a:ext cx="785389" cy="1312120"/>
          </a:xfrm>
          <a:prstGeom prst="rect">
            <a:avLst/>
          </a:prstGeom>
          <a:solidFill>
            <a:srgbClr val="00B0F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436"/>
          <p:cNvSpPr>
            <a:spLocks noGrp="1"/>
          </p:cNvSpPr>
          <p:nvPr>
            <p:ph type="title"/>
          </p:nvPr>
        </p:nvSpPr>
        <p:spPr>
          <a:xfrm>
            <a:off x="598488" y="730251"/>
            <a:ext cx="8302444" cy="892174"/>
          </a:xfrm>
        </p:spPr>
        <p:txBody>
          <a:bodyPr>
            <a:noAutofit/>
          </a:bodyPr>
          <a:lstStyle/>
          <a:p>
            <a:r>
              <a:rPr lang="it-IT" sz="2000" dirty="0" smtClean="0"/>
              <a:t>Nessuna variazione significativa di PSA dopo un anno </a:t>
            </a:r>
            <a:br>
              <a:rPr lang="it-IT" sz="2000" dirty="0" smtClean="0"/>
            </a:br>
            <a:r>
              <a:rPr lang="it-IT" sz="2000" dirty="0" smtClean="0"/>
              <a:t>di terapia con </a:t>
            </a:r>
            <a:r>
              <a:rPr lang="it-IT" sz="2000" dirty="0" err="1" smtClean="0"/>
              <a:t>testosterone*</a:t>
            </a:r>
            <a:r>
              <a:rPr lang="it-IT" sz="2000" dirty="0" smtClean="0"/>
              <a:t> in uomini affetti da </a:t>
            </a:r>
            <a:r>
              <a:rPr lang="it-IT" sz="2000" dirty="0" err="1" smtClean="0"/>
              <a:t>ipogonadismo</a:t>
            </a:r>
            <a:endParaRPr lang="it-IT" sz="2000" dirty="0"/>
          </a:p>
        </p:txBody>
      </p:sp>
      <p:grpSp>
        <p:nvGrpSpPr>
          <p:cNvPr id="2" name="Group 6"/>
          <p:cNvGrpSpPr>
            <a:grpSpLocks/>
          </p:cNvGrpSpPr>
          <p:nvPr/>
        </p:nvGrpSpPr>
        <p:grpSpPr bwMode="auto">
          <a:xfrm>
            <a:off x="690912" y="1933575"/>
            <a:ext cx="8444818" cy="4440731"/>
            <a:chOff x="291" y="912"/>
            <a:chExt cx="5926" cy="3005"/>
          </a:xfrm>
        </p:grpSpPr>
        <p:sp>
          <p:nvSpPr>
            <p:cNvPr id="82951" name="Rectangle 7"/>
            <p:cNvSpPr>
              <a:spLocks noChangeArrowheads="1"/>
            </p:cNvSpPr>
            <p:nvPr/>
          </p:nvSpPr>
          <p:spPr bwMode="auto">
            <a:xfrm>
              <a:off x="4713" y="3605"/>
              <a:ext cx="1504" cy="312"/>
            </a:xfrm>
            <a:prstGeom prst="rect">
              <a:avLst/>
            </a:prstGeom>
            <a:noFill/>
            <a:ln w="9525">
              <a:noFill/>
              <a:miter lim="800000"/>
              <a:headEnd/>
              <a:tailEnd/>
            </a:ln>
          </p:spPr>
          <p:txBody>
            <a:bodyPr wrap="square">
              <a:spAutoFit/>
            </a:bodyPr>
            <a:lstStyle/>
            <a:p>
              <a:pPr algn="r"/>
              <a:r>
                <a:rPr lang="en-US" sz="1200" dirty="0" smtClean="0">
                  <a:solidFill>
                    <a:srgbClr val="0070C0"/>
                  </a:solidFill>
                </a:rPr>
                <a:t>*IM o </a:t>
              </a:r>
              <a:r>
                <a:rPr lang="en-US" sz="1200" dirty="0" err="1" smtClean="0">
                  <a:solidFill>
                    <a:srgbClr val="0070C0"/>
                  </a:solidFill>
                </a:rPr>
                <a:t>transdermico</a:t>
              </a:r>
              <a:endParaRPr lang="en-US" sz="1200" dirty="0">
                <a:solidFill>
                  <a:srgbClr val="0070C0"/>
                </a:solidFill>
              </a:endParaRPr>
            </a:p>
            <a:p>
              <a:pPr algn="r"/>
              <a:r>
                <a:rPr lang="en-US" sz="1200" dirty="0">
                  <a:solidFill>
                    <a:srgbClr val="0070C0"/>
                  </a:solidFill>
                </a:rPr>
                <a:t> </a:t>
              </a:r>
              <a:r>
                <a:rPr lang="en-US" sz="1200" dirty="0" smtClean="0">
                  <a:solidFill>
                    <a:srgbClr val="0070C0"/>
                  </a:solidFill>
                </a:rPr>
                <a:t>N=58</a:t>
              </a:r>
              <a:endParaRPr lang="de-DE" sz="1200" dirty="0">
                <a:solidFill>
                  <a:srgbClr val="0070C0"/>
                </a:solidFill>
              </a:endParaRPr>
            </a:p>
          </p:txBody>
        </p:sp>
        <p:grpSp>
          <p:nvGrpSpPr>
            <p:cNvPr id="3" name="Group 8"/>
            <p:cNvGrpSpPr>
              <a:grpSpLocks/>
            </p:cNvGrpSpPr>
            <p:nvPr/>
          </p:nvGrpSpPr>
          <p:grpSpPr bwMode="auto">
            <a:xfrm>
              <a:off x="1416" y="2298"/>
              <a:ext cx="271" cy="826"/>
              <a:chOff x="1186" y="2548"/>
              <a:chExt cx="271" cy="826"/>
            </a:xfrm>
          </p:grpSpPr>
          <p:sp>
            <p:nvSpPr>
              <p:cNvPr id="83337" name="Rectangle 9"/>
              <p:cNvSpPr>
                <a:spLocks noChangeArrowheads="1"/>
              </p:cNvSpPr>
              <p:nvPr/>
            </p:nvSpPr>
            <p:spPr bwMode="auto">
              <a:xfrm>
                <a:off x="1186" y="2548"/>
                <a:ext cx="6" cy="826"/>
              </a:xfrm>
              <a:prstGeom prst="rect">
                <a:avLst/>
              </a:prstGeom>
              <a:solidFill>
                <a:srgbClr val="749B00"/>
              </a:solidFill>
              <a:ln w="9525">
                <a:noFill/>
                <a:miter lim="800000"/>
                <a:headEnd/>
                <a:tailEnd/>
              </a:ln>
            </p:spPr>
            <p:txBody>
              <a:bodyPr/>
              <a:lstStyle/>
              <a:p>
                <a:endParaRPr lang="en-GB">
                  <a:solidFill>
                    <a:srgbClr val="0070C0"/>
                  </a:solidFill>
                </a:endParaRPr>
              </a:p>
            </p:txBody>
          </p:sp>
          <p:sp>
            <p:nvSpPr>
              <p:cNvPr id="83338" name="Rectangle 10"/>
              <p:cNvSpPr>
                <a:spLocks noChangeArrowheads="1"/>
              </p:cNvSpPr>
              <p:nvPr/>
            </p:nvSpPr>
            <p:spPr bwMode="auto">
              <a:xfrm>
                <a:off x="1192" y="2548"/>
                <a:ext cx="6" cy="826"/>
              </a:xfrm>
              <a:prstGeom prst="rect">
                <a:avLst/>
              </a:prstGeom>
              <a:solidFill>
                <a:srgbClr val="749C00"/>
              </a:solidFill>
              <a:ln w="9525">
                <a:noFill/>
                <a:miter lim="800000"/>
                <a:headEnd/>
                <a:tailEnd/>
              </a:ln>
            </p:spPr>
            <p:txBody>
              <a:bodyPr/>
              <a:lstStyle/>
              <a:p>
                <a:endParaRPr lang="en-GB">
                  <a:solidFill>
                    <a:srgbClr val="0070C0"/>
                  </a:solidFill>
                </a:endParaRPr>
              </a:p>
            </p:txBody>
          </p:sp>
          <p:sp>
            <p:nvSpPr>
              <p:cNvPr id="83339" name="Rectangle 11"/>
              <p:cNvSpPr>
                <a:spLocks noChangeArrowheads="1"/>
              </p:cNvSpPr>
              <p:nvPr/>
            </p:nvSpPr>
            <p:spPr bwMode="auto">
              <a:xfrm>
                <a:off x="1198" y="2548"/>
                <a:ext cx="6" cy="826"/>
              </a:xfrm>
              <a:prstGeom prst="rect">
                <a:avLst/>
              </a:prstGeom>
              <a:solidFill>
                <a:srgbClr val="759D00"/>
              </a:solidFill>
              <a:ln w="9525">
                <a:noFill/>
                <a:miter lim="800000"/>
                <a:headEnd/>
                <a:tailEnd/>
              </a:ln>
            </p:spPr>
            <p:txBody>
              <a:bodyPr/>
              <a:lstStyle/>
              <a:p>
                <a:endParaRPr lang="en-GB">
                  <a:solidFill>
                    <a:srgbClr val="0070C0"/>
                  </a:solidFill>
                </a:endParaRPr>
              </a:p>
            </p:txBody>
          </p:sp>
          <p:sp>
            <p:nvSpPr>
              <p:cNvPr id="83340" name="Rectangle 12"/>
              <p:cNvSpPr>
                <a:spLocks noChangeArrowheads="1"/>
              </p:cNvSpPr>
              <p:nvPr/>
            </p:nvSpPr>
            <p:spPr bwMode="auto">
              <a:xfrm>
                <a:off x="1204" y="2548"/>
                <a:ext cx="6" cy="826"/>
              </a:xfrm>
              <a:prstGeom prst="rect">
                <a:avLst/>
              </a:prstGeom>
              <a:solidFill>
                <a:srgbClr val="769E00"/>
              </a:solidFill>
              <a:ln w="9525">
                <a:noFill/>
                <a:miter lim="800000"/>
                <a:headEnd/>
                <a:tailEnd/>
              </a:ln>
            </p:spPr>
            <p:txBody>
              <a:bodyPr/>
              <a:lstStyle/>
              <a:p>
                <a:endParaRPr lang="en-GB">
                  <a:solidFill>
                    <a:srgbClr val="0070C0"/>
                  </a:solidFill>
                </a:endParaRPr>
              </a:p>
            </p:txBody>
          </p:sp>
          <p:sp>
            <p:nvSpPr>
              <p:cNvPr id="83341" name="Rectangle 13"/>
              <p:cNvSpPr>
                <a:spLocks noChangeArrowheads="1"/>
              </p:cNvSpPr>
              <p:nvPr/>
            </p:nvSpPr>
            <p:spPr bwMode="auto">
              <a:xfrm>
                <a:off x="1210" y="2548"/>
                <a:ext cx="6" cy="826"/>
              </a:xfrm>
              <a:prstGeom prst="rect">
                <a:avLst/>
              </a:prstGeom>
              <a:solidFill>
                <a:srgbClr val="78A000"/>
              </a:solidFill>
              <a:ln w="9525">
                <a:noFill/>
                <a:miter lim="800000"/>
                <a:headEnd/>
                <a:tailEnd/>
              </a:ln>
            </p:spPr>
            <p:txBody>
              <a:bodyPr/>
              <a:lstStyle/>
              <a:p>
                <a:endParaRPr lang="en-GB">
                  <a:solidFill>
                    <a:srgbClr val="0070C0"/>
                  </a:solidFill>
                </a:endParaRPr>
              </a:p>
            </p:txBody>
          </p:sp>
          <p:sp>
            <p:nvSpPr>
              <p:cNvPr id="83342" name="Rectangle 14"/>
              <p:cNvSpPr>
                <a:spLocks noChangeArrowheads="1"/>
              </p:cNvSpPr>
              <p:nvPr/>
            </p:nvSpPr>
            <p:spPr bwMode="auto">
              <a:xfrm>
                <a:off x="1216" y="2548"/>
                <a:ext cx="6" cy="826"/>
              </a:xfrm>
              <a:prstGeom prst="rect">
                <a:avLst/>
              </a:prstGeom>
              <a:solidFill>
                <a:srgbClr val="79A200"/>
              </a:solidFill>
              <a:ln w="9525">
                <a:noFill/>
                <a:miter lim="800000"/>
                <a:headEnd/>
                <a:tailEnd/>
              </a:ln>
            </p:spPr>
            <p:txBody>
              <a:bodyPr/>
              <a:lstStyle/>
              <a:p>
                <a:endParaRPr lang="en-GB">
                  <a:solidFill>
                    <a:srgbClr val="0070C0"/>
                  </a:solidFill>
                </a:endParaRPr>
              </a:p>
            </p:txBody>
          </p:sp>
          <p:sp>
            <p:nvSpPr>
              <p:cNvPr id="83343" name="Rectangle 15"/>
              <p:cNvSpPr>
                <a:spLocks noChangeArrowheads="1"/>
              </p:cNvSpPr>
              <p:nvPr/>
            </p:nvSpPr>
            <p:spPr bwMode="auto">
              <a:xfrm>
                <a:off x="1222" y="2548"/>
                <a:ext cx="6" cy="826"/>
              </a:xfrm>
              <a:prstGeom prst="rect">
                <a:avLst/>
              </a:prstGeom>
              <a:solidFill>
                <a:srgbClr val="7BA400"/>
              </a:solidFill>
              <a:ln w="9525">
                <a:noFill/>
                <a:miter lim="800000"/>
                <a:headEnd/>
                <a:tailEnd/>
              </a:ln>
            </p:spPr>
            <p:txBody>
              <a:bodyPr/>
              <a:lstStyle/>
              <a:p>
                <a:endParaRPr lang="en-GB">
                  <a:solidFill>
                    <a:srgbClr val="0070C0"/>
                  </a:solidFill>
                </a:endParaRPr>
              </a:p>
            </p:txBody>
          </p:sp>
          <p:sp>
            <p:nvSpPr>
              <p:cNvPr id="83344" name="Rectangle 16"/>
              <p:cNvSpPr>
                <a:spLocks noChangeArrowheads="1"/>
              </p:cNvSpPr>
              <p:nvPr/>
            </p:nvSpPr>
            <p:spPr bwMode="auto">
              <a:xfrm>
                <a:off x="1228" y="2548"/>
                <a:ext cx="6" cy="826"/>
              </a:xfrm>
              <a:prstGeom prst="rect">
                <a:avLst/>
              </a:prstGeom>
              <a:solidFill>
                <a:srgbClr val="7DA800"/>
              </a:solidFill>
              <a:ln w="9525">
                <a:noFill/>
                <a:miter lim="800000"/>
                <a:headEnd/>
                <a:tailEnd/>
              </a:ln>
            </p:spPr>
            <p:txBody>
              <a:bodyPr/>
              <a:lstStyle/>
              <a:p>
                <a:endParaRPr lang="en-GB">
                  <a:solidFill>
                    <a:srgbClr val="0070C0"/>
                  </a:solidFill>
                </a:endParaRPr>
              </a:p>
            </p:txBody>
          </p:sp>
          <p:sp>
            <p:nvSpPr>
              <p:cNvPr id="83345" name="Rectangle 17"/>
              <p:cNvSpPr>
                <a:spLocks noChangeArrowheads="1"/>
              </p:cNvSpPr>
              <p:nvPr/>
            </p:nvSpPr>
            <p:spPr bwMode="auto">
              <a:xfrm>
                <a:off x="1234" y="2548"/>
                <a:ext cx="6" cy="826"/>
              </a:xfrm>
              <a:prstGeom prst="rect">
                <a:avLst/>
              </a:prstGeom>
              <a:solidFill>
                <a:srgbClr val="80AB00"/>
              </a:solidFill>
              <a:ln w="9525">
                <a:noFill/>
                <a:miter lim="800000"/>
                <a:headEnd/>
                <a:tailEnd/>
              </a:ln>
            </p:spPr>
            <p:txBody>
              <a:bodyPr/>
              <a:lstStyle/>
              <a:p>
                <a:endParaRPr lang="en-GB">
                  <a:solidFill>
                    <a:srgbClr val="0070C0"/>
                  </a:solidFill>
                </a:endParaRPr>
              </a:p>
            </p:txBody>
          </p:sp>
          <p:sp>
            <p:nvSpPr>
              <p:cNvPr id="83346" name="Rectangle 18"/>
              <p:cNvSpPr>
                <a:spLocks noChangeArrowheads="1"/>
              </p:cNvSpPr>
              <p:nvPr/>
            </p:nvSpPr>
            <p:spPr bwMode="auto">
              <a:xfrm>
                <a:off x="1240" y="2548"/>
                <a:ext cx="6" cy="826"/>
              </a:xfrm>
              <a:prstGeom prst="rect">
                <a:avLst/>
              </a:prstGeom>
              <a:solidFill>
                <a:srgbClr val="83AE00"/>
              </a:solidFill>
              <a:ln w="9525">
                <a:noFill/>
                <a:miter lim="800000"/>
                <a:headEnd/>
                <a:tailEnd/>
              </a:ln>
            </p:spPr>
            <p:txBody>
              <a:bodyPr/>
              <a:lstStyle/>
              <a:p>
                <a:endParaRPr lang="en-GB">
                  <a:solidFill>
                    <a:srgbClr val="0070C0"/>
                  </a:solidFill>
                </a:endParaRPr>
              </a:p>
            </p:txBody>
          </p:sp>
          <p:sp>
            <p:nvSpPr>
              <p:cNvPr id="83347" name="Rectangle 19"/>
              <p:cNvSpPr>
                <a:spLocks noChangeArrowheads="1"/>
              </p:cNvSpPr>
              <p:nvPr/>
            </p:nvSpPr>
            <p:spPr bwMode="auto">
              <a:xfrm>
                <a:off x="1246" y="2548"/>
                <a:ext cx="6" cy="826"/>
              </a:xfrm>
              <a:prstGeom prst="rect">
                <a:avLst/>
              </a:prstGeom>
              <a:solidFill>
                <a:srgbClr val="85B200"/>
              </a:solidFill>
              <a:ln w="9525">
                <a:noFill/>
                <a:miter lim="800000"/>
                <a:headEnd/>
                <a:tailEnd/>
              </a:ln>
            </p:spPr>
            <p:txBody>
              <a:bodyPr/>
              <a:lstStyle/>
              <a:p>
                <a:endParaRPr lang="en-GB">
                  <a:solidFill>
                    <a:srgbClr val="0070C0"/>
                  </a:solidFill>
                </a:endParaRPr>
              </a:p>
            </p:txBody>
          </p:sp>
          <p:sp>
            <p:nvSpPr>
              <p:cNvPr id="83348" name="Rectangle 20"/>
              <p:cNvSpPr>
                <a:spLocks noChangeArrowheads="1"/>
              </p:cNvSpPr>
              <p:nvPr/>
            </p:nvSpPr>
            <p:spPr bwMode="auto">
              <a:xfrm>
                <a:off x="1252" y="2548"/>
                <a:ext cx="7" cy="826"/>
              </a:xfrm>
              <a:prstGeom prst="rect">
                <a:avLst/>
              </a:prstGeom>
              <a:solidFill>
                <a:srgbClr val="88B500"/>
              </a:solidFill>
              <a:ln w="9525">
                <a:noFill/>
                <a:miter lim="800000"/>
                <a:headEnd/>
                <a:tailEnd/>
              </a:ln>
            </p:spPr>
            <p:txBody>
              <a:bodyPr/>
              <a:lstStyle/>
              <a:p>
                <a:endParaRPr lang="en-GB">
                  <a:solidFill>
                    <a:srgbClr val="0070C0"/>
                  </a:solidFill>
                </a:endParaRPr>
              </a:p>
            </p:txBody>
          </p:sp>
          <p:sp>
            <p:nvSpPr>
              <p:cNvPr id="83349" name="Rectangle 21"/>
              <p:cNvSpPr>
                <a:spLocks noChangeArrowheads="1"/>
              </p:cNvSpPr>
              <p:nvPr/>
            </p:nvSpPr>
            <p:spPr bwMode="auto">
              <a:xfrm>
                <a:off x="1259" y="2548"/>
                <a:ext cx="6" cy="826"/>
              </a:xfrm>
              <a:prstGeom prst="rect">
                <a:avLst/>
              </a:prstGeom>
              <a:solidFill>
                <a:srgbClr val="8BB900"/>
              </a:solidFill>
              <a:ln w="9525">
                <a:noFill/>
                <a:miter lim="800000"/>
                <a:headEnd/>
                <a:tailEnd/>
              </a:ln>
            </p:spPr>
            <p:txBody>
              <a:bodyPr/>
              <a:lstStyle/>
              <a:p>
                <a:endParaRPr lang="en-GB">
                  <a:solidFill>
                    <a:srgbClr val="0070C0"/>
                  </a:solidFill>
                </a:endParaRPr>
              </a:p>
            </p:txBody>
          </p:sp>
          <p:sp>
            <p:nvSpPr>
              <p:cNvPr id="83350" name="Rectangle 22"/>
              <p:cNvSpPr>
                <a:spLocks noChangeArrowheads="1"/>
              </p:cNvSpPr>
              <p:nvPr/>
            </p:nvSpPr>
            <p:spPr bwMode="auto">
              <a:xfrm>
                <a:off x="1265" y="2548"/>
                <a:ext cx="6" cy="826"/>
              </a:xfrm>
              <a:prstGeom prst="rect">
                <a:avLst/>
              </a:prstGeom>
              <a:solidFill>
                <a:srgbClr val="8DBC00"/>
              </a:solidFill>
              <a:ln w="9525">
                <a:noFill/>
                <a:miter lim="800000"/>
                <a:headEnd/>
                <a:tailEnd/>
              </a:ln>
            </p:spPr>
            <p:txBody>
              <a:bodyPr/>
              <a:lstStyle/>
              <a:p>
                <a:endParaRPr lang="en-GB">
                  <a:solidFill>
                    <a:srgbClr val="0070C0"/>
                  </a:solidFill>
                </a:endParaRPr>
              </a:p>
            </p:txBody>
          </p:sp>
          <p:sp>
            <p:nvSpPr>
              <p:cNvPr id="83351" name="Rectangle 23"/>
              <p:cNvSpPr>
                <a:spLocks noChangeArrowheads="1"/>
              </p:cNvSpPr>
              <p:nvPr/>
            </p:nvSpPr>
            <p:spPr bwMode="auto">
              <a:xfrm>
                <a:off x="1271" y="2548"/>
                <a:ext cx="6" cy="826"/>
              </a:xfrm>
              <a:prstGeom prst="rect">
                <a:avLst/>
              </a:prstGeom>
              <a:solidFill>
                <a:srgbClr val="8FBF00"/>
              </a:solidFill>
              <a:ln w="9525">
                <a:noFill/>
                <a:miter lim="800000"/>
                <a:headEnd/>
                <a:tailEnd/>
              </a:ln>
            </p:spPr>
            <p:txBody>
              <a:bodyPr/>
              <a:lstStyle/>
              <a:p>
                <a:endParaRPr lang="en-GB">
                  <a:solidFill>
                    <a:srgbClr val="0070C0"/>
                  </a:solidFill>
                </a:endParaRPr>
              </a:p>
            </p:txBody>
          </p:sp>
          <p:sp>
            <p:nvSpPr>
              <p:cNvPr id="83352" name="Rectangle 24"/>
              <p:cNvSpPr>
                <a:spLocks noChangeArrowheads="1"/>
              </p:cNvSpPr>
              <p:nvPr/>
            </p:nvSpPr>
            <p:spPr bwMode="auto">
              <a:xfrm>
                <a:off x="1277" y="2548"/>
                <a:ext cx="6" cy="826"/>
              </a:xfrm>
              <a:prstGeom prst="rect">
                <a:avLst/>
              </a:prstGeom>
              <a:solidFill>
                <a:srgbClr val="92C200"/>
              </a:solidFill>
              <a:ln w="9525">
                <a:noFill/>
                <a:miter lim="800000"/>
                <a:headEnd/>
                <a:tailEnd/>
              </a:ln>
            </p:spPr>
            <p:txBody>
              <a:bodyPr/>
              <a:lstStyle/>
              <a:p>
                <a:endParaRPr lang="en-GB">
                  <a:solidFill>
                    <a:srgbClr val="0070C0"/>
                  </a:solidFill>
                </a:endParaRPr>
              </a:p>
            </p:txBody>
          </p:sp>
          <p:sp>
            <p:nvSpPr>
              <p:cNvPr id="83353" name="Rectangle 25"/>
              <p:cNvSpPr>
                <a:spLocks noChangeArrowheads="1"/>
              </p:cNvSpPr>
              <p:nvPr/>
            </p:nvSpPr>
            <p:spPr bwMode="auto">
              <a:xfrm>
                <a:off x="1283" y="2548"/>
                <a:ext cx="6" cy="826"/>
              </a:xfrm>
              <a:prstGeom prst="rect">
                <a:avLst/>
              </a:prstGeom>
              <a:solidFill>
                <a:srgbClr val="93C400"/>
              </a:solidFill>
              <a:ln w="9525">
                <a:noFill/>
                <a:miter lim="800000"/>
                <a:headEnd/>
                <a:tailEnd/>
              </a:ln>
            </p:spPr>
            <p:txBody>
              <a:bodyPr/>
              <a:lstStyle/>
              <a:p>
                <a:endParaRPr lang="en-GB">
                  <a:solidFill>
                    <a:srgbClr val="0070C0"/>
                  </a:solidFill>
                </a:endParaRPr>
              </a:p>
            </p:txBody>
          </p:sp>
          <p:sp>
            <p:nvSpPr>
              <p:cNvPr id="83354" name="Rectangle 26"/>
              <p:cNvSpPr>
                <a:spLocks noChangeArrowheads="1"/>
              </p:cNvSpPr>
              <p:nvPr/>
            </p:nvSpPr>
            <p:spPr bwMode="auto">
              <a:xfrm>
                <a:off x="1289" y="2548"/>
                <a:ext cx="6" cy="826"/>
              </a:xfrm>
              <a:prstGeom prst="rect">
                <a:avLst/>
              </a:prstGeom>
              <a:solidFill>
                <a:srgbClr val="95C700"/>
              </a:solidFill>
              <a:ln w="9525">
                <a:noFill/>
                <a:miter lim="800000"/>
                <a:headEnd/>
                <a:tailEnd/>
              </a:ln>
            </p:spPr>
            <p:txBody>
              <a:bodyPr/>
              <a:lstStyle/>
              <a:p>
                <a:endParaRPr lang="en-GB">
                  <a:solidFill>
                    <a:srgbClr val="0070C0"/>
                  </a:solidFill>
                </a:endParaRPr>
              </a:p>
            </p:txBody>
          </p:sp>
          <p:sp>
            <p:nvSpPr>
              <p:cNvPr id="83355" name="Rectangle 27"/>
              <p:cNvSpPr>
                <a:spLocks noChangeArrowheads="1"/>
              </p:cNvSpPr>
              <p:nvPr/>
            </p:nvSpPr>
            <p:spPr bwMode="auto">
              <a:xfrm>
                <a:off x="1295" y="2548"/>
                <a:ext cx="6" cy="826"/>
              </a:xfrm>
              <a:prstGeom prst="rect">
                <a:avLst/>
              </a:prstGeom>
              <a:solidFill>
                <a:srgbClr val="96C800"/>
              </a:solidFill>
              <a:ln w="9525">
                <a:noFill/>
                <a:miter lim="800000"/>
                <a:headEnd/>
                <a:tailEnd/>
              </a:ln>
            </p:spPr>
            <p:txBody>
              <a:bodyPr/>
              <a:lstStyle/>
              <a:p>
                <a:endParaRPr lang="en-GB">
                  <a:solidFill>
                    <a:srgbClr val="0070C0"/>
                  </a:solidFill>
                </a:endParaRPr>
              </a:p>
            </p:txBody>
          </p:sp>
          <p:sp>
            <p:nvSpPr>
              <p:cNvPr id="83356" name="Rectangle 28"/>
              <p:cNvSpPr>
                <a:spLocks noChangeArrowheads="1"/>
              </p:cNvSpPr>
              <p:nvPr/>
            </p:nvSpPr>
            <p:spPr bwMode="auto">
              <a:xfrm>
                <a:off x="1301" y="2548"/>
                <a:ext cx="6" cy="826"/>
              </a:xfrm>
              <a:prstGeom prst="rect">
                <a:avLst/>
              </a:prstGeom>
              <a:solidFill>
                <a:srgbClr val="97C900"/>
              </a:solidFill>
              <a:ln w="9525">
                <a:noFill/>
                <a:miter lim="800000"/>
                <a:headEnd/>
                <a:tailEnd/>
              </a:ln>
            </p:spPr>
            <p:txBody>
              <a:bodyPr/>
              <a:lstStyle/>
              <a:p>
                <a:endParaRPr lang="en-GB">
                  <a:solidFill>
                    <a:srgbClr val="0070C0"/>
                  </a:solidFill>
                </a:endParaRPr>
              </a:p>
            </p:txBody>
          </p:sp>
          <p:sp>
            <p:nvSpPr>
              <p:cNvPr id="83357" name="Rectangle 29"/>
              <p:cNvSpPr>
                <a:spLocks noChangeArrowheads="1"/>
              </p:cNvSpPr>
              <p:nvPr/>
            </p:nvSpPr>
            <p:spPr bwMode="auto">
              <a:xfrm>
                <a:off x="1307" y="2548"/>
                <a:ext cx="6" cy="826"/>
              </a:xfrm>
              <a:prstGeom prst="rect">
                <a:avLst/>
              </a:prstGeom>
              <a:solidFill>
                <a:srgbClr val="98CA00"/>
              </a:solidFill>
              <a:ln w="9525">
                <a:noFill/>
                <a:miter lim="800000"/>
                <a:headEnd/>
                <a:tailEnd/>
              </a:ln>
            </p:spPr>
            <p:txBody>
              <a:bodyPr/>
              <a:lstStyle/>
              <a:p>
                <a:endParaRPr lang="en-GB">
                  <a:solidFill>
                    <a:srgbClr val="0070C0"/>
                  </a:solidFill>
                </a:endParaRPr>
              </a:p>
            </p:txBody>
          </p:sp>
          <p:sp>
            <p:nvSpPr>
              <p:cNvPr id="83358" name="Rectangle 30"/>
              <p:cNvSpPr>
                <a:spLocks noChangeArrowheads="1"/>
              </p:cNvSpPr>
              <p:nvPr/>
            </p:nvSpPr>
            <p:spPr bwMode="auto">
              <a:xfrm>
                <a:off x="1313" y="2548"/>
                <a:ext cx="6" cy="826"/>
              </a:xfrm>
              <a:prstGeom prst="rect">
                <a:avLst/>
              </a:prstGeom>
              <a:solidFill>
                <a:srgbClr val="98CB00"/>
              </a:solidFill>
              <a:ln w="9525">
                <a:noFill/>
                <a:miter lim="800000"/>
                <a:headEnd/>
                <a:tailEnd/>
              </a:ln>
            </p:spPr>
            <p:txBody>
              <a:bodyPr/>
              <a:lstStyle/>
              <a:p>
                <a:endParaRPr lang="en-GB">
                  <a:solidFill>
                    <a:srgbClr val="0070C0"/>
                  </a:solidFill>
                </a:endParaRPr>
              </a:p>
            </p:txBody>
          </p:sp>
          <p:sp>
            <p:nvSpPr>
              <p:cNvPr id="83359" name="Rectangle 31"/>
              <p:cNvSpPr>
                <a:spLocks noChangeArrowheads="1"/>
              </p:cNvSpPr>
              <p:nvPr/>
            </p:nvSpPr>
            <p:spPr bwMode="auto">
              <a:xfrm>
                <a:off x="1319" y="2548"/>
                <a:ext cx="6" cy="826"/>
              </a:xfrm>
              <a:prstGeom prst="rect">
                <a:avLst/>
              </a:prstGeom>
              <a:solidFill>
                <a:srgbClr val="99CC00"/>
              </a:solidFill>
              <a:ln w="9525">
                <a:noFill/>
                <a:miter lim="800000"/>
                <a:headEnd/>
                <a:tailEnd/>
              </a:ln>
            </p:spPr>
            <p:txBody>
              <a:bodyPr/>
              <a:lstStyle/>
              <a:p>
                <a:endParaRPr lang="en-GB">
                  <a:solidFill>
                    <a:srgbClr val="0070C0"/>
                  </a:solidFill>
                </a:endParaRPr>
              </a:p>
            </p:txBody>
          </p:sp>
          <p:sp>
            <p:nvSpPr>
              <p:cNvPr id="83360" name="Rectangle 32"/>
              <p:cNvSpPr>
                <a:spLocks noChangeArrowheads="1"/>
              </p:cNvSpPr>
              <p:nvPr/>
            </p:nvSpPr>
            <p:spPr bwMode="auto">
              <a:xfrm>
                <a:off x="1325" y="2548"/>
                <a:ext cx="6" cy="826"/>
              </a:xfrm>
              <a:prstGeom prst="rect">
                <a:avLst/>
              </a:prstGeom>
              <a:solidFill>
                <a:srgbClr val="99CC00"/>
              </a:solidFill>
              <a:ln w="9525">
                <a:noFill/>
                <a:miter lim="800000"/>
                <a:headEnd/>
                <a:tailEnd/>
              </a:ln>
            </p:spPr>
            <p:txBody>
              <a:bodyPr/>
              <a:lstStyle/>
              <a:p>
                <a:endParaRPr lang="en-GB">
                  <a:solidFill>
                    <a:srgbClr val="0070C0"/>
                  </a:solidFill>
                </a:endParaRPr>
              </a:p>
            </p:txBody>
          </p:sp>
          <p:sp>
            <p:nvSpPr>
              <p:cNvPr id="83361" name="Rectangle 33"/>
              <p:cNvSpPr>
                <a:spLocks noChangeArrowheads="1"/>
              </p:cNvSpPr>
              <p:nvPr/>
            </p:nvSpPr>
            <p:spPr bwMode="auto">
              <a:xfrm>
                <a:off x="1331" y="2548"/>
                <a:ext cx="6" cy="826"/>
              </a:xfrm>
              <a:prstGeom prst="rect">
                <a:avLst/>
              </a:prstGeom>
              <a:solidFill>
                <a:srgbClr val="98CA00"/>
              </a:solidFill>
              <a:ln w="9525">
                <a:noFill/>
                <a:miter lim="800000"/>
                <a:headEnd/>
                <a:tailEnd/>
              </a:ln>
            </p:spPr>
            <p:txBody>
              <a:bodyPr/>
              <a:lstStyle/>
              <a:p>
                <a:endParaRPr lang="en-GB">
                  <a:solidFill>
                    <a:srgbClr val="0070C0"/>
                  </a:solidFill>
                </a:endParaRPr>
              </a:p>
            </p:txBody>
          </p:sp>
          <p:sp>
            <p:nvSpPr>
              <p:cNvPr id="83362" name="Rectangle 34"/>
              <p:cNvSpPr>
                <a:spLocks noChangeArrowheads="1"/>
              </p:cNvSpPr>
              <p:nvPr/>
            </p:nvSpPr>
            <p:spPr bwMode="auto">
              <a:xfrm>
                <a:off x="1337" y="2548"/>
                <a:ext cx="6" cy="826"/>
              </a:xfrm>
              <a:prstGeom prst="rect">
                <a:avLst/>
              </a:prstGeom>
              <a:solidFill>
                <a:srgbClr val="97C900"/>
              </a:solidFill>
              <a:ln w="9525">
                <a:noFill/>
                <a:miter lim="800000"/>
                <a:headEnd/>
                <a:tailEnd/>
              </a:ln>
            </p:spPr>
            <p:txBody>
              <a:bodyPr/>
              <a:lstStyle/>
              <a:p>
                <a:endParaRPr lang="en-GB">
                  <a:solidFill>
                    <a:srgbClr val="0070C0"/>
                  </a:solidFill>
                </a:endParaRPr>
              </a:p>
            </p:txBody>
          </p:sp>
          <p:sp>
            <p:nvSpPr>
              <p:cNvPr id="83363" name="Rectangle 35"/>
              <p:cNvSpPr>
                <a:spLocks noChangeArrowheads="1"/>
              </p:cNvSpPr>
              <p:nvPr/>
            </p:nvSpPr>
            <p:spPr bwMode="auto">
              <a:xfrm>
                <a:off x="1343" y="2548"/>
                <a:ext cx="6" cy="826"/>
              </a:xfrm>
              <a:prstGeom prst="rect">
                <a:avLst/>
              </a:prstGeom>
              <a:solidFill>
                <a:srgbClr val="96C800"/>
              </a:solidFill>
              <a:ln w="9525">
                <a:noFill/>
                <a:miter lim="800000"/>
                <a:headEnd/>
                <a:tailEnd/>
              </a:ln>
            </p:spPr>
            <p:txBody>
              <a:bodyPr/>
              <a:lstStyle/>
              <a:p>
                <a:endParaRPr lang="en-GB">
                  <a:solidFill>
                    <a:srgbClr val="0070C0"/>
                  </a:solidFill>
                </a:endParaRPr>
              </a:p>
            </p:txBody>
          </p:sp>
          <p:sp>
            <p:nvSpPr>
              <p:cNvPr id="83364" name="Rectangle 36"/>
              <p:cNvSpPr>
                <a:spLocks noChangeArrowheads="1"/>
              </p:cNvSpPr>
              <p:nvPr/>
            </p:nvSpPr>
            <p:spPr bwMode="auto">
              <a:xfrm>
                <a:off x="1349" y="2548"/>
                <a:ext cx="6" cy="826"/>
              </a:xfrm>
              <a:prstGeom prst="rect">
                <a:avLst/>
              </a:prstGeom>
              <a:solidFill>
                <a:srgbClr val="95C700"/>
              </a:solidFill>
              <a:ln w="9525">
                <a:noFill/>
                <a:miter lim="800000"/>
                <a:headEnd/>
                <a:tailEnd/>
              </a:ln>
            </p:spPr>
            <p:txBody>
              <a:bodyPr/>
              <a:lstStyle/>
              <a:p>
                <a:endParaRPr lang="en-GB">
                  <a:solidFill>
                    <a:srgbClr val="0070C0"/>
                  </a:solidFill>
                </a:endParaRPr>
              </a:p>
            </p:txBody>
          </p:sp>
          <p:sp>
            <p:nvSpPr>
              <p:cNvPr id="83365" name="Rectangle 37"/>
              <p:cNvSpPr>
                <a:spLocks noChangeArrowheads="1"/>
              </p:cNvSpPr>
              <p:nvPr/>
            </p:nvSpPr>
            <p:spPr bwMode="auto">
              <a:xfrm>
                <a:off x="1355" y="2548"/>
                <a:ext cx="6" cy="826"/>
              </a:xfrm>
              <a:prstGeom prst="rect">
                <a:avLst/>
              </a:prstGeom>
              <a:solidFill>
                <a:srgbClr val="93C400"/>
              </a:solidFill>
              <a:ln w="9525">
                <a:noFill/>
                <a:miter lim="800000"/>
                <a:headEnd/>
                <a:tailEnd/>
              </a:ln>
            </p:spPr>
            <p:txBody>
              <a:bodyPr/>
              <a:lstStyle/>
              <a:p>
                <a:endParaRPr lang="en-GB">
                  <a:solidFill>
                    <a:srgbClr val="0070C0"/>
                  </a:solidFill>
                </a:endParaRPr>
              </a:p>
            </p:txBody>
          </p:sp>
          <p:sp>
            <p:nvSpPr>
              <p:cNvPr id="83366" name="Rectangle 38"/>
              <p:cNvSpPr>
                <a:spLocks noChangeArrowheads="1"/>
              </p:cNvSpPr>
              <p:nvPr/>
            </p:nvSpPr>
            <p:spPr bwMode="auto">
              <a:xfrm>
                <a:off x="1361" y="2548"/>
                <a:ext cx="6" cy="826"/>
              </a:xfrm>
              <a:prstGeom prst="rect">
                <a:avLst/>
              </a:prstGeom>
              <a:solidFill>
                <a:srgbClr val="92C200"/>
              </a:solidFill>
              <a:ln w="9525">
                <a:noFill/>
                <a:miter lim="800000"/>
                <a:headEnd/>
                <a:tailEnd/>
              </a:ln>
            </p:spPr>
            <p:txBody>
              <a:bodyPr/>
              <a:lstStyle/>
              <a:p>
                <a:endParaRPr lang="en-GB">
                  <a:solidFill>
                    <a:srgbClr val="0070C0"/>
                  </a:solidFill>
                </a:endParaRPr>
              </a:p>
            </p:txBody>
          </p:sp>
          <p:sp>
            <p:nvSpPr>
              <p:cNvPr id="83367" name="Rectangle 39"/>
              <p:cNvSpPr>
                <a:spLocks noChangeArrowheads="1"/>
              </p:cNvSpPr>
              <p:nvPr/>
            </p:nvSpPr>
            <p:spPr bwMode="auto">
              <a:xfrm>
                <a:off x="1367" y="2548"/>
                <a:ext cx="6" cy="826"/>
              </a:xfrm>
              <a:prstGeom prst="rect">
                <a:avLst/>
              </a:prstGeom>
              <a:solidFill>
                <a:srgbClr val="8FBF00"/>
              </a:solidFill>
              <a:ln w="9525">
                <a:noFill/>
                <a:miter lim="800000"/>
                <a:headEnd/>
                <a:tailEnd/>
              </a:ln>
            </p:spPr>
            <p:txBody>
              <a:bodyPr/>
              <a:lstStyle/>
              <a:p>
                <a:endParaRPr lang="en-GB">
                  <a:solidFill>
                    <a:srgbClr val="0070C0"/>
                  </a:solidFill>
                </a:endParaRPr>
              </a:p>
            </p:txBody>
          </p:sp>
          <p:sp>
            <p:nvSpPr>
              <p:cNvPr id="83368" name="Rectangle 40"/>
              <p:cNvSpPr>
                <a:spLocks noChangeArrowheads="1"/>
              </p:cNvSpPr>
              <p:nvPr/>
            </p:nvSpPr>
            <p:spPr bwMode="auto">
              <a:xfrm>
                <a:off x="1373" y="2548"/>
                <a:ext cx="6" cy="826"/>
              </a:xfrm>
              <a:prstGeom prst="rect">
                <a:avLst/>
              </a:prstGeom>
              <a:solidFill>
                <a:srgbClr val="8DBC00"/>
              </a:solidFill>
              <a:ln w="9525">
                <a:noFill/>
                <a:miter lim="800000"/>
                <a:headEnd/>
                <a:tailEnd/>
              </a:ln>
            </p:spPr>
            <p:txBody>
              <a:bodyPr/>
              <a:lstStyle/>
              <a:p>
                <a:endParaRPr lang="en-GB">
                  <a:solidFill>
                    <a:srgbClr val="0070C0"/>
                  </a:solidFill>
                </a:endParaRPr>
              </a:p>
            </p:txBody>
          </p:sp>
          <p:sp>
            <p:nvSpPr>
              <p:cNvPr id="83369" name="Rectangle 41"/>
              <p:cNvSpPr>
                <a:spLocks noChangeArrowheads="1"/>
              </p:cNvSpPr>
              <p:nvPr/>
            </p:nvSpPr>
            <p:spPr bwMode="auto">
              <a:xfrm>
                <a:off x="1379" y="2548"/>
                <a:ext cx="6" cy="826"/>
              </a:xfrm>
              <a:prstGeom prst="rect">
                <a:avLst/>
              </a:prstGeom>
              <a:solidFill>
                <a:srgbClr val="8BB900"/>
              </a:solidFill>
              <a:ln w="9525">
                <a:noFill/>
                <a:miter lim="800000"/>
                <a:headEnd/>
                <a:tailEnd/>
              </a:ln>
            </p:spPr>
            <p:txBody>
              <a:bodyPr/>
              <a:lstStyle/>
              <a:p>
                <a:endParaRPr lang="en-GB">
                  <a:solidFill>
                    <a:srgbClr val="0070C0"/>
                  </a:solidFill>
                </a:endParaRPr>
              </a:p>
            </p:txBody>
          </p:sp>
          <p:sp>
            <p:nvSpPr>
              <p:cNvPr id="83370" name="Rectangle 42"/>
              <p:cNvSpPr>
                <a:spLocks noChangeArrowheads="1"/>
              </p:cNvSpPr>
              <p:nvPr/>
            </p:nvSpPr>
            <p:spPr bwMode="auto">
              <a:xfrm>
                <a:off x="1385" y="2548"/>
                <a:ext cx="6" cy="826"/>
              </a:xfrm>
              <a:prstGeom prst="rect">
                <a:avLst/>
              </a:prstGeom>
              <a:solidFill>
                <a:srgbClr val="88B500"/>
              </a:solidFill>
              <a:ln w="9525">
                <a:noFill/>
                <a:miter lim="800000"/>
                <a:headEnd/>
                <a:tailEnd/>
              </a:ln>
            </p:spPr>
            <p:txBody>
              <a:bodyPr/>
              <a:lstStyle/>
              <a:p>
                <a:endParaRPr lang="en-GB">
                  <a:solidFill>
                    <a:srgbClr val="0070C0"/>
                  </a:solidFill>
                </a:endParaRPr>
              </a:p>
            </p:txBody>
          </p:sp>
          <p:sp>
            <p:nvSpPr>
              <p:cNvPr id="83371" name="Rectangle 43"/>
              <p:cNvSpPr>
                <a:spLocks noChangeArrowheads="1"/>
              </p:cNvSpPr>
              <p:nvPr/>
            </p:nvSpPr>
            <p:spPr bwMode="auto">
              <a:xfrm>
                <a:off x="1391" y="2548"/>
                <a:ext cx="6" cy="826"/>
              </a:xfrm>
              <a:prstGeom prst="rect">
                <a:avLst/>
              </a:prstGeom>
              <a:solidFill>
                <a:srgbClr val="85B200"/>
              </a:solidFill>
              <a:ln w="9525">
                <a:noFill/>
                <a:miter lim="800000"/>
                <a:headEnd/>
                <a:tailEnd/>
              </a:ln>
            </p:spPr>
            <p:txBody>
              <a:bodyPr/>
              <a:lstStyle/>
              <a:p>
                <a:endParaRPr lang="en-GB">
                  <a:solidFill>
                    <a:srgbClr val="0070C0"/>
                  </a:solidFill>
                </a:endParaRPr>
              </a:p>
            </p:txBody>
          </p:sp>
          <p:sp>
            <p:nvSpPr>
              <p:cNvPr id="83372" name="Rectangle 44"/>
              <p:cNvSpPr>
                <a:spLocks noChangeArrowheads="1"/>
              </p:cNvSpPr>
              <p:nvPr/>
            </p:nvSpPr>
            <p:spPr bwMode="auto">
              <a:xfrm>
                <a:off x="1397" y="2548"/>
                <a:ext cx="6" cy="826"/>
              </a:xfrm>
              <a:prstGeom prst="rect">
                <a:avLst/>
              </a:prstGeom>
              <a:solidFill>
                <a:srgbClr val="83AE00"/>
              </a:solidFill>
              <a:ln w="9525">
                <a:noFill/>
                <a:miter lim="800000"/>
                <a:headEnd/>
                <a:tailEnd/>
              </a:ln>
            </p:spPr>
            <p:txBody>
              <a:bodyPr/>
              <a:lstStyle/>
              <a:p>
                <a:endParaRPr lang="en-GB">
                  <a:solidFill>
                    <a:srgbClr val="0070C0"/>
                  </a:solidFill>
                </a:endParaRPr>
              </a:p>
            </p:txBody>
          </p:sp>
          <p:sp>
            <p:nvSpPr>
              <p:cNvPr id="83373" name="Rectangle 45"/>
              <p:cNvSpPr>
                <a:spLocks noChangeArrowheads="1"/>
              </p:cNvSpPr>
              <p:nvPr/>
            </p:nvSpPr>
            <p:spPr bwMode="auto">
              <a:xfrm>
                <a:off x="1403" y="2548"/>
                <a:ext cx="6" cy="826"/>
              </a:xfrm>
              <a:prstGeom prst="rect">
                <a:avLst/>
              </a:prstGeom>
              <a:solidFill>
                <a:srgbClr val="80AB00"/>
              </a:solidFill>
              <a:ln w="9525">
                <a:noFill/>
                <a:miter lim="800000"/>
                <a:headEnd/>
                <a:tailEnd/>
              </a:ln>
            </p:spPr>
            <p:txBody>
              <a:bodyPr/>
              <a:lstStyle/>
              <a:p>
                <a:endParaRPr lang="en-GB">
                  <a:solidFill>
                    <a:srgbClr val="0070C0"/>
                  </a:solidFill>
                </a:endParaRPr>
              </a:p>
            </p:txBody>
          </p:sp>
          <p:sp>
            <p:nvSpPr>
              <p:cNvPr id="83374" name="Rectangle 46"/>
              <p:cNvSpPr>
                <a:spLocks noChangeArrowheads="1"/>
              </p:cNvSpPr>
              <p:nvPr/>
            </p:nvSpPr>
            <p:spPr bwMode="auto">
              <a:xfrm>
                <a:off x="1409" y="2548"/>
                <a:ext cx="6" cy="826"/>
              </a:xfrm>
              <a:prstGeom prst="rect">
                <a:avLst/>
              </a:prstGeom>
              <a:solidFill>
                <a:srgbClr val="7DA800"/>
              </a:solidFill>
              <a:ln w="9525">
                <a:noFill/>
                <a:miter lim="800000"/>
                <a:headEnd/>
                <a:tailEnd/>
              </a:ln>
            </p:spPr>
            <p:txBody>
              <a:bodyPr/>
              <a:lstStyle/>
              <a:p>
                <a:endParaRPr lang="en-GB">
                  <a:solidFill>
                    <a:srgbClr val="0070C0"/>
                  </a:solidFill>
                </a:endParaRPr>
              </a:p>
            </p:txBody>
          </p:sp>
          <p:sp>
            <p:nvSpPr>
              <p:cNvPr id="83375" name="Rectangle 47"/>
              <p:cNvSpPr>
                <a:spLocks noChangeArrowheads="1"/>
              </p:cNvSpPr>
              <p:nvPr/>
            </p:nvSpPr>
            <p:spPr bwMode="auto">
              <a:xfrm>
                <a:off x="1415" y="2548"/>
                <a:ext cx="6" cy="826"/>
              </a:xfrm>
              <a:prstGeom prst="rect">
                <a:avLst/>
              </a:prstGeom>
              <a:solidFill>
                <a:srgbClr val="7BA400"/>
              </a:solidFill>
              <a:ln w="9525">
                <a:noFill/>
                <a:miter lim="800000"/>
                <a:headEnd/>
                <a:tailEnd/>
              </a:ln>
            </p:spPr>
            <p:txBody>
              <a:bodyPr/>
              <a:lstStyle/>
              <a:p>
                <a:endParaRPr lang="en-GB">
                  <a:solidFill>
                    <a:srgbClr val="0070C0"/>
                  </a:solidFill>
                </a:endParaRPr>
              </a:p>
            </p:txBody>
          </p:sp>
          <p:sp>
            <p:nvSpPr>
              <p:cNvPr id="83376" name="Rectangle 48"/>
              <p:cNvSpPr>
                <a:spLocks noChangeArrowheads="1"/>
              </p:cNvSpPr>
              <p:nvPr/>
            </p:nvSpPr>
            <p:spPr bwMode="auto">
              <a:xfrm>
                <a:off x="1421" y="2548"/>
                <a:ext cx="6" cy="826"/>
              </a:xfrm>
              <a:prstGeom prst="rect">
                <a:avLst/>
              </a:prstGeom>
              <a:solidFill>
                <a:srgbClr val="79A200"/>
              </a:solidFill>
              <a:ln w="9525">
                <a:noFill/>
                <a:miter lim="800000"/>
                <a:headEnd/>
                <a:tailEnd/>
              </a:ln>
            </p:spPr>
            <p:txBody>
              <a:bodyPr/>
              <a:lstStyle/>
              <a:p>
                <a:endParaRPr lang="en-GB">
                  <a:solidFill>
                    <a:srgbClr val="0070C0"/>
                  </a:solidFill>
                </a:endParaRPr>
              </a:p>
            </p:txBody>
          </p:sp>
          <p:sp>
            <p:nvSpPr>
              <p:cNvPr id="83377" name="Rectangle 49"/>
              <p:cNvSpPr>
                <a:spLocks noChangeArrowheads="1"/>
              </p:cNvSpPr>
              <p:nvPr/>
            </p:nvSpPr>
            <p:spPr bwMode="auto">
              <a:xfrm>
                <a:off x="1427" y="2548"/>
                <a:ext cx="6" cy="826"/>
              </a:xfrm>
              <a:prstGeom prst="rect">
                <a:avLst/>
              </a:prstGeom>
              <a:solidFill>
                <a:srgbClr val="78A000"/>
              </a:solidFill>
              <a:ln w="9525">
                <a:noFill/>
                <a:miter lim="800000"/>
                <a:headEnd/>
                <a:tailEnd/>
              </a:ln>
            </p:spPr>
            <p:txBody>
              <a:bodyPr/>
              <a:lstStyle/>
              <a:p>
                <a:endParaRPr lang="en-GB">
                  <a:solidFill>
                    <a:srgbClr val="0070C0"/>
                  </a:solidFill>
                </a:endParaRPr>
              </a:p>
            </p:txBody>
          </p:sp>
          <p:sp>
            <p:nvSpPr>
              <p:cNvPr id="83378" name="Rectangle 50"/>
              <p:cNvSpPr>
                <a:spLocks noChangeArrowheads="1"/>
              </p:cNvSpPr>
              <p:nvPr/>
            </p:nvSpPr>
            <p:spPr bwMode="auto">
              <a:xfrm>
                <a:off x="1433" y="2548"/>
                <a:ext cx="6" cy="826"/>
              </a:xfrm>
              <a:prstGeom prst="rect">
                <a:avLst/>
              </a:prstGeom>
              <a:solidFill>
                <a:srgbClr val="769E00"/>
              </a:solidFill>
              <a:ln w="9525">
                <a:noFill/>
                <a:miter lim="800000"/>
                <a:headEnd/>
                <a:tailEnd/>
              </a:ln>
            </p:spPr>
            <p:txBody>
              <a:bodyPr/>
              <a:lstStyle/>
              <a:p>
                <a:endParaRPr lang="en-GB">
                  <a:solidFill>
                    <a:srgbClr val="0070C0"/>
                  </a:solidFill>
                </a:endParaRPr>
              </a:p>
            </p:txBody>
          </p:sp>
          <p:sp>
            <p:nvSpPr>
              <p:cNvPr id="83379" name="Rectangle 51"/>
              <p:cNvSpPr>
                <a:spLocks noChangeArrowheads="1"/>
              </p:cNvSpPr>
              <p:nvPr/>
            </p:nvSpPr>
            <p:spPr bwMode="auto">
              <a:xfrm>
                <a:off x="1439" y="2548"/>
                <a:ext cx="6" cy="826"/>
              </a:xfrm>
              <a:prstGeom prst="rect">
                <a:avLst/>
              </a:prstGeom>
              <a:solidFill>
                <a:srgbClr val="759D00"/>
              </a:solidFill>
              <a:ln w="9525">
                <a:noFill/>
                <a:miter lim="800000"/>
                <a:headEnd/>
                <a:tailEnd/>
              </a:ln>
            </p:spPr>
            <p:txBody>
              <a:bodyPr/>
              <a:lstStyle/>
              <a:p>
                <a:endParaRPr lang="en-GB">
                  <a:solidFill>
                    <a:srgbClr val="0070C0"/>
                  </a:solidFill>
                </a:endParaRPr>
              </a:p>
            </p:txBody>
          </p:sp>
          <p:sp>
            <p:nvSpPr>
              <p:cNvPr id="83380" name="Rectangle 52"/>
              <p:cNvSpPr>
                <a:spLocks noChangeArrowheads="1"/>
              </p:cNvSpPr>
              <p:nvPr/>
            </p:nvSpPr>
            <p:spPr bwMode="auto">
              <a:xfrm>
                <a:off x="1445" y="2548"/>
                <a:ext cx="6" cy="826"/>
              </a:xfrm>
              <a:prstGeom prst="rect">
                <a:avLst/>
              </a:prstGeom>
              <a:solidFill>
                <a:srgbClr val="749C00"/>
              </a:solidFill>
              <a:ln w="9525">
                <a:noFill/>
                <a:miter lim="800000"/>
                <a:headEnd/>
                <a:tailEnd/>
              </a:ln>
            </p:spPr>
            <p:txBody>
              <a:bodyPr/>
              <a:lstStyle/>
              <a:p>
                <a:endParaRPr lang="en-GB">
                  <a:solidFill>
                    <a:srgbClr val="0070C0"/>
                  </a:solidFill>
                </a:endParaRPr>
              </a:p>
            </p:txBody>
          </p:sp>
          <p:sp>
            <p:nvSpPr>
              <p:cNvPr id="83381" name="Rectangle 53"/>
              <p:cNvSpPr>
                <a:spLocks noChangeArrowheads="1"/>
              </p:cNvSpPr>
              <p:nvPr/>
            </p:nvSpPr>
            <p:spPr bwMode="auto">
              <a:xfrm>
                <a:off x="1451" y="2548"/>
                <a:ext cx="6" cy="826"/>
              </a:xfrm>
              <a:prstGeom prst="rect">
                <a:avLst/>
              </a:prstGeom>
              <a:solidFill>
                <a:srgbClr val="749B00"/>
              </a:solidFill>
              <a:ln w="9525">
                <a:noFill/>
                <a:miter lim="800000"/>
                <a:headEnd/>
                <a:tailEnd/>
              </a:ln>
            </p:spPr>
            <p:txBody>
              <a:bodyPr/>
              <a:lstStyle/>
              <a:p>
                <a:endParaRPr lang="en-GB">
                  <a:solidFill>
                    <a:srgbClr val="0070C0"/>
                  </a:solidFill>
                </a:endParaRPr>
              </a:p>
            </p:txBody>
          </p:sp>
        </p:grpSp>
        <p:sp>
          <p:nvSpPr>
            <p:cNvPr id="82953" name="Rectangle 54"/>
            <p:cNvSpPr>
              <a:spLocks noChangeArrowheads="1"/>
            </p:cNvSpPr>
            <p:nvPr/>
          </p:nvSpPr>
          <p:spPr bwMode="auto">
            <a:xfrm>
              <a:off x="1416" y="2298"/>
              <a:ext cx="271" cy="826"/>
            </a:xfrm>
            <a:prstGeom prst="rect">
              <a:avLst/>
            </a:prstGeom>
            <a:noFill/>
            <a:ln w="9525">
              <a:noFill/>
              <a:miter lim="800000"/>
              <a:headEnd/>
              <a:tailEnd/>
            </a:ln>
          </p:spPr>
          <p:txBody>
            <a:bodyPr/>
            <a:lstStyle/>
            <a:p>
              <a:endParaRPr lang="en-GB">
                <a:solidFill>
                  <a:srgbClr val="0070C0"/>
                </a:solidFill>
              </a:endParaRPr>
            </a:p>
          </p:txBody>
        </p:sp>
        <p:grpSp>
          <p:nvGrpSpPr>
            <p:cNvPr id="4" name="Group 55"/>
            <p:cNvGrpSpPr>
              <a:grpSpLocks/>
            </p:cNvGrpSpPr>
            <p:nvPr/>
          </p:nvGrpSpPr>
          <p:grpSpPr bwMode="auto">
            <a:xfrm>
              <a:off x="2363" y="1864"/>
              <a:ext cx="277" cy="1260"/>
              <a:chOff x="2133" y="2114"/>
              <a:chExt cx="277" cy="1260"/>
            </a:xfrm>
          </p:grpSpPr>
          <p:sp>
            <p:nvSpPr>
              <p:cNvPr id="83291" name="Rectangle 56"/>
              <p:cNvSpPr>
                <a:spLocks noChangeArrowheads="1"/>
              </p:cNvSpPr>
              <p:nvPr/>
            </p:nvSpPr>
            <p:spPr bwMode="auto">
              <a:xfrm>
                <a:off x="2133" y="2114"/>
                <a:ext cx="6" cy="1260"/>
              </a:xfrm>
              <a:prstGeom prst="rect">
                <a:avLst/>
              </a:prstGeom>
              <a:solidFill>
                <a:srgbClr val="749B00"/>
              </a:solidFill>
              <a:ln w="9525">
                <a:noFill/>
                <a:miter lim="800000"/>
                <a:headEnd/>
                <a:tailEnd/>
              </a:ln>
            </p:spPr>
            <p:txBody>
              <a:bodyPr/>
              <a:lstStyle/>
              <a:p>
                <a:endParaRPr lang="en-GB">
                  <a:solidFill>
                    <a:srgbClr val="0070C0"/>
                  </a:solidFill>
                </a:endParaRPr>
              </a:p>
            </p:txBody>
          </p:sp>
          <p:sp>
            <p:nvSpPr>
              <p:cNvPr id="83292" name="Rectangle 57"/>
              <p:cNvSpPr>
                <a:spLocks noChangeArrowheads="1"/>
              </p:cNvSpPr>
              <p:nvPr/>
            </p:nvSpPr>
            <p:spPr bwMode="auto">
              <a:xfrm>
                <a:off x="2139" y="2114"/>
                <a:ext cx="6" cy="1260"/>
              </a:xfrm>
              <a:prstGeom prst="rect">
                <a:avLst/>
              </a:prstGeom>
              <a:solidFill>
                <a:srgbClr val="749C00"/>
              </a:solidFill>
              <a:ln w="9525">
                <a:noFill/>
                <a:miter lim="800000"/>
                <a:headEnd/>
                <a:tailEnd/>
              </a:ln>
            </p:spPr>
            <p:txBody>
              <a:bodyPr/>
              <a:lstStyle/>
              <a:p>
                <a:endParaRPr lang="en-GB">
                  <a:solidFill>
                    <a:srgbClr val="0070C0"/>
                  </a:solidFill>
                </a:endParaRPr>
              </a:p>
            </p:txBody>
          </p:sp>
          <p:sp>
            <p:nvSpPr>
              <p:cNvPr id="83293" name="Rectangle 58"/>
              <p:cNvSpPr>
                <a:spLocks noChangeArrowheads="1"/>
              </p:cNvSpPr>
              <p:nvPr/>
            </p:nvSpPr>
            <p:spPr bwMode="auto">
              <a:xfrm>
                <a:off x="2145" y="2114"/>
                <a:ext cx="6" cy="1260"/>
              </a:xfrm>
              <a:prstGeom prst="rect">
                <a:avLst/>
              </a:prstGeom>
              <a:solidFill>
                <a:srgbClr val="759D00"/>
              </a:solidFill>
              <a:ln w="9525">
                <a:noFill/>
                <a:miter lim="800000"/>
                <a:headEnd/>
                <a:tailEnd/>
              </a:ln>
            </p:spPr>
            <p:txBody>
              <a:bodyPr/>
              <a:lstStyle/>
              <a:p>
                <a:endParaRPr lang="en-GB">
                  <a:solidFill>
                    <a:srgbClr val="0070C0"/>
                  </a:solidFill>
                </a:endParaRPr>
              </a:p>
            </p:txBody>
          </p:sp>
          <p:sp>
            <p:nvSpPr>
              <p:cNvPr id="83294" name="Rectangle 59"/>
              <p:cNvSpPr>
                <a:spLocks noChangeArrowheads="1"/>
              </p:cNvSpPr>
              <p:nvPr/>
            </p:nvSpPr>
            <p:spPr bwMode="auto">
              <a:xfrm>
                <a:off x="2151" y="2114"/>
                <a:ext cx="6" cy="1260"/>
              </a:xfrm>
              <a:prstGeom prst="rect">
                <a:avLst/>
              </a:prstGeom>
              <a:solidFill>
                <a:srgbClr val="769E00"/>
              </a:solidFill>
              <a:ln w="9525">
                <a:noFill/>
                <a:miter lim="800000"/>
                <a:headEnd/>
                <a:tailEnd/>
              </a:ln>
            </p:spPr>
            <p:txBody>
              <a:bodyPr/>
              <a:lstStyle/>
              <a:p>
                <a:endParaRPr lang="en-GB">
                  <a:solidFill>
                    <a:srgbClr val="0070C0"/>
                  </a:solidFill>
                </a:endParaRPr>
              </a:p>
            </p:txBody>
          </p:sp>
          <p:sp>
            <p:nvSpPr>
              <p:cNvPr id="83295" name="Rectangle 60"/>
              <p:cNvSpPr>
                <a:spLocks noChangeArrowheads="1"/>
              </p:cNvSpPr>
              <p:nvPr/>
            </p:nvSpPr>
            <p:spPr bwMode="auto">
              <a:xfrm>
                <a:off x="2157" y="2114"/>
                <a:ext cx="6" cy="1260"/>
              </a:xfrm>
              <a:prstGeom prst="rect">
                <a:avLst/>
              </a:prstGeom>
              <a:solidFill>
                <a:srgbClr val="77A000"/>
              </a:solidFill>
              <a:ln w="9525">
                <a:noFill/>
                <a:miter lim="800000"/>
                <a:headEnd/>
                <a:tailEnd/>
              </a:ln>
            </p:spPr>
            <p:txBody>
              <a:bodyPr/>
              <a:lstStyle/>
              <a:p>
                <a:endParaRPr lang="en-GB">
                  <a:solidFill>
                    <a:srgbClr val="0070C0"/>
                  </a:solidFill>
                </a:endParaRPr>
              </a:p>
            </p:txBody>
          </p:sp>
          <p:sp>
            <p:nvSpPr>
              <p:cNvPr id="83296" name="Rectangle 61"/>
              <p:cNvSpPr>
                <a:spLocks noChangeArrowheads="1"/>
              </p:cNvSpPr>
              <p:nvPr/>
            </p:nvSpPr>
            <p:spPr bwMode="auto">
              <a:xfrm>
                <a:off x="2163" y="2114"/>
                <a:ext cx="6" cy="1260"/>
              </a:xfrm>
              <a:prstGeom prst="rect">
                <a:avLst/>
              </a:prstGeom>
              <a:solidFill>
                <a:srgbClr val="79A200"/>
              </a:solidFill>
              <a:ln w="9525">
                <a:noFill/>
                <a:miter lim="800000"/>
                <a:headEnd/>
                <a:tailEnd/>
              </a:ln>
            </p:spPr>
            <p:txBody>
              <a:bodyPr/>
              <a:lstStyle/>
              <a:p>
                <a:endParaRPr lang="en-GB">
                  <a:solidFill>
                    <a:srgbClr val="0070C0"/>
                  </a:solidFill>
                </a:endParaRPr>
              </a:p>
            </p:txBody>
          </p:sp>
          <p:sp>
            <p:nvSpPr>
              <p:cNvPr id="83297" name="Rectangle 62"/>
              <p:cNvSpPr>
                <a:spLocks noChangeArrowheads="1"/>
              </p:cNvSpPr>
              <p:nvPr/>
            </p:nvSpPr>
            <p:spPr bwMode="auto">
              <a:xfrm>
                <a:off x="2169" y="2114"/>
                <a:ext cx="6" cy="1260"/>
              </a:xfrm>
              <a:prstGeom prst="rect">
                <a:avLst/>
              </a:prstGeom>
              <a:solidFill>
                <a:srgbClr val="7BA400"/>
              </a:solidFill>
              <a:ln w="9525">
                <a:noFill/>
                <a:miter lim="800000"/>
                <a:headEnd/>
                <a:tailEnd/>
              </a:ln>
            </p:spPr>
            <p:txBody>
              <a:bodyPr/>
              <a:lstStyle/>
              <a:p>
                <a:endParaRPr lang="en-GB">
                  <a:solidFill>
                    <a:srgbClr val="0070C0"/>
                  </a:solidFill>
                </a:endParaRPr>
              </a:p>
            </p:txBody>
          </p:sp>
          <p:sp>
            <p:nvSpPr>
              <p:cNvPr id="83298" name="Rectangle 63"/>
              <p:cNvSpPr>
                <a:spLocks noChangeArrowheads="1"/>
              </p:cNvSpPr>
              <p:nvPr/>
            </p:nvSpPr>
            <p:spPr bwMode="auto">
              <a:xfrm>
                <a:off x="2175" y="2114"/>
                <a:ext cx="6" cy="1260"/>
              </a:xfrm>
              <a:prstGeom prst="rect">
                <a:avLst/>
              </a:prstGeom>
              <a:solidFill>
                <a:srgbClr val="7DA700"/>
              </a:solidFill>
              <a:ln w="9525">
                <a:noFill/>
                <a:miter lim="800000"/>
                <a:headEnd/>
                <a:tailEnd/>
              </a:ln>
            </p:spPr>
            <p:txBody>
              <a:bodyPr/>
              <a:lstStyle/>
              <a:p>
                <a:endParaRPr lang="en-GB">
                  <a:solidFill>
                    <a:srgbClr val="0070C0"/>
                  </a:solidFill>
                </a:endParaRPr>
              </a:p>
            </p:txBody>
          </p:sp>
          <p:sp>
            <p:nvSpPr>
              <p:cNvPr id="83299" name="Rectangle 64"/>
              <p:cNvSpPr>
                <a:spLocks noChangeArrowheads="1"/>
              </p:cNvSpPr>
              <p:nvPr/>
            </p:nvSpPr>
            <p:spPr bwMode="auto">
              <a:xfrm>
                <a:off x="2181" y="2114"/>
                <a:ext cx="6" cy="1260"/>
              </a:xfrm>
              <a:prstGeom prst="rect">
                <a:avLst/>
              </a:prstGeom>
              <a:solidFill>
                <a:srgbClr val="7FAA00"/>
              </a:solidFill>
              <a:ln w="9525">
                <a:noFill/>
                <a:miter lim="800000"/>
                <a:headEnd/>
                <a:tailEnd/>
              </a:ln>
            </p:spPr>
            <p:txBody>
              <a:bodyPr/>
              <a:lstStyle/>
              <a:p>
                <a:endParaRPr lang="en-GB">
                  <a:solidFill>
                    <a:srgbClr val="0070C0"/>
                  </a:solidFill>
                </a:endParaRPr>
              </a:p>
            </p:txBody>
          </p:sp>
          <p:sp>
            <p:nvSpPr>
              <p:cNvPr id="83300" name="Rectangle 65"/>
              <p:cNvSpPr>
                <a:spLocks noChangeArrowheads="1"/>
              </p:cNvSpPr>
              <p:nvPr/>
            </p:nvSpPr>
            <p:spPr bwMode="auto">
              <a:xfrm>
                <a:off x="2187" y="2114"/>
                <a:ext cx="6" cy="1260"/>
              </a:xfrm>
              <a:prstGeom prst="rect">
                <a:avLst/>
              </a:prstGeom>
              <a:solidFill>
                <a:srgbClr val="82AE00"/>
              </a:solidFill>
              <a:ln w="9525">
                <a:noFill/>
                <a:miter lim="800000"/>
                <a:headEnd/>
                <a:tailEnd/>
              </a:ln>
            </p:spPr>
            <p:txBody>
              <a:bodyPr/>
              <a:lstStyle/>
              <a:p>
                <a:endParaRPr lang="en-GB">
                  <a:solidFill>
                    <a:srgbClr val="0070C0"/>
                  </a:solidFill>
                </a:endParaRPr>
              </a:p>
            </p:txBody>
          </p:sp>
          <p:sp>
            <p:nvSpPr>
              <p:cNvPr id="83301" name="Rectangle 66"/>
              <p:cNvSpPr>
                <a:spLocks noChangeArrowheads="1"/>
              </p:cNvSpPr>
              <p:nvPr/>
            </p:nvSpPr>
            <p:spPr bwMode="auto">
              <a:xfrm>
                <a:off x="2193" y="2114"/>
                <a:ext cx="6" cy="1260"/>
              </a:xfrm>
              <a:prstGeom prst="rect">
                <a:avLst/>
              </a:prstGeom>
              <a:solidFill>
                <a:srgbClr val="84B100"/>
              </a:solidFill>
              <a:ln w="9525">
                <a:noFill/>
                <a:miter lim="800000"/>
                <a:headEnd/>
                <a:tailEnd/>
              </a:ln>
            </p:spPr>
            <p:txBody>
              <a:bodyPr/>
              <a:lstStyle/>
              <a:p>
                <a:endParaRPr lang="en-GB">
                  <a:solidFill>
                    <a:srgbClr val="0070C0"/>
                  </a:solidFill>
                </a:endParaRPr>
              </a:p>
            </p:txBody>
          </p:sp>
          <p:sp>
            <p:nvSpPr>
              <p:cNvPr id="83302" name="Rectangle 67"/>
              <p:cNvSpPr>
                <a:spLocks noChangeArrowheads="1"/>
              </p:cNvSpPr>
              <p:nvPr/>
            </p:nvSpPr>
            <p:spPr bwMode="auto">
              <a:xfrm>
                <a:off x="2199" y="2114"/>
                <a:ext cx="6" cy="1260"/>
              </a:xfrm>
              <a:prstGeom prst="rect">
                <a:avLst/>
              </a:prstGeom>
              <a:solidFill>
                <a:srgbClr val="87B500"/>
              </a:solidFill>
              <a:ln w="9525">
                <a:noFill/>
                <a:miter lim="800000"/>
                <a:headEnd/>
                <a:tailEnd/>
              </a:ln>
            </p:spPr>
            <p:txBody>
              <a:bodyPr/>
              <a:lstStyle/>
              <a:p>
                <a:endParaRPr lang="en-GB">
                  <a:solidFill>
                    <a:srgbClr val="0070C0"/>
                  </a:solidFill>
                </a:endParaRPr>
              </a:p>
            </p:txBody>
          </p:sp>
          <p:sp>
            <p:nvSpPr>
              <p:cNvPr id="83303" name="Rectangle 68"/>
              <p:cNvSpPr>
                <a:spLocks noChangeArrowheads="1"/>
              </p:cNvSpPr>
              <p:nvPr/>
            </p:nvSpPr>
            <p:spPr bwMode="auto">
              <a:xfrm>
                <a:off x="2205" y="2114"/>
                <a:ext cx="6" cy="1260"/>
              </a:xfrm>
              <a:prstGeom prst="rect">
                <a:avLst/>
              </a:prstGeom>
              <a:solidFill>
                <a:srgbClr val="8AB800"/>
              </a:solidFill>
              <a:ln w="9525">
                <a:noFill/>
                <a:miter lim="800000"/>
                <a:headEnd/>
                <a:tailEnd/>
              </a:ln>
            </p:spPr>
            <p:txBody>
              <a:bodyPr/>
              <a:lstStyle/>
              <a:p>
                <a:endParaRPr lang="en-GB">
                  <a:solidFill>
                    <a:srgbClr val="0070C0"/>
                  </a:solidFill>
                </a:endParaRPr>
              </a:p>
            </p:txBody>
          </p:sp>
          <p:sp>
            <p:nvSpPr>
              <p:cNvPr id="83304" name="Rectangle 69"/>
              <p:cNvSpPr>
                <a:spLocks noChangeArrowheads="1"/>
              </p:cNvSpPr>
              <p:nvPr/>
            </p:nvSpPr>
            <p:spPr bwMode="auto">
              <a:xfrm>
                <a:off x="2211" y="2114"/>
                <a:ext cx="6" cy="1260"/>
              </a:xfrm>
              <a:prstGeom prst="rect">
                <a:avLst/>
              </a:prstGeom>
              <a:solidFill>
                <a:srgbClr val="8CBC00"/>
              </a:solidFill>
              <a:ln w="9525">
                <a:noFill/>
                <a:miter lim="800000"/>
                <a:headEnd/>
                <a:tailEnd/>
              </a:ln>
            </p:spPr>
            <p:txBody>
              <a:bodyPr/>
              <a:lstStyle/>
              <a:p>
                <a:endParaRPr lang="en-GB">
                  <a:solidFill>
                    <a:srgbClr val="0070C0"/>
                  </a:solidFill>
                </a:endParaRPr>
              </a:p>
            </p:txBody>
          </p:sp>
          <p:sp>
            <p:nvSpPr>
              <p:cNvPr id="83305" name="Rectangle 70"/>
              <p:cNvSpPr>
                <a:spLocks noChangeArrowheads="1"/>
              </p:cNvSpPr>
              <p:nvPr/>
            </p:nvSpPr>
            <p:spPr bwMode="auto">
              <a:xfrm>
                <a:off x="2217" y="2114"/>
                <a:ext cx="6" cy="1260"/>
              </a:xfrm>
              <a:prstGeom prst="rect">
                <a:avLst/>
              </a:prstGeom>
              <a:solidFill>
                <a:srgbClr val="8FBF00"/>
              </a:solidFill>
              <a:ln w="9525">
                <a:noFill/>
                <a:miter lim="800000"/>
                <a:headEnd/>
                <a:tailEnd/>
              </a:ln>
            </p:spPr>
            <p:txBody>
              <a:bodyPr/>
              <a:lstStyle/>
              <a:p>
                <a:endParaRPr lang="en-GB">
                  <a:solidFill>
                    <a:srgbClr val="0070C0"/>
                  </a:solidFill>
                </a:endParaRPr>
              </a:p>
            </p:txBody>
          </p:sp>
          <p:sp>
            <p:nvSpPr>
              <p:cNvPr id="83306" name="Rectangle 71"/>
              <p:cNvSpPr>
                <a:spLocks noChangeArrowheads="1"/>
              </p:cNvSpPr>
              <p:nvPr/>
            </p:nvSpPr>
            <p:spPr bwMode="auto">
              <a:xfrm>
                <a:off x="2223" y="2114"/>
                <a:ext cx="6" cy="1260"/>
              </a:xfrm>
              <a:prstGeom prst="rect">
                <a:avLst/>
              </a:prstGeom>
              <a:solidFill>
                <a:srgbClr val="91C100"/>
              </a:solidFill>
              <a:ln w="9525">
                <a:noFill/>
                <a:miter lim="800000"/>
                <a:headEnd/>
                <a:tailEnd/>
              </a:ln>
            </p:spPr>
            <p:txBody>
              <a:bodyPr/>
              <a:lstStyle/>
              <a:p>
                <a:endParaRPr lang="en-GB">
                  <a:solidFill>
                    <a:srgbClr val="0070C0"/>
                  </a:solidFill>
                </a:endParaRPr>
              </a:p>
            </p:txBody>
          </p:sp>
          <p:sp>
            <p:nvSpPr>
              <p:cNvPr id="83307" name="Rectangle 72"/>
              <p:cNvSpPr>
                <a:spLocks noChangeArrowheads="1"/>
              </p:cNvSpPr>
              <p:nvPr/>
            </p:nvSpPr>
            <p:spPr bwMode="auto">
              <a:xfrm>
                <a:off x="2229" y="2114"/>
                <a:ext cx="6" cy="1260"/>
              </a:xfrm>
              <a:prstGeom prst="rect">
                <a:avLst/>
              </a:prstGeom>
              <a:solidFill>
                <a:srgbClr val="93C400"/>
              </a:solidFill>
              <a:ln w="9525">
                <a:noFill/>
                <a:miter lim="800000"/>
                <a:headEnd/>
                <a:tailEnd/>
              </a:ln>
            </p:spPr>
            <p:txBody>
              <a:bodyPr/>
              <a:lstStyle/>
              <a:p>
                <a:endParaRPr lang="en-GB">
                  <a:solidFill>
                    <a:srgbClr val="0070C0"/>
                  </a:solidFill>
                </a:endParaRPr>
              </a:p>
            </p:txBody>
          </p:sp>
          <p:sp>
            <p:nvSpPr>
              <p:cNvPr id="83308" name="Rectangle 73"/>
              <p:cNvSpPr>
                <a:spLocks noChangeArrowheads="1"/>
              </p:cNvSpPr>
              <p:nvPr/>
            </p:nvSpPr>
            <p:spPr bwMode="auto">
              <a:xfrm>
                <a:off x="2235" y="2114"/>
                <a:ext cx="6" cy="1260"/>
              </a:xfrm>
              <a:prstGeom prst="rect">
                <a:avLst/>
              </a:prstGeom>
              <a:solidFill>
                <a:srgbClr val="94C600"/>
              </a:solidFill>
              <a:ln w="9525">
                <a:noFill/>
                <a:miter lim="800000"/>
                <a:headEnd/>
                <a:tailEnd/>
              </a:ln>
            </p:spPr>
            <p:txBody>
              <a:bodyPr/>
              <a:lstStyle/>
              <a:p>
                <a:endParaRPr lang="en-GB">
                  <a:solidFill>
                    <a:srgbClr val="0070C0"/>
                  </a:solidFill>
                </a:endParaRPr>
              </a:p>
            </p:txBody>
          </p:sp>
          <p:sp>
            <p:nvSpPr>
              <p:cNvPr id="83309" name="Rectangle 74"/>
              <p:cNvSpPr>
                <a:spLocks noChangeArrowheads="1"/>
              </p:cNvSpPr>
              <p:nvPr/>
            </p:nvSpPr>
            <p:spPr bwMode="auto">
              <a:xfrm>
                <a:off x="2241" y="2114"/>
                <a:ext cx="6" cy="1260"/>
              </a:xfrm>
              <a:prstGeom prst="rect">
                <a:avLst/>
              </a:prstGeom>
              <a:solidFill>
                <a:srgbClr val="95C700"/>
              </a:solidFill>
              <a:ln w="9525">
                <a:noFill/>
                <a:miter lim="800000"/>
                <a:headEnd/>
                <a:tailEnd/>
              </a:ln>
            </p:spPr>
            <p:txBody>
              <a:bodyPr/>
              <a:lstStyle/>
              <a:p>
                <a:endParaRPr lang="en-GB">
                  <a:solidFill>
                    <a:srgbClr val="0070C0"/>
                  </a:solidFill>
                </a:endParaRPr>
              </a:p>
            </p:txBody>
          </p:sp>
          <p:sp>
            <p:nvSpPr>
              <p:cNvPr id="83310" name="Rectangle 75"/>
              <p:cNvSpPr>
                <a:spLocks noChangeArrowheads="1"/>
              </p:cNvSpPr>
              <p:nvPr/>
            </p:nvSpPr>
            <p:spPr bwMode="auto">
              <a:xfrm>
                <a:off x="2247" y="2114"/>
                <a:ext cx="6" cy="1260"/>
              </a:xfrm>
              <a:prstGeom prst="rect">
                <a:avLst/>
              </a:prstGeom>
              <a:solidFill>
                <a:srgbClr val="97C900"/>
              </a:solidFill>
              <a:ln w="9525">
                <a:noFill/>
                <a:miter lim="800000"/>
                <a:headEnd/>
                <a:tailEnd/>
              </a:ln>
            </p:spPr>
            <p:txBody>
              <a:bodyPr/>
              <a:lstStyle/>
              <a:p>
                <a:endParaRPr lang="en-GB">
                  <a:solidFill>
                    <a:srgbClr val="0070C0"/>
                  </a:solidFill>
                </a:endParaRPr>
              </a:p>
            </p:txBody>
          </p:sp>
          <p:sp>
            <p:nvSpPr>
              <p:cNvPr id="83311" name="Rectangle 76"/>
              <p:cNvSpPr>
                <a:spLocks noChangeArrowheads="1"/>
              </p:cNvSpPr>
              <p:nvPr/>
            </p:nvSpPr>
            <p:spPr bwMode="auto">
              <a:xfrm>
                <a:off x="2253" y="2114"/>
                <a:ext cx="6" cy="1260"/>
              </a:xfrm>
              <a:prstGeom prst="rect">
                <a:avLst/>
              </a:prstGeom>
              <a:solidFill>
                <a:srgbClr val="97CA00"/>
              </a:solidFill>
              <a:ln w="9525">
                <a:noFill/>
                <a:miter lim="800000"/>
                <a:headEnd/>
                <a:tailEnd/>
              </a:ln>
            </p:spPr>
            <p:txBody>
              <a:bodyPr/>
              <a:lstStyle/>
              <a:p>
                <a:endParaRPr lang="en-GB">
                  <a:solidFill>
                    <a:srgbClr val="0070C0"/>
                  </a:solidFill>
                </a:endParaRPr>
              </a:p>
            </p:txBody>
          </p:sp>
          <p:sp>
            <p:nvSpPr>
              <p:cNvPr id="83312" name="Rectangle 77"/>
              <p:cNvSpPr>
                <a:spLocks noChangeArrowheads="1"/>
              </p:cNvSpPr>
              <p:nvPr/>
            </p:nvSpPr>
            <p:spPr bwMode="auto">
              <a:xfrm>
                <a:off x="2259" y="2114"/>
                <a:ext cx="6" cy="1260"/>
              </a:xfrm>
              <a:prstGeom prst="rect">
                <a:avLst/>
              </a:prstGeom>
              <a:solidFill>
                <a:srgbClr val="98CB00"/>
              </a:solidFill>
              <a:ln w="9525">
                <a:noFill/>
                <a:miter lim="800000"/>
                <a:headEnd/>
                <a:tailEnd/>
              </a:ln>
            </p:spPr>
            <p:txBody>
              <a:bodyPr/>
              <a:lstStyle/>
              <a:p>
                <a:endParaRPr lang="en-GB">
                  <a:solidFill>
                    <a:srgbClr val="0070C0"/>
                  </a:solidFill>
                </a:endParaRPr>
              </a:p>
            </p:txBody>
          </p:sp>
          <p:sp>
            <p:nvSpPr>
              <p:cNvPr id="83313" name="Rectangle 78"/>
              <p:cNvSpPr>
                <a:spLocks noChangeArrowheads="1"/>
              </p:cNvSpPr>
              <p:nvPr/>
            </p:nvSpPr>
            <p:spPr bwMode="auto">
              <a:xfrm>
                <a:off x="2265" y="2114"/>
                <a:ext cx="6" cy="1260"/>
              </a:xfrm>
              <a:prstGeom prst="rect">
                <a:avLst/>
              </a:prstGeom>
              <a:solidFill>
                <a:srgbClr val="99CC00"/>
              </a:solidFill>
              <a:ln w="9525">
                <a:noFill/>
                <a:miter lim="800000"/>
                <a:headEnd/>
                <a:tailEnd/>
              </a:ln>
            </p:spPr>
            <p:txBody>
              <a:bodyPr/>
              <a:lstStyle/>
              <a:p>
                <a:endParaRPr lang="en-GB">
                  <a:solidFill>
                    <a:srgbClr val="0070C0"/>
                  </a:solidFill>
                </a:endParaRPr>
              </a:p>
            </p:txBody>
          </p:sp>
          <p:sp>
            <p:nvSpPr>
              <p:cNvPr id="83314" name="Rectangle 79"/>
              <p:cNvSpPr>
                <a:spLocks noChangeArrowheads="1"/>
              </p:cNvSpPr>
              <p:nvPr/>
            </p:nvSpPr>
            <p:spPr bwMode="auto">
              <a:xfrm>
                <a:off x="2271" y="2114"/>
                <a:ext cx="6" cy="1260"/>
              </a:xfrm>
              <a:prstGeom prst="rect">
                <a:avLst/>
              </a:prstGeom>
              <a:solidFill>
                <a:srgbClr val="99CC00"/>
              </a:solidFill>
              <a:ln w="9525">
                <a:noFill/>
                <a:miter lim="800000"/>
                <a:headEnd/>
                <a:tailEnd/>
              </a:ln>
            </p:spPr>
            <p:txBody>
              <a:bodyPr/>
              <a:lstStyle/>
              <a:p>
                <a:endParaRPr lang="en-GB">
                  <a:solidFill>
                    <a:srgbClr val="0070C0"/>
                  </a:solidFill>
                </a:endParaRPr>
              </a:p>
            </p:txBody>
          </p:sp>
          <p:sp>
            <p:nvSpPr>
              <p:cNvPr id="83315" name="Rectangle 80"/>
              <p:cNvSpPr>
                <a:spLocks noChangeArrowheads="1"/>
              </p:cNvSpPr>
              <p:nvPr/>
            </p:nvSpPr>
            <p:spPr bwMode="auto">
              <a:xfrm>
                <a:off x="2277" y="2114"/>
                <a:ext cx="6" cy="1260"/>
              </a:xfrm>
              <a:prstGeom prst="rect">
                <a:avLst/>
              </a:prstGeom>
              <a:solidFill>
                <a:srgbClr val="98CB00"/>
              </a:solidFill>
              <a:ln w="9525">
                <a:noFill/>
                <a:miter lim="800000"/>
                <a:headEnd/>
                <a:tailEnd/>
              </a:ln>
            </p:spPr>
            <p:txBody>
              <a:bodyPr/>
              <a:lstStyle/>
              <a:p>
                <a:endParaRPr lang="en-GB">
                  <a:solidFill>
                    <a:srgbClr val="0070C0"/>
                  </a:solidFill>
                </a:endParaRPr>
              </a:p>
            </p:txBody>
          </p:sp>
          <p:sp>
            <p:nvSpPr>
              <p:cNvPr id="83316" name="Rectangle 81"/>
              <p:cNvSpPr>
                <a:spLocks noChangeArrowheads="1"/>
              </p:cNvSpPr>
              <p:nvPr/>
            </p:nvSpPr>
            <p:spPr bwMode="auto">
              <a:xfrm>
                <a:off x="2283" y="2114"/>
                <a:ext cx="6" cy="1260"/>
              </a:xfrm>
              <a:prstGeom prst="rect">
                <a:avLst/>
              </a:prstGeom>
              <a:solidFill>
                <a:srgbClr val="97CA00"/>
              </a:solidFill>
              <a:ln w="9525">
                <a:noFill/>
                <a:miter lim="800000"/>
                <a:headEnd/>
                <a:tailEnd/>
              </a:ln>
            </p:spPr>
            <p:txBody>
              <a:bodyPr/>
              <a:lstStyle/>
              <a:p>
                <a:endParaRPr lang="en-GB">
                  <a:solidFill>
                    <a:srgbClr val="0070C0"/>
                  </a:solidFill>
                </a:endParaRPr>
              </a:p>
            </p:txBody>
          </p:sp>
          <p:sp>
            <p:nvSpPr>
              <p:cNvPr id="83317" name="Rectangle 82"/>
              <p:cNvSpPr>
                <a:spLocks noChangeArrowheads="1"/>
              </p:cNvSpPr>
              <p:nvPr/>
            </p:nvSpPr>
            <p:spPr bwMode="auto">
              <a:xfrm>
                <a:off x="2289" y="2114"/>
                <a:ext cx="6" cy="1260"/>
              </a:xfrm>
              <a:prstGeom prst="rect">
                <a:avLst/>
              </a:prstGeom>
              <a:solidFill>
                <a:srgbClr val="97C900"/>
              </a:solidFill>
              <a:ln w="9525">
                <a:noFill/>
                <a:miter lim="800000"/>
                <a:headEnd/>
                <a:tailEnd/>
              </a:ln>
            </p:spPr>
            <p:txBody>
              <a:bodyPr/>
              <a:lstStyle/>
              <a:p>
                <a:endParaRPr lang="en-GB">
                  <a:solidFill>
                    <a:srgbClr val="0070C0"/>
                  </a:solidFill>
                </a:endParaRPr>
              </a:p>
            </p:txBody>
          </p:sp>
          <p:sp>
            <p:nvSpPr>
              <p:cNvPr id="83318" name="Rectangle 83"/>
              <p:cNvSpPr>
                <a:spLocks noChangeArrowheads="1"/>
              </p:cNvSpPr>
              <p:nvPr/>
            </p:nvSpPr>
            <p:spPr bwMode="auto">
              <a:xfrm>
                <a:off x="2295" y="2114"/>
                <a:ext cx="6" cy="1260"/>
              </a:xfrm>
              <a:prstGeom prst="rect">
                <a:avLst/>
              </a:prstGeom>
              <a:solidFill>
                <a:srgbClr val="95C700"/>
              </a:solidFill>
              <a:ln w="9525">
                <a:noFill/>
                <a:miter lim="800000"/>
                <a:headEnd/>
                <a:tailEnd/>
              </a:ln>
            </p:spPr>
            <p:txBody>
              <a:bodyPr/>
              <a:lstStyle/>
              <a:p>
                <a:endParaRPr lang="en-GB">
                  <a:solidFill>
                    <a:srgbClr val="0070C0"/>
                  </a:solidFill>
                </a:endParaRPr>
              </a:p>
            </p:txBody>
          </p:sp>
          <p:sp>
            <p:nvSpPr>
              <p:cNvPr id="83319" name="Rectangle 84"/>
              <p:cNvSpPr>
                <a:spLocks noChangeArrowheads="1"/>
              </p:cNvSpPr>
              <p:nvPr/>
            </p:nvSpPr>
            <p:spPr bwMode="auto">
              <a:xfrm>
                <a:off x="2301" y="2114"/>
                <a:ext cx="6" cy="1260"/>
              </a:xfrm>
              <a:prstGeom prst="rect">
                <a:avLst/>
              </a:prstGeom>
              <a:solidFill>
                <a:srgbClr val="94C600"/>
              </a:solidFill>
              <a:ln w="9525">
                <a:noFill/>
                <a:miter lim="800000"/>
                <a:headEnd/>
                <a:tailEnd/>
              </a:ln>
            </p:spPr>
            <p:txBody>
              <a:bodyPr/>
              <a:lstStyle/>
              <a:p>
                <a:endParaRPr lang="en-GB">
                  <a:solidFill>
                    <a:srgbClr val="0070C0"/>
                  </a:solidFill>
                </a:endParaRPr>
              </a:p>
            </p:txBody>
          </p:sp>
          <p:sp>
            <p:nvSpPr>
              <p:cNvPr id="83320" name="Rectangle 85"/>
              <p:cNvSpPr>
                <a:spLocks noChangeArrowheads="1"/>
              </p:cNvSpPr>
              <p:nvPr/>
            </p:nvSpPr>
            <p:spPr bwMode="auto">
              <a:xfrm>
                <a:off x="2307" y="2114"/>
                <a:ext cx="6" cy="1260"/>
              </a:xfrm>
              <a:prstGeom prst="rect">
                <a:avLst/>
              </a:prstGeom>
              <a:solidFill>
                <a:srgbClr val="93C400"/>
              </a:solidFill>
              <a:ln w="9525">
                <a:noFill/>
                <a:miter lim="800000"/>
                <a:headEnd/>
                <a:tailEnd/>
              </a:ln>
            </p:spPr>
            <p:txBody>
              <a:bodyPr/>
              <a:lstStyle/>
              <a:p>
                <a:endParaRPr lang="en-GB">
                  <a:solidFill>
                    <a:srgbClr val="0070C0"/>
                  </a:solidFill>
                </a:endParaRPr>
              </a:p>
            </p:txBody>
          </p:sp>
          <p:sp>
            <p:nvSpPr>
              <p:cNvPr id="83321" name="Rectangle 86"/>
              <p:cNvSpPr>
                <a:spLocks noChangeArrowheads="1"/>
              </p:cNvSpPr>
              <p:nvPr/>
            </p:nvSpPr>
            <p:spPr bwMode="auto">
              <a:xfrm>
                <a:off x="2313" y="2114"/>
                <a:ext cx="6" cy="1260"/>
              </a:xfrm>
              <a:prstGeom prst="rect">
                <a:avLst/>
              </a:prstGeom>
              <a:solidFill>
                <a:srgbClr val="91C100"/>
              </a:solidFill>
              <a:ln w="9525">
                <a:noFill/>
                <a:miter lim="800000"/>
                <a:headEnd/>
                <a:tailEnd/>
              </a:ln>
            </p:spPr>
            <p:txBody>
              <a:bodyPr/>
              <a:lstStyle/>
              <a:p>
                <a:endParaRPr lang="en-GB">
                  <a:solidFill>
                    <a:srgbClr val="0070C0"/>
                  </a:solidFill>
                </a:endParaRPr>
              </a:p>
            </p:txBody>
          </p:sp>
          <p:sp>
            <p:nvSpPr>
              <p:cNvPr id="83322" name="Rectangle 87"/>
              <p:cNvSpPr>
                <a:spLocks noChangeArrowheads="1"/>
              </p:cNvSpPr>
              <p:nvPr/>
            </p:nvSpPr>
            <p:spPr bwMode="auto">
              <a:xfrm>
                <a:off x="2319" y="2114"/>
                <a:ext cx="6" cy="1260"/>
              </a:xfrm>
              <a:prstGeom prst="rect">
                <a:avLst/>
              </a:prstGeom>
              <a:solidFill>
                <a:srgbClr val="8FBF00"/>
              </a:solidFill>
              <a:ln w="9525">
                <a:noFill/>
                <a:miter lim="800000"/>
                <a:headEnd/>
                <a:tailEnd/>
              </a:ln>
            </p:spPr>
            <p:txBody>
              <a:bodyPr/>
              <a:lstStyle/>
              <a:p>
                <a:endParaRPr lang="en-GB">
                  <a:solidFill>
                    <a:srgbClr val="0070C0"/>
                  </a:solidFill>
                </a:endParaRPr>
              </a:p>
            </p:txBody>
          </p:sp>
          <p:sp>
            <p:nvSpPr>
              <p:cNvPr id="83323" name="Rectangle 88"/>
              <p:cNvSpPr>
                <a:spLocks noChangeArrowheads="1"/>
              </p:cNvSpPr>
              <p:nvPr/>
            </p:nvSpPr>
            <p:spPr bwMode="auto">
              <a:xfrm>
                <a:off x="2325" y="2114"/>
                <a:ext cx="6" cy="1260"/>
              </a:xfrm>
              <a:prstGeom prst="rect">
                <a:avLst/>
              </a:prstGeom>
              <a:solidFill>
                <a:srgbClr val="8CBC00"/>
              </a:solidFill>
              <a:ln w="9525">
                <a:noFill/>
                <a:miter lim="800000"/>
                <a:headEnd/>
                <a:tailEnd/>
              </a:ln>
            </p:spPr>
            <p:txBody>
              <a:bodyPr/>
              <a:lstStyle/>
              <a:p>
                <a:endParaRPr lang="en-GB">
                  <a:solidFill>
                    <a:srgbClr val="0070C0"/>
                  </a:solidFill>
                </a:endParaRPr>
              </a:p>
            </p:txBody>
          </p:sp>
          <p:sp>
            <p:nvSpPr>
              <p:cNvPr id="83324" name="Rectangle 89"/>
              <p:cNvSpPr>
                <a:spLocks noChangeArrowheads="1"/>
              </p:cNvSpPr>
              <p:nvPr/>
            </p:nvSpPr>
            <p:spPr bwMode="auto">
              <a:xfrm>
                <a:off x="2331" y="2114"/>
                <a:ext cx="7" cy="1260"/>
              </a:xfrm>
              <a:prstGeom prst="rect">
                <a:avLst/>
              </a:prstGeom>
              <a:solidFill>
                <a:srgbClr val="8AB800"/>
              </a:solidFill>
              <a:ln w="9525">
                <a:noFill/>
                <a:miter lim="800000"/>
                <a:headEnd/>
                <a:tailEnd/>
              </a:ln>
            </p:spPr>
            <p:txBody>
              <a:bodyPr/>
              <a:lstStyle/>
              <a:p>
                <a:endParaRPr lang="en-GB">
                  <a:solidFill>
                    <a:srgbClr val="0070C0"/>
                  </a:solidFill>
                </a:endParaRPr>
              </a:p>
            </p:txBody>
          </p:sp>
          <p:sp>
            <p:nvSpPr>
              <p:cNvPr id="83325" name="Rectangle 90"/>
              <p:cNvSpPr>
                <a:spLocks noChangeArrowheads="1"/>
              </p:cNvSpPr>
              <p:nvPr/>
            </p:nvSpPr>
            <p:spPr bwMode="auto">
              <a:xfrm>
                <a:off x="2338" y="2114"/>
                <a:ext cx="6" cy="1260"/>
              </a:xfrm>
              <a:prstGeom prst="rect">
                <a:avLst/>
              </a:prstGeom>
              <a:solidFill>
                <a:srgbClr val="87B500"/>
              </a:solidFill>
              <a:ln w="9525">
                <a:noFill/>
                <a:miter lim="800000"/>
                <a:headEnd/>
                <a:tailEnd/>
              </a:ln>
            </p:spPr>
            <p:txBody>
              <a:bodyPr/>
              <a:lstStyle/>
              <a:p>
                <a:endParaRPr lang="en-GB">
                  <a:solidFill>
                    <a:srgbClr val="0070C0"/>
                  </a:solidFill>
                </a:endParaRPr>
              </a:p>
            </p:txBody>
          </p:sp>
          <p:sp>
            <p:nvSpPr>
              <p:cNvPr id="83326" name="Rectangle 91"/>
              <p:cNvSpPr>
                <a:spLocks noChangeArrowheads="1"/>
              </p:cNvSpPr>
              <p:nvPr/>
            </p:nvSpPr>
            <p:spPr bwMode="auto">
              <a:xfrm>
                <a:off x="2344" y="2114"/>
                <a:ext cx="6" cy="1260"/>
              </a:xfrm>
              <a:prstGeom prst="rect">
                <a:avLst/>
              </a:prstGeom>
              <a:solidFill>
                <a:srgbClr val="84B100"/>
              </a:solidFill>
              <a:ln w="9525">
                <a:noFill/>
                <a:miter lim="800000"/>
                <a:headEnd/>
                <a:tailEnd/>
              </a:ln>
            </p:spPr>
            <p:txBody>
              <a:bodyPr/>
              <a:lstStyle/>
              <a:p>
                <a:endParaRPr lang="en-GB">
                  <a:solidFill>
                    <a:srgbClr val="0070C0"/>
                  </a:solidFill>
                </a:endParaRPr>
              </a:p>
            </p:txBody>
          </p:sp>
          <p:sp>
            <p:nvSpPr>
              <p:cNvPr id="83327" name="Rectangle 92"/>
              <p:cNvSpPr>
                <a:spLocks noChangeArrowheads="1"/>
              </p:cNvSpPr>
              <p:nvPr/>
            </p:nvSpPr>
            <p:spPr bwMode="auto">
              <a:xfrm>
                <a:off x="2350" y="2114"/>
                <a:ext cx="6" cy="1260"/>
              </a:xfrm>
              <a:prstGeom prst="rect">
                <a:avLst/>
              </a:prstGeom>
              <a:solidFill>
                <a:srgbClr val="82AE00"/>
              </a:solidFill>
              <a:ln w="9525">
                <a:noFill/>
                <a:miter lim="800000"/>
                <a:headEnd/>
                <a:tailEnd/>
              </a:ln>
            </p:spPr>
            <p:txBody>
              <a:bodyPr/>
              <a:lstStyle/>
              <a:p>
                <a:endParaRPr lang="en-GB">
                  <a:solidFill>
                    <a:srgbClr val="0070C0"/>
                  </a:solidFill>
                </a:endParaRPr>
              </a:p>
            </p:txBody>
          </p:sp>
          <p:sp>
            <p:nvSpPr>
              <p:cNvPr id="83328" name="Rectangle 93"/>
              <p:cNvSpPr>
                <a:spLocks noChangeArrowheads="1"/>
              </p:cNvSpPr>
              <p:nvPr/>
            </p:nvSpPr>
            <p:spPr bwMode="auto">
              <a:xfrm>
                <a:off x="2356" y="2114"/>
                <a:ext cx="6" cy="1260"/>
              </a:xfrm>
              <a:prstGeom prst="rect">
                <a:avLst/>
              </a:prstGeom>
              <a:solidFill>
                <a:srgbClr val="7FAA00"/>
              </a:solidFill>
              <a:ln w="9525">
                <a:noFill/>
                <a:miter lim="800000"/>
                <a:headEnd/>
                <a:tailEnd/>
              </a:ln>
            </p:spPr>
            <p:txBody>
              <a:bodyPr/>
              <a:lstStyle/>
              <a:p>
                <a:endParaRPr lang="en-GB">
                  <a:solidFill>
                    <a:srgbClr val="0070C0"/>
                  </a:solidFill>
                </a:endParaRPr>
              </a:p>
            </p:txBody>
          </p:sp>
          <p:sp>
            <p:nvSpPr>
              <p:cNvPr id="83329" name="Rectangle 94"/>
              <p:cNvSpPr>
                <a:spLocks noChangeArrowheads="1"/>
              </p:cNvSpPr>
              <p:nvPr/>
            </p:nvSpPr>
            <p:spPr bwMode="auto">
              <a:xfrm>
                <a:off x="2362" y="2114"/>
                <a:ext cx="6" cy="1260"/>
              </a:xfrm>
              <a:prstGeom prst="rect">
                <a:avLst/>
              </a:prstGeom>
              <a:solidFill>
                <a:srgbClr val="7DA700"/>
              </a:solidFill>
              <a:ln w="9525">
                <a:noFill/>
                <a:miter lim="800000"/>
                <a:headEnd/>
                <a:tailEnd/>
              </a:ln>
            </p:spPr>
            <p:txBody>
              <a:bodyPr/>
              <a:lstStyle/>
              <a:p>
                <a:endParaRPr lang="en-GB">
                  <a:solidFill>
                    <a:srgbClr val="0070C0"/>
                  </a:solidFill>
                </a:endParaRPr>
              </a:p>
            </p:txBody>
          </p:sp>
          <p:sp>
            <p:nvSpPr>
              <p:cNvPr id="83330" name="Rectangle 95"/>
              <p:cNvSpPr>
                <a:spLocks noChangeArrowheads="1"/>
              </p:cNvSpPr>
              <p:nvPr/>
            </p:nvSpPr>
            <p:spPr bwMode="auto">
              <a:xfrm>
                <a:off x="2368" y="2114"/>
                <a:ext cx="6" cy="1260"/>
              </a:xfrm>
              <a:prstGeom prst="rect">
                <a:avLst/>
              </a:prstGeom>
              <a:solidFill>
                <a:srgbClr val="7BA400"/>
              </a:solidFill>
              <a:ln w="9525">
                <a:noFill/>
                <a:miter lim="800000"/>
                <a:headEnd/>
                <a:tailEnd/>
              </a:ln>
            </p:spPr>
            <p:txBody>
              <a:bodyPr/>
              <a:lstStyle/>
              <a:p>
                <a:endParaRPr lang="en-GB">
                  <a:solidFill>
                    <a:srgbClr val="0070C0"/>
                  </a:solidFill>
                </a:endParaRPr>
              </a:p>
            </p:txBody>
          </p:sp>
          <p:sp>
            <p:nvSpPr>
              <p:cNvPr id="83331" name="Rectangle 96"/>
              <p:cNvSpPr>
                <a:spLocks noChangeArrowheads="1"/>
              </p:cNvSpPr>
              <p:nvPr/>
            </p:nvSpPr>
            <p:spPr bwMode="auto">
              <a:xfrm>
                <a:off x="2374" y="2114"/>
                <a:ext cx="6" cy="1260"/>
              </a:xfrm>
              <a:prstGeom prst="rect">
                <a:avLst/>
              </a:prstGeom>
              <a:solidFill>
                <a:srgbClr val="79A200"/>
              </a:solidFill>
              <a:ln w="9525">
                <a:noFill/>
                <a:miter lim="800000"/>
                <a:headEnd/>
                <a:tailEnd/>
              </a:ln>
            </p:spPr>
            <p:txBody>
              <a:bodyPr/>
              <a:lstStyle/>
              <a:p>
                <a:endParaRPr lang="en-GB">
                  <a:solidFill>
                    <a:srgbClr val="0070C0"/>
                  </a:solidFill>
                </a:endParaRPr>
              </a:p>
            </p:txBody>
          </p:sp>
          <p:sp>
            <p:nvSpPr>
              <p:cNvPr id="83332" name="Rectangle 97"/>
              <p:cNvSpPr>
                <a:spLocks noChangeArrowheads="1"/>
              </p:cNvSpPr>
              <p:nvPr/>
            </p:nvSpPr>
            <p:spPr bwMode="auto">
              <a:xfrm>
                <a:off x="2380" y="2114"/>
                <a:ext cx="6" cy="1260"/>
              </a:xfrm>
              <a:prstGeom prst="rect">
                <a:avLst/>
              </a:prstGeom>
              <a:solidFill>
                <a:srgbClr val="77A000"/>
              </a:solidFill>
              <a:ln w="9525">
                <a:noFill/>
                <a:miter lim="800000"/>
                <a:headEnd/>
                <a:tailEnd/>
              </a:ln>
            </p:spPr>
            <p:txBody>
              <a:bodyPr/>
              <a:lstStyle/>
              <a:p>
                <a:endParaRPr lang="en-GB">
                  <a:solidFill>
                    <a:srgbClr val="0070C0"/>
                  </a:solidFill>
                </a:endParaRPr>
              </a:p>
            </p:txBody>
          </p:sp>
          <p:sp>
            <p:nvSpPr>
              <p:cNvPr id="83333" name="Rectangle 98"/>
              <p:cNvSpPr>
                <a:spLocks noChangeArrowheads="1"/>
              </p:cNvSpPr>
              <p:nvPr/>
            </p:nvSpPr>
            <p:spPr bwMode="auto">
              <a:xfrm>
                <a:off x="2386" y="2114"/>
                <a:ext cx="6" cy="1260"/>
              </a:xfrm>
              <a:prstGeom prst="rect">
                <a:avLst/>
              </a:prstGeom>
              <a:solidFill>
                <a:srgbClr val="769E00"/>
              </a:solidFill>
              <a:ln w="9525">
                <a:noFill/>
                <a:miter lim="800000"/>
                <a:headEnd/>
                <a:tailEnd/>
              </a:ln>
            </p:spPr>
            <p:txBody>
              <a:bodyPr/>
              <a:lstStyle/>
              <a:p>
                <a:endParaRPr lang="en-GB">
                  <a:solidFill>
                    <a:srgbClr val="0070C0"/>
                  </a:solidFill>
                </a:endParaRPr>
              </a:p>
            </p:txBody>
          </p:sp>
          <p:sp>
            <p:nvSpPr>
              <p:cNvPr id="83334" name="Rectangle 99"/>
              <p:cNvSpPr>
                <a:spLocks noChangeArrowheads="1"/>
              </p:cNvSpPr>
              <p:nvPr/>
            </p:nvSpPr>
            <p:spPr bwMode="auto">
              <a:xfrm>
                <a:off x="2392" y="2114"/>
                <a:ext cx="6" cy="1260"/>
              </a:xfrm>
              <a:prstGeom prst="rect">
                <a:avLst/>
              </a:prstGeom>
              <a:solidFill>
                <a:srgbClr val="759D00"/>
              </a:solidFill>
              <a:ln w="9525">
                <a:noFill/>
                <a:miter lim="800000"/>
                <a:headEnd/>
                <a:tailEnd/>
              </a:ln>
            </p:spPr>
            <p:txBody>
              <a:bodyPr/>
              <a:lstStyle/>
              <a:p>
                <a:endParaRPr lang="en-GB">
                  <a:solidFill>
                    <a:srgbClr val="0070C0"/>
                  </a:solidFill>
                </a:endParaRPr>
              </a:p>
            </p:txBody>
          </p:sp>
          <p:sp>
            <p:nvSpPr>
              <p:cNvPr id="83335" name="Rectangle 100"/>
              <p:cNvSpPr>
                <a:spLocks noChangeArrowheads="1"/>
              </p:cNvSpPr>
              <p:nvPr/>
            </p:nvSpPr>
            <p:spPr bwMode="auto">
              <a:xfrm>
                <a:off x="2398" y="2114"/>
                <a:ext cx="6" cy="1260"/>
              </a:xfrm>
              <a:prstGeom prst="rect">
                <a:avLst/>
              </a:prstGeom>
              <a:solidFill>
                <a:srgbClr val="749C00"/>
              </a:solidFill>
              <a:ln w="9525">
                <a:noFill/>
                <a:miter lim="800000"/>
                <a:headEnd/>
                <a:tailEnd/>
              </a:ln>
            </p:spPr>
            <p:txBody>
              <a:bodyPr/>
              <a:lstStyle/>
              <a:p>
                <a:endParaRPr lang="en-GB">
                  <a:solidFill>
                    <a:srgbClr val="0070C0"/>
                  </a:solidFill>
                </a:endParaRPr>
              </a:p>
            </p:txBody>
          </p:sp>
          <p:sp>
            <p:nvSpPr>
              <p:cNvPr id="83336" name="Rectangle 101"/>
              <p:cNvSpPr>
                <a:spLocks noChangeArrowheads="1"/>
              </p:cNvSpPr>
              <p:nvPr/>
            </p:nvSpPr>
            <p:spPr bwMode="auto">
              <a:xfrm>
                <a:off x="2404" y="2114"/>
                <a:ext cx="6" cy="1260"/>
              </a:xfrm>
              <a:prstGeom prst="rect">
                <a:avLst/>
              </a:prstGeom>
              <a:solidFill>
                <a:srgbClr val="749B00"/>
              </a:solidFill>
              <a:ln w="9525">
                <a:noFill/>
                <a:miter lim="800000"/>
                <a:headEnd/>
                <a:tailEnd/>
              </a:ln>
            </p:spPr>
            <p:txBody>
              <a:bodyPr/>
              <a:lstStyle/>
              <a:p>
                <a:endParaRPr lang="en-GB">
                  <a:solidFill>
                    <a:srgbClr val="0070C0"/>
                  </a:solidFill>
                </a:endParaRPr>
              </a:p>
            </p:txBody>
          </p:sp>
        </p:grpSp>
        <p:sp>
          <p:nvSpPr>
            <p:cNvPr id="82955" name="Rectangle 102"/>
            <p:cNvSpPr>
              <a:spLocks noChangeArrowheads="1"/>
            </p:cNvSpPr>
            <p:nvPr/>
          </p:nvSpPr>
          <p:spPr bwMode="auto">
            <a:xfrm>
              <a:off x="2363" y="1864"/>
              <a:ext cx="277" cy="1260"/>
            </a:xfrm>
            <a:prstGeom prst="rect">
              <a:avLst/>
            </a:prstGeom>
            <a:noFill/>
            <a:ln w="9525">
              <a:noFill/>
              <a:miter lim="800000"/>
              <a:headEnd/>
              <a:tailEnd/>
            </a:ln>
          </p:spPr>
          <p:txBody>
            <a:bodyPr/>
            <a:lstStyle/>
            <a:p>
              <a:endParaRPr lang="en-GB">
                <a:solidFill>
                  <a:srgbClr val="0070C0"/>
                </a:solidFill>
              </a:endParaRPr>
            </a:p>
          </p:txBody>
        </p:sp>
        <p:grpSp>
          <p:nvGrpSpPr>
            <p:cNvPr id="5" name="Group 103"/>
            <p:cNvGrpSpPr>
              <a:grpSpLocks/>
            </p:cNvGrpSpPr>
            <p:nvPr/>
          </p:nvGrpSpPr>
          <p:grpSpPr bwMode="auto">
            <a:xfrm>
              <a:off x="3315" y="2105"/>
              <a:ext cx="271" cy="1019"/>
              <a:chOff x="3085" y="2355"/>
              <a:chExt cx="271" cy="1019"/>
            </a:xfrm>
          </p:grpSpPr>
          <p:sp>
            <p:nvSpPr>
              <p:cNvPr id="83246" name="Rectangle 104"/>
              <p:cNvSpPr>
                <a:spLocks noChangeArrowheads="1"/>
              </p:cNvSpPr>
              <p:nvPr/>
            </p:nvSpPr>
            <p:spPr bwMode="auto">
              <a:xfrm>
                <a:off x="3085" y="2355"/>
                <a:ext cx="6" cy="1019"/>
              </a:xfrm>
              <a:prstGeom prst="rect">
                <a:avLst/>
              </a:prstGeom>
              <a:solidFill>
                <a:srgbClr val="749B00"/>
              </a:solidFill>
              <a:ln w="9525">
                <a:noFill/>
                <a:miter lim="800000"/>
                <a:headEnd/>
                <a:tailEnd/>
              </a:ln>
            </p:spPr>
            <p:txBody>
              <a:bodyPr/>
              <a:lstStyle/>
              <a:p>
                <a:endParaRPr lang="en-GB">
                  <a:solidFill>
                    <a:srgbClr val="0070C0"/>
                  </a:solidFill>
                </a:endParaRPr>
              </a:p>
            </p:txBody>
          </p:sp>
          <p:sp>
            <p:nvSpPr>
              <p:cNvPr id="83247" name="Rectangle 105"/>
              <p:cNvSpPr>
                <a:spLocks noChangeArrowheads="1"/>
              </p:cNvSpPr>
              <p:nvPr/>
            </p:nvSpPr>
            <p:spPr bwMode="auto">
              <a:xfrm>
                <a:off x="3091" y="2355"/>
                <a:ext cx="6" cy="1019"/>
              </a:xfrm>
              <a:prstGeom prst="rect">
                <a:avLst/>
              </a:prstGeom>
              <a:solidFill>
                <a:srgbClr val="749C00"/>
              </a:solidFill>
              <a:ln w="9525">
                <a:noFill/>
                <a:miter lim="800000"/>
                <a:headEnd/>
                <a:tailEnd/>
              </a:ln>
            </p:spPr>
            <p:txBody>
              <a:bodyPr/>
              <a:lstStyle/>
              <a:p>
                <a:endParaRPr lang="en-GB">
                  <a:solidFill>
                    <a:srgbClr val="0070C0"/>
                  </a:solidFill>
                </a:endParaRPr>
              </a:p>
            </p:txBody>
          </p:sp>
          <p:sp>
            <p:nvSpPr>
              <p:cNvPr id="83248" name="Rectangle 106"/>
              <p:cNvSpPr>
                <a:spLocks noChangeArrowheads="1"/>
              </p:cNvSpPr>
              <p:nvPr/>
            </p:nvSpPr>
            <p:spPr bwMode="auto">
              <a:xfrm>
                <a:off x="3097" y="2355"/>
                <a:ext cx="6" cy="1019"/>
              </a:xfrm>
              <a:prstGeom prst="rect">
                <a:avLst/>
              </a:prstGeom>
              <a:solidFill>
                <a:srgbClr val="759D00"/>
              </a:solidFill>
              <a:ln w="9525">
                <a:noFill/>
                <a:miter lim="800000"/>
                <a:headEnd/>
                <a:tailEnd/>
              </a:ln>
            </p:spPr>
            <p:txBody>
              <a:bodyPr/>
              <a:lstStyle/>
              <a:p>
                <a:endParaRPr lang="en-GB">
                  <a:solidFill>
                    <a:srgbClr val="0070C0"/>
                  </a:solidFill>
                </a:endParaRPr>
              </a:p>
            </p:txBody>
          </p:sp>
          <p:sp>
            <p:nvSpPr>
              <p:cNvPr id="83249" name="Rectangle 107"/>
              <p:cNvSpPr>
                <a:spLocks noChangeArrowheads="1"/>
              </p:cNvSpPr>
              <p:nvPr/>
            </p:nvSpPr>
            <p:spPr bwMode="auto">
              <a:xfrm>
                <a:off x="3103" y="2355"/>
                <a:ext cx="6" cy="1019"/>
              </a:xfrm>
              <a:prstGeom prst="rect">
                <a:avLst/>
              </a:prstGeom>
              <a:solidFill>
                <a:srgbClr val="769E00"/>
              </a:solidFill>
              <a:ln w="9525">
                <a:noFill/>
                <a:miter lim="800000"/>
                <a:headEnd/>
                <a:tailEnd/>
              </a:ln>
            </p:spPr>
            <p:txBody>
              <a:bodyPr/>
              <a:lstStyle/>
              <a:p>
                <a:endParaRPr lang="en-GB">
                  <a:solidFill>
                    <a:srgbClr val="0070C0"/>
                  </a:solidFill>
                </a:endParaRPr>
              </a:p>
            </p:txBody>
          </p:sp>
          <p:sp>
            <p:nvSpPr>
              <p:cNvPr id="83250" name="Rectangle 108"/>
              <p:cNvSpPr>
                <a:spLocks noChangeArrowheads="1"/>
              </p:cNvSpPr>
              <p:nvPr/>
            </p:nvSpPr>
            <p:spPr bwMode="auto">
              <a:xfrm>
                <a:off x="3109" y="2355"/>
                <a:ext cx="6" cy="1019"/>
              </a:xfrm>
              <a:prstGeom prst="rect">
                <a:avLst/>
              </a:prstGeom>
              <a:solidFill>
                <a:srgbClr val="78A000"/>
              </a:solidFill>
              <a:ln w="9525">
                <a:noFill/>
                <a:miter lim="800000"/>
                <a:headEnd/>
                <a:tailEnd/>
              </a:ln>
            </p:spPr>
            <p:txBody>
              <a:bodyPr/>
              <a:lstStyle/>
              <a:p>
                <a:endParaRPr lang="en-GB">
                  <a:solidFill>
                    <a:srgbClr val="0070C0"/>
                  </a:solidFill>
                </a:endParaRPr>
              </a:p>
            </p:txBody>
          </p:sp>
          <p:sp>
            <p:nvSpPr>
              <p:cNvPr id="83251" name="Rectangle 109"/>
              <p:cNvSpPr>
                <a:spLocks noChangeArrowheads="1"/>
              </p:cNvSpPr>
              <p:nvPr/>
            </p:nvSpPr>
            <p:spPr bwMode="auto">
              <a:xfrm>
                <a:off x="3115" y="2355"/>
                <a:ext cx="6" cy="1019"/>
              </a:xfrm>
              <a:prstGeom prst="rect">
                <a:avLst/>
              </a:prstGeom>
              <a:solidFill>
                <a:srgbClr val="79A200"/>
              </a:solidFill>
              <a:ln w="9525">
                <a:noFill/>
                <a:miter lim="800000"/>
                <a:headEnd/>
                <a:tailEnd/>
              </a:ln>
            </p:spPr>
            <p:txBody>
              <a:bodyPr/>
              <a:lstStyle/>
              <a:p>
                <a:endParaRPr lang="en-GB">
                  <a:solidFill>
                    <a:srgbClr val="0070C0"/>
                  </a:solidFill>
                </a:endParaRPr>
              </a:p>
            </p:txBody>
          </p:sp>
          <p:sp>
            <p:nvSpPr>
              <p:cNvPr id="83252" name="Rectangle 110"/>
              <p:cNvSpPr>
                <a:spLocks noChangeArrowheads="1"/>
              </p:cNvSpPr>
              <p:nvPr/>
            </p:nvSpPr>
            <p:spPr bwMode="auto">
              <a:xfrm>
                <a:off x="3121" y="2355"/>
                <a:ext cx="6" cy="1019"/>
              </a:xfrm>
              <a:prstGeom prst="rect">
                <a:avLst/>
              </a:prstGeom>
              <a:solidFill>
                <a:srgbClr val="7BA400"/>
              </a:solidFill>
              <a:ln w="9525">
                <a:noFill/>
                <a:miter lim="800000"/>
                <a:headEnd/>
                <a:tailEnd/>
              </a:ln>
            </p:spPr>
            <p:txBody>
              <a:bodyPr/>
              <a:lstStyle/>
              <a:p>
                <a:endParaRPr lang="en-GB">
                  <a:solidFill>
                    <a:srgbClr val="0070C0"/>
                  </a:solidFill>
                </a:endParaRPr>
              </a:p>
            </p:txBody>
          </p:sp>
          <p:sp>
            <p:nvSpPr>
              <p:cNvPr id="83253" name="Rectangle 111"/>
              <p:cNvSpPr>
                <a:spLocks noChangeArrowheads="1"/>
              </p:cNvSpPr>
              <p:nvPr/>
            </p:nvSpPr>
            <p:spPr bwMode="auto">
              <a:xfrm>
                <a:off x="3127" y="2355"/>
                <a:ext cx="6" cy="1019"/>
              </a:xfrm>
              <a:prstGeom prst="rect">
                <a:avLst/>
              </a:prstGeom>
              <a:solidFill>
                <a:srgbClr val="7DA800"/>
              </a:solidFill>
              <a:ln w="9525">
                <a:noFill/>
                <a:miter lim="800000"/>
                <a:headEnd/>
                <a:tailEnd/>
              </a:ln>
            </p:spPr>
            <p:txBody>
              <a:bodyPr/>
              <a:lstStyle/>
              <a:p>
                <a:endParaRPr lang="en-GB">
                  <a:solidFill>
                    <a:srgbClr val="0070C0"/>
                  </a:solidFill>
                </a:endParaRPr>
              </a:p>
            </p:txBody>
          </p:sp>
          <p:sp>
            <p:nvSpPr>
              <p:cNvPr id="83254" name="Rectangle 112"/>
              <p:cNvSpPr>
                <a:spLocks noChangeArrowheads="1"/>
              </p:cNvSpPr>
              <p:nvPr/>
            </p:nvSpPr>
            <p:spPr bwMode="auto">
              <a:xfrm>
                <a:off x="3133" y="2355"/>
                <a:ext cx="6" cy="1019"/>
              </a:xfrm>
              <a:prstGeom prst="rect">
                <a:avLst/>
              </a:prstGeom>
              <a:solidFill>
                <a:srgbClr val="80AB00"/>
              </a:solidFill>
              <a:ln w="9525">
                <a:noFill/>
                <a:miter lim="800000"/>
                <a:headEnd/>
                <a:tailEnd/>
              </a:ln>
            </p:spPr>
            <p:txBody>
              <a:bodyPr/>
              <a:lstStyle/>
              <a:p>
                <a:endParaRPr lang="en-GB">
                  <a:solidFill>
                    <a:srgbClr val="0070C0"/>
                  </a:solidFill>
                </a:endParaRPr>
              </a:p>
            </p:txBody>
          </p:sp>
          <p:sp>
            <p:nvSpPr>
              <p:cNvPr id="83255" name="Rectangle 113"/>
              <p:cNvSpPr>
                <a:spLocks noChangeArrowheads="1"/>
              </p:cNvSpPr>
              <p:nvPr/>
            </p:nvSpPr>
            <p:spPr bwMode="auto">
              <a:xfrm>
                <a:off x="3139" y="2355"/>
                <a:ext cx="6" cy="1019"/>
              </a:xfrm>
              <a:prstGeom prst="rect">
                <a:avLst/>
              </a:prstGeom>
              <a:solidFill>
                <a:srgbClr val="83AE00"/>
              </a:solidFill>
              <a:ln w="9525">
                <a:noFill/>
                <a:miter lim="800000"/>
                <a:headEnd/>
                <a:tailEnd/>
              </a:ln>
            </p:spPr>
            <p:txBody>
              <a:bodyPr/>
              <a:lstStyle/>
              <a:p>
                <a:endParaRPr lang="en-GB">
                  <a:solidFill>
                    <a:srgbClr val="0070C0"/>
                  </a:solidFill>
                </a:endParaRPr>
              </a:p>
            </p:txBody>
          </p:sp>
          <p:sp>
            <p:nvSpPr>
              <p:cNvPr id="83256" name="Rectangle 114"/>
              <p:cNvSpPr>
                <a:spLocks noChangeArrowheads="1"/>
              </p:cNvSpPr>
              <p:nvPr/>
            </p:nvSpPr>
            <p:spPr bwMode="auto">
              <a:xfrm>
                <a:off x="3145" y="2355"/>
                <a:ext cx="6" cy="1019"/>
              </a:xfrm>
              <a:prstGeom prst="rect">
                <a:avLst/>
              </a:prstGeom>
              <a:solidFill>
                <a:srgbClr val="85B200"/>
              </a:solidFill>
              <a:ln w="9525">
                <a:noFill/>
                <a:miter lim="800000"/>
                <a:headEnd/>
                <a:tailEnd/>
              </a:ln>
            </p:spPr>
            <p:txBody>
              <a:bodyPr/>
              <a:lstStyle/>
              <a:p>
                <a:endParaRPr lang="en-GB">
                  <a:solidFill>
                    <a:srgbClr val="0070C0"/>
                  </a:solidFill>
                </a:endParaRPr>
              </a:p>
            </p:txBody>
          </p:sp>
          <p:sp>
            <p:nvSpPr>
              <p:cNvPr id="83257" name="Rectangle 115"/>
              <p:cNvSpPr>
                <a:spLocks noChangeArrowheads="1"/>
              </p:cNvSpPr>
              <p:nvPr/>
            </p:nvSpPr>
            <p:spPr bwMode="auto">
              <a:xfrm>
                <a:off x="3151" y="2355"/>
                <a:ext cx="6" cy="1019"/>
              </a:xfrm>
              <a:prstGeom prst="rect">
                <a:avLst/>
              </a:prstGeom>
              <a:solidFill>
                <a:srgbClr val="88B500"/>
              </a:solidFill>
              <a:ln w="9525">
                <a:noFill/>
                <a:miter lim="800000"/>
                <a:headEnd/>
                <a:tailEnd/>
              </a:ln>
            </p:spPr>
            <p:txBody>
              <a:bodyPr/>
              <a:lstStyle/>
              <a:p>
                <a:endParaRPr lang="en-GB">
                  <a:solidFill>
                    <a:srgbClr val="0070C0"/>
                  </a:solidFill>
                </a:endParaRPr>
              </a:p>
            </p:txBody>
          </p:sp>
          <p:sp>
            <p:nvSpPr>
              <p:cNvPr id="83258" name="Rectangle 116"/>
              <p:cNvSpPr>
                <a:spLocks noChangeArrowheads="1"/>
              </p:cNvSpPr>
              <p:nvPr/>
            </p:nvSpPr>
            <p:spPr bwMode="auto">
              <a:xfrm>
                <a:off x="3157" y="2355"/>
                <a:ext cx="6" cy="1019"/>
              </a:xfrm>
              <a:prstGeom prst="rect">
                <a:avLst/>
              </a:prstGeom>
              <a:solidFill>
                <a:srgbClr val="8BB900"/>
              </a:solidFill>
              <a:ln w="9525">
                <a:noFill/>
                <a:miter lim="800000"/>
                <a:headEnd/>
                <a:tailEnd/>
              </a:ln>
            </p:spPr>
            <p:txBody>
              <a:bodyPr/>
              <a:lstStyle/>
              <a:p>
                <a:endParaRPr lang="en-GB">
                  <a:solidFill>
                    <a:srgbClr val="0070C0"/>
                  </a:solidFill>
                </a:endParaRPr>
              </a:p>
            </p:txBody>
          </p:sp>
          <p:sp>
            <p:nvSpPr>
              <p:cNvPr id="83259" name="Rectangle 117"/>
              <p:cNvSpPr>
                <a:spLocks noChangeArrowheads="1"/>
              </p:cNvSpPr>
              <p:nvPr/>
            </p:nvSpPr>
            <p:spPr bwMode="auto">
              <a:xfrm>
                <a:off x="3163" y="2355"/>
                <a:ext cx="6" cy="1019"/>
              </a:xfrm>
              <a:prstGeom prst="rect">
                <a:avLst/>
              </a:prstGeom>
              <a:solidFill>
                <a:srgbClr val="8DBC00"/>
              </a:solidFill>
              <a:ln w="9525">
                <a:noFill/>
                <a:miter lim="800000"/>
                <a:headEnd/>
                <a:tailEnd/>
              </a:ln>
            </p:spPr>
            <p:txBody>
              <a:bodyPr/>
              <a:lstStyle/>
              <a:p>
                <a:endParaRPr lang="en-GB">
                  <a:solidFill>
                    <a:srgbClr val="0070C0"/>
                  </a:solidFill>
                </a:endParaRPr>
              </a:p>
            </p:txBody>
          </p:sp>
          <p:sp>
            <p:nvSpPr>
              <p:cNvPr id="83260" name="Rectangle 118"/>
              <p:cNvSpPr>
                <a:spLocks noChangeArrowheads="1"/>
              </p:cNvSpPr>
              <p:nvPr/>
            </p:nvSpPr>
            <p:spPr bwMode="auto">
              <a:xfrm>
                <a:off x="3169" y="2355"/>
                <a:ext cx="6" cy="1019"/>
              </a:xfrm>
              <a:prstGeom prst="rect">
                <a:avLst/>
              </a:prstGeom>
              <a:solidFill>
                <a:srgbClr val="8FBF00"/>
              </a:solidFill>
              <a:ln w="9525">
                <a:noFill/>
                <a:miter lim="800000"/>
                <a:headEnd/>
                <a:tailEnd/>
              </a:ln>
            </p:spPr>
            <p:txBody>
              <a:bodyPr/>
              <a:lstStyle/>
              <a:p>
                <a:endParaRPr lang="en-GB">
                  <a:solidFill>
                    <a:srgbClr val="0070C0"/>
                  </a:solidFill>
                </a:endParaRPr>
              </a:p>
            </p:txBody>
          </p:sp>
          <p:sp>
            <p:nvSpPr>
              <p:cNvPr id="83261" name="Rectangle 119"/>
              <p:cNvSpPr>
                <a:spLocks noChangeArrowheads="1"/>
              </p:cNvSpPr>
              <p:nvPr/>
            </p:nvSpPr>
            <p:spPr bwMode="auto">
              <a:xfrm>
                <a:off x="3175" y="2355"/>
                <a:ext cx="6" cy="1019"/>
              </a:xfrm>
              <a:prstGeom prst="rect">
                <a:avLst/>
              </a:prstGeom>
              <a:solidFill>
                <a:srgbClr val="92C200"/>
              </a:solidFill>
              <a:ln w="9525">
                <a:noFill/>
                <a:miter lim="800000"/>
                <a:headEnd/>
                <a:tailEnd/>
              </a:ln>
            </p:spPr>
            <p:txBody>
              <a:bodyPr/>
              <a:lstStyle/>
              <a:p>
                <a:endParaRPr lang="en-GB">
                  <a:solidFill>
                    <a:srgbClr val="0070C0"/>
                  </a:solidFill>
                </a:endParaRPr>
              </a:p>
            </p:txBody>
          </p:sp>
          <p:sp>
            <p:nvSpPr>
              <p:cNvPr id="83262" name="Rectangle 120"/>
              <p:cNvSpPr>
                <a:spLocks noChangeArrowheads="1"/>
              </p:cNvSpPr>
              <p:nvPr/>
            </p:nvSpPr>
            <p:spPr bwMode="auto">
              <a:xfrm>
                <a:off x="3181" y="2355"/>
                <a:ext cx="6" cy="1019"/>
              </a:xfrm>
              <a:prstGeom prst="rect">
                <a:avLst/>
              </a:prstGeom>
              <a:solidFill>
                <a:srgbClr val="93C400"/>
              </a:solidFill>
              <a:ln w="9525">
                <a:noFill/>
                <a:miter lim="800000"/>
                <a:headEnd/>
                <a:tailEnd/>
              </a:ln>
            </p:spPr>
            <p:txBody>
              <a:bodyPr/>
              <a:lstStyle/>
              <a:p>
                <a:endParaRPr lang="en-GB">
                  <a:solidFill>
                    <a:srgbClr val="0070C0"/>
                  </a:solidFill>
                </a:endParaRPr>
              </a:p>
            </p:txBody>
          </p:sp>
          <p:sp>
            <p:nvSpPr>
              <p:cNvPr id="83263" name="Rectangle 121"/>
              <p:cNvSpPr>
                <a:spLocks noChangeArrowheads="1"/>
              </p:cNvSpPr>
              <p:nvPr/>
            </p:nvSpPr>
            <p:spPr bwMode="auto">
              <a:xfrm>
                <a:off x="3187" y="2355"/>
                <a:ext cx="6" cy="1019"/>
              </a:xfrm>
              <a:prstGeom prst="rect">
                <a:avLst/>
              </a:prstGeom>
              <a:solidFill>
                <a:srgbClr val="95C700"/>
              </a:solidFill>
              <a:ln w="9525">
                <a:noFill/>
                <a:miter lim="800000"/>
                <a:headEnd/>
                <a:tailEnd/>
              </a:ln>
            </p:spPr>
            <p:txBody>
              <a:bodyPr/>
              <a:lstStyle/>
              <a:p>
                <a:endParaRPr lang="en-GB">
                  <a:solidFill>
                    <a:srgbClr val="0070C0"/>
                  </a:solidFill>
                </a:endParaRPr>
              </a:p>
            </p:txBody>
          </p:sp>
          <p:sp>
            <p:nvSpPr>
              <p:cNvPr id="83264" name="Rectangle 122"/>
              <p:cNvSpPr>
                <a:spLocks noChangeArrowheads="1"/>
              </p:cNvSpPr>
              <p:nvPr/>
            </p:nvSpPr>
            <p:spPr bwMode="auto">
              <a:xfrm>
                <a:off x="3193" y="2355"/>
                <a:ext cx="7" cy="1019"/>
              </a:xfrm>
              <a:prstGeom prst="rect">
                <a:avLst/>
              </a:prstGeom>
              <a:solidFill>
                <a:srgbClr val="96C800"/>
              </a:solidFill>
              <a:ln w="9525">
                <a:noFill/>
                <a:miter lim="800000"/>
                <a:headEnd/>
                <a:tailEnd/>
              </a:ln>
            </p:spPr>
            <p:txBody>
              <a:bodyPr/>
              <a:lstStyle/>
              <a:p>
                <a:endParaRPr lang="en-GB">
                  <a:solidFill>
                    <a:srgbClr val="0070C0"/>
                  </a:solidFill>
                </a:endParaRPr>
              </a:p>
            </p:txBody>
          </p:sp>
          <p:sp>
            <p:nvSpPr>
              <p:cNvPr id="83265" name="Rectangle 123"/>
              <p:cNvSpPr>
                <a:spLocks noChangeArrowheads="1"/>
              </p:cNvSpPr>
              <p:nvPr/>
            </p:nvSpPr>
            <p:spPr bwMode="auto">
              <a:xfrm>
                <a:off x="3200" y="2355"/>
                <a:ext cx="6" cy="1019"/>
              </a:xfrm>
              <a:prstGeom prst="rect">
                <a:avLst/>
              </a:prstGeom>
              <a:solidFill>
                <a:srgbClr val="97C900"/>
              </a:solidFill>
              <a:ln w="9525">
                <a:noFill/>
                <a:miter lim="800000"/>
                <a:headEnd/>
                <a:tailEnd/>
              </a:ln>
            </p:spPr>
            <p:txBody>
              <a:bodyPr/>
              <a:lstStyle/>
              <a:p>
                <a:endParaRPr lang="en-GB">
                  <a:solidFill>
                    <a:srgbClr val="0070C0"/>
                  </a:solidFill>
                </a:endParaRPr>
              </a:p>
            </p:txBody>
          </p:sp>
          <p:sp>
            <p:nvSpPr>
              <p:cNvPr id="83266" name="Rectangle 124"/>
              <p:cNvSpPr>
                <a:spLocks noChangeArrowheads="1"/>
              </p:cNvSpPr>
              <p:nvPr/>
            </p:nvSpPr>
            <p:spPr bwMode="auto">
              <a:xfrm>
                <a:off x="3206" y="2355"/>
                <a:ext cx="6" cy="1019"/>
              </a:xfrm>
              <a:prstGeom prst="rect">
                <a:avLst/>
              </a:prstGeom>
              <a:solidFill>
                <a:srgbClr val="98CA00"/>
              </a:solidFill>
              <a:ln w="9525">
                <a:noFill/>
                <a:miter lim="800000"/>
                <a:headEnd/>
                <a:tailEnd/>
              </a:ln>
            </p:spPr>
            <p:txBody>
              <a:bodyPr/>
              <a:lstStyle/>
              <a:p>
                <a:endParaRPr lang="en-GB">
                  <a:solidFill>
                    <a:srgbClr val="0070C0"/>
                  </a:solidFill>
                </a:endParaRPr>
              </a:p>
            </p:txBody>
          </p:sp>
          <p:sp>
            <p:nvSpPr>
              <p:cNvPr id="83267" name="Rectangle 125"/>
              <p:cNvSpPr>
                <a:spLocks noChangeArrowheads="1"/>
              </p:cNvSpPr>
              <p:nvPr/>
            </p:nvSpPr>
            <p:spPr bwMode="auto">
              <a:xfrm>
                <a:off x="3212" y="2355"/>
                <a:ext cx="6" cy="1019"/>
              </a:xfrm>
              <a:prstGeom prst="rect">
                <a:avLst/>
              </a:prstGeom>
              <a:solidFill>
                <a:srgbClr val="98CB00"/>
              </a:solidFill>
              <a:ln w="9525">
                <a:noFill/>
                <a:miter lim="800000"/>
                <a:headEnd/>
                <a:tailEnd/>
              </a:ln>
            </p:spPr>
            <p:txBody>
              <a:bodyPr/>
              <a:lstStyle/>
              <a:p>
                <a:endParaRPr lang="en-GB">
                  <a:solidFill>
                    <a:srgbClr val="0070C0"/>
                  </a:solidFill>
                </a:endParaRPr>
              </a:p>
            </p:txBody>
          </p:sp>
          <p:sp>
            <p:nvSpPr>
              <p:cNvPr id="83268" name="Rectangle 126"/>
              <p:cNvSpPr>
                <a:spLocks noChangeArrowheads="1"/>
              </p:cNvSpPr>
              <p:nvPr/>
            </p:nvSpPr>
            <p:spPr bwMode="auto">
              <a:xfrm>
                <a:off x="3218" y="2355"/>
                <a:ext cx="6" cy="1019"/>
              </a:xfrm>
              <a:prstGeom prst="rect">
                <a:avLst/>
              </a:prstGeom>
              <a:solidFill>
                <a:srgbClr val="99CC00"/>
              </a:solidFill>
              <a:ln w="9525">
                <a:noFill/>
                <a:miter lim="800000"/>
                <a:headEnd/>
                <a:tailEnd/>
              </a:ln>
            </p:spPr>
            <p:txBody>
              <a:bodyPr/>
              <a:lstStyle/>
              <a:p>
                <a:endParaRPr lang="en-GB">
                  <a:solidFill>
                    <a:srgbClr val="0070C0"/>
                  </a:solidFill>
                </a:endParaRPr>
              </a:p>
            </p:txBody>
          </p:sp>
          <p:sp>
            <p:nvSpPr>
              <p:cNvPr id="83269" name="Rectangle 127"/>
              <p:cNvSpPr>
                <a:spLocks noChangeArrowheads="1"/>
              </p:cNvSpPr>
              <p:nvPr/>
            </p:nvSpPr>
            <p:spPr bwMode="auto">
              <a:xfrm>
                <a:off x="3224" y="2355"/>
                <a:ext cx="6" cy="1019"/>
              </a:xfrm>
              <a:prstGeom prst="rect">
                <a:avLst/>
              </a:prstGeom>
              <a:solidFill>
                <a:srgbClr val="99CC00"/>
              </a:solidFill>
              <a:ln w="9525">
                <a:noFill/>
                <a:miter lim="800000"/>
                <a:headEnd/>
                <a:tailEnd/>
              </a:ln>
            </p:spPr>
            <p:txBody>
              <a:bodyPr/>
              <a:lstStyle/>
              <a:p>
                <a:endParaRPr lang="en-GB">
                  <a:solidFill>
                    <a:srgbClr val="0070C0"/>
                  </a:solidFill>
                </a:endParaRPr>
              </a:p>
            </p:txBody>
          </p:sp>
          <p:sp>
            <p:nvSpPr>
              <p:cNvPr id="83270" name="Rectangle 128"/>
              <p:cNvSpPr>
                <a:spLocks noChangeArrowheads="1"/>
              </p:cNvSpPr>
              <p:nvPr/>
            </p:nvSpPr>
            <p:spPr bwMode="auto">
              <a:xfrm>
                <a:off x="3230" y="2355"/>
                <a:ext cx="6" cy="1019"/>
              </a:xfrm>
              <a:prstGeom prst="rect">
                <a:avLst/>
              </a:prstGeom>
              <a:solidFill>
                <a:srgbClr val="98CA00"/>
              </a:solidFill>
              <a:ln w="9525">
                <a:noFill/>
                <a:miter lim="800000"/>
                <a:headEnd/>
                <a:tailEnd/>
              </a:ln>
            </p:spPr>
            <p:txBody>
              <a:bodyPr/>
              <a:lstStyle/>
              <a:p>
                <a:endParaRPr lang="en-GB">
                  <a:solidFill>
                    <a:srgbClr val="0070C0"/>
                  </a:solidFill>
                </a:endParaRPr>
              </a:p>
            </p:txBody>
          </p:sp>
          <p:sp>
            <p:nvSpPr>
              <p:cNvPr id="83271" name="Rectangle 129"/>
              <p:cNvSpPr>
                <a:spLocks noChangeArrowheads="1"/>
              </p:cNvSpPr>
              <p:nvPr/>
            </p:nvSpPr>
            <p:spPr bwMode="auto">
              <a:xfrm>
                <a:off x="3236" y="2355"/>
                <a:ext cx="6" cy="1019"/>
              </a:xfrm>
              <a:prstGeom prst="rect">
                <a:avLst/>
              </a:prstGeom>
              <a:solidFill>
                <a:srgbClr val="97C900"/>
              </a:solidFill>
              <a:ln w="9525">
                <a:noFill/>
                <a:miter lim="800000"/>
                <a:headEnd/>
                <a:tailEnd/>
              </a:ln>
            </p:spPr>
            <p:txBody>
              <a:bodyPr/>
              <a:lstStyle/>
              <a:p>
                <a:endParaRPr lang="en-GB">
                  <a:solidFill>
                    <a:srgbClr val="0070C0"/>
                  </a:solidFill>
                </a:endParaRPr>
              </a:p>
            </p:txBody>
          </p:sp>
          <p:sp>
            <p:nvSpPr>
              <p:cNvPr id="83272" name="Rectangle 130"/>
              <p:cNvSpPr>
                <a:spLocks noChangeArrowheads="1"/>
              </p:cNvSpPr>
              <p:nvPr/>
            </p:nvSpPr>
            <p:spPr bwMode="auto">
              <a:xfrm>
                <a:off x="3242" y="2355"/>
                <a:ext cx="6" cy="1019"/>
              </a:xfrm>
              <a:prstGeom prst="rect">
                <a:avLst/>
              </a:prstGeom>
              <a:solidFill>
                <a:srgbClr val="96C800"/>
              </a:solidFill>
              <a:ln w="9525">
                <a:noFill/>
                <a:miter lim="800000"/>
                <a:headEnd/>
                <a:tailEnd/>
              </a:ln>
            </p:spPr>
            <p:txBody>
              <a:bodyPr/>
              <a:lstStyle/>
              <a:p>
                <a:endParaRPr lang="en-GB">
                  <a:solidFill>
                    <a:srgbClr val="0070C0"/>
                  </a:solidFill>
                </a:endParaRPr>
              </a:p>
            </p:txBody>
          </p:sp>
          <p:sp>
            <p:nvSpPr>
              <p:cNvPr id="83273" name="Rectangle 131"/>
              <p:cNvSpPr>
                <a:spLocks noChangeArrowheads="1"/>
              </p:cNvSpPr>
              <p:nvPr/>
            </p:nvSpPr>
            <p:spPr bwMode="auto">
              <a:xfrm>
                <a:off x="3248" y="2355"/>
                <a:ext cx="6" cy="1019"/>
              </a:xfrm>
              <a:prstGeom prst="rect">
                <a:avLst/>
              </a:prstGeom>
              <a:solidFill>
                <a:srgbClr val="95C700"/>
              </a:solidFill>
              <a:ln w="9525">
                <a:noFill/>
                <a:miter lim="800000"/>
                <a:headEnd/>
                <a:tailEnd/>
              </a:ln>
            </p:spPr>
            <p:txBody>
              <a:bodyPr/>
              <a:lstStyle/>
              <a:p>
                <a:endParaRPr lang="en-GB">
                  <a:solidFill>
                    <a:srgbClr val="0070C0"/>
                  </a:solidFill>
                </a:endParaRPr>
              </a:p>
            </p:txBody>
          </p:sp>
          <p:sp>
            <p:nvSpPr>
              <p:cNvPr id="83274" name="Rectangle 132"/>
              <p:cNvSpPr>
                <a:spLocks noChangeArrowheads="1"/>
              </p:cNvSpPr>
              <p:nvPr/>
            </p:nvSpPr>
            <p:spPr bwMode="auto">
              <a:xfrm>
                <a:off x="3254" y="2355"/>
                <a:ext cx="6" cy="1019"/>
              </a:xfrm>
              <a:prstGeom prst="rect">
                <a:avLst/>
              </a:prstGeom>
              <a:solidFill>
                <a:srgbClr val="93C400"/>
              </a:solidFill>
              <a:ln w="9525">
                <a:noFill/>
                <a:miter lim="800000"/>
                <a:headEnd/>
                <a:tailEnd/>
              </a:ln>
            </p:spPr>
            <p:txBody>
              <a:bodyPr/>
              <a:lstStyle/>
              <a:p>
                <a:endParaRPr lang="en-GB">
                  <a:solidFill>
                    <a:srgbClr val="0070C0"/>
                  </a:solidFill>
                </a:endParaRPr>
              </a:p>
            </p:txBody>
          </p:sp>
          <p:sp>
            <p:nvSpPr>
              <p:cNvPr id="83275" name="Rectangle 133"/>
              <p:cNvSpPr>
                <a:spLocks noChangeArrowheads="1"/>
              </p:cNvSpPr>
              <p:nvPr/>
            </p:nvSpPr>
            <p:spPr bwMode="auto">
              <a:xfrm>
                <a:off x="3260" y="2355"/>
                <a:ext cx="6" cy="1019"/>
              </a:xfrm>
              <a:prstGeom prst="rect">
                <a:avLst/>
              </a:prstGeom>
              <a:solidFill>
                <a:srgbClr val="92C200"/>
              </a:solidFill>
              <a:ln w="9525">
                <a:noFill/>
                <a:miter lim="800000"/>
                <a:headEnd/>
                <a:tailEnd/>
              </a:ln>
            </p:spPr>
            <p:txBody>
              <a:bodyPr/>
              <a:lstStyle/>
              <a:p>
                <a:endParaRPr lang="en-GB">
                  <a:solidFill>
                    <a:srgbClr val="0070C0"/>
                  </a:solidFill>
                </a:endParaRPr>
              </a:p>
            </p:txBody>
          </p:sp>
          <p:sp>
            <p:nvSpPr>
              <p:cNvPr id="83276" name="Rectangle 134"/>
              <p:cNvSpPr>
                <a:spLocks noChangeArrowheads="1"/>
              </p:cNvSpPr>
              <p:nvPr/>
            </p:nvSpPr>
            <p:spPr bwMode="auto">
              <a:xfrm>
                <a:off x="3266" y="2355"/>
                <a:ext cx="6" cy="1019"/>
              </a:xfrm>
              <a:prstGeom prst="rect">
                <a:avLst/>
              </a:prstGeom>
              <a:solidFill>
                <a:srgbClr val="8FBF00"/>
              </a:solidFill>
              <a:ln w="9525">
                <a:noFill/>
                <a:miter lim="800000"/>
                <a:headEnd/>
                <a:tailEnd/>
              </a:ln>
            </p:spPr>
            <p:txBody>
              <a:bodyPr/>
              <a:lstStyle/>
              <a:p>
                <a:endParaRPr lang="en-GB">
                  <a:solidFill>
                    <a:srgbClr val="0070C0"/>
                  </a:solidFill>
                </a:endParaRPr>
              </a:p>
            </p:txBody>
          </p:sp>
          <p:sp>
            <p:nvSpPr>
              <p:cNvPr id="83277" name="Rectangle 135"/>
              <p:cNvSpPr>
                <a:spLocks noChangeArrowheads="1"/>
              </p:cNvSpPr>
              <p:nvPr/>
            </p:nvSpPr>
            <p:spPr bwMode="auto">
              <a:xfrm>
                <a:off x="3272" y="2355"/>
                <a:ext cx="6" cy="1019"/>
              </a:xfrm>
              <a:prstGeom prst="rect">
                <a:avLst/>
              </a:prstGeom>
              <a:solidFill>
                <a:srgbClr val="8DBC00"/>
              </a:solidFill>
              <a:ln w="9525">
                <a:noFill/>
                <a:miter lim="800000"/>
                <a:headEnd/>
                <a:tailEnd/>
              </a:ln>
            </p:spPr>
            <p:txBody>
              <a:bodyPr/>
              <a:lstStyle/>
              <a:p>
                <a:endParaRPr lang="en-GB">
                  <a:solidFill>
                    <a:srgbClr val="0070C0"/>
                  </a:solidFill>
                </a:endParaRPr>
              </a:p>
            </p:txBody>
          </p:sp>
          <p:sp>
            <p:nvSpPr>
              <p:cNvPr id="83278" name="Rectangle 136"/>
              <p:cNvSpPr>
                <a:spLocks noChangeArrowheads="1"/>
              </p:cNvSpPr>
              <p:nvPr/>
            </p:nvSpPr>
            <p:spPr bwMode="auto">
              <a:xfrm>
                <a:off x="3278" y="2355"/>
                <a:ext cx="6" cy="1019"/>
              </a:xfrm>
              <a:prstGeom prst="rect">
                <a:avLst/>
              </a:prstGeom>
              <a:solidFill>
                <a:srgbClr val="8BB900"/>
              </a:solidFill>
              <a:ln w="9525">
                <a:noFill/>
                <a:miter lim="800000"/>
                <a:headEnd/>
                <a:tailEnd/>
              </a:ln>
            </p:spPr>
            <p:txBody>
              <a:bodyPr/>
              <a:lstStyle/>
              <a:p>
                <a:endParaRPr lang="en-GB">
                  <a:solidFill>
                    <a:srgbClr val="0070C0"/>
                  </a:solidFill>
                </a:endParaRPr>
              </a:p>
            </p:txBody>
          </p:sp>
          <p:sp>
            <p:nvSpPr>
              <p:cNvPr id="83279" name="Rectangle 137"/>
              <p:cNvSpPr>
                <a:spLocks noChangeArrowheads="1"/>
              </p:cNvSpPr>
              <p:nvPr/>
            </p:nvSpPr>
            <p:spPr bwMode="auto">
              <a:xfrm>
                <a:off x="3284" y="2355"/>
                <a:ext cx="6" cy="1019"/>
              </a:xfrm>
              <a:prstGeom prst="rect">
                <a:avLst/>
              </a:prstGeom>
              <a:solidFill>
                <a:srgbClr val="88B500"/>
              </a:solidFill>
              <a:ln w="9525">
                <a:noFill/>
                <a:miter lim="800000"/>
                <a:headEnd/>
                <a:tailEnd/>
              </a:ln>
            </p:spPr>
            <p:txBody>
              <a:bodyPr/>
              <a:lstStyle/>
              <a:p>
                <a:endParaRPr lang="en-GB">
                  <a:solidFill>
                    <a:srgbClr val="0070C0"/>
                  </a:solidFill>
                </a:endParaRPr>
              </a:p>
            </p:txBody>
          </p:sp>
          <p:sp>
            <p:nvSpPr>
              <p:cNvPr id="83280" name="Rectangle 138"/>
              <p:cNvSpPr>
                <a:spLocks noChangeArrowheads="1"/>
              </p:cNvSpPr>
              <p:nvPr/>
            </p:nvSpPr>
            <p:spPr bwMode="auto">
              <a:xfrm>
                <a:off x="3290" y="2355"/>
                <a:ext cx="6" cy="1019"/>
              </a:xfrm>
              <a:prstGeom prst="rect">
                <a:avLst/>
              </a:prstGeom>
              <a:solidFill>
                <a:srgbClr val="85B200"/>
              </a:solidFill>
              <a:ln w="9525">
                <a:noFill/>
                <a:miter lim="800000"/>
                <a:headEnd/>
                <a:tailEnd/>
              </a:ln>
            </p:spPr>
            <p:txBody>
              <a:bodyPr/>
              <a:lstStyle/>
              <a:p>
                <a:endParaRPr lang="en-GB">
                  <a:solidFill>
                    <a:srgbClr val="0070C0"/>
                  </a:solidFill>
                </a:endParaRPr>
              </a:p>
            </p:txBody>
          </p:sp>
          <p:sp>
            <p:nvSpPr>
              <p:cNvPr id="83281" name="Rectangle 139"/>
              <p:cNvSpPr>
                <a:spLocks noChangeArrowheads="1"/>
              </p:cNvSpPr>
              <p:nvPr/>
            </p:nvSpPr>
            <p:spPr bwMode="auto">
              <a:xfrm>
                <a:off x="3296" y="2355"/>
                <a:ext cx="6" cy="1019"/>
              </a:xfrm>
              <a:prstGeom prst="rect">
                <a:avLst/>
              </a:prstGeom>
              <a:solidFill>
                <a:srgbClr val="83AE00"/>
              </a:solidFill>
              <a:ln w="9525">
                <a:noFill/>
                <a:miter lim="800000"/>
                <a:headEnd/>
                <a:tailEnd/>
              </a:ln>
            </p:spPr>
            <p:txBody>
              <a:bodyPr/>
              <a:lstStyle/>
              <a:p>
                <a:endParaRPr lang="en-GB">
                  <a:solidFill>
                    <a:srgbClr val="0070C0"/>
                  </a:solidFill>
                </a:endParaRPr>
              </a:p>
            </p:txBody>
          </p:sp>
          <p:sp>
            <p:nvSpPr>
              <p:cNvPr id="83282" name="Rectangle 140"/>
              <p:cNvSpPr>
                <a:spLocks noChangeArrowheads="1"/>
              </p:cNvSpPr>
              <p:nvPr/>
            </p:nvSpPr>
            <p:spPr bwMode="auto">
              <a:xfrm>
                <a:off x="3302" y="2355"/>
                <a:ext cx="6" cy="1019"/>
              </a:xfrm>
              <a:prstGeom prst="rect">
                <a:avLst/>
              </a:prstGeom>
              <a:solidFill>
                <a:srgbClr val="80AB00"/>
              </a:solidFill>
              <a:ln w="9525">
                <a:noFill/>
                <a:miter lim="800000"/>
                <a:headEnd/>
                <a:tailEnd/>
              </a:ln>
            </p:spPr>
            <p:txBody>
              <a:bodyPr/>
              <a:lstStyle/>
              <a:p>
                <a:endParaRPr lang="en-GB">
                  <a:solidFill>
                    <a:srgbClr val="0070C0"/>
                  </a:solidFill>
                </a:endParaRPr>
              </a:p>
            </p:txBody>
          </p:sp>
          <p:sp>
            <p:nvSpPr>
              <p:cNvPr id="83283" name="Rectangle 141"/>
              <p:cNvSpPr>
                <a:spLocks noChangeArrowheads="1"/>
              </p:cNvSpPr>
              <p:nvPr/>
            </p:nvSpPr>
            <p:spPr bwMode="auto">
              <a:xfrm>
                <a:off x="3308" y="2355"/>
                <a:ext cx="6" cy="1019"/>
              </a:xfrm>
              <a:prstGeom prst="rect">
                <a:avLst/>
              </a:prstGeom>
              <a:solidFill>
                <a:srgbClr val="7DA800"/>
              </a:solidFill>
              <a:ln w="9525">
                <a:noFill/>
                <a:miter lim="800000"/>
                <a:headEnd/>
                <a:tailEnd/>
              </a:ln>
            </p:spPr>
            <p:txBody>
              <a:bodyPr/>
              <a:lstStyle/>
              <a:p>
                <a:endParaRPr lang="en-GB">
                  <a:solidFill>
                    <a:srgbClr val="0070C0"/>
                  </a:solidFill>
                </a:endParaRPr>
              </a:p>
            </p:txBody>
          </p:sp>
          <p:sp>
            <p:nvSpPr>
              <p:cNvPr id="83284" name="Rectangle 142"/>
              <p:cNvSpPr>
                <a:spLocks noChangeArrowheads="1"/>
              </p:cNvSpPr>
              <p:nvPr/>
            </p:nvSpPr>
            <p:spPr bwMode="auto">
              <a:xfrm>
                <a:off x="3314" y="2355"/>
                <a:ext cx="6" cy="1019"/>
              </a:xfrm>
              <a:prstGeom prst="rect">
                <a:avLst/>
              </a:prstGeom>
              <a:solidFill>
                <a:srgbClr val="7BA400"/>
              </a:solidFill>
              <a:ln w="9525">
                <a:noFill/>
                <a:miter lim="800000"/>
                <a:headEnd/>
                <a:tailEnd/>
              </a:ln>
            </p:spPr>
            <p:txBody>
              <a:bodyPr/>
              <a:lstStyle/>
              <a:p>
                <a:endParaRPr lang="en-GB">
                  <a:solidFill>
                    <a:srgbClr val="0070C0"/>
                  </a:solidFill>
                </a:endParaRPr>
              </a:p>
            </p:txBody>
          </p:sp>
          <p:sp>
            <p:nvSpPr>
              <p:cNvPr id="83285" name="Rectangle 143"/>
              <p:cNvSpPr>
                <a:spLocks noChangeArrowheads="1"/>
              </p:cNvSpPr>
              <p:nvPr/>
            </p:nvSpPr>
            <p:spPr bwMode="auto">
              <a:xfrm>
                <a:off x="3320" y="2355"/>
                <a:ext cx="6" cy="1019"/>
              </a:xfrm>
              <a:prstGeom prst="rect">
                <a:avLst/>
              </a:prstGeom>
              <a:solidFill>
                <a:srgbClr val="79A200"/>
              </a:solidFill>
              <a:ln w="9525">
                <a:noFill/>
                <a:miter lim="800000"/>
                <a:headEnd/>
                <a:tailEnd/>
              </a:ln>
            </p:spPr>
            <p:txBody>
              <a:bodyPr/>
              <a:lstStyle/>
              <a:p>
                <a:endParaRPr lang="en-GB">
                  <a:solidFill>
                    <a:srgbClr val="0070C0"/>
                  </a:solidFill>
                </a:endParaRPr>
              </a:p>
            </p:txBody>
          </p:sp>
          <p:sp>
            <p:nvSpPr>
              <p:cNvPr id="83286" name="Rectangle 144"/>
              <p:cNvSpPr>
                <a:spLocks noChangeArrowheads="1"/>
              </p:cNvSpPr>
              <p:nvPr/>
            </p:nvSpPr>
            <p:spPr bwMode="auto">
              <a:xfrm>
                <a:off x="3326" y="2355"/>
                <a:ext cx="6" cy="1019"/>
              </a:xfrm>
              <a:prstGeom prst="rect">
                <a:avLst/>
              </a:prstGeom>
              <a:solidFill>
                <a:srgbClr val="78A000"/>
              </a:solidFill>
              <a:ln w="9525">
                <a:noFill/>
                <a:miter lim="800000"/>
                <a:headEnd/>
                <a:tailEnd/>
              </a:ln>
            </p:spPr>
            <p:txBody>
              <a:bodyPr/>
              <a:lstStyle/>
              <a:p>
                <a:endParaRPr lang="en-GB">
                  <a:solidFill>
                    <a:srgbClr val="0070C0"/>
                  </a:solidFill>
                </a:endParaRPr>
              </a:p>
            </p:txBody>
          </p:sp>
          <p:sp>
            <p:nvSpPr>
              <p:cNvPr id="83287" name="Rectangle 145"/>
              <p:cNvSpPr>
                <a:spLocks noChangeArrowheads="1"/>
              </p:cNvSpPr>
              <p:nvPr/>
            </p:nvSpPr>
            <p:spPr bwMode="auto">
              <a:xfrm>
                <a:off x="3332" y="2355"/>
                <a:ext cx="6" cy="1019"/>
              </a:xfrm>
              <a:prstGeom prst="rect">
                <a:avLst/>
              </a:prstGeom>
              <a:solidFill>
                <a:srgbClr val="769E00"/>
              </a:solidFill>
              <a:ln w="9525">
                <a:noFill/>
                <a:miter lim="800000"/>
                <a:headEnd/>
                <a:tailEnd/>
              </a:ln>
            </p:spPr>
            <p:txBody>
              <a:bodyPr/>
              <a:lstStyle/>
              <a:p>
                <a:endParaRPr lang="en-GB">
                  <a:solidFill>
                    <a:srgbClr val="0070C0"/>
                  </a:solidFill>
                </a:endParaRPr>
              </a:p>
            </p:txBody>
          </p:sp>
          <p:sp>
            <p:nvSpPr>
              <p:cNvPr id="83288" name="Rectangle 146"/>
              <p:cNvSpPr>
                <a:spLocks noChangeArrowheads="1"/>
              </p:cNvSpPr>
              <p:nvPr/>
            </p:nvSpPr>
            <p:spPr bwMode="auto">
              <a:xfrm>
                <a:off x="3338" y="2355"/>
                <a:ext cx="6" cy="1019"/>
              </a:xfrm>
              <a:prstGeom prst="rect">
                <a:avLst/>
              </a:prstGeom>
              <a:solidFill>
                <a:srgbClr val="759D00"/>
              </a:solidFill>
              <a:ln w="9525">
                <a:noFill/>
                <a:miter lim="800000"/>
                <a:headEnd/>
                <a:tailEnd/>
              </a:ln>
            </p:spPr>
            <p:txBody>
              <a:bodyPr/>
              <a:lstStyle/>
              <a:p>
                <a:endParaRPr lang="en-GB">
                  <a:solidFill>
                    <a:srgbClr val="0070C0"/>
                  </a:solidFill>
                </a:endParaRPr>
              </a:p>
            </p:txBody>
          </p:sp>
          <p:sp>
            <p:nvSpPr>
              <p:cNvPr id="83289" name="Rectangle 147"/>
              <p:cNvSpPr>
                <a:spLocks noChangeArrowheads="1"/>
              </p:cNvSpPr>
              <p:nvPr/>
            </p:nvSpPr>
            <p:spPr bwMode="auto">
              <a:xfrm>
                <a:off x="3344" y="2355"/>
                <a:ext cx="6" cy="1019"/>
              </a:xfrm>
              <a:prstGeom prst="rect">
                <a:avLst/>
              </a:prstGeom>
              <a:solidFill>
                <a:srgbClr val="749C00"/>
              </a:solidFill>
              <a:ln w="9525">
                <a:noFill/>
                <a:miter lim="800000"/>
                <a:headEnd/>
                <a:tailEnd/>
              </a:ln>
            </p:spPr>
            <p:txBody>
              <a:bodyPr/>
              <a:lstStyle/>
              <a:p>
                <a:endParaRPr lang="en-GB">
                  <a:solidFill>
                    <a:srgbClr val="0070C0"/>
                  </a:solidFill>
                </a:endParaRPr>
              </a:p>
            </p:txBody>
          </p:sp>
          <p:sp>
            <p:nvSpPr>
              <p:cNvPr id="83290" name="Rectangle 148"/>
              <p:cNvSpPr>
                <a:spLocks noChangeArrowheads="1"/>
              </p:cNvSpPr>
              <p:nvPr/>
            </p:nvSpPr>
            <p:spPr bwMode="auto">
              <a:xfrm>
                <a:off x="3350" y="2355"/>
                <a:ext cx="6" cy="1019"/>
              </a:xfrm>
              <a:prstGeom prst="rect">
                <a:avLst/>
              </a:prstGeom>
              <a:solidFill>
                <a:srgbClr val="749B00"/>
              </a:solidFill>
              <a:ln w="9525">
                <a:noFill/>
                <a:miter lim="800000"/>
                <a:headEnd/>
                <a:tailEnd/>
              </a:ln>
            </p:spPr>
            <p:txBody>
              <a:bodyPr/>
              <a:lstStyle/>
              <a:p>
                <a:endParaRPr lang="en-GB">
                  <a:solidFill>
                    <a:srgbClr val="0070C0"/>
                  </a:solidFill>
                </a:endParaRPr>
              </a:p>
            </p:txBody>
          </p:sp>
        </p:grpSp>
        <p:sp>
          <p:nvSpPr>
            <p:cNvPr id="82957" name="Rectangle 149"/>
            <p:cNvSpPr>
              <a:spLocks noChangeArrowheads="1"/>
            </p:cNvSpPr>
            <p:nvPr/>
          </p:nvSpPr>
          <p:spPr bwMode="auto">
            <a:xfrm>
              <a:off x="3315" y="2105"/>
              <a:ext cx="271" cy="1019"/>
            </a:xfrm>
            <a:prstGeom prst="rect">
              <a:avLst/>
            </a:prstGeom>
            <a:noFill/>
            <a:ln w="9525">
              <a:noFill/>
              <a:miter lim="800000"/>
              <a:headEnd/>
              <a:tailEnd/>
            </a:ln>
          </p:spPr>
          <p:txBody>
            <a:bodyPr/>
            <a:lstStyle/>
            <a:p>
              <a:endParaRPr lang="en-GB">
                <a:solidFill>
                  <a:srgbClr val="0070C0"/>
                </a:solidFill>
              </a:endParaRPr>
            </a:p>
          </p:txBody>
        </p:sp>
        <p:grpSp>
          <p:nvGrpSpPr>
            <p:cNvPr id="6" name="Group 150"/>
            <p:cNvGrpSpPr>
              <a:grpSpLocks/>
            </p:cNvGrpSpPr>
            <p:nvPr/>
          </p:nvGrpSpPr>
          <p:grpSpPr bwMode="auto">
            <a:xfrm>
              <a:off x="4261" y="2214"/>
              <a:ext cx="272" cy="910"/>
              <a:chOff x="4031" y="2464"/>
              <a:chExt cx="272" cy="910"/>
            </a:xfrm>
          </p:grpSpPr>
          <p:sp>
            <p:nvSpPr>
              <p:cNvPr id="83201" name="Rectangle 151"/>
              <p:cNvSpPr>
                <a:spLocks noChangeArrowheads="1"/>
              </p:cNvSpPr>
              <p:nvPr/>
            </p:nvSpPr>
            <p:spPr bwMode="auto">
              <a:xfrm>
                <a:off x="4031" y="2464"/>
                <a:ext cx="6" cy="910"/>
              </a:xfrm>
              <a:prstGeom prst="rect">
                <a:avLst/>
              </a:prstGeom>
              <a:solidFill>
                <a:srgbClr val="749B00"/>
              </a:solidFill>
              <a:ln w="9525">
                <a:noFill/>
                <a:miter lim="800000"/>
                <a:headEnd/>
                <a:tailEnd/>
              </a:ln>
            </p:spPr>
            <p:txBody>
              <a:bodyPr/>
              <a:lstStyle/>
              <a:p>
                <a:endParaRPr lang="en-GB">
                  <a:solidFill>
                    <a:srgbClr val="0070C0"/>
                  </a:solidFill>
                </a:endParaRPr>
              </a:p>
            </p:txBody>
          </p:sp>
          <p:sp>
            <p:nvSpPr>
              <p:cNvPr id="83202" name="Rectangle 152"/>
              <p:cNvSpPr>
                <a:spLocks noChangeArrowheads="1"/>
              </p:cNvSpPr>
              <p:nvPr/>
            </p:nvSpPr>
            <p:spPr bwMode="auto">
              <a:xfrm>
                <a:off x="4037" y="2464"/>
                <a:ext cx="6" cy="910"/>
              </a:xfrm>
              <a:prstGeom prst="rect">
                <a:avLst/>
              </a:prstGeom>
              <a:solidFill>
                <a:srgbClr val="749C00"/>
              </a:solidFill>
              <a:ln w="9525">
                <a:noFill/>
                <a:miter lim="800000"/>
                <a:headEnd/>
                <a:tailEnd/>
              </a:ln>
            </p:spPr>
            <p:txBody>
              <a:bodyPr/>
              <a:lstStyle/>
              <a:p>
                <a:endParaRPr lang="en-GB">
                  <a:solidFill>
                    <a:srgbClr val="0070C0"/>
                  </a:solidFill>
                </a:endParaRPr>
              </a:p>
            </p:txBody>
          </p:sp>
          <p:sp>
            <p:nvSpPr>
              <p:cNvPr id="83203" name="Rectangle 153"/>
              <p:cNvSpPr>
                <a:spLocks noChangeArrowheads="1"/>
              </p:cNvSpPr>
              <p:nvPr/>
            </p:nvSpPr>
            <p:spPr bwMode="auto">
              <a:xfrm>
                <a:off x="4043" y="2464"/>
                <a:ext cx="6" cy="910"/>
              </a:xfrm>
              <a:prstGeom prst="rect">
                <a:avLst/>
              </a:prstGeom>
              <a:solidFill>
                <a:srgbClr val="759D00"/>
              </a:solidFill>
              <a:ln w="9525">
                <a:noFill/>
                <a:miter lim="800000"/>
                <a:headEnd/>
                <a:tailEnd/>
              </a:ln>
            </p:spPr>
            <p:txBody>
              <a:bodyPr/>
              <a:lstStyle/>
              <a:p>
                <a:endParaRPr lang="en-GB">
                  <a:solidFill>
                    <a:srgbClr val="0070C0"/>
                  </a:solidFill>
                </a:endParaRPr>
              </a:p>
            </p:txBody>
          </p:sp>
          <p:sp>
            <p:nvSpPr>
              <p:cNvPr id="83204" name="Rectangle 154"/>
              <p:cNvSpPr>
                <a:spLocks noChangeArrowheads="1"/>
              </p:cNvSpPr>
              <p:nvPr/>
            </p:nvSpPr>
            <p:spPr bwMode="auto">
              <a:xfrm>
                <a:off x="4049" y="2464"/>
                <a:ext cx="6" cy="910"/>
              </a:xfrm>
              <a:prstGeom prst="rect">
                <a:avLst/>
              </a:prstGeom>
              <a:solidFill>
                <a:srgbClr val="769E00"/>
              </a:solidFill>
              <a:ln w="9525">
                <a:noFill/>
                <a:miter lim="800000"/>
                <a:headEnd/>
                <a:tailEnd/>
              </a:ln>
            </p:spPr>
            <p:txBody>
              <a:bodyPr/>
              <a:lstStyle/>
              <a:p>
                <a:endParaRPr lang="en-GB">
                  <a:solidFill>
                    <a:srgbClr val="0070C0"/>
                  </a:solidFill>
                </a:endParaRPr>
              </a:p>
            </p:txBody>
          </p:sp>
          <p:sp>
            <p:nvSpPr>
              <p:cNvPr id="83205" name="Rectangle 155"/>
              <p:cNvSpPr>
                <a:spLocks noChangeArrowheads="1"/>
              </p:cNvSpPr>
              <p:nvPr/>
            </p:nvSpPr>
            <p:spPr bwMode="auto">
              <a:xfrm>
                <a:off x="4055" y="2464"/>
                <a:ext cx="7" cy="910"/>
              </a:xfrm>
              <a:prstGeom prst="rect">
                <a:avLst/>
              </a:prstGeom>
              <a:solidFill>
                <a:srgbClr val="78A000"/>
              </a:solidFill>
              <a:ln w="9525">
                <a:noFill/>
                <a:miter lim="800000"/>
                <a:headEnd/>
                <a:tailEnd/>
              </a:ln>
            </p:spPr>
            <p:txBody>
              <a:bodyPr/>
              <a:lstStyle/>
              <a:p>
                <a:endParaRPr lang="en-GB">
                  <a:solidFill>
                    <a:srgbClr val="0070C0"/>
                  </a:solidFill>
                </a:endParaRPr>
              </a:p>
            </p:txBody>
          </p:sp>
          <p:sp>
            <p:nvSpPr>
              <p:cNvPr id="83206" name="Rectangle 156"/>
              <p:cNvSpPr>
                <a:spLocks noChangeArrowheads="1"/>
              </p:cNvSpPr>
              <p:nvPr/>
            </p:nvSpPr>
            <p:spPr bwMode="auto">
              <a:xfrm>
                <a:off x="4062" y="2464"/>
                <a:ext cx="6" cy="910"/>
              </a:xfrm>
              <a:prstGeom prst="rect">
                <a:avLst/>
              </a:prstGeom>
              <a:solidFill>
                <a:srgbClr val="79A200"/>
              </a:solidFill>
              <a:ln w="9525">
                <a:noFill/>
                <a:miter lim="800000"/>
                <a:headEnd/>
                <a:tailEnd/>
              </a:ln>
            </p:spPr>
            <p:txBody>
              <a:bodyPr/>
              <a:lstStyle/>
              <a:p>
                <a:endParaRPr lang="en-GB">
                  <a:solidFill>
                    <a:srgbClr val="0070C0"/>
                  </a:solidFill>
                </a:endParaRPr>
              </a:p>
            </p:txBody>
          </p:sp>
          <p:sp>
            <p:nvSpPr>
              <p:cNvPr id="83207" name="Rectangle 157"/>
              <p:cNvSpPr>
                <a:spLocks noChangeArrowheads="1"/>
              </p:cNvSpPr>
              <p:nvPr/>
            </p:nvSpPr>
            <p:spPr bwMode="auto">
              <a:xfrm>
                <a:off x="4068" y="2464"/>
                <a:ext cx="6" cy="910"/>
              </a:xfrm>
              <a:prstGeom prst="rect">
                <a:avLst/>
              </a:prstGeom>
              <a:solidFill>
                <a:srgbClr val="7BA400"/>
              </a:solidFill>
              <a:ln w="9525">
                <a:noFill/>
                <a:miter lim="800000"/>
                <a:headEnd/>
                <a:tailEnd/>
              </a:ln>
            </p:spPr>
            <p:txBody>
              <a:bodyPr/>
              <a:lstStyle/>
              <a:p>
                <a:endParaRPr lang="en-GB">
                  <a:solidFill>
                    <a:srgbClr val="0070C0"/>
                  </a:solidFill>
                </a:endParaRPr>
              </a:p>
            </p:txBody>
          </p:sp>
          <p:sp>
            <p:nvSpPr>
              <p:cNvPr id="83208" name="Rectangle 158"/>
              <p:cNvSpPr>
                <a:spLocks noChangeArrowheads="1"/>
              </p:cNvSpPr>
              <p:nvPr/>
            </p:nvSpPr>
            <p:spPr bwMode="auto">
              <a:xfrm>
                <a:off x="4074" y="2464"/>
                <a:ext cx="6" cy="910"/>
              </a:xfrm>
              <a:prstGeom prst="rect">
                <a:avLst/>
              </a:prstGeom>
              <a:solidFill>
                <a:srgbClr val="7DA800"/>
              </a:solidFill>
              <a:ln w="9525">
                <a:noFill/>
                <a:miter lim="800000"/>
                <a:headEnd/>
                <a:tailEnd/>
              </a:ln>
            </p:spPr>
            <p:txBody>
              <a:bodyPr/>
              <a:lstStyle/>
              <a:p>
                <a:endParaRPr lang="en-GB">
                  <a:solidFill>
                    <a:srgbClr val="0070C0"/>
                  </a:solidFill>
                </a:endParaRPr>
              </a:p>
            </p:txBody>
          </p:sp>
          <p:sp>
            <p:nvSpPr>
              <p:cNvPr id="83209" name="Rectangle 159"/>
              <p:cNvSpPr>
                <a:spLocks noChangeArrowheads="1"/>
              </p:cNvSpPr>
              <p:nvPr/>
            </p:nvSpPr>
            <p:spPr bwMode="auto">
              <a:xfrm>
                <a:off x="4080" y="2464"/>
                <a:ext cx="6" cy="910"/>
              </a:xfrm>
              <a:prstGeom prst="rect">
                <a:avLst/>
              </a:prstGeom>
              <a:solidFill>
                <a:srgbClr val="80AB00"/>
              </a:solidFill>
              <a:ln w="9525">
                <a:noFill/>
                <a:miter lim="800000"/>
                <a:headEnd/>
                <a:tailEnd/>
              </a:ln>
            </p:spPr>
            <p:txBody>
              <a:bodyPr/>
              <a:lstStyle/>
              <a:p>
                <a:endParaRPr lang="en-GB">
                  <a:solidFill>
                    <a:srgbClr val="0070C0"/>
                  </a:solidFill>
                </a:endParaRPr>
              </a:p>
            </p:txBody>
          </p:sp>
          <p:sp>
            <p:nvSpPr>
              <p:cNvPr id="83210" name="Rectangle 160"/>
              <p:cNvSpPr>
                <a:spLocks noChangeArrowheads="1"/>
              </p:cNvSpPr>
              <p:nvPr/>
            </p:nvSpPr>
            <p:spPr bwMode="auto">
              <a:xfrm>
                <a:off x="4086" y="2464"/>
                <a:ext cx="6" cy="910"/>
              </a:xfrm>
              <a:prstGeom prst="rect">
                <a:avLst/>
              </a:prstGeom>
              <a:solidFill>
                <a:srgbClr val="83AE00"/>
              </a:solidFill>
              <a:ln w="9525">
                <a:noFill/>
                <a:miter lim="800000"/>
                <a:headEnd/>
                <a:tailEnd/>
              </a:ln>
            </p:spPr>
            <p:txBody>
              <a:bodyPr/>
              <a:lstStyle/>
              <a:p>
                <a:endParaRPr lang="en-GB">
                  <a:solidFill>
                    <a:srgbClr val="0070C0"/>
                  </a:solidFill>
                </a:endParaRPr>
              </a:p>
            </p:txBody>
          </p:sp>
          <p:sp>
            <p:nvSpPr>
              <p:cNvPr id="83211" name="Rectangle 161"/>
              <p:cNvSpPr>
                <a:spLocks noChangeArrowheads="1"/>
              </p:cNvSpPr>
              <p:nvPr/>
            </p:nvSpPr>
            <p:spPr bwMode="auto">
              <a:xfrm>
                <a:off x="4092" y="2464"/>
                <a:ext cx="6" cy="910"/>
              </a:xfrm>
              <a:prstGeom prst="rect">
                <a:avLst/>
              </a:prstGeom>
              <a:solidFill>
                <a:srgbClr val="85B200"/>
              </a:solidFill>
              <a:ln w="9525">
                <a:noFill/>
                <a:miter lim="800000"/>
                <a:headEnd/>
                <a:tailEnd/>
              </a:ln>
            </p:spPr>
            <p:txBody>
              <a:bodyPr/>
              <a:lstStyle/>
              <a:p>
                <a:endParaRPr lang="en-GB">
                  <a:solidFill>
                    <a:srgbClr val="0070C0"/>
                  </a:solidFill>
                </a:endParaRPr>
              </a:p>
            </p:txBody>
          </p:sp>
          <p:sp>
            <p:nvSpPr>
              <p:cNvPr id="83212" name="Rectangle 162"/>
              <p:cNvSpPr>
                <a:spLocks noChangeArrowheads="1"/>
              </p:cNvSpPr>
              <p:nvPr/>
            </p:nvSpPr>
            <p:spPr bwMode="auto">
              <a:xfrm>
                <a:off x="4098" y="2464"/>
                <a:ext cx="6" cy="910"/>
              </a:xfrm>
              <a:prstGeom prst="rect">
                <a:avLst/>
              </a:prstGeom>
              <a:solidFill>
                <a:srgbClr val="88B500"/>
              </a:solidFill>
              <a:ln w="9525">
                <a:noFill/>
                <a:miter lim="800000"/>
                <a:headEnd/>
                <a:tailEnd/>
              </a:ln>
            </p:spPr>
            <p:txBody>
              <a:bodyPr/>
              <a:lstStyle/>
              <a:p>
                <a:endParaRPr lang="en-GB">
                  <a:solidFill>
                    <a:srgbClr val="0070C0"/>
                  </a:solidFill>
                </a:endParaRPr>
              </a:p>
            </p:txBody>
          </p:sp>
          <p:sp>
            <p:nvSpPr>
              <p:cNvPr id="83213" name="Rectangle 163"/>
              <p:cNvSpPr>
                <a:spLocks noChangeArrowheads="1"/>
              </p:cNvSpPr>
              <p:nvPr/>
            </p:nvSpPr>
            <p:spPr bwMode="auto">
              <a:xfrm>
                <a:off x="4104" y="2464"/>
                <a:ext cx="6" cy="910"/>
              </a:xfrm>
              <a:prstGeom prst="rect">
                <a:avLst/>
              </a:prstGeom>
              <a:solidFill>
                <a:srgbClr val="8BB900"/>
              </a:solidFill>
              <a:ln w="9525">
                <a:noFill/>
                <a:miter lim="800000"/>
                <a:headEnd/>
                <a:tailEnd/>
              </a:ln>
            </p:spPr>
            <p:txBody>
              <a:bodyPr/>
              <a:lstStyle/>
              <a:p>
                <a:endParaRPr lang="en-GB">
                  <a:solidFill>
                    <a:srgbClr val="0070C0"/>
                  </a:solidFill>
                </a:endParaRPr>
              </a:p>
            </p:txBody>
          </p:sp>
          <p:sp>
            <p:nvSpPr>
              <p:cNvPr id="83214" name="Rectangle 164"/>
              <p:cNvSpPr>
                <a:spLocks noChangeArrowheads="1"/>
              </p:cNvSpPr>
              <p:nvPr/>
            </p:nvSpPr>
            <p:spPr bwMode="auto">
              <a:xfrm>
                <a:off x="4110" y="2464"/>
                <a:ext cx="6" cy="910"/>
              </a:xfrm>
              <a:prstGeom prst="rect">
                <a:avLst/>
              </a:prstGeom>
              <a:solidFill>
                <a:srgbClr val="8DBC00"/>
              </a:solidFill>
              <a:ln w="9525">
                <a:noFill/>
                <a:miter lim="800000"/>
                <a:headEnd/>
                <a:tailEnd/>
              </a:ln>
            </p:spPr>
            <p:txBody>
              <a:bodyPr/>
              <a:lstStyle/>
              <a:p>
                <a:endParaRPr lang="en-GB">
                  <a:solidFill>
                    <a:srgbClr val="0070C0"/>
                  </a:solidFill>
                </a:endParaRPr>
              </a:p>
            </p:txBody>
          </p:sp>
          <p:sp>
            <p:nvSpPr>
              <p:cNvPr id="83215" name="Rectangle 165"/>
              <p:cNvSpPr>
                <a:spLocks noChangeArrowheads="1"/>
              </p:cNvSpPr>
              <p:nvPr/>
            </p:nvSpPr>
            <p:spPr bwMode="auto">
              <a:xfrm>
                <a:off x="4116" y="2464"/>
                <a:ext cx="6" cy="910"/>
              </a:xfrm>
              <a:prstGeom prst="rect">
                <a:avLst/>
              </a:prstGeom>
              <a:solidFill>
                <a:srgbClr val="8FBF00"/>
              </a:solidFill>
              <a:ln w="9525">
                <a:noFill/>
                <a:miter lim="800000"/>
                <a:headEnd/>
                <a:tailEnd/>
              </a:ln>
            </p:spPr>
            <p:txBody>
              <a:bodyPr/>
              <a:lstStyle/>
              <a:p>
                <a:endParaRPr lang="en-GB">
                  <a:solidFill>
                    <a:srgbClr val="0070C0"/>
                  </a:solidFill>
                </a:endParaRPr>
              </a:p>
            </p:txBody>
          </p:sp>
          <p:sp>
            <p:nvSpPr>
              <p:cNvPr id="83216" name="Rectangle 166"/>
              <p:cNvSpPr>
                <a:spLocks noChangeArrowheads="1"/>
              </p:cNvSpPr>
              <p:nvPr/>
            </p:nvSpPr>
            <p:spPr bwMode="auto">
              <a:xfrm>
                <a:off x="4122" y="2464"/>
                <a:ext cx="6" cy="910"/>
              </a:xfrm>
              <a:prstGeom prst="rect">
                <a:avLst/>
              </a:prstGeom>
              <a:solidFill>
                <a:srgbClr val="92C200"/>
              </a:solidFill>
              <a:ln w="9525">
                <a:noFill/>
                <a:miter lim="800000"/>
                <a:headEnd/>
                <a:tailEnd/>
              </a:ln>
            </p:spPr>
            <p:txBody>
              <a:bodyPr/>
              <a:lstStyle/>
              <a:p>
                <a:endParaRPr lang="en-GB">
                  <a:solidFill>
                    <a:srgbClr val="0070C0"/>
                  </a:solidFill>
                </a:endParaRPr>
              </a:p>
            </p:txBody>
          </p:sp>
          <p:sp>
            <p:nvSpPr>
              <p:cNvPr id="83217" name="Rectangle 167"/>
              <p:cNvSpPr>
                <a:spLocks noChangeArrowheads="1"/>
              </p:cNvSpPr>
              <p:nvPr/>
            </p:nvSpPr>
            <p:spPr bwMode="auto">
              <a:xfrm>
                <a:off x="4128" y="2464"/>
                <a:ext cx="6" cy="910"/>
              </a:xfrm>
              <a:prstGeom prst="rect">
                <a:avLst/>
              </a:prstGeom>
              <a:solidFill>
                <a:srgbClr val="93C400"/>
              </a:solidFill>
              <a:ln w="9525">
                <a:noFill/>
                <a:miter lim="800000"/>
                <a:headEnd/>
                <a:tailEnd/>
              </a:ln>
            </p:spPr>
            <p:txBody>
              <a:bodyPr/>
              <a:lstStyle/>
              <a:p>
                <a:endParaRPr lang="en-GB">
                  <a:solidFill>
                    <a:srgbClr val="0070C0"/>
                  </a:solidFill>
                </a:endParaRPr>
              </a:p>
            </p:txBody>
          </p:sp>
          <p:sp>
            <p:nvSpPr>
              <p:cNvPr id="83218" name="Rectangle 168"/>
              <p:cNvSpPr>
                <a:spLocks noChangeArrowheads="1"/>
              </p:cNvSpPr>
              <p:nvPr/>
            </p:nvSpPr>
            <p:spPr bwMode="auto">
              <a:xfrm>
                <a:off x="4134" y="2464"/>
                <a:ext cx="6" cy="910"/>
              </a:xfrm>
              <a:prstGeom prst="rect">
                <a:avLst/>
              </a:prstGeom>
              <a:solidFill>
                <a:srgbClr val="95C700"/>
              </a:solidFill>
              <a:ln w="9525">
                <a:noFill/>
                <a:miter lim="800000"/>
                <a:headEnd/>
                <a:tailEnd/>
              </a:ln>
            </p:spPr>
            <p:txBody>
              <a:bodyPr/>
              <a:lstStyle/>
              <a:p>
                <a:endParaRPr lang="en-GB">
                  <a:solidFill>
                    <a:srgbClr val="0070C0"/>
                  </a:solidFill>
                </a:endParaRPr>
              </a:p>
            </p:txBody>
          </p:sp>
          <p:sp>
            <p:nvSpPr>
              <p:cNvPr id="83219" name="Rectangle 169"/>
              <p:cNvSpPr>
                <a:spLocks noChangeArrowheads="1"/>
              </p:cNvSpPr>
              <p:nvPr/>
            </p:nvSpPr>
            <p:spPr bwMode="auto">
              <a:xfrm>
                <a:off x="4140" y="2464"/>
                <a:ext cx="6" cy="910"/>
              </a:xfrm>
              <a:prstGeom prst="rect">
                <a:avLst/>
              </a:prstGeom>
              <a:solidFill>
                <a:srgbClr val="96C800"/>
              </a:solidFill>
              <a:ln w="9525">
                <a:noFill/>
                <a:miter lim="800000"/>
                <a:headEnd/>
                <a:tailEnd/>
              </a:ln>
            </p:spPr>
            <p:txBody>
              <a:bodyPr/>
              <a:lstStyle/>
              <a:p>
                <a:endParaRPr lang="en-GB">
                  <a:solidFill>
                    <a:srgbClr val="0070C0"/>
                  </a:solidFill>
                </a:endParaRPr>
              </a:p>
            </p:txBody>
          </p:sp>
          <p:sp>
            <p:nvSpPr>
              <p:cNvPr id="83220" name="Rectangle 170"/>
              <p:cNvSpPr>
                <a:spLocks noChangeArrowheads="1"/>
              </p:cNvSpPr>
              <p:nvPr/>
            </p:nvSpPr>
            <p:spPr bwMode="auto">
              <a:xfrm>
                <a:off x="4146" y="2464"/>
                <a:ext cx="6" cy="910"/>
              </a:xfrm>
              <a:prstGeom prst="rect">
                <a:avLst/>
              </a:prstGeom>
              <a:solidFill>
                <a:srgbClr val="97C900"/>
              </a:solidFill>
              <a:ln w="9525">
                <a:noFill/>
                <a:miter lim="800000"/>
                <a:headEnd/>
                <a:tailEnd/>
              </a:ln>
            </p:spPr>
            <p:txBody>
              <a:bodyPr/>
              <a:lstStyle/>
              <a:p>
                <a:endParaRPr lang="en-GB">
                  <a:solidFill>
                    <a:srgbClr val="0070C0"/>
                  </a:solidFill>
                </a:endParaRPr>
              </a:p>
            </p:txBody>
          </p:sp>
          <p:sp>
            <p:nvSpPr>
              <p:cNvPr id="83221" name="Rectangle 171"/>
              <p:cNvSpPr>
                <a:spLocks noChangeArrowheads="1"/>
              </p:cNvSpPr>
              <p:nvPr/>
            </p:nvSpPr>
            <p:spPr bwMode="auto">
              <a:xfrm>
                <a:off x="4152" y="2464"/>
                <a:ext cx="6" cy="910"/>
              </a:xfrm>
              <a:prstGeom prst="rect">
                <a:avLst/>
              </a:prstGeom>
              <a:solidFill>
                <a:srgbClr val="98CA00"/>
              </a:solidFill>
              <a:ln w="9525">
                <a:noFill/>
                <a:miter lim="800000"/>
                <a:headEnd/>
                <a:tailEnd/>
              </a:ln>
            </p:spPr>
            <p:txBody>
              <a:bodyPr/>
              <a:lstStyle/>
              <a:p>
                <a:endParaRPr lang="en-GB">
                  <a:solidFill>
                    <a:srgbClr val="0070C0"/>
                  </a:solidFill>
                </a:endParaRPr>
              </a:p>
            </p:txBody>
          </p:sp>
          <p:sp>
            <p:nvSpPr>
              <p:cNvPr id="83222" name="Rectangle 172"/>
              <p:cNvSpPr>
                <a:spLocks noChangeArrowheads="1"/>
              </p:cNvSpPr>
              <p:nvPr/>
            </p:nvSpPr>
            <p:spPr bwMode="auto">
              <a:xfrm>
                <a:off x="4158" y="2464"/>
                <a:ext cx="6" cy="910"/>
              </a:xfrm>
              <a:prstGeom prst="rect">
                <a:avLst/>
              </a:prstGeom>
              <a:solidFill>
                <a:srgbClr val="98CB00"/>
              </a:solidFill>
              <a:ln w="9525">
                <a:noFill/>
                <a:miter lim="800000"/>
                <a:headEnd/>
                <a:tailEnd/>
              </a:ln>
            </p:spPr>
            <p:txBody>
              <a:bodyPr/>
              <a:lstStyle/>
              <a:p>
                <a:endParaRPr lang="en-GB">
                  <a:solidFill>
                    <a:srgbClr val="0070C0"/>
                  </a:solidFill>
                </a:endParaRPr>
              </a:p>
            </p:txBody>
          </p:sp>
          <p:sp>
            <p:nvSpPr>
              <p:cNvPr id="83223" name="Rectangle 173"/>
              <p:cNvSpPr>
                <a:spLocks noChangeArrowheads="1"/>
              </p:cNvSpPr>
              <p:nvPr/>
            </p:nvSpPr>
            <p:spPr bwMode="auto">
              <a:xfrm>
                <a:off x="4164" y="2464"/>
                <a:ext cx="6" cy="910"/>
              </a:xfrm>
              <a:prstGeom prst="rect">
                <a:avLst/>
              </a:prstGeom>
              <a:solidFill>
                <a:srgbClr val="99CC00"/>
              </a:solidFill>
              <a:ln w="9525">
                <a:noFill/>
                <a:miter lim="800000"/>
                <a:headEnd/>
                <a:tailEnd/>
              </a:ln>
            </p:spPr>
            <p:txBody>
              <a:bodyPr/>
              <a:lstStyle/>
              <a:p>
                <a:endParaRPr lang="en-GB">
                  <a:solidFill>
                    <a:srgbClr val="0070C0"/>
                  </a:solidFill>
                </a:endParaRPr>
              </a:p>
            </p:txBody>
          </p:sp>
          <p:sp>
            <p:nvSpPr>
              <p:cNvPr id="83224" name="Rectangle 174"/>
              <p:cNvSpPr>
                <a:spLocks noChangeArrowheads="1"/>
              </p:cNvSpPr>
              <p:nvPr/>
            </p:nvSpPr>
            <p:spPr bwMode="auto">
              <a:xfrm>
                <a:off x="4170" y="2464"/>
                <a:ext cx="6" cy="910"/>
              </a:xfrm>
              <a:prstGeom prst="rect">
                <a:avLst/>
              </a:prstGeom>
              <a:solidFill>
                <a:srgbClr val="99CC00"/>
              </a:solidFill>
              <a:ln w="9525">
                <a:noFill/>
                <a:miter lim="800000"/>
                <a:headEnd/>
                <a:tailEnd/>
              </a:ln>
            </p:spPr>
            <p:txBody>
              <a:bodyPr/>
              <a:lstStyle/>
              <a:p>
                <a:endParaRPr lang="en-GB">
                  <a:solidFill>
                    <a:srgbClr val="0070C0"/>
                  </a:solidFill>
                </a:endParaRPr>
              </a:p>
            </p:txBody>
          </p:sp>
          <p:sp>
            <p:nvSpPr>
              <p:cNvPr id="83225" name="Rectangle 175"/>
              <p:cNvSpPr>
                <a:spLocks noChangeArrowheads="1"/>
              </p:cNvSpPr>
              <p:nvPr/>
            </p:nvSpPr>
            <p:spPr bwMode="auto">
              <a:xfrm>
                <a:off x="4176" y="2464"/>
                <a:ext cx="6" cy="910"/>
              </a:xfrm>
              <a:prstGeom prst="rect">
                <a:avLst/>
              </a:prstGeom>
              <a:solidFill>
                <a:srgbClr val="98CA00"/>
              </a:solidFill>
              <a:ln w="9525">
                <a:noFill/>
                <a:miter lim="800000"/>
                <a:headEnd/>
                <a:tailEnd/>
              </a:ln>
            </p:spPr>
            <p:txBody>
              <a:bodyPr/>
              <a:lstStyle/>
              <a:p>
                <a:endParaRPr lang="en-GB">
                  <a:solidFill>
                    <a:srgbClr val="0070C0"/>
                  </a:solidFill>
                </a:endParaRPr>
              </a:p>
            </p:txBody>
          </p:sp>
          <p:sp>
            <p:nvSpPr>
              <p:cNvPr id="83226" name="Rectangle 176"/>
              <p:cNvSpPr>
                <a:spLocks noChangeArrowheads="1"/>
              </p:cNvSpPr>
              <p:nvPr/>
            </p:nvSpPr>
            <p:spPr bwMode="auto">
              <a:xfrm>
                <a:off x="4182" y="2464"/>
                <a:ext cx="6" cy="910"/>
              </a:xfrm>
              <a:prstGeom prst="rect">
                <a:avLst/>
              </a:prstGeom>
              <a:solidFill>
                <a:srgbClr val="97C900"/>
              </a:solidFill>
              <a:ln w="9525">
                <a:noFill/>
                <a:miter lim="800000"/>
                <a:headEnd/>
                <a:tailEnd/>
              </a:ln>
            </p:spPr>
            <p:txBody>
              <a:bodyPr/>
              <a:lstStyle/>
              <a:p>
                <a:endParaRPr lang="en-GB">
                  <a:solidFill>
                    <a:srgbClr val="0070C0"/>
                  </a:solidFill>
                </a:endParaRPr>
              </a:p>
            </p:txBody>
          </p:sp>
          <p:sp>
            <p:nvSpPr>
              <p:cNvPr id="83227" name="Rectangle 177"/>
              <p:cNvSpPr>
                <a:spLocks noChangeArrowheads="1"/>
              </p:cNvSpPr>
              <p:nvPr/>
            </p:nvSpPr>
            <p:spPr bwMode="auto">
              <a:xfrm>
                <a:off x="4188" y="2464"/>
                <a:ext cx="6" cy="910"/>
              </a:xfrm>
              <a:prstGeom prst="rect">
                <a:avLst/>
              </a:prstGeom>
              <a:solidFill>
                <a:srgbClr val="96C800"/>
              </a:solidFill>
              <a:ln w="9525">
                <a:noFill/>
                <a:miter lim="800000"/>
                <a:headEnd/>
                <a:tailEnd/>
              </a:ln>
            </p:spPr>
            <p:txBody>
              <a:bodyPr/>
              <a:lstStyle/>
              <a:p>
                <a:endParaRPr lang="en-GB">
                  <a:solidFill>
                    <a:srgbClr val="0070C0"/>
                  </a:solidFill>
                </a:endParaRPr>
              </a:p>
            </p:txBody>
          </p:sp>
          <p:sp>
            <p:nvSpPr>
              <p:cNvPr id="83228" name="Rectangle 178"/>
              <p:cNvSpPr>
                <a:spLocks noChangeArrowheads="1"/>
              </p:cNvSpPr>
              <p:nvPr/>
            </p:nvSpPr>
            <p:spPr bwMode="auto">
              <a:xfrm>
                <a:off x="4194" y="2464"/>
                <a:ext cx="6" cy="910"/>
              </a:xfrm>
              <a:prstGeom prst="rect">
                <a:avLst/>
              </a:prstGeom>
              <a:solidFill>
                <a:srgbClr val="95C700"/>
              </a:solidFill>
              <a:ln w="9525">
                <a:noFill/>
                <a:miter lim="800000"/>
                <a:headEnd/>
                <a:tailEnd/>
              </a:ln>
            </p:spPr>
            <p:txBody>
              <a:bodyPr/>
              <a:lstStyle/>
              <a:p>
                <a:endParaRPr lang="en-GB">
                  <a:solidFill>
                    <a:srgbClr val="0070C0"/>
                  </a:solidFill>
                </a:endParaRPr>
              </a:p>
            </p:txBody>
          </p:sp>
          <p:sp>
            <p:nvSpPr>
              <p:cNvPr id="83229" name="Rectangle 179"/>
              <p:cNvSpPr>
                <a:spLocks noChangeArrowheads="1"/>
              </p:cNvSpPr>
              <p:nvPr/>
            </p:nvSpPr>
            <p:spPr bwMode="auto">
              <a:xfrm>
                <a:off x="4200" y="2464"/>
                <a:ext cx="6" cy="910"/>
              </a:xfrm>
              <a:prstGeom prst="rect">
                <a:avLst/>
              </a:prstGeom>
              <a:solidFill>
                <a:srgbClr val="93C400"/>
              </a:solidFill>
              <a:ln w="9525">
                <a:noFill/>
                <a:miter lim="800000"/>
                <a:headEnd/>
                <a:tailEnd/>
              </a:ln>
            </p:spPr>
            <p:txBody>
              <a:bodyPr/>
              <a:lstStyle/>
              <a:p>
                <a:endParaRPr lang="en-GB">
                  <a:solidFill>
                    <a:srgbClr val="0070C0"/>
                  </a:solidFill>
                </a:endParaRPr>
              </a:p>
            </p:txBody>
          </p:sp>
          <p:sp>
            <p:nvSpPr>
              <p:cNvPr id="83230" name="Rectangle 180"/>
              <p:cNvSpPr>
                <a:spLocks noChangeArrowheads="1"/>
              </p:cNvSpPr>
              <p:nvPr/>
            </p:nvSpPr>
            <p:spPr bwMode="auto">
              <a:xfrm>
                <a:off x="4206" y="2464"/>
                <a:ext cx="6" cy="910"/>
              </a:xfrm>
              <a:prstGeom prst="rect">
                <a:avLst/>
              </a:prstGeom>
              <a:solidFill>
                <a:srgbClr val="92C200"/>
              </a:solidFill>
              <a:ln w="9525">
                <a:noFill/>
                <a:miter lim="800000"/>
                <a:headEnd/>
                <a:tailEnd/>
              </a:ln>
            </p:spPr>
            <p:txBody>
              <a:bodyPr/>
              <a:lstStyle/>
              <a:p>
                <a:endParaRPr lang="en-GB">
                  <a:solidFill>
                    <a:srgbClr val="0070C0"/>
                  </a:solidFill>
                </a:endParaRPr>
              </a:p>
            </p:txBody>
          </p:sp>
          <p:sp>
            <p:nvSpPr>
              <p:cNvPr id="83231" name="Rectangle 181"/>
              <p:cNvSpPr>
                <a:spLocks noChangeArrowheads="1"/>
              </p:cNvSpPr>
              <p:nvPr/>
            </p:nvSpPr>
            <p:spPr bwMode="auto">
              <a:xfrm>
                <a:off x="4212" y="2464"/>
                <a:ext cx="6" cy="910"/>
              </a:xfrm>
              <a:prstGeom prst="rect">
                <a:avLst/>
              </a:prstGeom>
              <a:solidFill>
                <a:srgbClr val="8FBF00"/>
              </a:solidFill>
              <a:ln w="9525">
                <a:noFill/>
                <a:miter lim="800000"/>
                <a:headEnd/>
                <a:tailEnd/>
              </a:ln>
            </p:spPr>
            <p:txBody>
              <a:bodyPr/>
              <a:lstStyle/>
              <a:p>
                <a:endParaRPr lang="en-GB">
                  <a:solidFill>
                    <a:srgbClr val="0070C0"/>
                  </a:solidFill>
                </a:endParaRPr>
              </a:p>
            </p:txBody>
          </p:sp>
          <p:sp>
            <p:nvSpPr>
              <p:cNvPr id="83232" name="Rectangle 182"/>
              <p:cNvSpPr>
                <a:spLocks noChangeArrowheads="1"/>
              </p:cNvSpPr>
              <p:nvPr/>
            </p:nvSpPr>
            <p:spPr bwMode="auto">
              <a:xfrm>
                <a:off x="4218" y="2464"/>
                <a:ext cx="6" cy="910"/>
              </a:xfrm>
              <a:prstGeom prst="rect">
                <a:avLst/>
              </a:prstGeom>
              <a:solidFill>
                <a:srgbClr val="8DBC00"/>
              </a:solidFill>
              <a:ln w="9525">
                <a:noFill/>
                <a:miter lim="800000"/>
                <a:headEnd/>
                <a:tailEnd/>
              </a:ln>
            </p:spPr>
            <p:txBody>
              <a:bodyPr/>
              <a:lstStyle/>
              <a:p>
                <a:endParaRPr lang="en-GB">
                  <a:solidFill>
                    <a:srgbClr val="0070C0"/>
                  </a:solidFill>
                </a:endParaRPr>
              </a:p>
            </p:txBody>
          </p:sp>
          <p:sp>
            <p:nvSpPr>
              <p:cNvPr id="83233" name="Rectangle 183"/>
              <p:cNvSpPr>
                <a:spLocks noChangeArrowheads="1"/>
              </p:cNvSpPr>
              <p:nvPr/>
            </p:nvSpPr>
            <p:spPr bwMode="auto">
              <a:xfrm>
                <a:off x="4224" y="2464"/>
                <a:ext cx="6" cy="910"/>
              </a:xfrm>
              <a:prstGeom prst="rect">
                <a:avLst/>
              </a:prstGeom>
              <a:solidFill>
                <a:srgbClr val="8BB900"/>
              </a:solidFill>
              <a:ln w="9525">
                <a:noFill/>
                <a:miter lim="800000"/>
                <a:headEnd/>
                <a:tailEnd/>
              </a:ln>
            </p:spPr>
            <p:txBody>
              <a:bodyPr/>
              <a:lstStyle/>
              <a:p>
                <a:endParaRPr lang="en-GB">
                  <a:solidFill>
                    <a:srgbClr val="0070C0"/>
                  </a:solidFill>
                </a:endParaRPr>
              </a:p>
            </p:txBody>
          </p:sp>
          <p:sp>
            <p:nvSpPr>
              <p:cNvPr id="83234" name="Rectangle 184"/>
              <p:cNvSpPr>
                <a:spLocks noChangeArrowheads="1"/>
              </p:cNvSpPr>
              <p:nvPr/>
            </p:nvSpPr>
            <p:spPr bwMode="auto">
              <a:xfrm>
                <a:off x="4230" y="2464"/>
                <a:ext cx="6" cy="910"/>
              </a:xfrm>
              <a:prstGeom prst="rect">
                <a:avLst/>
              </a:prstGeom>
              <a:solidFill>
                <a:srgbClr val="88B500"/>
              </a:solidFill>
              <a:ln w="9525">
                <a:noFill/>
                <a:miter lim="800000"/>
                <a:headEnd/>
                <a:tailEnd/>
              </a:ln>
            </p:spPr>
            <p:txBody>
              <a:bodyPr/>
              <a:lstStyle/>
              <a:p>
                <a:endParaRPr lang="en-GB">
                  <a:solidFill>
                    <a:srgbClr val="0070C0"/>
                  </a:solidFill>
                </a:endParaRPr>
              </a:p>
            </p:txBody>
          </p:sp>
          <p:sp>
            <p:nvSpPr>
              <p:cNvPr id="83235" name="Rectangle 185"/>
              <p:cNvSpPr>
                <a:spLocks noChangeArrowheads="1"/>
              </p:cNvSpPr>
              <p:nvPr/>
            </p:nvSpPr>
            <p:spPr bwMode="auto">
              <a:xfrm>
                <a:off x="4236" y="2464"/>
                <a:ext cx="6" cy="910"/>
              </a:xfrm>
              <a:prstGeom prst="rect">
                <a:avLst/>
              </a:prstGeom>
              <a:solidFill>
                <a:srgbClr val="85B200"/>
              </a:solidFill>
              <a:ln w="9525">
                <a:noFill/>
                <a:miter lim="800000"/>
                <a:headEnd/>
                <a:tailEnd/>
              </a:ln>
            </p:spPr>
            <p:txBody>
              <a:bodyPr/>
              <a:lstStyle/>
              <a:p>
                <a:endParaRPr lang="en-GB">
                  <a:solidFill>
                    <a:srgbClr val="0070C0"/>
                  </a:solidFill>
                </a:endParaRPr>
              </a:p>
            </p:txBody>
          </p:sp>
          <p:sp>
            <p:nvSpPr>
              <p:cNvPr id="83236" name="Rectangle 186"/>
              <p:cNvSpPr>
                <a:spLocks noChangeArrowheads="1"/>
              </p:cNvSpPr>
              <p:nvPr/>
            </p:nvSpPr>
            <p:spPr bwMode="auto">
              <a:xfrm>
                <a:off x="4242" y="2464"/>
                <a:ext cx="6" cy="910"/>
              </a:xfrm>
              <a:prstGeom prst="rect">
                <a:avLst/>
              </a:prstGeom>
              <a:solidFill>
                <a:srgbClr val="83AE00"/>
              </a:solidFill>
              <a:ln w="9525">
                <a:noFill/>
                <a:miter lim="800000"/>
                <a:headEnd/>
                <a:tailEnd/>
              </a:ln>
            </p:spPr>
            <p:txBody>
              <a:bodyPr/>
              <a:lstStyle/>
              <a:p>
                <a:endParaRPr lang="en-GB">
                  <a:solidFill>
                    <a:srgbClr val="0070C0"/>
                  </a:solidFill>
                </a:endParaRPr>
              </a:p>
            </p:txBody>
          </p:sp>
          <p:sp>
            <p:nvSpPr>
              <p:cNvPr id="83237" name="Rectangle 187"/>
              <p:cNvSpPr>
                <a:spLocks noChangeArrowheads="1"/>
              </p:cNvSpPr>
              <p:nvPr/>
            </p:nvSpPr>
            <p:spPr bwMode="auto">
              <a:xfrm>
                <a:off x="4248" y="2464"/>
                <a:ext cx="6" cy="910"/>
              </a:xfrm>
              <a:prstGeom prst="rect">
                <a:avLst/>
              </a:prstGeom>
              <a:solidFill>
                <a:srgbClr val="80AB00"/>
              </a:solidFill>
              <a:ln w="9525">
                <a:noFill/>
                <a:miter lim="800000"/>
                <a:headEnd/>
                <a:tailEnd/>
              </a:ln>
            </p:spPr>
            <p:txBody>
              <a:bodyPr/>
              <a:lstStyle/>
              <a:p>
                <a:endParaRPr lang="en-GB">
                  <a:solidFill>
                    <a:srgbClr val="0070C0"/>
                  </a:solidFill>
                </a:endParaRPr>
              </a:p>
            </p:txBody>
          </p:sp>
          <p:sp>
            <p:nvSpPr>
              <p:cNvPr id="83238" name="Rectangle 188"/>
              <p:cNvSpPr>
                <a:spLocks noChangeArrowheads="1"/>
              </p:cNvSpPr>
              <p:nvPr/>
            </p:nvSpPr>
            <p:spPr bwMode="auto">
              <a:xfrm>
                <a:off x="4254" y="2464"/>
                <a:ext cx="6" cy="910"/>
              </a:xfrm>
              <a:prstGeom prst="rect">
                <a:avLst/>
              </a:prstGeom>
              <a:solidFill>
                <a:srgbClr val="7DA800"/>
              </a:solidFill>
              <a:ln w="9525">
                <a:noFill/>
                <a:miter lim="800000"/>
                <a:headEnd/>
                <a:tailEnd/>
              </a:ln>
            </p:spPr>
            <p:txBody>
              <a:bodyPr/>
              <a:lstStyle/>
              <a:p>
                <a:endParaRPr lang="en-GB">
                  <a:solidFill>
                    <a:srgbClr val="0070C0"/>
                  </a:solidFill>
                </a:endParaRPr>
              </a:p>
            </p:txBody>
          </p:sp>
          <p:sp>
            <p:nvSpPr>
              <p:cNvPr id="83239" name="Rectangle 189"/>
              <p:cNvSpPr>
                <a:spLocks noChangeArrowheads="1"/>
              </p:cNvSpPr>
              <p:nvPr/>
            </p:nvSpPr>
            <p:spPr bwMode="auto">
              <a:xfrm>
                <a:off x="4260" y="2464"/>
                <a:ext cx="6" cy="910"/>
              </a:xfrm>
              <a:prstGeom prst="rect">
                <a:avLst/>
              </a:prstGeom>
              <a:solidFill>
                <a:srgbClr val="7BA400"/>
              </a:solidFill>
              <a:ln w="9525">
                <a:noFill/>
                <a:miter lim="800000"/>
                <a:headEnd/>
                <a:tailEnd/>
              </a:ln>
            </p:spPr>
            <p:txBody>
              <a:bodyPr/>
              <a:lstStyle/>
              <a:p>
                <a:endParaRPr lang="en-GB">
                  <a:solidFill>
                    <a:srgbClr val="0070C0"/>
                  </a:solidFill>
                </a:endParaRPr>
              </a:p>
            </p:txBody>
          </p:sp>
          <p:sp>
            <p:nvSpPr>
              <p:cNvPr id="83240" name="Rectangle 190"/>
              <p:cNvSpPr>
                <a:spLocks noChangeArrowheads="1"/>
              </p:cNvSpPr>
              <p:nvPr/>
            </p:nvSpPr>
            <p:spPr bwMode="auto">
              <a:xfrm>
                <a:off x="4266" y="2464"/>
                <a:ext cx="6" cy="910"/>
              </a:xfrm>
              <a:prstGeom prst="rect">
                <a:avLst/>
              </a:prstGeom>
              <a:solidFill>
                <a:srgbClr val="79A200"/>
              </a:solidFill>
              <a:ln w="9525">
                <a:noFill/>
                <a:miter lim="800000"/>
                <a:headEnd/>
                <a:tailEnd/>
              </a:ln>
            </p:spPr>
            <p:txBody>
              <a:bodyPr/>
              <a:lstStyle/>
              <a:p>
                <a:endParaRPr lang="en-GB">
                  <a:solidFill>
                    <a:srgbClr val="0070C0"/>
                  </a:solidFill>
                </a:endParaRPr>
              </a:p>
            </p:txBody>
          </p:sp>
          <p:sp>
            <p:nvSpPr>
              <p:cNvPr id="83241" name="Rectangle 191"/>
              <p:cNvSpPr>
                <a:spLocks noChangeArrowheads="1"/>
              </p:cNvSpPr>
              <p:nvPr/>
            </p:nvSpPr>
            <p:spPr bwMode="auto">
              <a:xfrm>
                <a:off x="4272" y="2464"/>
                <a:ext cx="7" cy="910"/>
              </a:xfrm>
              <a:prstGeom prst="rect">
                <a:avLst/>
              </a:prstGeom>
              <a:solidFill>
                <a:srgbClr val="78A000"/>
              </a:solidFill>
              <a:ln w="9525">
                <a:noFill/>
                <a:miter lim="800000"/>
                <a:headEnd/>
                <a:tailEnd/>
              </a:ln>
            </p:spPr>
            <p:txBody>
              <a:bodyPr/>
              <a:lstStyle/>
              <a:p>
                <a:endParaRPr lang="en-GB">
                  <a:solidFill>
                    <a:srgbClr val="0070C0"/>
                  </a:solidFill>
                </a:endParaRPr>
              </a:p>
            </p:txBody>
          </p:sp>
          <p:sp>
            <p:nvSpPr>
              <p:cNvPr id="83242" name="Rectangle 192"/>
              <p:cNvSpPr>
                <a:spLocks noChangeArrowheads="1"/>
              </p:cNvSpPr>
              <p:nvPr/>
            </p:nvSpPr>
            <p:spPr bwMode="auto">
              <a:xfrm>
                <a:off x="4279" y="2464"/>
                <a:ext cx="6" cy="910"/>
              </a:xfrm>
              <a:prstGeom prst="rect">
                <a:avLst/>
              </a:prstGeom>
              <a:solidFill>
                <a:srgbClr val="769E00"/>
              </a:solidFill>
              <a:ln w="9525">
                <a:noFill/>
                <a:miter lim="800000"/>
                <a:headEnd/>
                <a:tailEnd/>
              </a:ln>
            </p:spPr>
            <p:txBody>
              <a:bodyPr/>
              <a:lstStyle/>
              <a:p>
                <a:endParaRPr lang="en-GB">
                  <a:solidFill>
                    <a:srgbClr val="0070C0"/>
                  </a:solidFill>
                </a:endParaRPr>
              </a:p>
            </p:txBody>
          </p:sp>
          <p:sp>
            <p:nvSpPr>
              <p:cNvPr id="83243" name="Rectangle 193"/>
              <p:cNvSpPr>
                <a:spLocks noChangeArrowheads="1"/>
              </p:cNvSpPr>
              <p:nvPr/>
            </p:nvSpPr>
            <p:spPr bwMode="auto">
              <a:xfrm>
                <a:off x="4285" y="2464"/>
                <a:ext cx="6" cy="910"/>
              </a:xfrm>
              <a:prstGeom prst="rect">
                <a:avLst/>
              </a:prstGeom>
              <a:solidFill>
                <a:srgbClr val="759D00"/>
              </a:solidFill>
              <a:ln w="9525">
                <a:noFill/>
                <a:miter lim="800000"/>
                <a:headEnd/>
                <a:tailEnd/>
              </a:ln>
            </p:spPr>
            <p:txBody>
              <a:bodyPr/>
              <a:lstStyle/>
              <a:p>
                <a:endParaRPr lang="en-GB">
                  <a:solidFill>
                    <a:srgbClr val="0070C0"/>
                  </a:solidFill>
                </a:endParaRPr>
              </a:p>
            </p:txBody>
          </p:sp>
          <p:sp>
            <p:nvSpPr>
              <p:cNvPr id="83244" name="Rectangle 194"/>
              <p:cNvSpPr>
                <a:spLocks noChangeArrowheads="1"/>
              </p:cNvSpPr>
              <p:nvPr/>
            </p:nvSpPr>
            <p:spPr bwMode="auto">
              <a:xfrm>
                <a:off x="4291" y="2464"/>
                <a:ext cx="6" cy="910"/>
              </a:xfrm>
              <a:prstGeom prst="rect">
                <a:avLst/>
              </a:prstGeom>
              <a:solidFill>
                <a:srgbClr val="749C00"/>
              </a:solidFill>
              <a:ln w="9525">
                <a:noFill/>
                <a:miter lim="800000"/>
                <a:headEnd/>
                <a:tailEnd/>
              </a:ln>
            </p:spPr>
            <p:txBody>
              <a:bodyPr/>
              <a:lstStyle/>
              <a:p>
                <a:endParaRPr lang="en-GB">
                  <a:solidFill>
                    <a:srgbClr val="0070C0"/>
                  </a:solidFill>
                </a:endParaRPr>
              </a:p>
            </p:txBody>
          </p:sp>
          <p:sp>
            <p:nvSpPr>
              <p:cNvPr id="83245" name="Rectangle 195"/>
              <p:cNvSpPr>
                <a:spLocks noChangeArrowheads="1"/>
              </p:cNvSpPr>
              <p:nvPr/>
            </p:nvSpPr>
            <p:spPr bwMode="auto">
              <a:xfrm>
                <a:off x="4297" y="2464"/>
                <a:ext cx="6" cy="910"/>
              </a:xfrm>
              <a:prstGeom prst="rect">
                <a:avLst/>
              </a:prstGeom>
              <a:solidFill>
                <a:srgbClr val="749B00"/>
              </a:solidFill>
              <a:ln w="9525">
                <a:noFill/>
                <a:miter lim="800000"/>
                <a:headEnd/>
                <a:tailEnd/>
              </a:ln>
            </p:spPr>
            <p:txBody>
              <a:bodyPr/>
              <a:lstStyle/>
              <a:p>
                <a:endParaRPr lang="en-GB">
                  <a:solidFill>
                    <a:srgbClr val="0070C0"/>
                  </a:solidFill>
                </a:endParaRPr>
              </a:p>
            </p:txBody>
          </p:sp>
        </p:grpSp>
        <p:sp>
          <p:nvSpPr>
            <p:cNvPr id="82959" name="Rectangle 196"/>
            <p:cNvSpPr>
              <a:spLocks noChangeArrowheads="1"/>
            </p:cNvSpPr>
            <p:nvPr/>
          </p:nvSpPr>
          <p:spPr bwMode="auto">
            <a:xfrm>
              <a:off x="4261" y="2214"/>
              <a:ext cx="272" cy="910"/>
            </a:xfrm>
            <a:prstGeom prst="rect">
              <a:avLst/>
            </a:prstGeom>
            <a:noFill/>
            <a:ln w="9525">
              <a:noFill/>
              <a:miter lim="800000"/>
              <a:headEnd/>
              <a:tailEnd/>
            </a:ln>
          </p:spPr>
          <p:txBody>
            <a:bodyPr/>
            <a:lstStyle/>
            <a:p>
              <a:endParaRPr lang="en-GB">
                <a:solidFill>
                  <a:srgbClr val="0070C0"/>
                </a:solidFill>
              </a:endParaRPr>
            </a:p>
          </p:txBody>
        </p:sp>
        <p:grpSp>
          <p:nvGrpSpPr>
            <p:cNvPr id="7" name="Group 197"/>
            <p:cNvGrpSpPr>
              <a:grpSpLocks/>
            </p:cNvGrpSpPr>
            <p:nvPr/>
          </p:nvGrpSpPr>
          <p:grpSpPr bwMode="auto">
            <a:xfrm>
              <a:off x="1687" y="2117"/>
              <a:ext cx="272" cy="1007"/>
              <a:chOff x="1457" y="2367"/>
              <a:chExt cx="272" cy="1007"/>
            </a:xfrm>
          </p:grpSpPr>
          <p:sp>
            <p:nvSpPr>
              <p:cNvPr id="83156" name="Rectangle 198"/>
              <p:cNvSpPr>
                <a:spLocks noChangeArrowheads="1"/>
              </p:cNvSpPr>
              <p:nvPr/>
            </p:nvSpPr>
            <p:spPr bwMode="auto">
              <a:xfrm>
                <a:off x="1457" y="2367"/>
                <a:ext cx="6" cy="1007"/>
              </a:xfrm>
              <a:prstGeom prst="rect">
                <a:avLst/>
              </a:prstGeom>
              <a:solidFill>
                <a:srgbClr val="D2D200"/>
              </a:solidFill>
              <a:ln w="9525">
                <a:noFill/>
                <a:miter lim="800000"/>
                <a:headEnd/>
                <a:tailEnd/>
              </a:ln>
            </p:spPr>
            <p:txBody>
              <a:bodyPr/>
              <a:lstStyle/>
              <a:p>
                <a:endParaRPr lang="en-GB">
                  <a:solidFill>
                    <a:srgbClr val="0070C0"/>
                  </a:solidFill>
                </a:endParaRPr>
              </a:p>
            </p:txBody>
          </p:sp>
          <p:sp>
            <p:nvSpPr>
              <p:cNvPr id="83157" name="Rectangle 199"/>
              <p:cNvSpPr>
                <a:spLocks noChangeArrowheads="1"/>
              </p:cNvSpPr>
              <p:nvPr/>
            </p:nvSpPr>
            <p:spPr bwMode="auto">
              <a:xfrm>
                <a:off x="1463" y="2367"/>
                <a:ext cx="6" cy="1007"/>
              </a:xfrm>
              <a:prstGeom prst="rect">
                <a:avLst/>
              </a:prstGeom>
              <a:solidFill>
                <a:srgbClr val="D2D200"/>
              </a:solidFill>
              <a:ln w="9525">
                <a:noFill/>
                <a:miter lim="800000"/>
                <a:headEnd/>
                <a:tailEnd/>
              </a:ln>
            </p:spPr>
            <p:txBody>
              <a:bodyPr/>
              <a:lstStyle/>
              <a:p>
                <a:endParaRPr lang="en-GB">
                  <a:solidFill>
                    <a:srgbClr val="0070C0"/>
                  </a:solidFill>
                </a:endParaRPr>
              </a:p>
            </p:txBody>
          </p:sp>
          <p:sp>
            <p:nvSpPr>
              <p:cNvPr id="83158" name="Rectangle 200"/>
              <p:cNvSpPr>
                <a:spLocks noChangeArrowheads="1"/>
              </p:cNvSpPr>
              <p:nvPr/>
            </p:nvSpPr>
            <p:spPr bwMode="auto">
              <a:xfrm>
                <a:off x="1469" y="2367"/>
                <a:ext cx="7" cy="1007"/>
              </a:xfrm>
              <a:prstGeom prst="rect">
                <a:avLst/>
              </a:prstGeom>
              <a:solidFill>
                <a:srgbClr val="D3D300"/>
              </a:solidFill>
              <a:ln w="9525">
                <a:noFill/>
                <a:miter lim="800000"/>
                <a:headEnd/>
                <a:tailEnd/>
              </a:ln>
            </p:spPr>
            <p:txBody>
              <a:bodyPr/>
              <a:lstStyle/>
              <a:p>
                <a:endParaRPr lang="en-GB">
                  <a:solidFill>
                    <a:srgbClr val="0070C0"/>
                  </a:solidFill>
                </a:endParaRPr>
              </a:p>
            </p:txBody>
          </p:sp>
          <p:sp>
            <p:nvSpPr>
              <p:cNvPr id="83159" name="Rectangle 201"/>
              <p:cNvSpPr>
                <a:spLocks noChangeArrowheads="1"/>
              </p:cNvSpPr>
              <p:nvPr/>
            </p:nvSpPr>
            <p:spPr bwMode="auto">
              <a:xfrm>
                <a:off x="1476" y="2367"/>
                <a:ext cx="6" cy="1007"/>
              </a:xfrm>
              <a:prstGeom prst="rect">
                <a:avLst/>
              </a:prstGeom>
              <a:solidFill>
                <a:srgbClr val="D5D500"/>
              </a:solidFill>
              <a:ln w="9525">
                <a:noFill/>
                <a:miter lim="800000"/>
                <a:headEnd/>
                <a:tailEnd/>
              </a:ln>
            </p:spPr>
            <p:txBody>
              <a:bodyPr/>
              <a:lstStyle/>
              <a:p>
                <a:endParaRPr lang="en-GB">
                  <a:solidFill>
                    <a:srgbClr val="0070C0"/>
                  </a:solidFill>
                </a:endParaRPr>
              </a:p>
            </p:txBody>
          </p:sp>
          <p:sp>
            <p:nvSpPr>
              <p:cNvPr id="83160" name="Rectangle 202"/>
              <p:cNvSpPr>
                <a:spLocks noChangeArrowheads="1"/>
              </p:cNvSpPr>
              <p:nvPr/>
            </p:nvSpPr>
            <p:spPr bwMode="auto">
              <a:xfrm>
                <a:off x="1482" y="2367"/>
                <a:ext cx="6" cy="1007"/>
              </a:xfrm>
              <a:prstGeom prst="rect">
                <a:avLst/>
              </a:prstGeom>
              <a:solidFill>
                <a:srgbClr val="D6D600"/>
              </a:solidFill>
              <a:ln w="9525">
                <a:noFill/>
                <a:miter lim="800000"/>
                <a:headEnd/>
                <a:tailEnd/>
              </a:ln>
            </p:spPr>
            <p:txBody>
              <a:bodyPr/>
              <a:lstStyle/>
              <a:p>
                <a:endParaRPr lang="en-GB">
                  <a:solidFill>
                    <a:srgbClr val="0070C0"/>
                  </a:solidFill>
                </a:endParaRPr>
              </a:p>
            </p:txBody>
          </p:sp>
          <p:sp>
            <p:nvSpPr>
              <p:cNvPr id="83161" name="Rectangle 203"/>
              <p:cNvSpPr>
                <a:spLocks noChangeArrowheads="1"/>
              </p:cNvSpPr>
              <p:nvPr/>
            </p:nvSpPr>
            <p:spPr bwMode="auto">
              <a:xfrm>
                <a:off x="1488" y="2367"/>
                <a:ext cx="6" cy="1007"/>
              </a:xfrm>
              <a:prstGeom prst="rect">
                <a:avLst/>
              </a:prstGeom>
              <a:solidFill>
                <a:srgbClr val="D8D800"/>
              </a:solidFill>
              <a:ln w="9525">
                <a:noFill/>
                <a:miter lim="800000"/>
                <a:headEnd/>
                <a:tailEnd/>
              </a:ln>
            </p:spPr>
            <p:txBody>
              <a:bodyPr/>
              <a:lstStyle/>
              <a:p>
                <a:endParaRPr lang="en-GB">
                  <a:solidFill>
                    <a:srgbClr val="0070C0"/>
                  </a:solidFill>
                </a:endParaRPr>
              </a:p>
            </p:txBody>
          </p:sp>
          <p:sp>
            <p:nvSpPr>
              <p:cNvPr id="83162" name="Rectangle 204"/>
              <p:cNvSpPr>
                <a:spLocks noChangeArrowheads="1"/>
              </p:cNvSpPr>
              <p:nvPr/>
            </p:nvSpPr>
            <p:spPr bwMode="auto">
              <a:xfrm>
                <a:off x="1494" y="2367"/>
                <a:ext cx="6" cy="1007"/>
              </a:xfrm>
              <a:prstGeom prst="rect">
                <a:avLst/>
              </a:prstGeom>
              <a:solidFill>
                <a:srgbClr val="DADA00"/>
              </a:solidFill>
              <a:ln w="9525">
                <a:noFill/>
                <a:miter lim="800000"/>
                <a:headEnd/>
                <a:tailEnd/>
              </a:ln>
            </p:spPr>
            <p:txBody>
              <a:bodyPr/>
              <a:lstStyle/>
              <a:p>
                <a:endParaRPr lang="en-GB">
                  <a:solidFill>
                    <a:srgbClr val="0070C0"/>
                  </a:solidFill>
                </a:endParaRPr>
              </a:p>
            </p:txBody>
          </p:sp>
          <p:sp>
            <p:nvSpPr>
              <p:cNvPr id="83163" name="Rectangle 205"/>
              <p:cNvSpPr>
                <a:spLocks noChangeArrowheads="1"/>
              </p:cNvSpPr>
              <p:nvPr/>
            </p:nvSpPr>
            <p:spPr bwMode="auto">
              <a:xfrm>
                <a:off x="1500" y="2367"/>
                <a:ext cx="6" cy="1007"/>
              </a:xfrm>
              <a:prstGeom prst="rect">
                <a:avLst/>
              </a:prstGeom>
              <a:solidFill>
                <a:srgbClr val="DDDD00"/>
              </a:solidFill>
              <a:ln w="9525">
                <a:noFill/>
                <a:miter lim="800000"/>
                <a:headEnd/>
                <a:tailEnd/>
              </a:ln>
            </p:spPr>
            <p:txBody>
              <a:bodyPr/>
              <a:lstStyle/>
              <a:p>
                <a:endParaRPr lang="en-GB">
                  <a:solidFill>
                    <a:srgbClr val="0070C0"/>
                  </a:solidFill>
                </a:endParaRPr>
              </a:p>
            </p:txBody>
          </p:sp>
          <p:sp>
            <p:nvSpPr>
              <p:cNvPr id="83164" name="Rectangle 206"/>
              <p:cNvSpPr>
                <a:spLocks noChangeArrowheads="1"/>
              </p:cNvSpPr>
              <p:nvPr/>
            </p:nvSpPr>
            <p:spPr bwMode="auto">
              <a:xfrm>
                <a:off x="1506" y="2367"/>
                <a:ext cx="6" cy="1007"/>
              </a:xfrm>
              <a:prstGeom prst="rect">
                <a:avLst/>
              </a:prstGeom>
              <a:solidFill>
                <a:srgbClr val="E0E000"/>
              </a:solidFill>
              <a:ln w="9525">
                <a:noFill/>
                <a:miter lim="800000"/>
                <a:headEnd/>
                <a:tailEnd/>
              </a:ln>
            </p:spPr>
            <p:txBody>
              <a:bodyPr/>
              <a:lstStyle/>
              <a:p>
                <a:endParaRPr lang="en-GB">
                  <a:solidFill>
                    <a:srgbClr val="0070C0"/>
                  </a:solidFill>
                </a:endParaRPr>
              </a:p>
            </p:txBody>
          </p:sp>
          <p:sp>
            <p:nvSpPr>
              <p:cNvPr id="83165" name="Rectangle 207"/>
              <p:cNvSpPr>
                <a:spLocks noChangeArrowheads="1"/>
              </p:cNvSpPr>
              <p:nvPr/>
            </p:nvSpPr>
            <p:spPr bwMode="auto">
              <a:xfrm>
                <a:off x="1512" y="2367"/>
                <a:ext cx="6" cy="1007"/>
              </a:xfrm>
              <a:prstGeom prst="rect">
                <a:avLst/>
              </a:prstGeom>
              <a:solidFill>
                <a:srgbClr val="E3E300"/>
              </a:solidFill>
              <a:ln w="9525">
                <a:noFill/>
                <a:miter lim="800000"/>
                <a:headEnd/>
                <a:tailEnd/>
              </a:ln>
            </p:spPr>
            <p:txBody>
              <a:bodyPr/>
              <a:lstStyle/>
              <a:p>
                <a:endParaRPr lang="en-GB">
                  <a:solidFill>
                    <a:srgbClr val="0070C0"/>
                  </a:solidFill>
                </a:endParaRPr>
              </a:p>
            </p:txBody>
          </p:sp>
          <p:sp>
            <p:nvSpPr>
              <p:cNvPr id="83166" name="Rectangle 208"/>
              <p:cNvSpPr>
                <a:spLocks noChangeArrowheads="1"/>
              </p:cNvSpPr>
              <p:nvPr/>
            </p:nvSpPr>
            <p:spPr bwMode="auto">
              <a:xfrm>
                <a:off x="1518" y="2367"/>
                <a:ext cx="6" cy="1007"/>
              </a:xfrm>
              <a:prstGeom prst="rect">
                <a:avLst/>
              </a:prstGeom>
              <a:solidFill>
                <a:srgbClr val="E7E700"/>
              </a:solidFill>
              <a:ln w="9525">
                <a:noFill/>
                <a:miter lim="800000"/>
                <a:headEnd/>
                <a:tailEnd/>
              </a:ln>
            </p:spPr>
            <p:txBody>
              <a:bodyPr/>
              <a:lstStyle/>
              <a:p>
                <a:endParaRPr lang="en-GB">
                  <a:solidFill>
                    <a:srgbClr val="0070C0"/>
                  </a:solidFill>
                </a:endParaRPr>
              </a:p>
            </p:txBody>
          </p:sp>
          <p:sp>
            <p:nvSpPr>
              <p:cNvPr id="83167" name="Rectangle 209"/>
              <p:cNvSpPr>
                <a:spLocks noChangeArrowheads="1"/>
              </p:cNvSpPr>
              <p:nvPr/>
            </p:nvSpPr>
            <p:spPr bwMode="auto">
              <a:xfrm>
                <a:off x="1524" y="2367"/>
                <a:ext cx="6" cy="1007"/>
              </a:xfrm>
              <a:prstGeom prst="rect">
                <a:avLst/>
              </a:prstGeom>
              <a:solidFill>
                <a:srgbClr val="EAEA00"/>
              </a:solidFill>
              <a:ln w="9525">
                <a:noFill/>
                <a:miter lim="800000"/>
                <a:headEnd/>
                <a:tailEnd/>
              </a:ln>
            </p:spPr>
            <p:txBody>
              <a:bodyPr/>
              <a:lstStyle/>
              <a:p>
                <a:endParaRPr lang="en-GB">
                  <a:solidFill>
                    <a:srgbClr val="0070C0"/>
                  </a:solidFill>
                </a:endParaRPr>
              </a:p>
            </p:txBody>
          </p:sp>
          <p:sp>
            <p:nvSpPr>
              <p:cNvPr id="83168" name="Rectangle 210"/>
              <p:cNvSpPr>
                <a:spLocks noChangeArrowheads="1"/>
              </p:cNvSpPr>
              <p:nvPr/>
            </p:nvSpPr>
            <p:spPr bwMode="auto">
              <a:xfrm>
                <a:off x="1530" y="2367"/>
                <a:ext cx="6" cy="1007"/>
              </a:xfrm>
              <a:prstGeom prst="rect">
                <a:avLst/>
              </a:prstGeom>
              <a:solidFill>
                <a:srgbClr val="EDED00"/>
              </a:solidFill>
              <a:ln w="9525">
                <a:noFill/>
                <a:miter lim="800000"/>
                <a:headEnd/>
                <a:tailEnd/>
              </a:ln>
            </p:spPr>
            <p:txBody>
              <a:bodyPr/>
              <a:lstStyle/>
              <a:p>
                <a:endParaRPr lang="en-GB">
                  <a:solidFill>
                    <a:srgbClr val="0070C0"/>
                  </a:solidFill>
                </a:endParaRPr>
              </a:p>
            </p:txBody>
          </p:sp>
          <p:sp>
            <p:nvSpPr>
              <p:cNvPr id="83169" name="Rectangle 211"/>
              <p:cNvSpPr>
                <a:spLocks noChangeArrowheads="1"/>
              </p:cNvSpPr>
              <p:nvPr/>
            </p:nvSpPr>
            <p:spPr bwMode="auto">
              <a:xfrm>
                <a:off x="1536" y="2367"/>
                <a:ext cx="6" cy="1007"/>
              </a:xfrm>
              <a:prstGeom prst="rect">
                <a:avLst/>
              </a:prstGeom>
              <a:solidFill>
                <a:srgbClr val="F0F000"/>
              </a:solidFill>
              <a:ln w="9525">
                <a:noFill/>
                <a:miter lim="800000"/>
                <a:headEnd/>
                <a:tailEnd/>
              </a:ln>
            </p:spPr>
            <p:txBody>
              <a:bodyPr/>
              <a:lstStyle/>
              <a:p>
                <a:endParaRPr lang="en-GB">
                  <a:solidFill>
                    <a:srgbClr val="0070C0"/>
                  </a:solidFill>
                </a:endParaRPr>
              </a:p>
            </p:txBody>
          </p:sp>
          <p:sp>
            <p:nvSpPr>
              <p:cNvPr id="83170" name="Rectangle 212"/>
              <p:cNvSpPr>
                <a:spLocks noChangeArrowheads="1"/>
              </p:cNvSpPr>
              <p:nvPr/>
            </p:nvSpPr>
            <p:spPr bwMode="auto">
              <a:xfrm>
                <a:off x="1542" y="2367"/>
                <a:ext cx="6" cy="1007"/>
              </a:xfrm>
              <a:prstGeom prst="rect">
                <a:avLst/>
              </a:prstGeom>
              <a:solidFill>
                <a:srgbClr val="F3F300"/>
              </a:solidFill>
              <a:ln w="9525">
                <a:noFill/>
                <a:miter lim="800000"/>
                <a:headEnd/>
                <a:tailEnd/>
              </a:ln>
            </p:spPr>
            <p:txBody>
              <a:bodyPr/>
              <a:lstStyle/>
              <a:p>
                <a:endParaRPr lang="en-GB">
                  <a:solidFill>
                    <a:srgbClr val="0070C0"/>
                  </a:solidFill>
                </a:endParaRPr>
              </a:p>
            </p:txBody>
          </p:sp>
          <p:sp>
            <p:nvSpPr>
              <p:cNvPr id="83171" name="Rectangle 213"/>
              <p:cNvSpPr>
                <a:spLocks noChangeArrowheads="1"/>
              </p:cNvSpPr>
              <p:nvPr/>
            </p:nvSpPr>
            <p:spPr bwMode="auto">
              <a:xfrm>
                <a:off x="1548" y="2367"/>
                <a:ext cx="6" cy="1007"/>
              </a:xfrm>
              <a:prstGeom prst="rect">
                <a:avLst/>
              </a:prstGeom>
              <a:solidFill>
                <a:srgbClr val="F6F600"/>
              </a:solidFill>
              <a:ln w="9525">
                <a:noFill/>
                <a:miter lim="800000"/>
                <a:headEnd/>
                <a:tailEnd/>
              </a:ln>
            </p:spPr>
            <p:txBody>
              <a:bodyPr/>
              <a:lstStyle/>
              <a:p>
                <a:endParaRPr lang="en-GB">
                  <a:solidFill>
                    <a:srgbClr val="0070C0"/>
                  </a:solidFill>
                </a:endParaRPr>
              </a:p>
            </p:txBody>
          </p:sp>
          <p:sp>
            <p:nvSpPr>
              <p:cNvPr id="83172" name="Rectangle 214"/>
              <p:cNvSpPr>
                <a:spLocks noChangeArrowheads="1"/>
              </p:cNvSpPr>
              <p:nvPr/>
            </p:nvSpPr>
            <p:spPr bwMode="auto">
              <a:xfrm>
                <a:off x="1554" y="2367"/>
                <a:ext cx="6" cy="1007"/>
              </a:xfrm>
              <a:prstGeom prst="rect">
                <a:avLst/>
              </a:prstGeom>
              <a:solidFill>
                <a:srgbClr val="F8F800"/>
              </a:solidFill>
              <a:ln w="9525">
                <a:noFill/>
                <a:miter lim="800000"/>
                <a:headEnd/>
                <a:tailEnd/>
              </a:ln>
            </p:spPr>
            <p:txBody>
              <a:bodyPr/>
              <a:lstStyle/>
              <a:p>
                <a:endParaRPr lang="en-GB">
                  <a:solidFill>
                    <a:srgbClr val="0070C0"/>
                  </a:solidFill>
                </a:endParaRPr>
              </a:p>
            </p:txBody>
          </p:sp>
          <p:sp>
            <p:nvSpPr>
              <p:cNvPr id="83173" name="Rectangle 215"/>
              <p:cNvSpPr>
                <a:spLocks noChangeArrowheads="1"/>
              </p:cNvSpPr>
              <p:nvPr/>
            </p:nvSpPr>
            <p:spPr bwMode="auto">
              <a:xfrm>
                <a:off x="1560" y="2367"/>
                <a:ext cx="6" cy="1007"/>
              </a:xfrm>
              <a:prstGeom prst="rect">
                <a:avLst/>
              </a:prstGeom>
              <a:solidFill>
                <a:srgbClr val="FAFA00"/>
              </a:solidFill>
              <a:ln w="9525">
                <a:noFill/>
                <a:miter lim="800000"/>
                <a:headEnd/>
                <a:tailEnd/>
              </a:ln>
            </p:spPr>
            <p:txBody>
              <a:bodyPr/>
              <a:lstStyle/>
              <a:p>
                <a:endParaRPr lang="en-GB">
                  <a:solidFill>
                    <a:srgbClr val="0070C0"/>
                  </a:solidFill>
                </a:endParaRPr>
              </a:p>
            </p:txBody>
          </p:sp>
          <p:sp>
            <p:nvSpPr>
              <p:cNvPr id="83174" name="Rectangle 216"/>
              <p:cNvSpPr>
                <a:spLocks noChangeArrowheads="1"/>
              </p:cNvSpPr>
              <p:nvPr/>
            </p:nvSpPr>
            <p:spPr bwMode="auto">
              <a:xfrm>
                <a:off x="1566" y="2367"/>
                <a:ext cx="6" cy="1007"/>
              </a:xfrm>
              <a:prstGeom prst="rect">
                <a:avLst/>
              </a:prstGeom>
              <a:solidFill>
                <a:srgbClr val="FBFB00"/>
              </a:solidFill>
              <a:ln w="9525">
                <a:noFill/>
                <a:miter lim="800000"/>
                <a:headEnd/>
                <a:tailEnd/>
              </a:ln>
            </p:spPr>
            <p:txBody>
              <a:bodyPr/>
              <a:lstStyle/>
              <a:p>
                <a:endParaRPr lang="en-GB">
                  <a:solidFill>
                    <a:srgbClr val="0070C0"/>
                  </a:solidFill>
                </a:endParaRPr>
              </a:p>
            </p:txBody>
          </p:sp>
          <p:sp>
            <p:nvSpPr>
              <p:cNvPr id="83175" name="Rectangle 217"/>
              <p:cNvSpPr>
                <a:spLocks noChangeArrowheads="1"/>
              </p:cNvSpPr>
              <p:nvPr/>
            </p:nvSpPr>
            <p:spPr bwMode="auto">
              <a:xfrm>
                <a:off x="1572" y="2367"/>
                <a:ext cx="6" cy="1007"/>
              </a:xfrm>
              <a:prstGeom prst="rect">
                <a:avLst/>
              </a:prstGeom>
              <a:solidFill>
                <a:srgbClr val="FCFC00"/>
              </a:solidFill>
              <a:ln w="9525">
                <a:noFill/>
                <a:miter lim="800000"/>
                <a:headEnd/>
                <a:tailEnd/>
              </a:ln>
            </p:spPr>
            <p:txBody>
              <a:bodyPr/>
              <a:lstStyle/>
              <a:p>
                <a:endParaRPr lang="en-GB">
                  <a:solidFill>
                    <a:srgbClr val="0070C0"/>
                  </a:solidFill>
                </a:endParaRPr>
              </a:p>
            </p:txBody>
          </p:sp>
          <p:sp>
            <p:nvSpPr>
              <p:cNvPr id="83176" name="Rectangle 218"/>
              <p:cNvSpPr>
                <a:spLocks noChangeArrowheads="1"/>
              </p:cNvSpPr>
              <p:nvPr/>
            </p:nvSpPr>
            <p:spPr bwMode="auto">
              <a:xfrm>
                <a:off x="1578" y="2367"/>
                <a:ext cx="6" cy="1007"/>
              </a:xfrm>
              <a:prstGeom prst="rect">
                <a:avLst/>
              </a:prstGeom>
              <a:solidFill>
                <a:srgbClr val="FDFD00"/>
              </a:solidFill>
              <a:ln w="9525">
                <a:noFill/>
                <a:miter lim="800000"/>
                <a:headEnd/>
                <a:tailEnd/>
              </a:ln>
            </p:spPr>
            <p:txBody>
              <a:bodyPr/>
              <a:lstStyle/>
              <a:p>
                <a:endParaRPr lang="en-GB">
                  <a:solidFill>
                    <a:srgbClr val="0070C0"/>
                  </a:solidFill>
                </a:endParaRPr>
              </a:p>
            </p:txBody>
          </p:sp>
          <p:sp>
            <p:nvSpPr>
              <p:cNvPr id="83177" name="Rectangle 219"/>
              <p:cNvSpPr>
                <a:spLocks noChangeArrowheads="1"/>
              </p:cNvSpPr>
              <p:nvPr/>
            </p:nvSpPr>
            <p:spPr bwMode="auto">
              <a:xfrm>
                <a:off x="1584" y="2367"/>
                <a:ext cx="6" cy="1007"/>
              </a:xfrm>
              <a:prstGeom prst="rect">
                <a:avLst/>
              </a:prstGeom>
              <a:solidFill>
                <a:srgbClr val="FEFE00"/>
              </a:solidFill>
              <a:ln w="9525">
                <a:noFill/>
                <a:miter lim="800000"/>
                <a:headEnd/>
                <a:tailEnd/>
              </a:ln>
            </p:spPr>
            <p:txBody>
              <a:bodyPr/>
              <a:lstStyle/>
              <a:p>
                <a:endParaRPr lang="en-GB">
                  <a:solidFill>
                    <a:srgbClr val="0070C0"/>
                  </a:solidFill>
                </a:endParaRPr>
              </a:p>
            </p:txBody>
          </p:sp>
          <p:sp>
            <p:nvSpPr>
              <p:cNvPr id="83178" name="Rectangle 220"/>
              <p:cNvSpPr>
                <a:spLocks noChangeArrowheads="1"/>
              </p:cNvSpPr>
              <p:nvPr/>
            </p:nvSpPr>
            <p:spPr bwMode="auto">
              <a:xfrm>
                <a:off x="1590" y="2367"/>
                <a:ext cx="6" cy="1007"/>
              </a:xfrm>
              <a:prstGeom prst="rect">
                <a:avLst/>
              </a:prstGeom>
              <a:solidFill>
                <a:srgbClr val="FFFF00"/>
              </a:solidFill>
              <a:ln w="9525">
                <a:noFill/>
                <a:miter lim="800000"/>
                <a:headEnd/>
                <a:tailEnd/>
              </a:ln>
            </p:spPr>
            <p:txBody>
              <a:bodyPr/>
              <a:lstStyle/>
              <a:p>
                <a:endParaRPr lang="en-GB">
                  <a:solidFill>
                    <a:srgbClr val="0070C0"/>
                  </a:solidFill>
                </a:endParaRPr>
              </a:p>
            </p:txBody>
          </p:sp>
          <p:sp>
            <p:nvSpPr>
              <p:cNvPr id="83179" name="Rectangle 221"/>
              <p:cNvSpPr>
                <a:spLocks noChangeArrowheads="1"/>
              </p:cNvSpPr>
              <p:nvPr/>
            </p:nvSpPr>
            <p:spPr bwMode="auto">
              <a:xfrm>
                <a:off x="1596" y="2367"/>
                <a:ext cx="6" cy="1007"/>
              </a:xfrm>
              <a:prstGeom prst="rect">
                <a:avLst/>
              </a:prstGeom>
              <a:solidFill>
                <a:srgbClr val="FFFF00"/>
              </a:solidFill>
              <a:ln w="9525">
                <a:noFill/>
                <a:miter lim="800000"/>
                <a:headEnd/>
                <a:tailEnd/>
              </a:ln>
            </p:spPr>
            <p:txBody>
              <a:bodyPr/>
              <a:lstStyle/>
              <a:p>
                <a:endParaRPr lang="en-GB">
                  <a:solidFill>
                    <a:srgbClr val="0070C0"/>
                  </a:solidFill>
                </a:endParaRPr>
              </a:p>
            </p:txBody>
          </p:sp>
          <p:sp>
            <p:nvSpPr>
              <p:cNvPr id="83180" name="Rectangle 222"/>
              <p:cNvSpPr>
                <a:spLocks noChangeArrowheads="1"/>
              </p:cNvSpPr>
              <p:nvPr/>
            </p:nvSpPr>
            <p:spPr bwMode="auto">
              <a:xfrm>
                <a:off x="1602" y="2367"/>
                <a:ext cx="6" cy="1007"/>
              </a:xfrm>
              <a:prstGeom prst="rect">
                <a:avLst/>
              </a:prstGeom>
              <a:solidFill>
                <a:srgbClr val="FDFD00"/>
              </a:solidFill>
              <a:ln w="9525">
                <a:noFill/>
                <a:miter lim="800000"/>
                <a:headEnd/>
                <a:tailEnd/>
              </a:ln>
            </p:spPr>
            <p:txBody>
              <a:bodyPr/>
              <a:lstStyle/>
              <a:p>
                <a:endParaRPr lang="en-GB">
                  <a:solidFill>
                    <a:srgbClr val="0070C0"/>
                  </a:solidFill>
                </a:endParaRPr>
              </a:p>
            </p:txBody>
          </p:sp>
          <p:sp>
            <p:nvSpPr>
              <p:cNvPr id="83181" name="Rectangle 223"/>
              <p:cNvSpPr>
                <a:spLocks noChangeArrowheads="1"/>
              </p:cNvSpPr>
              <p:nvPr/>
            </p:nvSpPr>
            <p:spPr bwMode="auto">
              <a:xfrm>
                <a:off x="1608" y="2367"/>
                <a:ext cx="6" cy="1007"/>
              </a:xfrm>
              <a:prstGeom prst="rect">
                <a:avLst/>
              </a:prstGeom>
              <a:solidFill>
                <a:srgbClr val="FCFC00"/>
              </a:solidFill>
              <a:ln w="9525">
                <a:noFill/>
                <a:miter lim="800000"/>
                <a:headEnd/>
                <a:tailEnd/>
              </a:ln>
            </p:spPr>
            <p:txBody>
              <a:bodyPr/>
              <a:lstStyle/>
              <a:p>
                <a:endParaRPr lang="en-GB">
                  <a:solidFill>
                    <a:srgbClr val="0070C0"/>
                  </a:solidFill>
                </a:endParaRPr>
              </a:p>
            </p:txBody>
          </p:sp>
          <p:sp>
            <p:nvSpPr>
              <p:cNvPr id="83182" name="Rectangle 224"/>
              <p:cNvSpPr>
                <a:spLocks noChangeArrowheads="1"/>
              </p:cNvSpPr>
              <p:nvPr/>
            </p:nvSpPr>
            <p:spPr bwMode="auto">
              <a:xfrm>
                <a:off x="1614" y="2367"/>
                <a:ext cx="6" cy="1007"/>
              </a:xfrm>
              <a:prstGeom prst="rect">
                <a:avLst/>
              </a:prstGeom>
              <a:solidFill>
                <a:srgbClr val="FBFB00"/>
              </a:solidFill>
              <a:ln w="9525">
                <a:noFill/>
                <a:miter lim="800000"/>
                <a:headEnd/>
                <a:tailEnd/>
              </a:ln>
            </p:spPr>
            <p:txBody>
              <a:bodyPr/>
              <a:lstStyle/>
              <a:p>
                <a:endParaRPr lang="en-GB">
                  <a:solidFill>
                    <a:srgbClr val="0070C0"/>
                  </a:solidFill>
                </a:endParaRPr>
              </a:p>
            </p:txBody>
          </p:sp>
          <p:sp>
            <p:nvSpPr>
              <p:cNvPr id="83183" name="Rectangle 225"/>
              <p:cNvSpPr>
                <a:spLocks noChangeArrowheads="1"/>
              </p:cNvSpPr>
              <p:nvPr/>
            </p:nvSpPr>
            <p:spPr bwMode="auto">
              <a:xfrm>
                <a:off x="1620" y="2367"/>
                <a:ext cx="6" cy="1007"/>
              </a:xfrm>
              <a:prstGeom prst="rect">
                <a:avLst/>
              </a:prstGeom>
              <a:solidFill>
                <a:srgbClr val="FAFA00"/>
              </a:solidFill>
              <a:ln w="9525">
                <a:noFill/>
                <a:miter lim="800000"/>
                <a:headEnd/>
                <a:tailEnd/>
              </a:ln>
            </p:spPr>
            <p:txBody>
              <a:bodyPr/>
              <a:lstStyle/>
              <a:p>
                <a:endParaRPr lang="en-GB">
                  <a:solidFill>
                    <a:srgbClr val="0070C0"/>
                  </a:solidFill>
                </a:endParaRPr>
              </a:p>
            </p:txBody>
          </p:sp>
          <p:sp>
            <p:nvSpPr>
              <p:cNvPr id="83184" name="Rectangle 226"/>
              <p:cNvSpPr>
                <a:spLocks noChangeArrowheads="1"/>
              </p:cNvSpPr>
              <p:nvPr/>
            </p:nvSpPr>
            <p:spPr bwMode="auto">
              <a:xfrm>
                <a:off x="1626" y="2367"/>
                <a:ext cx="6" cy="1007"/>
              </a:xfrm>
              <a:prstGeom prst="rect">
                <a:avLst/>
              </a:prstGeom>
              <a:solidFill>
                <a:srgbClr val="F8F800"/>
              </a:solidFill>
              <a:ln w="9525">
                <a:noFill/>
                <a:miter lim="800000"/>
                <a:headEnd/>
                <a:tailEnd/>
              </a:ln>
            </p:spPr>
            <p:txBody>
              <a:bodyPr/>
              <a:lstStyle/>
              <a:p>
                <a:endParaRPr lang="en-GB">
                  <a:solidFill>
                    <a:srgbClr val="0070C0"/>
                  </a:solidFill>
                </a:endParaRPr>
              </a:p>
            </p:txBody>
          </p:sp>
          <p:sp>
            <p:nvSpPr>
              <p:cNvPr id="83185" name="Rectangle 227"/>
              <p:cNvSpPr>
                <a:spLocks noChangeArrowheads="1"/>
              </p:cNvSpPr>
              <p:nvPr/>
            </p:nvSpPr>
            <p:spPr bwMode="auto">
              <a:xfrm>
                <a:off x="1632" y="2367"/>
                <a:ext cx="6" cy="1007"/>
              </a:xfrm>
              <a:prstGeom prst="rect">
                <a:avLst/>
              </a:prstGeom>
              <a:solidFill>
                <a:srgbClr val="F6F600"/>
              </a:solidFill>
              <a:ln w="9525">
                <a:noFill/>
                <a:miter lim="800000"/>
                <a:headEnd/>
                <a:tailEnd/>
              </a:ln>
            </p:spPr>
            <p:txBody>
              <a:bodyPr/>
              <a:lstStyle/>
              <a:p>
                <a:endParaRPr lang="en-GB">
                  <a:solidFill>
                    <a:srgbClr val="0070C0"/>
                  </a:solidFill>
                </a:endParaRPr>
              </a:p>
            </p:txBody>
          </p:sp>
          <p:sp>
            <p:nvSpPr>
              <p:cNvPr id="83186" name="Rectangle 228"/>
              <p:cNvSpPr>
                <a:spLocks noChangeArrowheads="1"/>
              </p:cNvSpPr>
              <p:nvPr/>
            </p:nvSpPr>
            <p:spPr bwMode="auto">
              <a:xfrm>
                <a:off x="1638" y="2367"/>
                <a:ext cx="6" cy="1007"/>
              </a:xfrm>
              <a:prstGeom prst="rect">
                <a:avLst/>
              </a:prstGeom>
              <a:solidFill>
                <a:srgbClr val="F3F300"/>
              </a:solidFill>
              <a:ln w="9525">
                <a:noFill/>
                <a:miter lim="800000"/>
                <a:headEnd/>
                <a:tailEnd/>
              </a:ln>
            </p:spPr>
            <p:txBody>
              <a:bodyPr/>
              <a:lstStyle/>
              <a:p>
                <a:endParaRPr lang="en-GB">
                  <a:solidFill>
                    <a:srgbClr val="0070C0"/>
                  </a:solidFill>
                </a:endParaRPr>
              </a:p>
            </p:txBody>
          </p:sp>
          <p:sp>
            <p:nvSpPr>
              <p:cNvPr id="83187" name="Rectangle 229"/>
              <p:cNvSpPr>
                <a:spLocks noChangeArrowheads="1"/>
              </p:cNvSpPr>
              <p:nvPr/>
            </p:nvSpPr>
            <p:spPr bwMode="auto">
              <a:xfrm>
                <a:off x="1644" y="2367"/>
                <a:ext cx="6" cy="1007"/>
              </a:xfrm>
              <a:prstGeom prst="rect">
                <a:avLst/>
              </a:prstGeom>
              <a:solidFill>
                <a:srgbClr val="F0F000"/>
              </a:solidFill>
              <a:ln w="9525">
                <a:noFill/>
                <a:miter lim="800000"/>
                <a:headEnd/>
                <a:tailEnd/>
              </a:ln>
            </p:spPr>
            <p:txBody>
              <a:bodyPr/>
              <a:lstStyle/>
              <a:p>
                <a:endParaRPr lang="en-GB">
                  <a:solidFill>
                    <a:srgbClr val="0070C0"/>
                  </a:solidFill>
                </a:endParaRPr>
              </a:p>
            </p:txBody>
          </p:sp>
          <p:sp>
            <p:nvSpPr>
              <p:cNvPr id="83188" name="Rectangle 230"/>
              <p:cNvSpPr>
                <a:spLocks noChangeArrowheads="1"/>
              </p:cNvSpPr>
              <p:nvPr/>
            </p:nvSpPr>
            <p:spPr bwMode="auto">
              <a:xfrm>
                <a:off x="1650" y="2367"/>
                <a:ext cx="6" cy="1007"/>
              </a:xfrm>
              <a:prstGeom prst="rect">
                <a:avLst/>
              </a:prstGeom>
              <a:solidFill>
                <a:srgbClr val="EDED00"/>
              </a:solidFill>
              <a:ln w="9525">
                <a:noFill/>
                <a:miter lim="800000"/>
                <a:headEnd/>
                <a:tailEnd/>
              </a:ln>
            </p:spPr>
            <p:txBody>
              <a:bodyPr/>
              <a:lstStyle/>
              <a:p>
                <a:endParaRPr lang="en-GB">
                  <a:solidFill>
                    <a:srgbClr val="0070C0"/>
                  </a:solidFill>
                </a:endParaRPr>
              </a:p>
            </p:txBody>
          </p:sp>
          <p:sp>
            <p:nvSpPr>
              <p:cNvPr id="83189" name="Rectangle 231"/>
              <p:cNvSpPr>
                <a:spLocks noChangeArrowheads="1"/>
              </p:cNvSpPr>
              <p:nvPr/>
            </p:nvSpPr>
            <p:spPr bwMode="auto">
              <a:xfrm>
                <a:off x="1656" y="2367"/>
                <a:ext cx="6" cy="1007"/>
              </a:xfrm>
              <a:prstGeom prst="rect">
                <a:avLst/>
              </a:prstGeom>
              <a:solidFill>
                <a:srgbClr val="EAEA00"/>
              </a:solidFill>
              <a:ln w="9525">
                <a:noFill/>
                <a:miter lim="800000"/>
                <a:headEnd/>
                <a:tailEnd/>
              </a:ln>
            </p:spPr>
            <p:txBody>
              <a:bodyPr/>
              <a:lstStyle/>
              <a:p>
                <a:endParaRPr lang="en-GB">
                  <a:solidFill>
                    <a:srgbClr val="0070C0"/>
                  </a:solidFill>
                </a:endParaRPr>
              </a:p>
            </p:txBody>
          </p:sp>
          <p:sp>
            <p:nvSpPr>
              <p:cNvPr id="83190" name="Rectangle 232"/>
              <p:cNvSpPr>
                <a:spLocks noChangeArrowheads="1"/>
              </p:cNvSpPr>
              <p:nvPr/>
            </p:nvSpPr>
            <p:spPr bwMode="auto">
              <a:xfrm>
                <a:off x="1662" y="2367"/>
                <a:ext cx="6" cy="1007"/>
              </a:xfrm>
              <a:prstGeom prst="rect">
                <a:avLst/>
              </a:prstGeom>
              <a:solidFill>
                <a:srgbClr val="E7E700"/>
              </a:solidFill>
              <a:ln w="9525">
                <a:noFill/>
                <a:miter lim="800000"/>
                <a:headEnd/>
                <a:tailEnd/>
              </a:ln>
            </p:spPr>
            <p:txBody>
              <a:bodyPr/>
              <a:lstStyle/>
              <a:p>
                <a:endParaRPr lang="en-GB">
                  <a:solidFill>
                    <a:srgbClr val="0070C0"/>
                  </a:solidFill>
                </a:endParaRPr>
              </a:p>
            </p:txBody>
          </p:sp>
          <p:sp>
            <p:nvSpPr>
              <p:cNvPr id="83191" name="Rectangle 233"/>
              <p:cNvSpPr>
                <a:spLocks noChangeArrowheads="1"/>
              </p:cNvSpPr>
              <p:nvPr/>
            </p:nvSpPr>
            <p:spPr bwMode="auto">
              <a:xfrm>
                <a:off x="1668" y="2367"/>
                <a:ext cx="6" cy="1007"/>
              </a:xfrm>
              <a:prstGeom prst="rect">
                <a:avLst/>
              </a:prstGeom>
              <a:solidFill>
                <a:srgbClr val="E3E300"/>
              </a:solidFill>
              <a:ln w="9525">
                <a:noFill/>
                <a:miter lim="800000"/>
                <a:headEnd/>
                <a:tailEnd/>
              </a:ln>
            </p:spPr>
            <p:txBody>
              <a:bodyPr/>
              <a:lstStyle/>
              <a:p>
                <a:endParaRPr lang="en-GB">
                  <a:solidFill>
                    <a:srgbClr val="0070C0"/>
                  </a:solidFill>
                </a:endParaRPr>
              </a:p>
            </p:txBody>
          </p:sp>
          <p:sp>
            <p:nvSpPr>
              <p:cNvPr id="83192" name="Rectangle 234"/>
              <p:cNvSpPr>
                <a:spLocks noChangeArrowheads="1"/>
              </p:cNvSpPr>
              <p:nvPr/>
            </p:nvSpPr>
            <p:spPr bwMode="auto">
              <a:xfrm>
                <a:off x="1674" y="2367"/>
                <a:ext cx="6" cy="1007"/>
              </a:xfrm>
              <a:prstGeom prst="rect">
                <a:avLst/>
              </a:prstGeom>
              <a:solidFill>
                <a:srgbClr val="E0E000"/>
              </a:solidFill>
              <a:ln w="9525">
                <a:noFill/>
                <a:miter lim="800000"/>
                <a:headEnd/>
                <a:tailEnd/>
              </a:ln>
            </p:spPr>
            <p:txBody>
              <a:bodyPr/>
              <a:lstStyle/>
              <a:p>
                <a:endParaRPr lang="en-GB">
                  <a:solidFill>
                    <a:srgbClr val="0070C0"/>
                  </a:solidFill>
                </a:endParaRPr>
              </a:p>
            </p:txBody>
          </p:sp>
          <p:sp>
            <p:nvSpPr>
              <p:cNvPr id="83193" name="Rectangle 235"/>
              <p:cNvSpPr>
                <a:spLocks noChangeArrowheads="1"/>
              </p:cNvSpPr>
              <p:nvPr/>
            </p:nvSpPr>
            <p:spPr bwMode="auto">
              <a:xfrm>
                <a:off x="1680" y="2367"/>
                <a:ext cx="6" cy="1007"/>
              </a:xfrm>
              <a:prstGeom prst="rect">
                <a:avLst/>
              </a:prstGeom>
              <a:solidFill>
                <a:srgbClr val="DDDD00"/>
              </a:solidFill>
              <a:ln w="9525">
                <a:noFill/>
                <a:miter lim="800000"/>
                <a:headEnd/>
                <a:tailEnd/>
              </a:ln>
            </p:spPr>
            <p:txBody>
              <a:bodyPr/>
              <a:lstStyle/>
              <a:p>
                <a:endParaRPr lang="en-GB">
                  <a:solidFill>
                    <a:srgbClr val="0070C0"/>
                  </a:solidFill>
                </a:endParaRPr>
              </a:p>
            </p:txBody>
          </p:sp>
          <p:sp>
            <p:nvSpPr>
              <p:cNvPr id="83194" name="Rectangle 236"/>
              <p:cNvSpPr>
                <a:spLocks noChangeArrowheads="1"/>
              </p:cNvSpPr>
              <p:nvPr/>
            </p:nvSpPr>
            <p:spPr bwMode="auto">
              <a:xfrm>
                <a:off x="1686" y="2367"/>
                <a:ext cx="7" cy="1007"/>
              </a:xfrm>
              <a:prstGeom prst="rect">
                <a:avLst/>
              </a:prstGeom>
              <a:solidFill>
                <a:srgbClr val="DADA00"/>
              </a:solidFill>
              <a:ln w="9525">
                <a:noFill/>
                <a:miter lim="800000"/>
                <a:headEnd/>
                <a:tailEnd/>
              </a:ln>
            </p:spPr>
            <p:txBody>
              <a:bodyPr/>
              <a:lstStyle/>
              <a:p>
                <a:endParaRPr lang="en-GB">
                  <a:solidFill>
                    <a:srgbClr val="0070C0"/>
                  </a:solidFill>
                </a:endParaRPr>
              </a:p>
            </p:txBody>
          </p:sp>
          <p:sp>
            <p:nvSpPr>
              <p:cNvPr id="83195" name="Rectangle 237"/>
              <p:cNvSpPr>
                <a:spLocks noChangeArrowheads="1"/>
              </p:cNvSpPr>
              <p:nvPr/>
            </p:nvSpPr>
            <p:spPr bwMode="auto">
              <a:xfrm>
                <a:off x="1693" y="2367"/>
                <a:ext cx="6" cy="1007"/>
              </a:xfrm>
              <a:prstGeom prst="rect">
                <a:avLst/>
              </a:prstGeom>
              <a:solidFill>
                <a:srgbClr val="D8D800"/>
              </a:solidFill>
              <a:ln w="9525">
                <a:noFill/>
                <a:miter lim="800000"/>
                <a:headEnd/>
                <a:tailEnd/>
              </a:ln>
            </p:spPr>
            <p:txBody>
              <a:bodyPr/>
              <a:lstStyle/>
              <a:p>
                <a:endParaRPr lang="en-GB">
                  <a:solidFill>
                    <a:srgbClr val="0070C0"/>
                  </a:solidFill>
                </a:endParaRPr>
              </a:p>
            </p:txBody>
          </p:sp>
          <p:sp>
            <p:nvSpPr>
              <p:cNvPr id="83196" name="Rectangle 238"/>
              <p:cNvSpPr>
                <a:spLocks noChangeArrowheads="1"/>
              </p:cNvSpPr>
              <p:nvPr/>
            </p:nvSpPr>
            <p:spPr bwMode="auto">
              <a:xfrm>
                <a:off x="1699" y="2367"/>
                <a:ext cx="6" cy="1007"/>
              </a:xfrm>
              <a:prstGeom prst="rect">
                <a:avLst/>
              </a:prstGeom>
              <a:solidFill>
                <a:srgbClr val="D6D600"/>
              </a:solidFill>
              <a:ln w="9525">
                <a:noFill/>
                <a:miter lim="800000"/>
                <a:headEnd/>
                <a:tailEnd/>
              </a:ln>
            </p:spPr>
            <p:txBody>
              <a:bodyPr/>
              <a:lstStyle/>
              <a:p>
                <a:endParaRPr lang="en-GB">
                  <a:solidFill>
                    <a:srgbClr val="0070C0"/>
                  </a:solidFill>
                </a:endParaRPr>
              </a:p>
            </p:txBody>
          </p:sp>
          <p:sp>
            <p:nvSpPr>
              <p:cNvPr id="83197" name="Rectangle 239"/>
              <p:cNvSpPr>
                <a:spLocks noChangeArrowheads="1"/>
              </p:cNvSpPr>
              <p:nvPr/>
            </p:nvSpPr>
            <p:spPr bwMode="auto">
              <a:xfrm>
                <a:off x="1705" y="2367"/>
                <a:ext cx="6" cy="1007"/>
              </a:xfrm>
              <a:prstGeom prst="rect">
                <a:avLst/>
              </a:prstGeom>
              <a:solidFill>
                <a:srgbClr val="D5D500"/>
              </a:solidFill>
              <a:ln w="9525">
                <a:noFill/>
                <a:miter lim="800000"/>
                <a:headEnd/>
                <a:tailEnd/>
              </a:ln>
            </p:spPr>
            <p:txBody>
              <a:bodyPr/>
              <a:lstStyle/>
              <a:p>
                <a:endParaRPr lang="en-GB">
                  <a:solidFill>
                    <a:srgbClr val="0070C0"/>
                  </a:solidFill>
                </a:endParaRPr>
              </a:p>
            </p:txBody>
          </p:sp>
          <p:sp>
            <p:nvSpPr>
              <p:cNvPr id="83198" name="Rectangle 240"/>
              <p:cNvSpPr>
                <a:spLocks noChangeArrowheads="1"/>
              </p:cNvSpPr>
              <p:nvPr/>
            </p:nvSpPr>
            <p:spPr bwMode="auto">
              <a:xfrm>
                <a:off x="1711" y="2367"/>
                <a:ext cx="6" cy="1007"/>
              </a:xfrm>
              <a:prstGeom prst="rect">
                <a:avLst/>
              </a:prstGeom>
              <a:solidFill>
                <a:srgbClr val="D3D300"/>
              </a:solidFill>
              <a:ln w="9525">
                <a:noFill/>
                <a:miter lim="800000"/>
                <a:headEnd/>
                <a:tailEnd/>
              </a:ln>
            </p:spPr>
            <p:txBody>
              <a:bodyPr/>
              <a:lstStyle/>
              <a:p>
                <a:endParaRPr lang="en-GB">
                  <a:solidFill>
                    <a:srgbClr val="0070C0"/>
                  </a:solidFill>
                </a:endParaRPr>
              </a:p>
            </p:txBody>
          </p:sp>
          <p:sp>
            <p:nvSpPr>
              <p:cNvPr id="83199" name="Rectangle 241"/>
              <p:cNvSpPr>
                <a:spLocks noChangeArrowheads="1"/>
              </p:cNvSpPr>
              <p:nvPr/>
            </p:nvSpPr>
            <p:spPr bwMode="auto">
              <a:xfrm>
                <a:off x="1717" y="2367"/>
                <a:ext cx="6" cy="1007"/>
              </a:xfrm>
              <a:prstGeom prst="rect">
                <a:avLst/>
              </a:prstGeom>
              <a:solidFill>
                <a:srgbClr val="D2D200"/>
              </a:solidFill>
              <a:ln w="9525">
                <a:noFill/>
                <a:miter lim="800000"/>
                <a:headEnd/>
                <a:tailEnd/>
              </a:ln>
            </p:spPr>
            <p:txBody>
              <a:bodyPr/>
              <a:lstStyle/>
              <a:p>
                <a:endParaRPr lang="en-GB">
                  <a:solidFill>
                    <a:srgbClr val="0070C0"/>
                  </a:solidFill>
                </a:endParaRPr>
              </a:p>
            </p:txBody>
          </p:sp>
          <p:sp>
            <p:nvSpPr>
              <p:cNvPr id="83200" name="Rectangle 242"/>
              <p:cNvSpPr>
                <a:spLocks noChangeArrowheads="1"/>
              </p:cNvSpPr>
              <p:nvPr/>
            </p:nvSpPr>
            <p:spPr bwMode="auto">
              <a:xfrm>
                <a:off x="1723" y="2367"/>
                <a:ext cx="6" cy="1007"/>
              </a:xfrm>
              <a:prstGeom prst="rect">
                <a:avLst/>
              </a:prstGeom>
              <a:solidFill>
                <a:srgbClr val="D2D200"/>
              </a:solidFill>
              <a:ln w="9525">
                <a:noFill/>
                <a:miter lim="800000"/>
                <a:headEnd/>
                <a:tailEnd/>
              </a:ln>
            </p:spPr>
            <p:txBody>
              <a:bodyPr/>
              <a:lstStyle/>
              <a:p>
                <a:endParaRPr lang="en-GB">
                  <a:solidFill>
                    <a:srgbClr val="0070C0"/>
                  </a:solidFill>
                </a:endParaRPr>
              </a:p>
            </p:txBody>
          </p:sp>
        </p:grpSp>
        <p:sp>
          <p:nvSpPr>
            <p:cNvPr id="82961" name="Rectangle 243"/>
            <p:cNvSpPr>
              <a:spLocks noChangeArrowheads="1"/>
            </p:cNvSpPr>
            <p:nvPr/>
          </p:nvSpPr>
          <p:spPr bwMode="auto">
            <a:xfrm>
              <a:off x="1687" y="2117"/>
              <a:ext cx="272" cy="1007"/>
            </a:xfrm>
            <a:prstGeom prst="rect">
              <a:avLst/>
            </a:prstGeom>
            <a:noFill/>
            <a:ln w="9525">
              <a:noFill/>
              <a:miter lim="800000"/>
              <a:headEnd/>
              <a:tailEnd/>
            </a:ln>
          </p:spPr>
          <p:txBody>
            <a:bodyPr/>
            <a:lstStyle/>
            <a:p>
              <a:endParaRPr lang="en-GB">
                <a:solidFill>
                  <a:srgbClr val="0070C0"/>
                </a:solidFill>
              </a:endParaRPr>
            </a:p>
          </p:txBody>
        </p:sp>
        <p:grpSp>
          <p:nvGrpSpPr>
            <p:cNvPr id="8" name="Group 244"/>
            <p:cNvGrpSpPr>
              <a:grpSpLocks/>
            </p:cNvGrpSpPr>
            <p:nvPr/>
          </p:nvGrpSpPr>
          <p:grpSpPr bwMode="auto">
            <a:xfrm>
              <a:off x="2640" y="1743"/>
              <a:ext cx="271" cy="1381"/>
              <a:chOff x="2410" y="1993"/>
              <a:chExt cx="271" cy="1381"/>
            </a:xfrm>
          </p:grpSpPr>
          <p:sp>
            <p:nvSpPr>
              <p:cNvPr id="83111" name="Rectangle 245"/>
              <p:cNvSpPr>
                <a:spLocks noChangeArrowheads="1"/>
              </p:cNvSpPr>
              <p:nvPr/>
            </p:nvSpPr>
            <p:spPr bwMode="auto">
              <a:xfrm>
                <a:off x="2410" y="1993"/>
                <a:ext cx="6" cy="1381"/>
              </a:xfrm>
              <a:prstGeom prst="rect">
                <a:avLst/>
              </a:prstGeom>
              <a:solidFill>
                <a:srgbClr val="D2D200"/>
              </a:solidFill>
              <a:ln w="9525">
                <a:noFill/>
                <a:miter lim="800000"/>
                <a:headEnd/>
                <a:tailEnd/>
              </a:ln>
            </p:spPr>
            <p:txBody>
              <a:bodyPr/>
              <a:lstStyle/>
              <a:p>
                <a:endParaRPr lang="en-GB">
                  <a:solidFill>
                    <a:srgbClr val="0070C0"/>
                  </a:solidFill>
                </a:endParaRPr>
              </a:p>
            </p:txBody>
          </p:sp>
          <p:sp>
            <p:nvSpPr>
              <p:cNvPr id="83112" name="Rectangle 246"/>
              <p:cNvSpPr>
                <a:spLocks noChangeArrowheads="1"/>
              </p:cNvSpPr>
              <p:nvPr/>
            </p:nvSpPr>
            <p:spPr bwMode="auto">
              <a:xfrm>
                <a:off x="2416" y="1993"/>
                <a:ext cx="6" cy="1381"/>
              </a:xfrm>
              <a:prstGeom prst="rect">
                <a:avLst/>
              </a:prstGeom>
              <a:solidFill>
                <a:srgbClr val="D2D200"/>
              </a:solidFill>
              <a:ln w="9525">
                <a:noFill/>
                <a:miter lim="800000"/>
                <a:headEnd/>
                <a:tailEnd/>
              </a:ln>
            </p:spPr>
            <p:txBody>
              <a:bodyPr/>
              <a:lstStyle/>
              <a:p>
                <a:endParaRPr lang="en-GB">
                  <a:solidFill>
                    <a:srgbClr val="0070C0"/>
                  </a:solidFill>
                </a:endParaRPr>
              </a:p>
            </p:txBody>
          </p:sp>
          <p:sp>
            <p:nvSpPr>
              <p:cNvPr id="83113" name="Rectangle 247"/>
              <p:cNvSpPr>
                <a:spLocks noChangeArrowheads="1"/>
              </p:cNvSpPr>
              <p:nvPr/>
            </p:nvSpPr>
            <p:spPr bwMode="auto">
              <a:xfrm>
                <a:off x="2422" y="1993"/>
                <a:ext cx="6" cy="1381"/>
              </a:xfrm>
              <a:prstGeom prst="rect">
                <a:avLst/>
              </a:prstGeom>
              <a:solidFill>
                <a:srgbClr val="D3D300"/>
              </a:solidFill>
              <a:ln w="9525">
                <a:noFill/>
                <a:miter lim="800000"/>
                <a:headEnd/>
                <a:tailEnd/>
              </a:ln>
            </p:spPr>
            <p:txBody>
              <a:bodyPr/>
              <a:lstStyle/>
              <a:p>
                <a:endParaRPr lang="en-GB">
                  <a:solidFill>
                    <a:srgbClr val="0070C0"/>
                  </a:solidFill>
                </a:endParaRPr>
              </a:p>
            </p:txBody>
          </p:sp>
          <p:sp>
            <p:nvSpPr>
              <p:cNvPr id="83114" name="Rectangle 248"/>
              <p:cNvSpPr>
                <a:spLocks noChangeArrowheads="1"/>
              </p:cNvSpPr>
              <p:nvPr/>
            </p:nvSpPr>
            <p:spPr bwMode="auto">
              <a:xfrm>
                <a:off x="2428" y="1993"/>
                <a:ext cx="6" cy="1381"/>
              </a:xfrm>
              <a:prstGeom prst="rect">
                <a:avLst/>
              </a:prstGeom>
              <a:solidFill>
                <a:srgbClr val="D5D500"/>
              </a:solidFill>
              <a:ln w="9525">
                <a:noFill/>
                <a:miter lim="800000"/>
                <a:headEnd/>
                <a:tailEnd/>
              </a:ln>
            </p:spPr>
            <p:txBody>
              <a:bodyPr/>
              <a:lstStyle/>
              <a:p>
                <a:endParaRPr lang="en-GB">
                  <a:solidFill>
                    <a:srgbClr val="0070C0"/>
                  </a:solidFill>
                </a:endParaRPr>
              </a:p>
            </p:txBody>
          </p:sp>
          <p:sp>
            <p:nvSpPr>
              <p:cNvPr id="83115" name="Rectangle 249"/>
              <p:cNvSpPr>
                <a:spLocks noChangeArrowheads="1"/>
              </p:cNvSpPr>
              <p:nvPr/>
            </p:nvSpPr>
            <p:spPr bwMode="auto">
              <a:xfrm>
                <a:off x="2434" y="1993"/>
                <a:ext cx="6" cy="1381"/>
              </a:xfrm>
              <a:prstGeom prst="rect">
                <a:avLst/>
              </a:prstGeom>
              <a:solidFill>
                <a:srgbClr val="D6D600"/>
              </a:solidFill>
              <a:ln w="9525">
                <a:noFill/>
                <a:miter lim="800000"/>
                <a:headEnd/>
                <a:tailEnd/>
              </a:ln>
            </p:spPr>
            <p:txBody>
              <a:bodyPr/>
              <a:lstStyle/>
              <a:p>
                <a:endParaRPr lang="en-GB">
                  <a:solidFill>
                    <a:srgbClr val="0070C0"/>
                  </a:solidFill>
                </a:endParaRPr>
              </a:p>
            </p:txBody>
          </p:sp>
          <p:sp>
            <p:nvSpPr>
              <p:cNvPr id="83116" name="Rectangle 250"/>
              <p:cNvSpPr>
                <a:spLocks noChangeArrowheads="1"/>
              </p:cNvSpPr>
              <p:nvPr/>
            </p:nvSpPr>
            <p:spPr bwMode="auto">
              <a:xfrm>
                <a:off x="2440" y="1993"/>
                <a:ext cx="6" cy="1381"/>
              </a:xfrm>
              <a:prstGeom prst="rect">
                <a:avLst/>
              </a:prstGeom>
              <a:solidFill>
                <a:srgbClr val="D8D800"/>
              </a:solidFill>
              <a:ln w="9525">
                <a:noFill/>
                <a:miter lim="800000"/>
                <a:headEnd/>
                <a:tailEnd/>
              </a:ln>
            </p:spPr>
            <p:txBody>
              <a:bodyPr/>
              <a:lstStyle/>
              <a:p>
                <a:endParaRPr lang="en-GB">
                  <a:solidFill>
                    <a:srgbClr val="0070C0"/>
                  </a:solidFill>
                </a:endParaRPr>
              </a:p>
            </p:txBody>
          </p:sp>
          <p:sp>
            <p:nvSpPr>
              <p:cNvPr id="83117" name="Rectangle 251"/>
              <p:cNvSpPr>
                <a:spLocks noChangeArrowheads="1"/>
              </p:cNvSpPr>
              <p:nvPr/>
            </p:nvSpPr>
            <p:spPr bwMode="auto">
              <a:xfrm>
                <a:off x="2446" y="1993"/>
                <a:ext cx="6" cy="1381"/>
              </a:xfrm>
              <a:prstGeom prst="rect">
                <a:avLst/>
              </a:prstGeom>
              <a:solidFill>
                <a:srgbClr val="DADA00"/>
              </a:solidFill>
              <a:ln w="9525">
                <a:noFill/>
                <a:miter lim="800000"/>
                <a:headEnd/>
                <a:tailEnd/>
              </a:ln>
            </p:spPr>
            <p:txBody>
              <a:bodyPr/>
              <a:lstStyle/>
              <a:p>
                <a:endParaRPr lang="en-GB">
                  <a:solidFill>
                    <a:srgbClr val="0070C0"/>
                  </a:solidFill>
                </a:endParaRPr>
              </a:p>
            </p:txBody>
          </p:sp>
          <p:sp>
            <p:nvSpPr>
              <p:cNvPr id="83118" name="Rectangle 252"/>
              <p:cNvSpPr>
                <a:spLocks noChangeArrowheads="1"/>
              </p:cNvSpPr>
              <p:nvPr/>
            </p:nvSpPr>
            <p:spPr bwMode="auto">
              <a:xfrm>
                <a:off x="2452" y="1993"/>
                <a:ext cx="6" cy="1381"/>
              </a:xfrm>
              <a:prstGeom prst="rect">
                <a:avLst/>
              </a:prstGeom>
              <a:solidFill>
                <a:srgbClr val="DDDD00"/>
              </a:solidFill>
              <a:ln w="9525">
                <a:noFill/>
                <a:miter lim="800000"/>
                <a:headEnd/>
                <a:tailEnd/>
              </a:ln>
            </p:spPr>
            <p:txBody>
              <a:bodyPr/>
              <a:lstStyle/>
              <a:p>
                <a:endParaRPr lang="en-GB">
                  <a:solidFill>
                    <a:srgbClr val="0070C0"/>
                  </a:solidFill>
                </a:endParaRPr>
              </a:p>
            </p:txBody>
          </p:sp>
          <p:sp>
            <p:nvSpPr>
              <p:cNvPr id="83119" name="Rectangle 253"/>
              <p:cNvSpPr>
                <a:spLocks noChangeArrowheads="1"/>
              </p:cNvSpPr>
              <p:nvPr/>
            </p:nvSpPr>
            <p:spPr bwMode="auto">
              <a:xfrm>
                <a:off x="2458" y="1993"/>
                <a:ext cx="6" cy="1381"/>
              </a:xfrm>
              <a:prstGeom prst="rect">
                <a:avLst/>
              </a:prstGeom>
              <a:solidFill>
                <a:srgbClr val="E0E000"/>
              </a:solidFill>
              <a:ln w="9525">
                <a:noFill/>
                <a:miter lim="800000"/>
                <a:headEnd/>
                <a:tailEnd/>
              </a:ln>
            </p:spPr>
            <p:txBody>
              <a:bodyPr/>
              <a:lstStyle/>
              <a:p>
                <a:endParaRPr lang="en-GB">
                  <a:solidFill>
                    <a:srgbClr val="0070C0"/>
                  </a:solidFill>
                </a:endParaRPr>
              </a:p>
            </p:txBody>
          </p:sp>
          <p:sp>
            <p:nvSpPr>
              <p:cNvPr id="83120" name="Rectangle 254"/>
              <p:cNvSpPr>
                <a:spLocks noChangeArrowheads="1"/>
              </p:cNvSpPr>
              <p:nvPr/>
            </p:nvSpPr>
            <p:spPr bwMode="auto">
              <a:xfrm>
                <a:off x="2464" y="1993"/>
                <a:ext cx="6" cy="1381"/>
              </a:xfrm>
              <a:prstGeom prst="rect">
                <a:avLst/>
              </a:prstGeom>
              <a:solidFill>
                <a:srgbClr val="E3E300"/>
              </a:solidFill>
              <a:ln w="9525">
                <a:noFill/>
                <a:miter lim="800000"/>
                <a:headEnd/>
                <a:tailEnd/>
              </a:ln>
            </p:spPr>
            <p:txBody>
              <a:bodyPr/>
              <a:lstStyle/>
              <a:p>
                <a:endParaRPr lang="en-GB">
                  <a:solidFill>
                    <a:srgbClr val="0070C0"/>
                  </a:solidFill>
                </a:endParaRPr>
              </a:p>
            </p:txBody>
          </p:sp>
          <p:sp>
            <p:nvSpPr>
              <p:cNvPr id="83121" name="Rectangle 255"/>
              <p:cNvSpPr>
                <a:spLocks noChangeArrowheads="1"/>
              </p:cNvSpPr>
              <p:nvPr/>
            </p:nvSpPr>
            <p:spPr bwMode="auto">
              <a:xfrm>
                <a:off x="2470" y="1993"/>
                <a:ext cx="6" cy="1381"/>
              </a:xfrm>
              <a:prstGeom prst="rect">
                <a:avLst/>
              </a:prstGeom>
              <a:solidFill>
                <a:srgbClr val="E7E700"/>
              </a:solidFill>
              <a:ln w="9525">
                <a:noFill/>
                <a:miter lim="800000"/>
                <a:headEnd/>
                <a:tailEnd/>
              </a:ln>
            </p:spPr>
            <p:txBody>
              <a:bodyPr/>
              <a:lstStyle/>
              <a:p>
                <a:endParaRPr lang="en-GB">
                  <a:solidFill>
                    <a:srgbClr val="0070C0"/>
                  </a:solidFill>
                </a:endParaRPr>
              </a:p>
            </p:txBody>
          </p:sp>
          <p:sp>
            <p:nvSpPr>
              <p:cNvPr id="83122" name="Rectangle 256"/>
              <p:cNvSpPr>
                <a:spLocks noChangeArrowheads="1"/>
              </p:cNvSpPr>
              <p:nvPr/>
            </p:nvSpPr>
            <p:spPr bwMode="auto">
              <a:xfrm>
                <a:off x="2476" y="1993"/>
                <a:ext cx="6" cy="1381"/>
              </a:xfrm>
              <a:prstGeom prst="rect">
                <a:avLst/>
              </a:prstGeom>
              <a:solidFill>
                <a:srgbClr val="EAEA00"/>
              </a:solidFill>
              <a:ln w="9525">
                <a:noFill/>
                <a:miter lim="800000"/>
                <a:headEnd/>
                <a:tailEnd/>
              </a:ln>
            </p:spPr>
            <p:txBody>
              <a:bodyPr/>
              <a:lstStyle/>
              <a:p>
                <a:endParaRPr lang="en-GB">
                  <a:solidFill>
                    <a:srgbClr val="0070C0"/>
                  </a:solidFill>
                </a:endParaRPr>
              </a:p>
            </p:txBody>
          </p:sp>
          <p:sp>
            <p:nvSpPr>
              <p:cNvPr id="83123" name="Rectangle 257"/>
              <p:cNvSpPr>
                <a:spLocks noChangeArrowheads="1"/>
              </p:cNvSpPr>
              <p:nvPr/>
            </p:nvSpPr>
            <p:spPr bwMode="auto">
              <a:xfrm>
                <a:off x="2482" y="1993"/>
                <a:ext cx="6" cy="1381"/>
              </a:xfrm>
              <a:prstGeom prst="rect">
                <a:avLst/>
              </a:prstGeom>
              <a:solidFill>
                <a:srgbClr val="EDED00"/>
              </a:solidFill>
              <a:ln w="9525">
                <a:noFill/>
                <a:miter lim="800000"/>
                <a:headEnd/>
                <a:tailEnd/>
              </a:ln>
            </p:spPr>
            <p:txBody>
              <a:bodyPr/>
              <a:lstStyle/>
              <a:p>
                <a:endParaRPr lang="en-GB">
                  <a:solidFill>
                    <a:srgbClr val="0070C0"/>
                  </a:solidFill>
                </a:endParaRPr>
              </a:p>
            </p:txBody>
          </p:sp>
          <p:sp>
            <p:nvSpPr>
              <p:cNvPr id="83124" name="Rectangle 258"/>
              <p:cNvSpPr>
                <a:spLocks noChangeArrowheads="1"/>
              </p:cNvSpPr>
              <p:nvPr/>
            </p:nvSpPr>
            <p:spPr bwMode="auto">
              <a:xfrm>
                <a:off x="2488" y="1993"/>
                <a:ext cx="6" cy="1381"/>
              </a:xfrm>
              <a:prstGeom prst="rect">
                <a:avLst/>
              </a:prstGeom>
              <a:solidFill>
                <a:srgbClr val="F0F000"/>
              </a:solidFill>
              <a:ln w="9525">
                <a:noFill/>
                <a:miter lim="800000"/>
                <a:headEnd/>
                <a:tailEnd/>
              </a:ln>
            </p:spPr>
            <p:txBody>
              <a:bodyPr/>
              <a:lstStyle/>
              <a:p>
                <a:endParaRPr lang="en-GB">
                  <a:solidFill>
                    <a:srgbClr val="0070C0"/>
                  </a:solidFill>
                </a:endParaRPr>
              </a:p>
            </p:txBody>
          </p:sp>
          <p:sp>
            <p:nvSpPr>
              <p:cNvPr id="83125" name="Rectangle 259"/>
              <p:cNvSpPr>
                <a:spLocks noChangeArrowheads="1"/>
              </p:cNvSpPr>
              <p:nvPr/>
            </p:nvSpPr>
            <p:spPr bwMode="auto">
              <a:xfrm>
                <a:off x="2494" y="1993"/>
                <a:ext cx="6" cy="1381"/>
              </a:xfrm>
              <a:prstGeom prst="rect">
                <a:avLst/>
              </a:prstGeom>
              <a:solidFill>
                <a:srgbClr val="F3F300"/>
              </a:solidFill>
              <a:ln w="9525">
                <a:noFill/>
                <a:miter lim="800000"/>
                <a:headEnd/>
                <a:tailEnd/>
              </a:ln>
            </p:spPr>
            <p:txBody>
              <a:bodyPr/>
              <a:lstStyle/>
              <a:p>
                <a:endParaRPr lang="en-GB">
                  <a:solidFill>
                    <a:srgbClr val="0070C0"/>
                  </a:solidFill>
                </a:endParaRPr>
              </a:p>
            </p:txBody>
          </p:sp>
          <p:sp>
            <p:nvSpPr>
              <p:cNvPr id="83126" name="Rectangle 260"/>
              <p:cNvSpPr>
                <a:spLocks noChangeArrowheads="1"/>
              </p:cNvSpPr>
              <p:nvPr/>
            </p:nvSpPr>
            <p:spPr bwMode="auto">
              <a:xfrm>
                <a:off x="2500" y="1993"/>
                <a:ext cx="6" cy="1381"/>
              </a:xfrm>
              <a:prstGeom prst="rect">
                <a:avLst/>
              </a:prstGeom>
              <a:solidFill>
                <a:srgbClr val="F6F600"/>
              </a:solidFill>
              <a:ln w="9525">
                <a:noFill/>
                <a:miter lim="800000"/>
                <a:headEnd/>
                <a:tailEnd/>
              </a:ln>
            </p:spPr>
            <p:txBody>
              <a:bodyPr/>
              <a:lstStyle/>
              <a:p>
                <a:endParaRPr lang="en-GB">
                  <a:solidFill>
                    <a:srgbClr val="0070C0"/>
                  </a:solidFill>
                </a:endParaRPr>
              </a:p>
            </p:txBody>
          </p:sp>
          <p:sp>
            <p:nvSpPr>
              <p:cNvPr id="83127" name="Rectangle 261"/>
              <p:cNvSpPr>
                <a:spLocks noChangeArrowheads="1"/>
              </p:cNvSpPr>
              <p:nvPr/>
            </p:nvSpPr>
            <p:spPr bwMode="auto">
              <a:xfrm>
                <a:off x="2506" y="1993"/>
                <a:ext cx="6" cy="1381"/>
              </a:xfrm>
              <a:prstGeom prst="rect">
                <a:avLst/>
              </a:prstGeom>
              <a:solidFill>
                <a:srgbClr val="F8F800"/>
              </a:solidFill>
              <a:ln w="9525">
                <a:noFill/>
                <a:miter lim="800000"/>
                <a:headEnd/>
                <a:tailEnd/>
              </a:ln>
            </p:spPr>
            <p:txBody>
              <a:bodyPr/>
              <a:lstStyle/>
              <a:p>
                <a:endParaRPr lang="en-GB">
                  <a:solidFill>
                    <a:srgbClr val="0070C0"/>
                  </a:solidFill>
                </a:endParaRPr>
              </a:p>
            </p:txBody>
          </p:sp>
          <p:sp>
            <p:nvSpPr>
              <p:cNvPr id="83128" name="Rectangle 262"/>
              <p:cNvSpPr>
                <a:spLocks noChangeArrowheads="1"/>
              </p:cNvSpPr>
              <p:nvPr/>
            </p:nvSpPr>
            <p:spPr bwMode="auto">
              <a:xfrm>
                <a:off x="2512" y="1993"/>
                <a:ext cx="6" cy="1381"/>
              </a:xfrm>
              <a:prstGeom prst="rect">
                <a:avLst/>
              </a:prstGeom>
              <a:solidFill>
                <a:srgbClr val="FAFA00"/>
              </a:solidFill>
              <a:ln w="9525">
                <a:noFill/>
                <a:miter lim="800000"/>
                <a:headEnd/>
                <a:tailEnd/>
              </a:ln>
            </p:spPr>
            <p:txBody>
              <a:bodyPr/>
              <a:lstStyle/>
              <a:p>
                <a:endParaRPr lang="en-GB">
                  <a:solidFill>
                    <a:srgbClr val="0070C0"/>
                  </a:solidFill>
                </a:endParaRPr>
              </a:p>
            </p:txBody>
          </p:sp>
          <p:sp>
            <p:nvSpPr>
              <p:cNvPr id="83129" name="Rectangle 263"/>
              <p:cNvSpPr>
                <a:spLocks noChangeArrowheads="1"/>
              </p:cNvSpPr>
              <p:nvPr/>
            </p:nvSpPr>
            <p:spPr bwMode="auto">
              <a:xfrm>
                <a:off x="2518" y="1993"/>
                <a:ext cx="6" cy="1381"/>
              </a:xfrm>
              <a:prstGeom prst="rect">
                <a:avLst/>
              </a:prstGeom>
              <a:solidFill>
                <a:srgbClr val="FBFB00"/>
              </a:solidFill>
              <a:ln w="9525">
                <a:noFill/>
                <a:miter lim="800000"/>
                <a:headEnd/>
                <a:tailEnd/>
              </a:ln>
            </p:spPr>
            <p:txBody>
              <a:bodyPr/>
              <a:lstStyle/>
              <a:p>
                <a:endParaRPr lang="en-GB">
                  <a:solidFill>
                    <a:srgbClr val="0070C0"/>
                  </a:solidFill>
                </a:endParaRPr>
              </a:p>
            </p:txBody>
          </p:sp>
          <p:sp>
            <p:nvSpPr>
              <p:cNvPr id="83130" name="Rectangle 264"/>
              <p:cNvSpPr>
                <a:spLocks noChangeArrowheads="1"/>
              </p:cNvSpPr>
              <p:nvPr/>
            </p:nvSpPr>
            <p:spPr bwMode="auto">
              <a:xfrm>
                <a:off x="2524" y="1993"/>
                <a:ext cx="6" cy="1381"/>
              </a:xfrm>
              <a:prstGeom prst="rect">
                <a:avLst/>
              </a:prstGeom>
              <a:solidFill>
                <a:srgbClr val="FCFC00"/>
              </a:solidFill>
              <a:ln w="9525">
                <a:noFill/>
                <a:miter lim="800000"/>
                <a:headEnd/>
                <a:tailEnd/>
              </a:ln>
            </p:spPr>
            <p:txBody>
              <a:bodyPr/>
              <a:lstStyle/>
              <a:p>
                <a:endParaRPr lang="en-GB">
                  <a:solidFill>
                    <a:srgbClr val="0070C0"/>
                  </a:solidFill>
                </a:endParaRPr>
              </a:p>
            </p:txBody>
          </p:sp>
          <p:sp>
            <p:nvSpPr>
              <p:cNvPr id="83131" name="Rectangle 265"/>
              <p:cNvSpPr>
                <a:spLocks noChangeArrowheads="1"/>
              </p:cNvSpPr>
              <p:nvPr/>
            </p:nvSpPr>
            <p:spPr bwMode="auto">
              <a:xfrm>
                <a:off x="2530" y="1993"/>
                <a:ext cx="6" cy="1381"/>
              </a:xfrm>
              <a:prstGeom prst="rect">
                <a:avLst/>
              </a:prstGeom>
              <a:solidFill>
                <a:srgbClr val="FDFD00"/>
              </a:solidFill>
              <a:ln w="9525">
                <a:noFill/>
                <a:miter lim="800000"/>
                <a:headEnd/>
                <a:tailEnd/>
              </a:ln>
            </p:spPr>
            <p:txBody>
              <a:bodyPr/>
              <a:lstStyle/>
              <a:p>
                <a:endParaRPr lang="en-GB">
                  <a:solidFill>
                    <a:srgbClr val="0070C0"/>
                  </a:solidFill>
                </a:endParaRPr>
              </a:p>
            </p:txBody>
          </p:sp>
          <p:sp>
            <p:nvSpPr>
              <p:cNvPr id="83132" name="Rectangle 266"/>
              <p:cNvSpPr>
                <a:spLocks noChangeArrowheads="1"/>
              </p:cNvSpPr>
              <p:nvPr/>
            </p:nvSpPr>
            <p:spPr bwMode="auto">
              <a:xfrm>
                <a:off x="2536" y="1993"/>
                <a:ext cx="6" cy="1381"/>
              </a:xfrm>
              <a:prstGeom prst="rect">
                <a:avLst/>
              </a:prstGeom>
              <a:solidFill>
                <a:srgbClr val="FEFE00"/>
              </a:solidFill>
              <a:ln w="9525">
                <a:noFill/>
                <a:miter lim="800000"/>
                <a:headEnd/>
                <a:tailEnd/>
              </a:ln>
            </p:spPr>
            <p:txBody>
              <a:bodyPr/>
              <a:lstStyle/>
              <a:p>
                <a:endParaRPr lang="en-GB">
                  <a:solidFill>
                    <a:srgbClr val="0070C0"/>
                  </a:solidFill>
                </a:endParaRPr>
              </a:p>
            </p:txBody>
          </p:sp>
          <p:sp>
            <p:nvSpPr>
              <p:cNvPr id="83133" name="Rectangle 267"/>
              <p:cNvSpPr>
                <a:spLocks noChangeArrowheads="1"/>
              </p:cNvSpPr>
              <p:nvPr/>
            </p:nvSpPr>
            <p:spPr bwMode="auto">
              <a:xfrm>
                <a:off x="2542" y="1993"/>
                <a:ext cx="6" cy="1381"/>
              </a:xfrm>
              <a:prstGeom prst="rect">
                <a:avLst/>
              </a:prstGeom>
              <a:solidFill>
                <a:srgbClr val="FFFF00"/>
              </a:solidFill>
              <a:ln w="9525">
                <a:noFill/>
                <a:miter lim="800000"/>
                <a:headEnd/>
                <a:tailEnd/>
              </a:ln>
            </p:spPr>
            <p:txBody>
              <a:bodyPr/>
              <a:lstStyle/>
              <a:p>
                <a:endParaRPr lang="en-GB">
                  <a:solidFill>
                    <a:srgbClr val="0070C0"/>
                  </a:solidFill>
                </a:endParaRPr>
              </a:p>
            </p:txBody>
          </p:sp>
          <p:sp>
            <p:nvSpPr>
              <p:cNvPr id="83134" name="Rectangle 268"/>
              <p:cNvSpPr>
                <a:spLocks noChangeArrowheads="1"/>
              </p:cNvSpPr>
              <p:nvPr/>
            </p:nvSpPr>
            <p:spPr bwMode="auto">
              <a:xfrm>
                <a:off x="2548" y="1993"/>
                <a:ext cx="7" cy="1381"/>
              </a:xfrm>
              <a:prstGeom prst="rect">
                <a:avLst/>
              </a:prstGeom>
              <a:solidFill>
                <a:srgbClr val="FFFF00"/>
              </a:solidFill>
              <a:ln w="9525">
                <a:noFill/>
                <a:miter lim="800000"/>
                <a:headEnd/>
                <a:tailEnd/>
              </a:ln>
            </p:spPr>
            <p:txBody>
              <a:bodyPr/>
              <a:lstStyle/>
              <a:p>
                <a:endParaRPr lang="en-GB">
                  <a:solidFill>
                    <a:srgbClr val="0070C0"/>
                  </a:solidFill>
                </a:endParaRPr>
              </a:p>
            </p:txBody>
          </p:sp>
          <p:sp>
            <p:nvSpPr>
              <p:cNvPr id="83135" name="Rectangle 269"/>
              <p:cNvSpPr>
                <a:spLocks noChangeArrowheads="1"/>
              </p:cNvSpPr>
              <p:nvPr/>
            </p:nvSpPr>
            <p:spPr bwMode="auto">
              <a:xfrm>
                <a:off x="2555" y="1993"/>
                <a:ext cx="6" cy="1381"/>
              </a:xfrm>
              <a:prstGeom prst="rect">
                <a:avLst/>
              </a:prstGeom>
              <a:solidFill>
                <a:srgbClr val="FDFD00"/>
              </a:solidFill>
              <a:ln w="9525">
                <a:noFill/>
                <a:miter lim="800000"/>
                <a:headEnd/>
                <a:tailEnd/>
              </a:ln>
            </p:spPr>
            <p:txBody>
              <a:bodyPr/>
              <a:lstStyle/>
              <a:p>
                <a:endParaRPr lang="en-GB">
                  <a:solidFill>
                    <a:srgbClr val="0070C0"/>
                  </a:solidFill>
                </a:endParaRPr>
              </a:p>
            </p:txBody>
          </p:sp>
          <p:sp>
            <p:nvSpPr>
              <p:cNvPr id="83136" name="Rectangle 270"/>
              <p:cNvSpPr>
                <a:spLocks noChangeArrowheads="1"/>
              </p:cNvSpPr>
              <p:nvPr/>
            </p:nvSpPr>
            <p:spPr bwMode="auto">
              <a:xfrm>
                <a:off x="2561" y="1993"/>
                <a:ext cx="6" cy="1381"/>
              </a:xfrm>
              <a:prstGeom prst="rect">
                <a:avLst/>
              </a:prstGeom>
              <a:solidFill>
                <a:srgbClr val="FCFC00"/>
              </a:solidFill>
              <a:ln w="9525">
                <a:noFill/>
                <a:miter lim="800000"/>
                <a:headEnd/>
                <a:tailEnd/>
              </a:ln>
            </p:spPr>
            <p:txBody>
              <a:bodyPr/>
              <a:lstStyle/>
              <a:p>
                <a:endParaRPr lang="en-GB">
                  <a:solidFill>
                    <a:srgbClr val="0070C0"/>
                  </a:solidFill>
                </a:endParaRPr>
              </a:p>
            </p:txBody>
          </p:sp>
          <p:sp>
            <p:nvSpPr>
              <p:cNvPr id="83137" name="Rectangle 271"/>
              <p:cNvSpPr>
                <a:spLocks noChangeArrowheads="1"/>
              </p:cNvSpPr>
              <p:nvPr/>
            </p:nvSpPr>
            <p:spPr bwMode="auto">
              <a:xfrm>
                <a:off x="2567" y="1993"/>
                <a:ext cx="6" cy="1381"/>
              </a:xfrm>
              <a:prstGeom prst="rect">
                <a:avLst/>
              </a:prstGeom>
              <a:solidFill>
                <a:srgbClr val="FBFB00"/>
              </a:solidFill>
              <a:ln w="9525">
                <a:noFill/>
                <a:miter lim="800000"/>
                <a:headEnd/>
                <a:tailEnd/>
              </a:ln>
            </p:spPr>
            <p:txBody>
              <a:bodyPr/>
              <a:lstStyle/>
              <a:p>
                <a:endParaRPr lang="en-GB">
                  <a:solidFill>
                    <a:srgbClr val="0070C0"/>
                  </a:solidFill>
                </a:endParaRPr>
              </a:p>
            </p:txBody>
          </p:sp>
          <p:sp>
            <p:nvSpPr>
              <p:cNvPr id="83138" name="Rectangle 272"/>
              <p:cNvSpPr>
                <a:spLocks noChangeArrowheads="1"/>
              </p:cNvSpPr>
              <p:nvPr/>
            </p:nvSpPr>
            <p:spPr bwMode="auto">
              <a:xfrm>
                <a:off x="2573" y="1993"/>
                <a:ext cx="6" cy="1381"/>
              </a:xfrm>
              <a:prstGeom prst="rect">
                <a:avLst/>
              </a:prstGeom>
              <a:solidFill>
                <a:srgbClr val="FAFA00"/>
              </a:solidFill>
              <a:ln w="9525">
                <a:noFill/>
                <a:miter lim="800000"/>
                <a:headEnd/>
                <a:tailEnd/>
              </a:ln>
            </p:spPr>
            <p:txBody>
              <a:bodyPr/>
              <a:lstStyle/>
              <a:p>
                <a:endParaRPr lang="en-GB">
                  <a:solidFill>
                    <a:srgbClr val="0070C0"/>
                  </a:solidFill>
                </a:endParaRPr>
              </a:p>
            </p:txBody>
          </p:sp>
          <p:sp>
            <p:nvSpPr>
              <p:cNvPr id="83139" name="Rectangle 273"/>
              <p:cNvSpPr>
                <a:spLocks noChangeArrowheads="1"/>
              </p:cNvSpPr>
              <p:nvPr/>
            </p:nvSpPr>
            <p:spPr bwMode="auto">
              <a:xfrm>
                <a:off x="2579" y="1993"/>
                <a:ext cx="6" cy="1381"/>
              </a:xfrm>
              <a:prstGeom prst="rect">
                <a:avLst/>
              </a:prstGeom>
              <a:solidFill>
                <a:srgbClr val="F8F800"/>
              </a:solidFill>
              <a:ln w="9525">
                <a:noFill/>
                <a:miter lim="800000"/>
                <a:headEnd/>
                <a:tailEnd/>
              </a:ln>
            </p:spPr>
            <p:txBody>
              <a:bodyPr/>
              <a:lstStyle/>
              <a:p>
                <a:endParaRPr lang="en-GB">
                  <a:solidFill>
                    <a:srgbClr val="0070C0"/>
                  </a:solidFill>
                </a:endParaRPr>
              </a:p>
            </p:txBody>
          </p:sp>
          <p:sp>
            <p:nvSpPr>
              <p:cNvPr id="83140" name="Rectangle 274"/>
              <p:cNvSpPr>
                <a:spLocks noChangeArrowheads="1"/>
              </p:cNvSpPr>
              <p:nvPr/>
            </p:nvSpPr>
            <p:spPr bwMode="auto">
              <a:xfrm>
                <a:off x="2585" y="1993"/>
                <a:ext cx="6" cy="1381"/>
              </a:xfrm>
              <a:prstGeom prst="rect">
                <a:avLst/>
              </a:prstGeom>
              <a:solidFill>
                <a:srgbClr val="F6F600"/>
              </a:solidFill>
              <a:ln w="9525">
                <a:noFill/>
                <a:miter lim="800000"/>
                <a:headEnd/>
                <a:tailEnd/>
              </a:ln>
            </p:spPr>
            <p:txBody>
              <a:bodyPr/>
              <a:lstStyle/>
              <a:p>
                <a:endParaRPr lang="en-GB">
                  <a:solidFill>
                    <a:srgbClr val="0070C0"/>
                  </a:solidFill>
                </a:endParaRPr>
              </a:p>
            </p:txBody>
          </p:sp>
          <p:sp>
            <p:nvSpPr>
              <p:cNvPr id="83141" name="Rectangle 275"/>
              <p:cNvSpPr>
                <a:spLocks noChangeArrowheads="1"/>
              </p:cNvSpPr>
              <p:nvPr/>
            </p:nvSpPr>
            <p:spPr bwMode="auto">
              <a:xfrm>
                <a:off x="2591" y="1993"/>
                <a:ext cx="6" cy="1381"/>
              </a:xfrm>
              <a:prstGeom prst="rect">
                <a:avLst/>
              </a:prstGeom>
              <a:solidFill>
                <a:srgbClr val="F3F300"/>
              </a:solidFill>
              <a:ln w="9525">
                <a:noFill/>
                <a:miter lim="800000"/>
                <a:headEnd/>
                <a:tailEnd/>
              </a:ln>
            </p:spPr>
            <p:txBody>
              <a:bodyPr/>
              <a:lstStyle/>
              <a:p>
                <a:endParaRPr lang="en-GB">
                  <a:solidFill>
                    <a:srgbClr val="0070C0"/>
                  </a:solidFill>
                </a:endParaRPr>
              </a:p>
            </p:txBody>
          </p:sp>
          <p:sp>
            <p:nvSpPr>
              <p:cNvPr id="83142" name="Rectangle 276"/>
              <p:cNvSpPr>
                <a:spLocks noChangeArrowheads="1"/>
              </p:cNvSpPr>
              <p:nvPr/>
            </p:nvSpPr>
            <p:spPr bwMode="auto">
              <a:xfrm>
                <a:off x="2597" y="1993"/>
                <a:ext cx="6" cy="1381"/>
              </a:xfrm>
              <a:prstGeom prst="rect">
                <a:avLst/>
              </a:prstGeom>
              <a:solidFill>
                <a:srgbClr val="F0F000"/>
              </a:solidFill>
              <a:ln w="9525">
                <a:noFill/>
                <a:miter lim="800000"/>
                <a:headEnd/>
                <a:tailEnd/>
              </a:ln>
            </p:spPr>
            <p:txBody>
              <a:bodyPr/>
              <a:lstStyle/>
              <a:p>
                <a:endParaRPr lang="en-GB">
                  <a:solidFill>
                    <a:srgbClr val="0070C0"/>
                  </a:solidFill>
                </a:endParaRPr>
              </a:p>
            </p:txBody>
          </p:sp>
          <p:sp>
            <p:nvSpPr>
              <p:cNvPr id="83143" name="Rectangle 277"/>
              <p:cNvSpPr>
                <a:spLocks noChangeArrowheads="1"/>
              </p:cNvSpPr>
              <p:nvPr/>
            </p:nvSpPr>
            <p:spPr bwMode="auto">
              <a:xfrm>
                <a:off x="2603" y="1993"/>
                <a:ext cx="6" cy="1381"/>
              </a:xfrm>
              <a:prstGeom prst="rect">
                <a:avLst/>
              </a:prstGeom>
              <a:solidFill>
                <a:srgbClr val="EDED00"/>
              </a:solidFill>
              <a:ln w="9525">
                <a:noFill/>
                <a:miter lim="800000"/>
                <a:headEnd/>
                <a:tailEnd/>
              </a:ln>
            </p:spPr>
            <p:txBody>
              <a:bodyPr/>
              <a:lstStyle/>
              <a:p>
                <a:endParaRPr lang="en-GB">
                  <a:solidFill>
                    <a:srgbClr val="0070C0"/>
                  </a:solidFill>
                </a:endParaRPr>
              </a:p>
            </p:txBody>
          </p:sp>
          <p:sp>
            <p:nvSpPr>
              <p:cNvPr id="83144" name="Rectangle 278"/>
              <p:cNvSpPr>
                <a:spLocks noChangeArrowheads="1"/>
              </p:cNvSpPr>
              <p:nvPr/>
            </p:nvSpPr>
            <p:spPr bwMode="auto">
              <a:xfrm>
                <a:off x="2609" y="1993"/>
                <a:ext cx="6" cy="1381"/>
              </a:xfrm>
              <a:prstGeom prst="rect">
                <a:avLst/>
              </a:prstGeom>
              <a:solidFill>
                <a:srgbClr val="EAEA00"/>
              </a:solidFill>
              <a:ln w="9525">
                <a:noFill/>
                <a:miter lim="800000"/>
                <a:headEnd/>
                <a:tailEnd/>
              </a:ln>
            </p:spPr>
            <p:txBody>
              <a:bodyPr/>
              <a:lstStyle/>
              <a:p>
                <a:endParaRPr lang="en-GB">
                  <a:solidFill>
                    <a:srgbClr val="0070C0"/>
                  </a:solidFill>
                </a:endParaRPr>
              </a:p>
            </p:txBody>
          </p:sp>
          <p:sp>
            <p:nvSpPr>
              <p:cNvPr id="83145" name="Rectangle 279"/>
              <p:cNvSpPr>
                <a:spLocks noChangeArrowheads="1"/>
              </p:cNvSpPr>
              <p:nvPr/>
            </p:nvSpPr>
            <p:spPr bwMode="auto">
              <a:xfrm>
                <a:off x="2615" y="1993"/>
                <a:ext cx="6" cy="1381"/>
              </a:xfrm>
              <a:prstGeom prst="rect">
                <a:avLst/>
              </a:prstGeom>
              <a:solidFill>
                <a:srgbClr val="E7E700"/>
              </a:solidFill>
              <a:ln w="9525">
                <a:noFill/>
                <a:miter lim="800000"/>
                <a:headEnd/>
                <a:tailEnd/>
              </a:ln>
            </p:spPr>
            <p:txBody>
              <a:bodyPr/>
              <a:lstStyle/>
              <a:p>
                <a:endParaRPr lang="en-GB">
                  <a:solidFill>
                    <a:srgbClr val="0070C0"/>
                  </a:solidFill>
                </a:endParaRPr>
              </a:p>
            </p:txBody>
          </p:sp>
          <p:sp>
            <p:nvSpPr>
              <p:cNvPr id="83146" name="Rectangle 280"/>
              <p:cNvSpPr>
                <a:spLocks noChangeArrowheads="1"/>
              </p:cNvSpPr>
              <p:nvPr/>
            </p:nvSpPr>
            <p:spPr bwMode="auto">
              <a:xfrm>
                <a:off x="2621" y="1993"/>
                <a:ext cx="6" cy="1381"/>
              </a:xfrm>
              <a:prstGeom prst="rect">
                <a:avLst/>
              </a:prstGeom>
              <a:solidFill>
                <a:srgbClr val="E3E300"/>
              </a:solidFill>
              <a:ln w="9525">
                <a:noFill/>
                <a:miter lim="800000"/>
                <a:headEnd/>
                <a:tailEnd/>
              </a:ln>
            </p:spPr>
            <p:txBody>
              <a:bodyPr/>
              <a:lstStyle/>
              <a:p>
                <a:endParaRPr lang="en-GB">
                  <a:solidFill>
                    <a:srgbClr val="0070C0"/>
                  </a:solidFill>
                </a:endParaRPr>
              </a:p>
            </p:txBody>
          </p:sp>
          <p:sp>
            <p:nvSpPr>
              <p:cNvPr id="83147" name="Rectangle 281"/>
              <p:cNvSpPr>
                <a:spLocks noChangeArrowheads="1"/>
              </p:cNvSpPr>
              <p:nvPr/>
            </p:nvSpPr>
            <p:spPr bwMode="auto">
              <a:xfrm>
                <a:off x="2627" y="1993"/>
                <a:ext cx="6" cy="1381"/>
              </a:xfrm>
              <a:prstGeom prst="rect">
                <a:avLst/>
              </a:prstGeom>
              <a:solidFill>
                <a:srgbClr val="E0E000"/>
              </a:solidFill>
              <a:ln w="9525">
                <a:noFill/>
                <a:miter lim="800000"/>
                <a:headEnd/>
                <a:tailEnd/>
              </a:ln>
            </p:spPr>
            <p:txBody>
              <a:bodyPr/>
              <a:lstStyle/>
              <a:p>
                <a:endParaRPr lang="en-GB">
                  <a:solidFill>
                    <a:srgbClr val="0070C0"/>
                  </a:solidFill>
                </a:endParaRPr>
              </a:p>
            </p:txBody>
          </p:sp>
          <p:sp>
            <p:nvSpPr>
              <p:cNvPr id="83148" name="Rectangle 282"/>
              <p:cNvSpPr>
                <a:spLocks noChangeArrowheads="1"/>
              </p:cNvSpPr>
              <p:nvPr/>
            </p:nvSpPr>
            <p:spPr bwMode="auto">
              <a:xfrm>
                <a:off x="2633" y="1993"/>
                <a:ext cx="6" cy="1381"/>
              </a:xfrm>
              <a:prstGeom prst="rect">
                <a:avLst/>
              </a:prstGeom>
              <a:solidFill>
                <a:srgbClr val="DDDD00"/>
              </a:solidFill>
              <a:ln w="9525">
                <a:noFill/>
                <a:miter lim="800000"/>
                <a:headEnd/>
                <a:tailEnd/>
              </a:ln>
            </p:spPr>
            <p:txBody>
              <a:bodyPr/>
              <a:lstStyle/>
              <a:p>
                <a:endParaRPr lang="en-GB">
                  <a:solidFill>
                    <a:srgbClr val="0070C0"/>
                  </a:solidFill>
                </a:endParaRPr>
              </a:p>
            </p:txBody>
          </p:sp>
          <p:sp>
            <p:nvSpPr>
              <p:cNvPr id="83149" name="Rectangle 283"/>
              <p:cNvSpPr>
                <a:spLocks noChangeArrowheads="1"/>
              </p:cNvSpPr>
              <p:nvPr/>
            </p:nvSpPr>
            <p:spPr bwMode="auto">
              <a:xfrm>
                <a:off x="2639" y="1993"/>
                <a:ext cx="6" cy="1381"/>
              </a:xfrm>
              <a:prstGeom prst="rect">
                <a:avLst/>
              </a:prstGeom>
              <a:solidFill>
                <a:srgbClr val="DADA00"/>
              </a:solidFill>
              <a:ln w="9525">
                <a:noFill/>
                <a:miter lim="800000"/>
                <a:headEnd/>
                <a:tailEnd/>
              </a:ln>
            </p:spPr>
            <p:txBody>
              <a:bodyPr/>
              <a:lstStyle/>
              <a:p>
                <a:endParaRPr lang="en-GB">
                  <a:solidFill>
                    <a:srgbClr val="0070C0"/>
                  </a:solidFill>
                </a:endParaRPr>
              </a:p>
            </p:txBody>
          </p:sp>
          <p:sp>
            <p:nvSpPr>
              <p:cNvPr id="83150" name="Rectangle 284"/>
              <p:cNvSpPr>
                <a:spLocks noChangeArrowheads="1"/>
              </p:cNvSpPr>
              <p:nvPr/>
            </p:nvSpPr>
            <p:spPr bwMode="auto">
              <a:xfrm>
                <a:off x="2645" y="1993"/>
                <a:ext cx="6" cy="1381"/>
              </a:xfrm>
              <a:prstGeom prst="rect">
                <a:avLst/>
              </a:prstGeom>
              <a:solidFill>
                <a:srgbClr val="D8D800"/>
              </a:solidFill>
              <a:ln w="9525">
                <a:noFill/>
                <a:miter lim="800000"/>
                <a:headEnd/>
                <a:tailEnd/>
              </a:ln>
            </p:spPr>
            <p:txBody>
              <a:bodyPr/>
              <a:lstStyle/>
              <a:p>
                <a:endParaRPr lang="en-GB">
                  <a:solidFill>
                    <a:srgbClr val="0070C0"/>
                  </a:solidFill>
                </a:endParaRPr>
              </a:p>
            </p:txBody>
          </p:sp>
          <p:sp>
            <p:nvSpPr>
              <p:cNvPr id="83151" name="Rectangle 285"/>
              <p:cNvSpPr>
                <a:spLocks noChangeArrowheads="1"/>
              </p:cNvSpPr>
              <p:nvPr/>
            </p:nvSpPr>
            <p:spPr bwMode="auto">
              <a:xfrm>
                <a:off x="2651" y="1993"/>
                <a:ext cx="6" cy="1381"/>
              </a:xfrm>
              <a:prstGeom prst="rect">
                <a:avLst/>
              </a:prstGeom>
              <a:solidFill>
                <a:srgbClr val="D6D600"/>
              </a:solidFill>
              <a:ln w="9525">
                <a:noFill/>
                <a:miter lim="800000"/>
                <a:headEnd/>
                <a:tailEnd/>
              </a:ln>
            </p:spPr>
            <p:txBody>
              <a:bodyPr/>
              <a:lstStyle/>
              <a:p>
                <a:endParaRPr lang="en-GB">
                  <a:solidFill>
                    <a:srgbClr val="0070C0"/>
                  </a:solidFill>
                </a:endParaRPr>
              </a:p>
            </p:txBody>
          </p:sp>
          <p:sp>
            <p:nvSpPr>
              <p:cNvPr id="83152" name="Rectangle 286"/>
              <p:cNvSpPr>
                <a:spLocks noChangeArrowheads="1"/>
              </p:cNvSpPr>
              <p:nvPr/>
            </p:nvSpPr>
            <p:spPr bwMode="auto">
              <a:xfrm>
                <a:off x="2657" y="1993"/>
                <a:ext cx="6" cy="1381"/>
              </a:xfrm>
              <a:prstGeom prst="rect">
                <a:avLst/>
              </a:prstGeom>
              <a:solidFill>
                <a:srgbClr val="D5D500"/>
              </a:solidFill>
              <a:ln w="9525">
                <a:noFill/>
                <a:miter lim="800000"/>
                <a:headEnd/>
                <a:tailEnd/>
              </a:ln>
            </p:spPr>
            <p:txBody>
              <a:bodyPr/>
              <a:lstStyle/>
              <a:p>
                <a:endParaRPr lang="en-GB">
                  <a:solidFill>
                    <a:srgbClr val="0070C0"/>
                  </a:solidFill>
                </a:endParaRPr>
              </a:p>
            </p:txBody>
          </p:sp>
          <p:sp>
            <p:nvSpPr>
              <p:cNvPr id="83153" name="Rectangle 287"/>
              <p:cNvSpPr>
                <a:spLocks noChangeArrowheads="1"/>
              </p:cNvSpPr>
              <p:nvPr/>
            </p:nvSpPr>
            <p:spPr bwMode="auto">
              <a:xfrm>
                <a:off x="2663" y="1993"/>
                <a:ext cx="6" cy="1381"/>
              </a:xfrm>
              <a:prstGeom prst="rect">
                <a:avLst/>
              </a:prstGeom>
              <a:solidFill>
                <a:srgbClr val="D3D300"/>
              </a:solidFill>
              <a:ln w="9525">
                <a:noFill/>
                <a:miter lim="800000"/>
                <a:headEnd/>
                <a:tailEnd/>
              </a:ln>
            </p:spPr>
            <p:txBody>
              <a:bodyPr/>
              <a:lstStyle/>
              <a:p>
                <a:endParaRPr lang="en-GB">
                  <a:solidFill>
                    <a:srgbClr val="0070C0"/>
                  </a:solidFill>
                </a:endParaRPr>
              </a:p>
            </p:txBody>
          </p:sp>
          <p:sp>
            <p:nvSpPr>
              <p:cNvPr id="83154" name="Rectangle 288"/>
              <p:cNvSpPr>
                <a:spLocks noChangeArrowheads="1"/>
              </p:cNvSpPr>
              <p:nvPr/>
            </p:nvSpPr>
            <p:spPr bwMode="auto">
              <a:xfrm>
                <a:off x="2669" y="1993"/>
                <a:ext cx="6" cy="1381"/>
              </a:xfrm>
              <a:prstGeom prst="rect">
                <a:avLst/>
              </a:prstGeom>
              <a:solidFill>
                <a:srgbClr val="D2D200"/>
              </a:solidFill>
              <a:ln w="9525">
                <a:noFill/>
                <a:miter lim="800000"/>
                <a:headEnd/>
                <a:tailEnd/>
              </a:ln>
            </p:spPr>
            <p:txBody>
              <a:bodyPr/>
              <a:lstStyle/>
              <a:p>
                <a:endParaRPr lang="en-GB">
                  <a:solidFill>
                    <a:srgbClr val="0070C0"/>
                  </a:solidFill>
                </a:endParaRPr>
              </a:p>
            </p:txBody>
          </p:sp>
          <p:sp>
            <p:nvSpPr>
              <p:cNvPr id="83155" name="Rectangle 289"/>
              <p:cNvSpPr>
                <a:spLocks noChangeArrowheads="1"/>
              </p:cNvSpPr>
              <p:nvPr/>
            </p:nvSpPr>
            <p:spPr bwMode="auto">
              <a:xfrm>
                <a:off x="2675" y="1993"/>
                <a:ext cx="6" cy="1381"/>
              </a:xfrm>
              <a:prstGeom prst="rect">
                <a:avLst/>
              </a:prstGeom>
              <a:solidFill>
                <a:srgbClr val="D2D200"/>
              </a:solidFill>
              <a:ln w="9525">
                <a:noFill/>
                <a:miter lim="800000"/>
                <a:headEnd/>
                <a:tailEnd/>
              </a:ln>
            </p:spPr>
            <p:txBody>
              <a:bodyPr/>
              <a:lstStyle/>
              <a:p>
                <a:endParaRPr lang="en-GB">
                  <a:solidFill>
                    <a:srgbClr val="0070C0"/>
                  </a:solidFill>
                </a:endParaRPr>
              </a:p>
            </p:txBody>
          </p:sp>
        </p:grpSp>
        <p:sp>
          <p:nvSpPr>
            <p:cNvPr id="82963" name="Rectangle 290"/>
            <p:cNvSpPr>
              <a:spLocks noChangeArrowheads="1"/>
            </p:cNvSpPr>
            <p:nvPr/>
          </p:nvSpPr>
          <p:spPr bwMode="auto">
            <a:xfrm>
              <a:off x="2640" y="1743"/>
              <a:ext cx="271" cy="1381"/>
            </a:xfrm>
            <a:prstGeom prst="rect">
              <a:avLst/>
            </a:prstGeom>
            <a:noFill/>
            <a:ln w="9525">
              <a:noFill/>
              <a:miter lim="800000"/>
              <a:headEnd/>
              <a:tailEnd/>
            </a:ln>
          </p:spPr>
          <p:txBody>
            <a:bodyPr/>
            <a:lstStyle/>
            <a:p>
              <a:endParaRPr lang="en-GB">
                <a:solidFill>
                  <a:srgbClr val="0070C0"/>
                </a:solidFill>
              </a:endParaRPr>
            </a:p>
          </p:txBody>
        </p:sp>
        <p:grpSp>
          <p:nvGrpSpPr>
            <p:cNvPr id="9" name="Group 291"/>
            <p:cNvGrpSpPr>
              <a:grpSpLocks/>
            </p:cNvGrpSpPr>
            <p:nvPr/>
          </p:nvGrpSpPr>
          <p:grpSpPr bwMode="auto">
            <a:xfrm>
              <a:off x="3586" y="1882"/>
              <a:ext cx="272" cy="1242"/>
              <a:chOff x="3356" y="2132"/>
              <a:chExt cx="272" cy="1242"/>
            </a:xfrm>
          </p:grpSpPr>
          <p:sp>
            <p:nvSpPr>
              <p:cNvPr id="83066" name="Rectangle 292"/>
              <p:cNvSpPr>
                <a:spLocks noChangeArrowheads="1"/>
              </p:cNvSpPr>
              <p:nvPr/>
            </p:nvSpPr>
            <p:spPr bwMode="auto">
              <a:xfrm>
                <a:off x="3356" y="2132"/>
                <a:ext cx="6" cy="1242"/>
              </a:xfrm>
              <a:prstGeom prst="rect">
                <a:avLst/>
              </a:prstGeom>
              <a:solidFill>
                <a:srgbClr val="D2D200"/>
              </a:solidFill>
              <a:ln w="9525">
                <a:noFill/>
                <a:miter lim="800000"/>
                <a:headEnd/>
                <a:tailEnd/>
              </a:ln>
            </p:spPr>
            <p:txBody>
              <a:bodyPr/>
              <a:lstStyle/>
              <a:p>
                <a:endParaRPr lang="en-GB">
                  <a:solidFill>
                    <a:srgbClr val="0070C0"/>
                  </a:solidFill>
                </a:endParaRPr>
              </a:p>
            </p:txBody>
          </p:sp>
          <p:sp>
            <p:nvSpPr>
              <p:cNvPr id="83067" name="Rectangle 293"/>
              <p:cNvSpPr>
                <a:spLocks noChangeArrowheads="1"/>
              </p:cNvSpPr>
              <p:nvPr/>
            </p:nvSpPr>
            <p:spPr bwMode="auto">
              <a:xfrm>
                <a:off x="3362" y="2132"/>
                <a:ext cx="6" cy="1242"/>
              </a:xfrm>
              <a:prstGeom prst="rect">
                <a:avLst/>
              </a:prstGeom>
              <a:solidFill>
                <a:srgbClr val="D2D200"/>
              </a:solidFill>
              <a:ln w="9525">
                <a:noFill/>
                <a:miter lim="800000"/>
                <a:headEnd/>
                <a:tailEnd/>
              </a:ln>
            </p:spPr>
            <p:txBody>
              <a:bodyPr/>
              <a:lstStyle/>
              <a:p>
                <a:endParaRPr lang="en-GB">
                  <a:solidFill>
                    <a:srgbClr val="0070C0"/>
                  </a:solidFill>
                </a:endParaRPr>
              </a:p>
            </p:txBody>
          </p:sp>
          <p:sp>
            <p:nvSpPr>
              <p:cNvPr id="83068" name="Rectangle 294"/>
              <p:cNvSpPr>
                <a:spLocks noChangeArrowheads="1"/>
              </p:cNvSpPr>
              <p:nvPr/>
            </p:nvSpPr>
            <p:spPr bwMode="auto">
              <a:xfrm>
                <a:off x="3368" y="2132"/>
                <a:ext cx="6" cy="1242"/>
              </a:xfrm>
              <a:prstGeom prst="rect">
                <a:avLst/>
              </a:prstGeom>
              <a:solidFill>
                <a:srgbClr val="D3D300"/>
              </a:solidFill>
              <a:ln w="9525">
                <a:noFill/>
                <a:miter lim="800000"/>
                <a:headEnd/>
                <a:tailEnd/>
              </a:ln>
            </p:spPr>
            <p:txBody>
              <a:bodyPr/>
              <a:lstStyle/>
              <a:p>
                <a:endParaRPr lang="en-GB">
                  <a:solidFill>
                    <a:srgbClr val="0070C0"/>
                  </a:solidFill>
                </a:endParaRPr>
              </a:p>
            </p:txBody>
          </p:sp>
          <p:sp>
            <p:nvSpPr>
              <p:cNvPr id="83069" name="Rectangle 295"/>
              <p:cNvSpPr>
                <a:spLocks noChangeArrowheads="1"/>
              </p:cNvSpPr>
              <p:nvPr/>
            </p:nvSpPr>
            <p:spPr bwMode="auto">
              <a:xfrm>
                <a:off x="3374" y="2132"/>
                <a:ext cx="6" cy="1242"/>
              </a:xfrm>
              <a:prstGeom prst="rect">
                <a:avLst/>
              </a:prstGeom>
              <a:solidFill>
                <a:srgbClr val="D5D500"/>
              </a:solidFill>
              <a:ln w="9525">
                <a:noFill/>
                <a:miter lim="800000"/>
                <a:headEnd/>
                <a:tailEnd/>
              </a:ln>
            </p:spPr>
            <p:txBody>
              <a:bodyPr/>
              <a:lstStyle/>
              <a:p>
                <a:endParaRPr lang="en-GB">
                  <a:solidFill>
                    <a:srgbClr val="0070C0"/>
                  </a:solidFill>
                </a:endParaRPr>
              </a:p>
            </p:txBody>
          </p:sp>
          <p:sp>
            <p:nvSpPr>
              <p:cNvPr id="83070" name="Rectangle 296"/>
              <p:cNvSpPr>
                <a:spLocks noChangeArrowheads="1"/>
              </p:cNvSpPr>
              <p:nvPr/>
            </p:nvSpPr>
            <p:spPr bwMode="auto">
              <a:xfrm>
                <a:off x="3380" y="2132"/>
                <a:ext cx="6" cy="1242"/>
              </a:xfrm>
              <a:prstGeom prst="rect">
                <a:avLst/>
              </a:prstGeom>
              <a:solidFill>
                <a:srgbClr val="D6D600"/>
              </a:solidFill>
              <a:ln w="9525">
                <a:noFill/>
                <a:miter lim="800000"/>
                <a:headEnd/>
                <a:tailEnd/>
              </a:ln>
            </p:spPr>
            <p:txBody>
              <a:bodyPr/>
              <a:lstStyle/>
              <a:p>
                <a:endParaRPr lang="en-GB">
                  <a:solidFill>
                    <a:srgbClr val="0070C0"/>
                  </a:solidFill>
                </a:endParaRPr>
              </a:p>
            </p:txBody>
          </p:sp>
          <p:sp>
            <p:nvSpPr>
              <p:cNvPr id="83071" name="Rectangle 297"/>
              <p:cNvSpPr>
                <a:spLocks noChangeArrowheads="1"/>
              </p:cNvSpPr>
              <p:nvPr/>
            </p:nvSpPr>
            <p:spPr bwMode="auto">
              <a:xfrm>
                <a:off x="3386" y="2132"/>
                <a:ext cx="6" cy="1242"/>
              </a:xfrm>
              <a:prstGeom prst="rect">
                <a:avLst/>
              </a:prstGeom>
              <a:solidFill>
                <a:srgbClr val="D8D800"/>
              </a:solidFill>
              <a:ln w="9525">
                <a:noFill/>
                <a:miter lim="800000"/>
                <a:headEnd/>
                <a:tailEnd/>
              </a:ln>
            </p:spPr>
            <p:txBody>
              <a:bodyPr/>
              <a:lstStyle/>
              <a:p>
                <a:endParaRPr lang="en-GB">
                  <a:solidFill>
                    <a:srgbClr val="0070C0"/>
                  </a:solidFill>
                </a:endParaRPr>
              </a:p>
            </p:txBody>
          </p:sp>
          <p:sp>
            <p:nvSpPr>
              <p:cNvPr id="83072" name="Rectangle 298"/>
              <p:cNvSpPr>
                <a:spLocks noChangeArrowheads="1"/>
              </p:cNvSpPr>
              <p:nvPr/>
            </p:nvSpPr>
            <p:spPr bwMode="auto">
              <a:xfrm>
                <a:off x="3392" y="2132"/>
                <a:ext cx="6" cy="1242"/>
              </a:xfrm>
              <a:prstGeom prst="rect">
                <a:avLst/>
              </a:prstGeom>
              <a:solidFill>
                <a:srgbClr val="DADA00"/>
              </a:solidFill>
              <a:ln w="9525">
                <a:noFill/>
                <a:miter lim="800000"/>
                <a:headEnd/>
                <a:tailEnd/>
              </a:ln>
            </p:spPr>
            <p:txBody>
              <a:bodyPr/>
              <a:lstStyle/>
              <a:p>
                <a:endParaRPr lang="en-GB">
                  <a:solidFill>
                    <a:srgbClr val="0070C0"/>
                  </a:solidFill>
                </a:endParaRPr>
              </a:p>
            </p:txBody>
          </p:sp>
          <p:sp>
            <p:nvSpPr>
              <p:cNvPr id="83073" name="Rectangle 299"/>
              <p:cNvSpPr>
                <a:spLocks noChangeArrowheads="1"/>
              </p:cNvSpPr>
              <p:nvPr/>
            </p:nvSpPr>
            <p:spPr bwMode="auto">
              <a:xfrm>
                <a:off x="3398" y="2132"/>
                <a:ext cx="6" cy="1242"/>
              </a:xfrm>
              <a:prstGeom prst="rect">
                <a:avLst/>
              </a:prstGeom>
              <a:solidFill>
                <a:srgbClr val="DDDD00"/>
              </a:solidFill>
              <a:ln w="9525">
                <a:noFill/>
                <a:miter lim="800000"/>
                <a:headEnd/>
                <a:tailEnd/>
              </a:ln>
            </p:spPr>
            <p:txBody>
              <a:bodyPr/>
              <a:lstStyle/>
              <a:p>
                <a:endParaRPr lang="en-GB">
                  <a:solidFill>
                    <a:srgbClr val="0070C0"/>
                  </a:solidFill>
                </a:endParaRPr>
              </a:p>
            </p:txBody>
          </p:sp>
          <p:sp>
            <p:nvSpPr>
              <p:cNvPr id="83074" name="Rectangle 300"/>
              <p:cNvSpPr>
                <a:spLocks noChangeArrowheads="1"/>
              </p:cNvSpPr>
              <p:nvPr/>
            </p:nvSpPr>
            <p:spPr bwMode="auto">
              <a:xfrm>
                <a:off x="3404" y="2132"/>
                <a:ext cx="6" cy="1242"/>
              </a:xfrm>
              <a:prstGeom prst="rect">
                <a:avLst/>
              </a:prstGeom>
              <a:solidFill>
                <a:srgbClr val="E0E000"/>
              </a:solidFill>
              <a:ln w="9525">
                <a:noFill/>
                <a:miter lim="800000"/>
                <a:headEnd/>
                <a:tailEnd/>
              </a:ln>
            </p:spPr>
            <p:txBody>
              <a:bodyPr/>
              <a:lstStyle/>
              <a:p>
                <a:endParaRPr lang="en-GB">
                  <a:solidFill>
                    <a:srgbClr val="0070C0"/>
                  </a:solidFill>
                </a:endParaRPr>
              </a:p>
            </p:txBody>
          </p:sp>
          <p:sp>
            <p:nvSpPr>
              <p:cNvPr id="83075" name="Rectangle 301"/>
              <p:cNvSpPr>
                <a:spLocks noChangeArrowheads="1"/>
              </p:cNvSpPr>
              <p:nvPr/>
            </p:nvSpPr>
            <p:spPr bwMode="auto">
              <a:xfrm>
                <a:off x="3410" y="2132"/>
                <a:ext cx="7" cy="1242"/>
              </a:xfrm>
              <a:prstGeom prst="rect">
                <a:avLst/>
              </a:prstGeom>
              <a:solidFill>
                <a:srgbClr val="E3E300"/>
              </a:solidFill>
              <a:ln w="9525">
                <a:noFill/>
                <a:miter lim="800000"/>
                <a:headEnd/>
                <a:tailEnd/>
              </a:ln>
            </p:spPr>
            <p:txBody>
              <a:bodyPr/>
              <a:lstStyle/>
              <a:p>
                <a:endParaRPr lang="en-GB">
                  <a:solidFill>
                    <a:srgbClr val="0070C0"/>
                  </a:solidFill>
                </a:endParaRPr>
              </a:p>
            </p:txBody>
          </p:sp>
          <p:sp>
            <p:nvSpPr>
              <p:cNvPr id="83076" name="Rectangle 302"/>
              <p:cNvSpPr>
                <a:spLocks noChangeArrowheads="1"/>
              </p:cNvSpPr>
              <p:nvPr/>
            </p:nvSpPr>
            <p:spPr bwMode="auto">
              <a:xfrm>
                <a:off x="3417" y="2132"/>
                <a:ext cx="6" cy="1242"/>
              </a:xfrm>
              <a:prstGeom prst="rect">
                <a:avLst/>
              </a:prstGeom>
              <a:solidFill>
                <a:srgbClr val="E7E700"/>
              </a:solidFill>
              <a:ln w="9525">
                <a:noFill/>
                <a:miter lim="800000"/>
                <a:headEnd/>
                <a:tailEnd/>
              </a:ln>
            </p:spPr>
            <p:txBody>
              <a:bodyPr/>
              <a:lstStyle/>
              <a:p>
                <a:endParaRPr lang="en-GB">
                  <a:solidFill>
                    <a:srgbClr val="0070C0"/>
                  </a:solidFill>
                </a:endParaRPr>
              </a:p>
            </p:txBody>
          </p:sp>
          <p:sp>
            <p:nvSpPr>
              <p:cNvPr id="83077" name="Rectangle 303"/>
              <p:cNvSpPr>
                <a:spLocks noChangeArrowheads="1"/>
              </p:cNvSpPr>
              <p:nvPr/>
            </p:nvSpPr>
            <p:spPr bwMode="auto">
              <a:xfrm>
                <a:off x="3423" y="2132"/>
                <a:ext cx="6" cy="1242"/>
              </a:xfrm>
              <a:prstGeom prst="rect">
                <a:avLst/>
              </a:prstGeom>
              <a:solidFill>
                <a:srgbClr val="EAEA00"/>
              </a:solidFill>
              <a:ln w="9525">
                <a:noFill/>
                <a:miter lim="800000"/>
                <a:headEnd/>
                <a:tailEnd/>
              </a:ln>
            </p:spPr>
            <p:txBody>
              <a:bodyPr/>
              <a:lstStyle/>
              <a:p>
                <a:endParaRPr lang="en-GB">
                  <a:solidFill>
                    <a:srgbClr val="0070C0"/>
                  </a:solidFill>
                </a:endParaRPr>
              </a:p>
            </p:txBody>
          </p:sp>
          <p:sp>
            <p:nvSpPr>
              <p:cNvPr id="83078" name="Rectangle 304"/>
              <p:cNvSpPr>
                <a:spLocks noChangeArrowheads="1"/>
              </p:cNvSpPr>
              <p:nvPr/>
            </p:nvSpPr>
            <p:spPr bwMode="auto">
              <a:xfrm>
                <a:off x="3429" y="2132"/>
                <a:ext cx="6" cy="1242"/>
              </a:xfrm>
              <a:prstGeom prst="rect">
                <a:avLst/>
              </a:prstGeom>
              <a:solidFill>
                <a:srgbClr val="EDED00"/>
              </a:solidFill>
              <a:ln w="9525">
                <a:noFill/>
                <a:miter lim="800000"/>
                <a:headEnd/>
                <a:tailEnd/>
              </a:ln>
            </p:spPr>
            <p:txBody>
              <a:bodyPr/>
              <a:lstStyle/>
              <a:p>
                <a:endParaRPr lang="en-GB">
                  <a:solidFill>
                    <a:srgbClr val="0070C0"/>
                  </a:solidFill>
                </a:endParaRPr>
              </a:p>
            </p:txBody>
          </p:sp>
          <p:sp>
            <p:nvSpPr>
              <p:cNvPr id="83079" name="Rectangle 305"/>
              <p:cNvSpPr>
                <a:spLocks noChangeArrowheads="1"/>
              </p:cNvSpPr>
              <p:nvPr/>
            </p:nvSpPr>
            <p:spPr bwMode="auto">
              <a:xfrm>
                <a:off x="3435" y="2132"/>
                <a:ext cx="6" cy="1242"/>
              </a:xfrm>
              <a:prstGeom prst="rect">
                <a:avLst/>
              </a:prstGeom>
              <a:solidFill>
                <a:srgbClr val="F0F000"/>
              </a:solidFill>
              <a:ln w="9525">
                <a:noFill/>
                <a:miter lim="800000"/>
                <a:headEnd/>
                <a:tailEnd/>
              </a:ln>
            </p:spPr>
            <p:txBody>
              <a:bodyPr/>
              <a:lstStyle/>
              <a:p>
                <a:endParaRPr lang="en-GB">
                  <a:solidFill>
                    <a:srgbClr val="0070C0"/>
                  </a:solidFill>
                </a:endParaRPr>
              </a:p>
            </p:txBody>
          </p:sp>
          <p:sp>
            <p:nvSpPr>
              <p:cNvPr id="83080" name="Rectangle 306"/>
              <p:cNvSpPr>
                <a:spLocks noChangeArrowheads="1"/>
              </p:cNvSpPr>
              <p:nvPr/>
            </p:nvSpPr>
            <p:spPr bwMode="auto">
              <a:xfrm>
                <a:off x="3441" y="2132"/>
                <a:ext cx="6" cy="1242"/>
              </a:xfrm>
              <a:prstGeom prst="rect">
                <a:avLst/>
              </a:prstGeom>
              <a:solidFill>
                <a:srgbClr val="F3F300"/>
              </a:solidFill>
              <a:ln w="9525">
                <a:noFill/>
                <a:miter lim="800000"/>
                <a:headEnd/>
                <a:tailEnd/>
              </a:ln>
            </p:spPr>
            <p:txBody>
              <a:bodyPr/>
              <a:lstStyle/>
              <a:p>
                <a:endParaRPr lang="en-GB">
                  <a:solidFill>
                    <a:srgbClr val="0070C0"/>
                  </a:solidFill>
                </a:endParaRPr>
              </a:p>
            </p:txBody>
          </p:sp>
          <p:sp>
            <p:nvSpPr>
              <p:cNvPr id="83081" name="Rectangle 307"/>
              <p:cNvSpPr>
                <a:spLocks noChangeArrowheads="1"/>
              </p:cNvSpPr>
              <p:nvPr/>
            </p:nvSpPr>
            <p:spPr bwMode="auto">
              <a:xfrm>
                <a:off x="3447" y="2132"/>
                <a:ext cx="6" cy="1242"/>
              </a:xfrm>
              <a:prstGeom prst="rect">
                <a:avLst/>
              </a:prstGeom>
              <a:solidFill>
                <a:srgbClr val="F6F600"/>
              </a:solidFill>
              <a:ln w="9525">
                <a:noFill/>
                <a:miter lim="800000"/>
                <a:headEnd/>
                <a:tailEnd/>
              </a:ln>
            </p:spPr>
            <p:txBody>
              <a:bodyPr/>
              <a:lstStyle/>
              <a:p>
                <a:endParaRPr lang="en-GB">
                  <a:solidFill>
                    <a:srgbClr val="0070C0"/>
                  </a:solidFill>
                </a:endParaRPr>
              </a:p>
            </p:txBody>
          </p:sp>
          <p:sp>
            <p:nvSpPr>
              <p:cNvPr id="83082" name="Rectangle 308"/>
              <p:cNvSpPr>
                <a:spLocks noChangeArrowheads="1"/>
              </p:cNvSpPr>
              <p:nvPr/>
            </p:nvSpPr>
            <p:spPr bwMode="auto">
              <a:xfrm>
                <a:off x="3453" y="2132"/>
                <a:ext cx="6" cy="1242"/>
              </a:xfrm>
              <a:prstGeom prst="rect">
                <a:avLst/>
              </a:prstGeom>
              <a:solidFill>
                <a:srgbClr val="F8F800"/>
              </a:solidFill>
              <a:ln w="9525">
                <a:noFill/>
                <a:miter lim="800000"/>
                <a:headEnd/>
                <a:tailEnd/>
              </a:ln>
            </p:spPr>
            <p:txBody>
              <a:bodyPr/>
              <a:lstStyle/>
              <a:p>
                <a:endParaRPr lang="en-GB">
                  <a:solidFill>
                    <a:srgbClr val="0070C0"/>
                  </a:solidFill>
                </a:endParaRPr>
              </a:p>
            </p:txBody>
          </p:sp>
          <p:sp>
            <p:nvSpPr>
              <p:cNvPr id="83083" name="Rectangle 309"/>
              <p:cNvSpPr>
                <a:spLocks noChangeArrowheads="1"/>
              </p:cNvSpPr>
              <p:nvPr/>
            </p:nvSpPr>
            <p:spPr bwMode="auto">
              <a:xfrm>
                <a:off x="3459" y="2132"/>
                <a:ext cx="6" cy="1242"/>
              </a:xfrm>
              <a:prstGeom prst="rect">
                <a:avLst/>
              </a:prstGeom>
              <a:solidFill>
                <a:srgbClr val="FAFA00"/>
              </a:solidFill>
              <a:ln w="9525">
                <a:noFill/>
                <a:miter lim="800000"/>
                <a:headEnd/>
                <a:tailEnd/>
              </a:ln>
            </p:spPr>
            <p:txBody>
              <a:bodyPr/>
              <a:lstStyle/>
              <a:p>
                <a:endParaRPr lang="en-GB">
                  <a:solidFill>
                    <a:srgbClr val="0070C0"/>
                  </a:solidFill>
                </a:endParaRPr>
              </a:p>
            </p:txBody>
          </p:sp>
          <p:sp>
            <p:nvSpPr>
              <p:cNvPr id="83084" name="Rectangle 310"/>
              <p:cNvSpPr>
                <a:spLocks noChangeArrowheads="1"/>
              </p:cNvSpPr>
              <p:nvPr/>
            </p:nvSpPr>
            <p:spPr bwMode="auto">
              <a:xfrm>
                <a:off x="3465" y="2132"/>
                <a:ext cx="6" cy="1242"/>
              </a:xfrm>
              <a:prstGeom prst="rect">
                <a:avLst/>
              </a:prstGeom>
              <a:solidFill>
                <a:srgbClr val="FBFB00"/>
              </a:solidFill>
              <a:ln w="9525">
                <a:noFill/>
                <a:miter lim="800000"/>
                <a:headEnd/>
                <a:tailEnd/>
              </a:ln>
            </p:spPr>
            <p:txBody>
              <a:bodyPr/>
              <a:lstStyle/>
              <a:p>
                <a:endParaRPr lang="en-GB">
                  <a:solidFill>
                    <a:srgbClr val="0070C0"/>
                  </a:solidFill>
                </a:endParaRPr>
              </a:p>
            </p:txBody>
          </p:sp>
          <p:sp>
            <p:nvSpPr>
              <p:cNvPr id="83085" name="Rectangle 311"/>
              <p:cNvSpPr>
                <a:spLocks noChangeArrowheads="1"/>
              </p:cNvSpPr>
              <p:nvPr/>
            </p:nvSpPr>
            <p:spPr bwMode="auto">
              <a:xfrm>
                <a:off x="3471" y="2132"/>
                <a:ext cx="6" cy="1242"/>
              </a:xfrm>
              <a:prstGeom prst="rect">
                <a:avLst/>
              </a:prstGeom>
              <a:solidFill>
                <a:srgbClr val="FCFC00"/>
              </a:solidFill>
              <a:ln w="9525">
                <a:noFill/>
                <a:miter lim="800000"/>
                <a:headEnd/>
                <a:tailEnd/>
              </a:ln>
            </p:spPr>
            <p:txBody>
              <a:bodyPr/>
              <a:lstStyle/>
              <a:p>
                <a:endParaRPr lang="en-GB">
                  <a:solidFill>
                    <a:srgbClr val="0070C0"/>
                  </a:solidFill>
                </a:endParaRPr>
              </a:p>
            </p:txBody>
          </p:sp>
          <p:sp>
            <p:nvSpPr>
              <p:cNvPr id="83086" name="Rectangle 312"/>
              <p:cNvSpPr>
                <a:spLocks noChangeArrowheads="1"/>
              </p:cNvSpPr>
              <p:nvPr/>
            </p:nvSpPr>
            <p:spPr bwMode="auto">
              <a:xfrm>
                <a:off x="3477" y="2132"/>
                <a:ext cx="6" cy="1242"/>
              </a:xfrm>
              <a:prstGeom prst="rect">
                <a:avLst/>
              </a:prstGeom>
              <a:solidFill>
                <a:srgbClr val="FDFD00"/>
              </a:solidFill>
              <a:ln w="9525">
                <a:noFill/>
                <a:miter lim="800000"/>
                <a:headEnd/>
                <a:tailEnd/>
              </a:ln>
            </p:spPr>
            <p:txBody>
              <a:bodyPr/>
              <a:lstStyle/>
              <a:p>
                <a:endParaRPr lang="en-GB">
                  <a:solidFill>
                    <a:srgbClr val="0070C0"/>
                  </a:solidFill>
                </a:endParaRPr>
              </a:p>
            </p:txBody>
          </p:sp>
          <p:sp>
            <p:nvSpPr>
              <p:cNvPr id="83087" name="Rectangle 313"/>
              <p:cNvSpPr>
                <a:spLocks noChangeArrowheads="1"/>
              </p:cNvSpPr>
              <p:nvPr/>
            </p:nvSpPr>
            <p:spPr bwMode="auto">
              <a:xfrm>
                <a:off x="3483" y="2132"/>
                <a:ext cx="6" cy="1242"/>
              </a:xfrm>
              <a:prstGeom prst="rect">
                <a:avLst/>
              </a:prstGeom>
              <a:solidFill>
                <a:srgbClr val="FEFE00"/>
              </a:solidFill>
              <a:ln w="9525">
                <a:noFill/>
                <a:miter lim="800000"/>
                <a:headEnd/>
                <a:tailEnd/>
              </a:ln>
            </p:spPr>
            <p:txBody>
              <a:bodyPr/>
              <a:lstStyle/>
              <a:p>
                <a:endParaRPr lang="en-GB">
                  <a:solidFill>
                    <a:srgbClr val="0070C0"/>
                  </a:solidFill>
                </a:endParaRPr>
              </a:p>
            </p:txBody>
          </p:sp>
          <p:sp>
            <p:nvSpPr>
              <p:cNvPr id="83088" name="Rectangle 314"/>
              <p:cNvSpPr>
                <a:spLocks noChangeArrowheads="1"/>
              </p:cNvSpPr>
              <p:nvPr/>
            </p:nvSpPr>
            <p:spPr bwMode="auto">
              <a:xfrm>
                <a:off x="3489" y="2132"/>
                <a:ext cx="6" cy="1242"/>
              </a:xfrm>
              <a:prstGeom prst="rect">
                <a:avLst/>
              </a:prstGeom>
              <a:solidFill>
                <a:srgbClr val="FFFF00"/>
              </a:solidFill>
              <a:ln w="9525">
                <a:noFill/>
                <a:miter lim="800000"/>
                <a:headEnd/>
                <a:tailEnd/>
              </a:ln>
            </p:spPr>
            <p:txBody>
              <a:bodyPr/>
              <a:lstStyle/>
              <a:p>
                <a:endParaRPr lang="en-GB">
                  <a:solidFill>
                    <a:srgbClr val="0070C0"/>
                  </a:solidFill>
                </a:endParaRPr>
              </a:p>
            </p:txBody>
          </p:sp>
          <p:sp>
            <p:nvSpPr>
              <p:cNvPr id="83089" name="Rectangle 315"/>
              <p:cNvSpPr>
                <a:spLocks noChangeArrowheads="1"/>
              </p:cNvSpPr>
              <p:nvPr/>
            </p:nvSpPr>
            <p:spPr bwMode="auto">
              <a:xfrm>
                <a:off x="3495" y="2132"/>
                <a:ext cx="6" cy="1242"/>
              </a:xfrm>
              <a:prstGeom prst="rect">
                <a:avLst/>
              </a:prstGeom>
              <a:solidFill>
                <a:srgbClr val="FFFF00"/>
              </a:solidFill>
              <a:ln w="9525">
                <a:noFill/>
                <a:miter lim="800000"/>
                <a:headEnd/>
                <a:tailEnd/>
              </a:ln>
            </p:spPr>
            <p:txBody>
              <a:bodyPr/>
              <a:lstStyle/>
              <a:p>
                <a:endParaRPr lang="en-GB">
                  <a:solidFill>
                    <a:srgbClr val="0070C0"/>
                  </a:solidFill>
                </a:endParaRPr>
              </a:p>
            </p:txBody>
          </p:sp>
          <p:sp>
            <p:nvSpPr>
              <p:cNvPr id="83090" name="Rectangle 316"/>
              <p:cNvSpPr>
                <a:spLocks noChangeArrowheads="1"/>
              </p:cNvSpPr>
              <p:nvPr/>
            </p:nvSpPr>
            <p:spPr bwMode="auto">
              <a:xfrm>
                <a:off x="3501" y="2132"/>
                <a:ext cx="6" cy="1242"/>
              </a:xfrm>
              <a:prstGeom prst="rect">
                <a:avLst/>
              </a:prstGeom>
              <a:solidFill>
                <a:srgbClr val="FDFD00"/>
              </a:solidFill>
              <a:ln w="9525">
                <a:noFill/>
                <a:miter lim="800000"/>
                <a:headEnd/>
                <a:tailEnd/>
              </a:ln>
            </p:spPr>
            <p:txBody>
              <a:bodyPr/>
              <a:lstStyle/>
              <a:p>
                <a:endParaRPr lang="en-GB">
                  <a:solidFill>
                    <a:srgbClr val="0070C0"/>
                  </a:solidFill>
                </a:endParaRPr>
              </a:p>
            </p:txBody>
          </p:sp>
          <p:sp>
            <p:nvSpPr>
              <p:cNvPr id="83091" name="Rectangle 317"/>
              <p:cNvSpPr>
                <a:spLocks noChangeArrowheads="1"/>
              </p:cNvSpPr>
              <p:nvPr/>
            </p:nvSpPr>
            <p:spPr bwMode="auto">
              <a:xfrm>
                <a:off x="3507" y="2132"/>
                <a:ext cx="6" cy="1242"/>
              </a:xfrm>
              <a:prstGeom prst="rect">
                <a:avLst/>
              </a:prstGeom>
              <a:solidFill>
                <a:srgbClr val="FCFC00"/>
              </a:solidFill>
              <a:ln w="9525">
                <a:noFill/>
                <a:miter lim="800000"/>
                <a:headEnd/>
                <a:tailEnd/>
              </a:ln>
            </p:spPr>
            <p:txBody>
              <a:bodyPr/>
              <a:lstStyle/>
              <a:p>
                <a:endParaRPr lang="en-GB">
                  <a:solidFill>
                    <a:srgbClr val="0070C0"/>
                  </a:solidFill>
                </a:endParaRPr>
              </a:p>
            </p:txBody>
          </p:sp>
          <p:sp>
            <p:nvSpPr>
              <p:cNvPr id="83092" name="Rectangle 318"/>
              <p:cNvSpPr>
                <a:spLocks noChangeArrowheads="1"/>
              </p:cNvSpPr>
              <p:nvPr/>
            </p:nvSpPr>
            <p:spPr bwMode="auto">
              <a:xfrm>
                <a:off x="3513" y="2132"/>
                <a:ext cx="6" cy="1242"/>
              </a:xfrm>
              <a:prstGeom prst="rect">
                <a:avLst/>
              </a:prstGeom>
              <a:solidFill>
                <a:srgbClr val="FBFB00"/>
              </a:solidFill>
              <a:ln w="9525">
                <a:noFill/>
                <a:miter lim="800000"/>
                <a:headEnd/>
                <a:tailEnd/>
              </a:ln>
            </p:spPr>
            <p:txBody>
              <a:bodyPr/>
              <a:lstStyle/>
              <a:p>
                <a:endParaRPr lang="en-GB">
                  <a:solidFill>
                    <a:srgbClr val="0070C0"/>
                  </a:solidFill>
                </a:endParaRPr>
              </a:p>
            </p:txBody>
          </p:sp>
          <p:sp>
            <p:nvSpPr>
              <p:cNvPr id="83093" name="Rectangle 319"/>
              <p:cNvSpPr>
                <a:spLocks noChangeArrowheads="1"/>
              </p:cNvSpPr>
              <p:nvPr/>
            </p:nvSpPr>
            <p:spPr bwMode="auto">
              <a:xfrm>
                <a:off x="3519" y="2132"/>
                <a:ext cx="6" cy="1242"/>
              </a:xfrm>
              <a:prstGeom prst="rect">
                <a:avLst/>
              </a:prstGeom>
              <a:solidFill>
                <a:srgbClr val="FAFA00"/>
              </a:solidFill>
              <a:ln w="9525">
                <a:noFill/>
                <a:miter lim="800000"/>
                <a:headEnd/>
                <a:tailEnd/>
              </a:ln>
            </p:spPr>
            <p:txBody>
              <a:bodyPr/>
              <a:lstStyle/>
              <a:p>
                <a:endParaRPr lang="en-GB">
                  <a:solidFill>
                    <a:srgbClr val="0070C0"/>
                  </a:solidFill>
                </a:endParaRPr>
              </a:p>
            </p:txBody>
          </p:sp>
          <p:sp>
            <p:nvSpPr>
              <p:cNvPr id="83094" name="Rectangle 320"/>
              <p:cNvSpPr>
                <a:spLocks noChangeArrowheads="1"/>
              </p:cNvSpPr>
              <p:nvPr/>
            </p:nvSpPr>
            <p:spPr bwMode="auto">
              <a:xfrm>
                <a:off x="3525" y="2132"/>
                <a:ext cx="6" cy="1242"/>
              </a:xfrm>
              <a:prstGeom prst="rect">
                <a:avLst/>
              </a:prstGeom>
              <a:solidFill>
                <a:srgbClr val="F8F800"/>
              </a:solidFill>
              <a:ln w="9525">
                <a:noFill/>
                <a:miter lim="800000"/>
                <a:headEnd/>
                <a:tailEnd/>
              </a:ln>
            </p:spPr>
            <p:txBody>
              <a:bodyPr/>
              <a:lstStyle/>
              <a:p>
                <a:endParaRPr lang="en-GB">
                  <a:solidFill>
                    <a:srgbClr val="0070C0"/>
                  </a:solidFill>
                </a:endParaRPr>
              </a:p>
            </p:txBody>
          </p:sp>
          <p:sp>
            <p:nvSpPr>
              <p:cNvPr id="83095" name="Rectangle 321"/>
              <p:cNvSpPr>
                <a:spLocks noChangeArrowheads="1"/>
              </p:cNvSpPr>
              <p:nvPr/>
            </p:nvSpPr>
            <p:spPr bwMode="auto">
              <a:xfrm>
                <a:off x="3531" y="2132"/>
                <a:ext cx="6" cy="1242"/>
              </a:xfrm>
              <a:prstGeom prst="rect">
                <a:avLst/>
              </a:prstGeom>
              <a:solidFill>
                <a:srgbClr val="F6F600"/>
              </a:solidFill>
              <a:ln w="9525">
                <a:noFill/>
                <a:miter lim="800000"/>
                <a:headEnd/>
                <a:tailEnd/>
              </a:ln>
            </p:spPr>
            <p:txBody>
              <a:bodyPr/>
              <a:lstStyle/>
              <a:p>
                <a:endParaRPr lang="en-GB">
                  <a:solidFill>
                    <a:srgbClr val="0070C0"/>
                  </a:solidFill>
                </a:endParaRPr>
              </a:p>
            </p:txBody>
          </p:sp>
          <p:sp>
            <p:nvSpPr>
              <p:cNvPr id="83096" name="Rectangle 322"/>
              <p:cNvSpPr>
                <a:spLocks noChangeArrowheads="1"/>
              </p:cNvSpPr>
              <p:nvPr/>
            </p:nvSpPr>
            <p:spPr bwMode="auto">
              <a:xfrm>
                <a:off x="3537" y="2132"/>
                <a:ext cx="6" cy="1242"/>
              </a:xfrm>
              <a:prstGeom prst="rect">
                <a:avLst/>
              </a:prstGeom>
              <a:solidFill>
                <a:srgbClr val="F3F300"/>
              </a:solidFill>
              <a:ln w="9525">
                <a:noFill/>
                <a:miter lim="800000"/>
                <a:headEnd/>
                <a:tailEnd/>
              </a:ln>
            </p:spPr>
            <p:txBody>
              <a:bodyPr/>
              <a:lstStyle/>
              <a:p>
                <a:endParaRPr lang="en-GB">
                  <a:solidFill>
                    <a:srgbClr val="0070C0"/>
                  </a:solidFill>
                </a:endParaRPr>
              </a:p>
            </p:txBody>
          </p:sp>
          <p:sp>
            <p:nvSpPr>
              <p:cNvPr id="83097" name="Rectangle 323"/>
              <p:cNvSpPr>
                <a:spLocks noChangeArrowheads="1"/>
              </p:cNvSpPr>
              <p:nvPr/>
            </p:nvSpPr>
            <p:spPr bwMode="auto">
              <a:xfrm>
                <a:off x="3543" y="2132"/>
                <a:ext cx="6" cy="1242"/>
              </a:xfrm>
              <a:prstGeom prst="rect">
                <a:avLst/>
              </a:prstGeom>
              <a:solidFill>
                <a:srgbClr val="F0F000"/>
              </a:solidFill>
              <a:ln w="9525">
                <a:noFill/>
                <a:miter lim="800000"/>
                <a:headEnd/>
                <a:tailEnd/>
              </a:ln>
            </p:spPr>
            <p:txBody>
              <a:bodyPr/>
              <a:lstStyle/>
              <a:p>
                <a:endParaRPr lang="en-GB">
                  <a:solidFill>
                    <a:srgbClr val="0070C0"/>
                  </a:solidFill>
                </a:endParaRPr>
              </a:p>
            </p:txBody>
          </p:sp>
          <p:sp>
            <p:nvSpPr>
              <p:cNvPr id="83098" name="Rectangle 324"/>
              <p:cNvSpPr>
                <a:spLocks noChangeArrowheads="1"/>
              </p:cNvSpPr>
              <p:nvPr/>
            </p:nvSpPr>
            <p:spPr bwMode="auto">
              <a:xfrm>
                <a:off x="3549" y="2132"/>
                <a:ext cx="6" cy="1242"/>
              </a:xfrm>
              <a:prstGeom prst="rect">
                <a:avLst/>
              </a:prstGeom>
              <a:solidFill>
                <a:srgbClr val="EDED00"/>
              </a:solidFill>
              <a:ln w="9525">
                <a:noFill/>
                <a:miter lim="800000"/>
                <a:headEnd/>
                <a:tailEnd/>
              </a:ln>
            </p:spPr>
            <p:txBody>
              <a:bodyPr/>
              <a:lstStyle/>
              <a:p>
                <a:endParaRPr lang="en-GB">
                  <a:solidFill>
                    <a:srgbClr val="0070C0"/>
                  </a:solidFill>
                </a:endParaRPr>
              </a:p>
            </p:txBody>
          </p:sp>
          <p:sp>
            <p:nvSpPr>
              <p:cNvPr id="83099" name="Rectangle 325"/>
              <p:cNvSpPr>
                <a:spLocks noChangeArrowheads="1"/>
              </p:cNvSpPr>
              <p:nvPr/>
            </p:nvSpPr>
            <p:spPr bwMode="auto">
              <a:xfrm>
                <a:off x="3555" y="2132"/>
                <a:ext cx="6" cy="1242"/>
              </a:xfrm>
              <a:prstGeom prst="rect">
                <a:avLst/>
              </a:prstGeom>
              <a:solidFill>
                <a:srgbClr val="EAEA00"/>
              </a:solidFill>
              <a:ln w="9525">
                <a:noFill/>
                <a:miter lim="800000"/>
                <a:headEnd/>
                <a:tailEnd/>
              </a:ln>
            </p:spPr>
            <p:txBody>
              <a:bodyPr/>
              <a:lstStyle/>
              <a:p>
                <a:endParaRPr lang="en-GB">
                  <a:solidFill>
                    <a:srgbClr val="0070C0"/>
                  </a:solidFill>
                </a:endParaRPr>
              </a:p>
            </p:txBody>
          </p:sp>
          <p:sp>
            <p:nvSpPr>
              <p:cNvPr id="83100" name="Rectangle 326"/>
              <p:cNvSpPr>
                <a:spLocks noChangeArrowheads="1"/>
              </p:cNvSpPr>
              <p:nvPr/>
            </p:nvSpPr>
            <p:spPr bwMode="auto">
              <a:xfrm>
                <a:off x="3561" y="2132"/>
                <a:ext cx="6" cy="1242"/>
              </a:xfrm>
              <a:prstGeom prst="rect">
                <a:avLst/>
              </a:prstGeom>
              <a:solidFill>
                <a:srgbClr val="E7E700"/>
              </a:solidFill>
              <a:ln w="9525">
                <a:noFill/>
                <a:miter lim="800000"/>
                <a:headEnd/>
                <a:tailEnd/>
              </a:ln>
            </p:spPr>
            <p:txBody>
              <a:bodyPr/>
              <a:lstStyle/>
              <a:p>
                <a:endParaRPr lang="en-GB">
                  <a:solidFill>
                    <a:srgbClr val="0070C0"/>
                  </a:solidFill>
                </a:endParaRPr>
              </a:p>
            </p:txBody>
          </p:sp>
          <p:sp>
            <p:nvSpPr>
              <p:cNvPr id="83101" name="Rectangle 327"/>
              <p:cNvSpPr>
                <a:spLocks noChangeArrowheads="1"/>
              </p:cNvSpPr>
              <p:nvPr/>
            </p:nvSpPr>
            <p:spPr bwMode="auto">
              <a:xfrm>
                <a:off x="3567" y="2132"/>
                <a:ext cx="6" cy="1242"/>
              </a:xfrm>
              <a:prstGeom prst="rect">
                <a:avLst/>
              </a:prstGeom>
              <a:solidFill>
                <a:srgbClr val="E3E300"/>
              </a:solidFill>
              <a:ln w="9525">
                <a:noFill/>
                <a:miter lim="800000"/>
                <a:headEnd/>
                <a:tailEnd/>
              </a:ln>
            </p:spPr>
            <p:txBody>
              <a:bodyPr/>
              <a:lstStyle/>
              <a:p>
                <a:endParaRPr lang="en-GB">
                  <a:solidFill>
                    <a:srgbClr val="0070C0"/>
                  </a:solidFill>
                </a:endParaRPr>
              </a:p>
            </p:txBody>
          </p:sp>
          <p:sp>
            <p:nvSpPr>
              <p:cNvPr id="83102" name="Rectangle 328"/>
              <p:cNvSpPr>
                <a:spLocks noChangeArrowheads="1"/>
              </p:cNvSpPr>
              <p:nvPr/>
            </p:nvSpPr>
            <p:spPr bwMode="auto">
              <a:xfrm>
                <a:off x="3573" y="2132"/>
                <a:ext cx="6" cy="1242"/>
              </a:xfrm>
              <a:prstGeom prst="rect">
                <a:avLst/>
              </a:prstGeom>
              <a:solidFill>
                <a:srgbClr val="E0E000"/>
              </a:solidFill>
              <a:ln w="9525">
                <a:noFill/>
                <a:miter lim="800000"/>
                <a:headEnd/>
                <a:tailEnd/>
              </a:ln>
            </p:spPr>
            <p:txBody>
              <a:bodyPr/>
              <a:lstStyle/>
              <a:p>
                <a:endParaRPr lang="en-GB">
                  <a:solidFill>
                    <a:srgbClr val="0070C0"/>
                  </a:solidFill>
                </a:endParaRPr>
              </a:p>
            </p:txBody>
          </p:sp>
          <p:sp>
            <p:nvSpPr>
              <p:cNvPr id="83103" name="Rectangle 329"/>
              <p:cNvSpPr>
                <a:spLocks noChangeArrowheads="1"/>
              </p:cNvSpPr>
              <p:nvPr/>
            </p:nvSpPr>
            <p:spPr bwMode="auto">
              <a:xfrm>
                <a:off x="3579" y="2132"/>
                <a:ext cx="6" cy="1242"/>
              </a:xfrm>
              <a:prstGeom prst="rect">
                <a:avLst/>
              </a:prstGeom>
              <a:solidFill>
                <a:srgbClr val="DDDD00"/>
              </a:solidFill>
              <a:ln w="9525">
                <a:noFill/>
                <a:miter lim="800000"/>
                <a:headEnd/>
                <a:tailEnd/>
              </a:ln>
            </p:spPr>
            <p:txBody>
              <a:bodyPr/>
              <a:lstStyle/>
              <a:p>
                <a:endParaRPr lang="en-GB">
                  <a:solidFill>
                    <a:srgbClr val="0070C0"/>
                  </a:solidFill>
                </a:endParaRPr>
              </a:p>
            </p:txBody>
          </p:sp>
          <p:sp>
            <p:nvSpPr>
              <p:cNvPr id="83104" name="Rectangle 330"/>
              <p:cNvSpPr>
                <a:spLocks noChangeArrowheads="1"/>
              </p:cNvSpPr>
              <p:nvPr/>
            </p:nvSpPr>
            <p:spPr bwMode="auto">
              <a:xfrm>
                <a:off x="3585" y="2132"/>
                <a:ext cx="6" cy="1242"/>
              </a:xfrm>
              <a:prstGeom prst="rect">
                <a:avLst/>
              </a:prstGeom>
              <a:solidFill>
                <a:srgbClr val="DADA00"/>
              </a:solidFill>
              <a:ln w="9525">
                <a:noFill/>
                <a:miter lim="800000"/>
                <a:headEnd/>
                <a:tailEnd/>
              </a:ln>
            </p:spPr>
            <p:txBody>
              <a:bodyPr/>
              <a:lstStyle/>
              <a:p>
                <a:endParaRPr lang="en-GB">
                  <a:solidFill>
                    <a:srgbClr val="0070C0"/>
                  </a:solidFill>
                </a:endParaRPr>
              </a:p>
            </p:txBody>
          </p:sp>
          <p:sp>
            <p:nvSpPr>
              <p:cNvPr id="83105" name="Rectangle 331"/>
              <p:cNvSpPr>
                <a:spLocks noChangeArrowheads="1"/>
              </p:cNvSpPr>
              <p:nvPr/>
            </p:nvSpPr>
            <p:spPr bwMode="auto">
              <a:xfrm>
                <a:off x="3591" y="2132"/>
                <a:ext cx="6" cy="1242"/>
              </a:xfrm>
              <a:prstGeom prst="rect">
                <a:avLst/>
              </a:prstGeom>
              <a:solidFill>
                <a:srgbClr val="D8D800"/>
              </a:solidFill>
              <a:ln w="9525">
                <a:noFill/>
                <a:miter lim="800000"/>
                <a:headEnd/>
                <a:tailEnd/>
              </a:ln>
            </p:spPr>
            <p:txBody>
              <a:bodyPr/>
              <a:lstStyle/>
              <a:p>
                <a:endParaRPr lang="en-GB">
                  <a:solidFill>
                    <a:srgbClr val="0070C0"/>
                  </a:solidFill>
                </a:endParaRPr>
              </a:p>
            </p:txBody>
          </p:sp>
          <p:sp>
            <p:nvSpPr>
              <p:cNvPr id="83106" name="Rectangle 332"/>
              <p:cNvSpPr>
                <a:spLocks noChangeArrowheads="1"/>
              </p:cNvSpPr>
              <p:nvPr/>
            </p:nvSpPr>
            <p:spPr bwMode="auto">
              <a:xfrm>
                <a:off x="3597" y="2132"/>
                <a:ext cx="6" cy="1242"/>
              </a:xfrm>
              <a:prstGeom prst="rect">
                <a:avLst/>
              </a:prstGeom>
              <a:solidFill>
                <a:srgbClr val="D6D600"/>
              </a:solidFill>
              <a:ln w="9525">
                <a:noFill/>
                <a:miter lim="800000"/>
                <a:headEnd/>
                <a:tailEnd/>
              </a:ln>
            </p:spPr>
            <p:txBody>
              <a:bodyPr/>
              <a:lstStyle/>
              <a:p>
                <a:endParaRPr lang="en-GB">
                  <a:solidFill>
                    <a:srgbClr val="0070C0"/>
                  </a:solidFill>
                </a:endParaRPr>
              </a:p>
            </p:txBody>
          </p:sp>
          <p:sp>
            <p:nvSpPr>
              <p:cNvPr id="83107" name="Rectangle 333"/>
              <p:cNvSpPr>
                <a:spLocks noChangeArrowheads="1"/>
              </p:cNvSpPr>
              <p:nvPr/>
            </p:nvSpPr>
            <p:spPr bwMode="auto">
              <a:xfrm>
                <a:off x="3603" y="2132"/>
                <a:ext cx="6" cy="1242"/>
              </a:xfrm>
              <a:prstGeom prst="rect">
                <a:avLst/>
              </a:prstGeom>
              <a:solidFill>
                <a:srgbClr val="D5D500"/>
              </a:solidFill>
              <a:ln w="9525">
                <a:noFill/>
                <a:miter lim="800000"/>
                <a:headEnd/>
                <a:tailEnd/>
              </a:ln>
            </p:spPr>
            <p:txBody>
              <a:bodyPr/>
              <a:lstStyle/>
              <a:p>
                <a:endParaRPr lang="en-GB">
                  <a:solidFill>
                    <a:srgbClr val="0070C0"/>
                  </a:solidFill>
                </a:endParaRPr>
              </a:p>
            </p:txBody>
          </p:sp>
          <p:sp>
            <p:nvSpPr>
              <p:cNvPr id="83108" name="Rectangle 334"/>
              <p:cNvSpPr>
                <a:spLocks noChangeArrowheads="1"/>
              </p:cNvSpPr>
              <p:nvPr/>
            </p:nvSpPr>
            <p:spPr bwMode="auto">
              <a:xfrm>
                <a:off x="3609" y="2132"/>
                <a:ext cx="6" cy="1242"/>
              </a:xfrm>
              <a:prstGeom prst="rect">
                <a:avLst/>
              </a:prstGeom>
              <a:solidFill>
                <a:srgbClr val="D3D300"/>
              </a:solidFill>
              <a:ln w="9525">
                <a:noFill/>
                <a:miter lim="800000"/>
                <a:headEnd/>
                <a:tailEnd/>
              </a:ln>
            </p:spPr>
            <p:txBody>
              <a:bodyPr/>
              <a:lstStyle/>
              <a:p>
                <a:endParaRPr lang="en-GB">
                  <a:solidFill>
                    <a:srgbClr val="0070C0"/>
                  </a:solidFill>
                </a:endParaRPr>
              </a:p>
            </p:txBody>
          </p:sp>
          <p:sp>
            <p:nvSpPr>
              <p:cNvPr id="83109" name="Rectangle 335"/>
              <p:cNvSpPr>
                <a:spLocks noChangeArrowheads="1"/>
              </p:cNvSpPr>
              <p:nvPr/>
            </p:nvSpPr>
            <p:spPr bwMode="auto">
              <a:xfrm>
                <a:off x="3615" y="2132"/>
                <a:ext cx="6" cy="1242"/>
              </a:xfrm>
              <a:prstGeom prst="rect">
                <a:avLst/>
              </a:prstGeom>
              <a:solidFill>
                <a:srgbClr val="D2D200"/>
              </a:solidFill>
              <a:ln w="9525">
                <a:noFill/>
                <a:miter lim="800000"/>
                <a:headEnd/>
                <a:tailEnd/>
              </a:ln>
            </p:spPr>
            <p:txBody>
              <a:bodyPr/>
              <a:lstStyle/>
              <a:p>
                <a:endParaRPr lang="en-GB">
                  <a:solidFill>
                    <a:srgbClr val="0070C0"/>
                  </a:solidFill>
                </a:endParaRPr>
              </a:p>
            </p:txBody>
          </p:sp>
          <p:sp>
            <p:nvSpPr>
              <p:cNvPr id="83110" name="Rectangle 336"/>
              <p:cNvSpPr>
                <a:spLocks noChangeArrowheads="1"/>
              </p:cNvSpPr>
              <p:nvPr/>
            </p:nvSpPr>
            <p:spPr bwMode="auto">
              <a:xfrm>
                <a:off x="3621" y="2132"/>
                <a:ext cx="7" cy="1242"/>
              </a:xfrm>
              <a:prstGeom prst="rect">
                <a:avLst/>
              </a:prstGeom>
              <a:solidFill>
                <a:srgbClr val="D2D200"/>
              </a:solidFill>
              <a:ln w="9525">
                <a:noFill/>
                <a:miter lim="800000"/>
                <a:headEnd/>
                <a:tailEnd/>
              </a:ln>
            </p:spPr>
            <p:txBody>
              <a:bodyPr/>
              <a:lstStyle/>
              <a:p>
                <a:endParaRPr lang="en-GB">
                  <a:solidFill>
                    <a:srgbClr val="0070C0"/>
                  </a:solidFill>
                </a:endParaRPr>
              </a:p>
            </p:txBody>
          </p:sp>
        </p:grpSp>
        <p:sp>
          <p:nvSpPr>
            <p:cNvPr id="82965" name="Rectangle 337"/>
            <p:cNvSpPr>
              <a:spLocks noChangeArrowheads="1"/>
            </p:cNvSpPr>
            <p:nvPr/>
          </p:nvSpPr>
          <p:spPr bwMode="auto">
            <a:xfrm>
              <a:off x="3586" y="1882"/>
              <a:ext cx="272" cy="1242"/>
            </a:xfrm>
            <a:prstGeom prst="rect">
              <a:avLst/>
            </a:prstGeom>
            <a:noFill/>
            <a:ln w="9525">
              <a:noFill/>
              <a:miter lim="800000"/>
              <a:headEnd/>
              <a:tailEnd/>
            </a:ln>
          </p:spPr>
          <p:txBody>
            <a:bodyPr/>
            <a:lstStyle/>
            <a:p>
              <a:endParaRPr lang="en-GB">
                <a:solidFill>
                  <a:srgbClr val="0070C0"/>
                </a:solidFill>
              </a:endParaRPr>
            </a:p>
          </p:txBody>
        </p:sp>
        <p:grpSp>
          <p:nvGrpSpPr>
            <p:cNvPr id="10" name="Group 338"/>
            <p:cNvGrpSpPr>
              <a:grpSpLocks/>
            </p:cNvGrpSpPr>
            <p:nvPr/>
          </p:nvGrpSpPr>
          <p:grpSpPr bwMode="auto">
            <a:xfrm>
              <a:off x="4533" y="2117"/>
              <a:ext cx="271" cy="1007"/>
              <a:chOff x="4303" y="2367"/>
              <a:chExt cx="271" cy="1007"/>
            </a:xfrm>
          </p:grpSpPr>
          <p:sp>
            <p:nvSpPr>
              <p:cNvPr id="83021" name="Rectangle 339"/>
              <p:cNvSpPr>
                <a:spLocks noChangeArrowheads="1"/>
              </p:cNvSpPr>
              <p:nvPr/>
            </p:nvSpPr>
            <p:spPr bwMode="auto">
              <a:xfrm>
                <a:off x="4303" y="2367"/>
                <a:ext cx="6" cy="1007"/>
              </a:xfrm>
              <a:prstGeom prst="rect">
                <a:avLst/>
              </a:prstGeom>
              <a:solidFill>
                <a:srgbClr val="D2D200"/>
              </a:solidFill>
              <a:ln w="9525">
                <a:noFill/>
                <a:miter lim="800000"/>
                <a:headEnd/>
                <a:tailEnd/>
              </a:ln>
            </p:spPr>
            <p:txBody>
              <a:bodyPr/>
              <a:lstStyle/>
              <a:p>
                <a:endParaRPr lang="en-GB">
                  <a:solidFill>
                    <a:srgbClr val="0070C0"/>
                  </a:solidFill>
                </a:endParaRPr>
              </a:p>
            </p:txBody>
          </p:sp>
          <p:sp>
            <p:nvSpPr>
              <p:cNvPr id="83022" name="Rectangle 340"/>
              <p:cNvSpPr>
                <a:spLocks noChangeArrowheads="1"/>
              </p:cNvSpPr>
              <p:nvPr/>
            </p:nvSpPr>
            <p:spPr bwMode="auto">
              <a:xfrm>
                <a:off x="4309" y="2367"/>
                <a:ext cx="6" cy="1007"/>
              </a:xfrm>
              <a:prstGeom prst="rect">
                <a:avLst/>
              </a:prstGeom>
              <a:solidFill>
                <a:srgbClr val="D2D200"/>
              </a:solidFill>
              <a:ln w="9525">
                <a:noFill/>
                <a:miter lim="800000"/>
                <a:headEnd/>
                <a:tailEnd/>
              </a:ln>
            </p:spPr>
            <p:txBody>
              <a:bodyPr/>
              <a:lstStyle/>
              <a:p>
                <a:endParaRPr lang="en-GB">
                  <a:solidFill>
                    <a:srgbClr val="0070C0"/>
                  </a:solidFill>
                </a:endParaRPr>
              </a:p>
            </p:txBody>
          </p:sp>
          <p:sp>
            <p:nvSpPr>
              <p:cNvPr id="83023" name="Rectangle 341"/>
              <p:cNvSpPr>
                <a:spLocks noChangeArrowheads="1"/>
              </p:cNvSpPr>
              <p:nvPr/>
            </p:nvSpPr>
            <p:spPr bwMode="auto">
              <a:xfrm>
                <a:off x="4315" y="2367"/>
                <a:ext cx="6" cy="1007"/>
              </a:xfrm>
              <a:prstGeom prst="rect">
                <a:avLst/>
              </a:prstGeom>
              <a:solidFill>
                <a:srgbClr val="D3D300"/>
              </a:solidFill>
              <a:ln w="9525">
                <a:noFill/>
                <a:miter lim="800000"/>
                <a:headEnd/>
                <a:tailEnd/>
              </a:ln>
            </p:spPr>
            <p:txBody>
              <a:bodyPr/>
              <a:lstStyle/>
              <a:p>
                <a:endParaRPr lang="en-GB">
                  <a:solidFill>
                    <a:srgbClr val="0070C0"/>
                  </a:solidFill>
                </a:endParaRPr>
              </a:p>
            </p:txBody>
          </p:sp>
          <p:sp>
            <p:nvSpPr>
              <p:cNvPr id="83024" name="Rectangle 342"/>
              <p:cNvSpPr>
                <a:spLocks noChangeArrowheads="1"/>
              </p:cNvSpPr>
              <p:nvPr/>
            </p:nvSpPr>
            <p:spPr bwMode="auto">
              <a:xfrm>
                <a:off x="4321" y="2367"/>
                <a:ext cx="6" cy="1007"/>
              </a:xfrm>
              <a:prstGeom prst="rect">
                <a:avLst/>
              </a:prstGeom>
              <a:solidFill>
                <a:srgbClr val="D5D500"/>
              </a:solidFill>
              <a:ln w="9525">
                <a:noFill/>
                <a:miter lim="800000"/>
                <a:headEnd/>
                <a:tailEnd/>
              </a:ln>
            </p:spPr>
            <p:txBody>
              <a:bodyPr/>
              <a:lstStyle/>
              <a:p>
                <a:endParaRPr lang="en-GB">
                  <a:solidFill>
                    <a:srgbClr val="0070C0"/>
                  </a:solidFill>
                </a:endParaRPr>
              </a:p>
            </p:txBody>
          </p:sp>
          <p:sp>
            <p:nvSpPr>
              <p:cNvPr id="83025" name="Rectangle 343"/>
              <p:cNvSpPr>
                <a:spLocks noChangeArrowheads="1"/>
              </p:cNvSpPr>
              <p:nvPr/>
            </p:nvSpPr>
            <p:spPr bwMode="auto">
              <a:xfrm>
                <a:off x="4327" y="2367"/>
                <a:ext cx="6" cy="1007"/>
              </a:xfrm>
              <a:prstGeom prst="rect">
                <a:avLst/>
              </a:prstGeom>
              <a:solidFill>
                <a:srgbClr val="D6D600"/>
              </a:solidFill>
              <a:ln w="9525">
                <a:noFill/>
                <a:miter lim="800000"/>
                <a:headEnd/>
                <a:tailEnd/>
              </a:ln>
            </p:spPr>
            <p:txBody>
              <a:bodyPr/>
              <a:lstStyle/>
              <a:p>
                <a:endParaRPr lang="en-GB">
                  <a:solidFill>
                    <a:srgbClr val="0070C0"/>
                  </a:solidFill>
                </a:endParaRPr>
              </a:p>
            </p:txBody>
          </p:sp>
          <p:sp>
            <p:nvSpPr>
              <p:cNvPr id="83026" name="Rectangle 344"/>
              <p:cNvSpPr>
                <a:spLocks noChangeArrowheads="1"/>
              </p:cNvSpPr>
              <p:nvPr/>
            </p:nvSpPr>
            <p:spPr bwMode="auto">
              <a:xfrm>
                <a:off x="4333" y="2367"/>
                <a:ext cx="6" cy="1007"/>
              </a:xfrm>
              <a:prstGeom prst="rect">
                <a:avLst/>
              </a:prstGeom>
              <a:solidFill>
                <a:srgbClr val="D8D800"/>
              </a:solidFill>
              <a:ln w="9525">
                <a:noFill/>
                <a:miter lim="800000"/>
                <a:headEnd/>
                <a:tailEnd/>
              </a:ln>
            </p:spPr>
            <p:txBody>
              <a:bodyPr/>
              <a:lstStyle/>
              <a:p>
                <a:endParaRPr lang="en-GB">
                  <a:solidFill>
                    <a:srgbClr val="0070C0"/>
                  </a:solidFill>
                </a:endParaRPr>
              </a:p>
            </p:txBody>
          </p:sp>
          <p:sp>
            <p:nvSpPr>
              <p:cNvPr id="83027" name="Rectangle 345"/>
              <p:cNvSpPr>
                <a:spLocks noChangeArrowheads="1"/>
              </p:cNvSpPr>
              <p:nvPr/>
            </p:nvSpPr>
            <p:spPr bwMode="auto">
              <a:xfrm>
                <a:off x="4339" y="2367"/>
                <a:ext cx="6" cy="1007"/>
              </a:xfrm>
              <a:prstGeom prst="rect">
                <a:avLst/>
              </a:prstGeom>
              <a:solidFill>
                <a:srgbClr val="DADA00"/>
              </a:solidFill>
              <a:ln w="9525">
                <a:noFill/>
                <a:miter lim="800000"/>
                <a:headEnd/>
                <a:tailEnd/>
              </a:ln>
            </p:spPr>
            <p:txBody>
              <a:bodyPr/>
              <a:lstStyle/>
              <a:p>
                <a:endParaRPr lang="en-GB">
                  <a:solidFill>
                    <a:srgbClr val="0070C0"/>
                  </a:solidFill>
                </a:endParaRPr>
              </a:p>
            </p:txBody>
          </p:sp>
          <p:sp>
            <p:nvSpPr>
              <p:cNvPr id="83028" name="Rectangle 346"/>
              <p:cNvSpPr>
                <a:spLocks noChangeArrowheads="1"/>
              </p:cNvSpPr>
              <p:nvPr/>
            </p:nvSpPr>
            <p:spPr bwMode="auto">
              <a:xfrm>
                <a:off x="4345" y="2367"/>
                <a:ext cx="6" cy="1007"/>
              </a:xfrm>
              <a:prstGeom prst="rect">
                <a:avLst/>
              </a:prstGeom>
              <a:solidFill>
                <a:srgbClr val="DDDD00"/>
              </a:solidFill>
              <a:ln w="9525">
                <a:noFill/>
                <a:miter lim="800000"/>
                <a:headEnd/>
                <a:tailEnd/>
              </a:ln>
            </p:spPr>
            <p:txBody>
              <a:bodyPr/>
              <a:lstStyle/>
              <a:p>
                <a:endParaRPr lang="en-GB">
                  <a:solidFill>
                    <a:srgbClr val="0070C0"/>
                  </a:solidFill>
                </a:endParaRPr>
              </a:p>
            </p:txBody>
          </p:sp>
          <p:sp>
            <p:nvSpPr>
              <p:cNvPr id="83029" name="Rectangle 347"/>
              <p:cNvSpPr>
                <a:spLocks noChangeArrowheads="1"/>
              </p:cNvSpPr>
              <p:nvPr/>
            </p:nvSpPr>
            <p:spPr bwMode="auto">
              <a:xfrm>
                <a:off x="4351" y="2367"/>
                <a:ext cx="6" cy="1007"/>
              </a:xfrm>
              <a:prstGeom prst="rect">
                <a:avLst/>
              </a:prstGeom>
              <a:solidFill>
                <a:srgbClr val="E0E000"/>
              </a:solidFill>
              <a:ln w="9525">
                <a:noFill/>
                <a:miter lim="800000"/>
                <a:headEnd/>
                <a:tailEnd/>
              </a:ln>
            </p:spPr>
            <p:txBody>
              <a:bodyPr/>
              <a:lstStyle/>
              <a:p>
                <a:endParaRPr lang="en-GB">
                  <a:solidFill>
                    <a:srgbClr val="0070C0"/>
                  </a:solidFill>
                </a:endParaRPr>
              </a:p>
            </p:txBody>
          </p:sp>
          <p:sp>
            <p:nvSpPr>
              <p:cNvPr id="83030" name="Rectangle 348"/>
              <p:cNvSpPr>
                <a:spLocks noChangeArrowheads="1"/>
              </p:cNvSpPr>
              <p:nvPr/>
            </p:nvSpPr>
            <p:spPr bwMode="auto">
              <a:xfrm>
                <a:off x="4357" y="2367"/>
                <a:ext cx="6" cy="1007"/>
              </a:xfrm>
              <a:prstGeom prst="rect">
                <a:avLst/>
              </a:prstGeom>
              <a:solidFill>
                <a:srgbClr val="E3E300"/>
              </a:solidFill>
              <a:ln w="9525">
                <a:noFill/>
                <a:miter lim="800000"/>
                <a:headEnd/>
                <a:tailEnd/>
              </a:ln>
            </p:spPr>
            <p:txBody>
              <a:bodyPr/>
              <a:lstStyle/>
              <a:p>
                <a:endParaRPr lang="en-GB">
                  <a:solidFill>
                    <a:srgbClr val="0070C0"/>
                  </a:solidFill>
                </a:endParaRPr>
              </a:p>
            </p:txBody>
          </p:sp>
          <p:sp>
            <p:nvSpPr>
              <p:cNvPr id="83031" name="Rectangle 349"/>
              <p:cNvSpPr>
                <a:spLocks noChangeArrowheads="1"/>
              </p:cNvSpPr>
              <p:nvPr/>
            </p:nvSpPr>
            <p:spPr bwMode="auto">
              <a:xfrm>
                <a:off x="4363" y="2367"/>
                <a:ext cx="6" cy="1007"/>
              </a:xfrm>
              <a:prstGeom prst="rect">
                <a:avLst/>
              </a:prstGeom>
              <a:solidFill>
                <a:srgbClr val="E7E700"/>
              </a:solidFill>
              <a:ln w="9525">
                <a:noFill/>
                <a:miter lim="800000"/>
                <a:headEnd/>
                <a:tailEnd/>
              </a:ln>
            </p:spPr>
            <p:txBody>
              <a:bodyPr/>
              <a:lstStyle/>
              <a:p>
                <a:endParaRPr lang="en-GB">
                  <a:solidFill>
                    <a:srgbClr val="0070C0"/>
                  </a:solidFill>
                </a:endParaRPr>
              </a:p>
            </p:txBody>
          </p:sp>
          <p:sp>
            <p:nvSpPr>
              <p:cNvPr id="83032" name="Rectangle 350"/>
              <p:cNvSpPr>
                <a:spLocks noChangeArrowheads="1"/>
              </p:cNvSpPr>
              <p:nvPr/>
            </p:nvSpPr>
            <p:spPr bwMode="auto">
              <a:xfrm>
                <a:off x="4369" y="2367"/>
                <a:ext cx="6" cy="1007"/>
              </a:xfrm>
              <a:prstGeom prst="rect">
                <a:avLst/>
              </a:prstGeom>
              <a:solidFill>
                <a:srgbClr val="EAEA00"/>
              </a:solidFill>
              <a:ln w="9525">
                <a:noFill/>
                <a:miter lim="800000"/>
                <a:headEnd/>
                <a:tailEnd/>
              </a:ln>
            </p:spPr>
            <p:txBody>
              <a:bodyPr/>
              <a:lstStyle/>
              <a:p>
                <a:endParaRPr lang="en-GB">
                  <a:solidFill>
                    <a:srgbClr val="0070C0"/>
                  </a:solidFill>
                </a:endParaRPr>
              </a:p>
            </p:txBody>
          </p:sp>
          <p:sp>
            <p:nvSpPr>
              <p:cNvPr id="83033" name="Rectangle 351"/>
              <p:cNvSpPr>
                <a:spLocks noChangeArrowheads="1"/>
              </p:cNvSpPr>
              <p:nvPr/>
            </p:nvSpPr>
            <p:spPr bwMode="auto">
              <a:xfrm>
                <a:off x="4375" y="2367"/>
                <a:ext cx="6" cy="1007"/>
              </a:xfrm>
              <a:prstGeom prst="rect">
                <a:avLst/>
              </a:prstGeom>
              <a:solidFill>
                <a:srgbClr val="EDED00"/>
              </a:solidFill>
              <a:ln w="9525">
                <a:noFill/>
                <a:miter lim="800000"/>
                <a:headEnd/>
                <a:tailEnd/>
              </a:ln>
            </p:spPr>
            <p:txBody>
              <a:bodyPr/>
              <a:lstStyle/>
              <a:p>
                <a:endParaRPr lang="en-GB">
                  <a:solidFill>
                    <a:srgbClr val="0070C0"/>
                  </a:solidFill>
                </a:endParaRPr>
              </a:p>
            </p:txBody>
          </p:sp>
          <p:sp>
            <p:nvSpPr>
              <p:cNvPr id="83034" name="Rectangle 352"/>
              <p:cNvSpPr>
                <a:spLocks noChangeArrowheads="1"/>
              </p:cNvSpPr>
              <p:nvPr/>
            </p:nvSpPr>
            <p:spPr bwMode="auto">
              <a:xfrm>
                <a:off x="4381" y="2367"/>
                <a:ext cx="6" cy="1007"/>
              </a:xfrm>
              <a:prstGeom prst="rect">
                <a:avLst/>
              </a:prstGeom>
              <a:solidFill>
                <a:srgbClr val="F0F000"/>
              </a:solidFill>
              <a:ln w="9525">
                <a:noFill/>
                <a:miter lim="800000"/>
                <a:headEnd/>
                <a:tailEnd/>
              </a:ln>
            </p:spPr>
            <p:txBody>
              <a:bodyPr/>
              <a:lstStyle/>
              <a:p>
                <a:endParaRPr lang="en-GB">
                  <a:solidFill>
                    <a:srgbClr val="0070C0"/>
                  </a:solidFill>
                </a:endParaRPr>
              </a:p>
            </p:txBody>
          </p:sp>
          <p:sp>
            <p:nvSpPr>
              <p:cNvPr id="83035" name="Rectangle 353"/>
              <p:cNvSpPr>
                <a:spLocks noChangeArrowheads="1"/>
              </p:cNvSpPr>
              <p:nvPr/>
            </p:nvSpPr>
            <p:spPr bwMode="auto">
              <a:xfrm>
                <a:off x="4387" y="2367"/>
                <a:ext cx="6" cy="1007"/>
              </a:xfrm>
              <a:prstGeom prst="rect">
                <a:avLst/>
              </a:prstGeom>
              <a:solidFill>
                <a:srgbClr val="F3F300"/>
              </a:solidFill>
              <a:ln w="9525">
                <a:noFill/>
                <a:miter lim="800000"/>
                <a:headEnd/>
                <a:tailEnd/>
              </a:ln>
            </p:spPr>
            <p:txBody>
              <a:bodyPr/>
              <a:lstStyle/>
              <a:p>
                <a:endParaRPr lang="en-GB">
                  <a:solidFill>
                    <a:srgbClr val="0070C0"/>
                  </a:solidFill>
                </a:endParaRPr>
              </a:p>
            </p:txBody>
          </p:sp>
          <p:sp>
            <p:nvSpPr>
              <p:cNvPr id="83036" name="Rectangle 354"/>
              <p:cNvSpPr>
                <a:spLocks noChangeArrowheads="1"/>
              </p:cNvSpPr>
              <p:nvPr/>
            </p:nvSpPr>
            <p:spPr bwMode="auto">
              <a:xfrm>
                <a:off x="4393" y="2367"/>
                <a:ext cx="6" cy="1007"/>
              </a:xfrm>
              <a:prstGeom prst="rect">
                <a:avLst/>
              </a:prstGeom>
              <a:solidFill>
                <a:srgbClr val="F6F600"/>
              </a:solidFill>
              <a:ln w="9525">
                <a:noFill/>
                <a:miter lim="800000"/>
                <a:headEnd/>
                <a:tailEnd/>
              </a:ln>
            </p:spPr>
            <p:txBody>
              <a:bodyPr/>
              <a:lstStyle/>
              <a:p>
                <a:endParaRPr lang="en-GB">
                  <a:solidFill>
                    <a:srgbClr val="0070C0"/>
                  </a:solidFill>
                </a:endParaRPr>
              </a:p>
            </p:txBody>
          </p:sp>
          <p:sp>
            <p:nvSpPr>
              <p:cNvPr id="83037" name="Rectangle 355"/>
              <p:cNvSpPr>
                <a:spLocks noChangeArrowheads="1"/>
              </p:cNvSpPr>
              <p:nvPr/>
            </p:nvSpPr>
            <p:spPr bwMode="auto">
              <a:xfrm>
                <a:off x="4399" y="2367"/>
                <a:ext cx="6" cy="1007"/>
              </a:xfrm>
              <a:prstGeom prst="rect">
                <a:avLst/>
              </a:prstGeom>
              <a:solidFill>
                <a:srgbClr val="F8F800"/>
              </a:solidFill>
              <a:ln w="9525">
                <a:noFill/>
                <a:miter lim="800000"/>
                <a:headEnd/>
                <a:tailEnd/>
              </a:ln>
            </p:spPr>
            <p:txBody>
              <a:bodyPr/>
              <a:lstStyle/>
              <a:p>
                <a:endParaRPr lang="en-GB">
                  <a:solidFill>
                    <a:srgbClr val="0070C0"/>
                  </a:solidFill>
                </a:endParaRPr>
              </a:p>
            </p:txBody>
          </p:sp>
          <p:sp>
            <p:nvSpPr>
              <p:cNvPr id="83038" name="Rectangle 356"/>
              <p:cNvSpPr>
                <a:spLocks noChangeArrowheads="1"/>
              </p:cNvSpPr>
              <p:nvPr/>
            </p:nvSpPr>
            <p:spPr bwMode="auto">
              <a:xfrm>
                <a:off x="4405" y="2367"/>
                <a:ext cx="6" cy="1007"/>
              </a:xfrm>
              <a:prstGeom prst="rect">
                <a:avLst/>
              </a:prstGeom>
              <a:solidFill>
                <a:srgbClr val="FAFA00"/>
              </a:solidFill>
              <a:ln w="9525">
                <a:noFill/>
                <a:miter lim="800000"/>
                <a:headEnd/>
                <a:tailEnd/>
              </a:ln>
            </p:spPr>
            <p:txBody>
              <a:bodyPr/>
              <a:lstStyle/>
              <a:p>
                <a:endParaRPr lang="en-GB">
                  <a:solidFill>
                    <a:srgbClr val="0070C0"/>
                  </a:solidFill>
                </a:endParaRPr>
              </a:p>
            </p:txBody>
          </p:sp>
          <p:sp>
            <p:nvSpPr>
              <p:cNvPr id="83039" name="Rectangle 357"/>
              <p:cNvSpPr>
                <a:spLocks noChangeArrowheads="1"/>
              </p:cNvSpPr>
              <p:nvPr/>
            </p:nvSpPr>
            <p:spPr bwMode="auto">
              <a:xfrm>
                <a:off x="4411" y="2367"/>
                <a:ext cx="6" cy="1007"/>
              </a:xfrm>
              <a:prstGeom prst="rect">
                <a:avLst/>
              </a:prstGeom>
              <a:solidFill>
                <a:srgbClr val="FBFB00"/>
              </a:solidFill>
              <a:ln w="9525">
                <a:noFill/>
                <a:miter lim="800000"/>
                <a:headEnd/>
                <a:tailEnd/>
              </a:ln>
            </p:spPr>
            <p:txBody>
              <a:bodyPr/>
              <a:lstStyle/>
              <a:p>
                <a:endParaRPr lang="en-GB">
                  <a:solidFill>
                    <a:srgbClr val="0070C0"/>
                  </a:solidFill>
                </a:endParaRPr>
              </a:p>
            </p:txBody>
          </p:sp>
          <p:sp>
            <p:nvSpPr>
              <p:cNvPr id="83040" name="Rectangle 358"/>
              <p:cNvSpPr>
                <a:spLocks noChangeArrowheads="1"/>
              </p:cNvSpPr>
              <p:nvPr/>
            </p:nvSpPr>
            <p:spPr bwMode="auto">
              <a:xfrm>
                <a:off x="4417" y="2367"/>
                <a:ext cx="6" cy="1007"/>
              </a:xfrm>
              <a:prstGeom prst="rect">
                <a:avLst/>
              </a:prstGeom>
              <a:solidFill>
                <a:srgbClr val="FCFC00"/>
              </a:solidFill>
              <a:ln w="9525">
                <a:noFill/>
                <a:miter lim="800000"/>
                <a:headEnd/>
                <a:tailEnd/>
              </a:ln>
            </p:spPr>
            <p:txBody>
              <a:bodyPr/>
              <a:lstStyle/>
              <a:p>
                <a:endParaRPr lang="en-GB">
                  <a:solidFill>
                    <a:srgbClr val="0070C0"/>
                  </a:solidFill>
                </a:endParaRPr>
              </a:p>
            </p:txBody>
          </p:sp>
          <p:sp>
            <p:nvSpPr>
              <p:cNvPr id="83041" name="Rectangle 359"/>
              <p:cNvSpPr>
                <a:spLocks noChangeArrowheads="1"/>
              </p:cNvSpPr>
              <p:nvPr/>
            </p:nvSpPr>
            <p:spPr bwMode="auto">
              <a:xfrm>
                <a:off x="4423" y="2367"/>
                <a:ext cx="6" cy="1007"/>
              </a:xfrm>
              <a:prstGeom prst="rect">
                <a:avLst/>
              </a:prstGeom>
              <a:solidFill>
                <a:srgbClr val="FDFD00"/>
              </a:solidFill>
              <a:ln w="9525">
                <a:noFill/>
                <a:miter lim="800000"/>
                <a:headEnd/>
                <a:tailEnd/>
              </a:ln>
            </p:spPr>
            <p:txBody>
              <a:bodyPr/>
              <a:lstStyle/>
              <a:p>
                <a:endParaRPr lang="en-GB">
                  <a:solidFill>
                    <a:srgbClr val="0070C0"/>
                  </a:solidFill>
                </a:endParaRPr>
              </a:p>
            </p:txBody>
          </p:sp>
          <p:sp>
            <p:nvSpPr>
              <p:cNvPr id="83042" name="Rectangle 360"/>
              <p:cNvSpPr>
                <a:spLocks noChangeArrowheads="1"/>
              </p:cNvSpPr>
              <p:nvPr/>
            </p:nvSpPr>
            <p:spPr bwMode="auto">
              <a:xfrm>
                <a:off x="4429" y="2367"/>
                <a:ext cx="6" cy="1007"/>
              </a:xfrm>
              <a:prstGeom prst="rect">
                <a:avLst/>
              </a:prstGeom>
              <a:solidFill>
                <a:srgbClr val="FEFE00"/>
              </a:solidFill>
              <a:ln w="9525">
                <a:noFill/>
                <a:miter lim="800000"/>
                <a:headEnd/>
                <a:tailEnd/>
              </a:ln>
            </p:spPr>
            <p:txBody>
              <a:bodyPr/>
              <a:lstStyle/>
              <a:p>
                <a:endParaRPr lang="en-GB">
                  <a:solidFill>
                    <a:srgbClr val="0070C0"/>
                  </a:solidFill>
                </a:endParaRPr>
              </a:p>
            </p:txBody>
          </p:sp>
          <p:sp>
            <p:nvSpPr>
              <p:cNvPr id="83043" name="Rectangle 361"/>
              <p:cNvSpPr>
                <a:spLocks noChangeArrowheads="1"/>
              </p:cNvSpPr>
              <p:nvPr/>
            </p:nvSpPr>
            <p:spPr bwMode="auto">
              <a:xfrm>
                <a:off x="4435" y="2367"/>
                <a:ext cx="6" cy="1007"/>
              </a:xfrm>
              <a:prstGeom prst="rect">
                <a:avLst/>
              </a:prstGeom>
              <a:solidFill>
                <a:srgbClr val="FFFF00"/>
              </a:solidFill>
              <a:ln w="9525">
                <a:noFill/>
                <a:miter lim="800000"/>
                <a:headEnd/>
                <a:tailEnd/>
              </a:ln>
            </p:spPr>
            <p:txBody>
              <a:bodyPr/>
              <a:lstStyle/>
              <a:p>
                <a:endParaRPr lang="en-GB">
                  <a:solidFill>
                    <a:srgbClr val="0070C0"/>
                  </a:solidFill>
                </a:endParaRPr>
              </a:p>
            </p:txBody>
          </p:sp>
          <p:sp>
            <p:nvSpPr>
              <p:cNvPr id="83044" name="Rectangle 362"/>
              <p:cNvSpPr>
                <a:spLocks noChangeArrowheads="1"/>
              </p:cNvSpPr>
              <p:nvPr/>
            </p:nvSpPr>
            <p:spPr bwMode="auto">
              <a:xfrm>
                <a:off x="4441" y="2367"/>
                <a:ext cx="6" cy="1007"/>
              </a:xfrm>
              <a:prstGeom prst="rect">
                <a:avLst/>
              </a:prstGeom>
              <a:solidFill>
                <a:srgbClr val="FFFF00"/>
              </a:solidFill>
              <a:ln w="9525">
                <a:noFill/>
                <a:miter lim="800000"/>
                <a:headEnd/>
                <a:tailEnd/>
              </a:ln>
            </p:spPr>
            <p:txBody>
              <a:bodyPr/>
              <a:lstStyle/>
              <a:p>
                <a:endParaRPr lang="en-GB">
                  <a:solidFill>
                    <a:srgbClr val="0070C0"/>
                  </a:solidFill>
                </a:endParaRPr>
              </a:p>
            </p:txBody>
          </p:sp>
          <p:sp>
            <p:nvSpPr>
              <p:cNvPr id="83045" name="Rectangle 363"/>
              <p:cNvSpPr>
                <a:spLocks noChangeArrowheads="1"/>
              </p:cNvSpPr>
              <p:nvPr/>
            </p:nvSpPr>
            <p:spPr bwMode="auto">
              <a:xfrm>
                <a:off x="4447" y="2367"/>
                <a:ext cx="6" cy="1007"/>
              </a:xfrm>
              <a:prstGeom prst="rect">
                <a:avLst/>
              </a:prstGeom>
              <a:solidFill>
                <a:srgbClr val="FDFD00"/>
              </a:solidFill>
              <a:ln w="9525">
                <a:noFill/>
                <a:miter lim="800000"/>
                <a:headEnd/>
                <a:tailEnd/>
              </a:ln>
            </p:spPr>
            <p:txBody>
              <a:bodyPr/>
              <a:lstStyle/>
              <a:p>
                <a:endParaRPr lang="en-GB">
                  <a:solidFill>
                    <a:srgbClr val="0070C0"/>
                  </a:solidFill>
                </a:endParaRPr>
              </a:p>
            </p:txBody>
          </p:sp>
          <p:sp>
            <p:nvSpPr>
              <p:cNvPr id="83046" name="Rectangle 364"/>
              <p:cNvSpPr>
                <a:spLocks noChangeArrowheads="1"/>
              </p:cNvSpPr>
              <p:nvPr/>
            </p:nvSpPr>
            <p:spPr bwMode="auto">
              <a:xfrm>
                <a:off x="4453" y="2367"/>
                <a:ext cx="6" cy="1007"/>
              </a:xfrm>
              <a:prstGeom prst="rect">
                <a:avLst/>
              </a:prstGeom>
              <a:solidFill>
                <a:srgbClr val="FCFC00"/>
              </a:solidFill>
              <a:ln w="9525">
                <a:noFill/>
                <a:miter lim="800000"/>
                <a:headEnd/>
                <a:tailEnd/>
              </a:ln>
            </p:spPr>
            <p:txBody>
              <a:bodyPr/>
              <a:lstStyle/>
              <a:p>
                <a:endParaRPr lang="en-GB">
                  <a:solidFill>
                    <a:srgbClr val="0070C0"/>
                  </a:solidFill>
                </a:endParaRPr>
              </a:p>
            </p:txBody>
          </p:sp>
          <p:sp>
            <p:nvSpPr>
              <p:cNvPr id="83047" name="Rectangle 365"/>
              <p:cNvSpPr>
                <a:spLocks noChangeArrowheads="1"/>
              </p:cNvSpPr>
              <p:nvPr/>
            </p:nvSpPr>
            <p:spPr bwMode="auto">
              <a:xfrm>
                <a:off x="4459" y="2367"/>
                <a:ext cx="6" cy="1007"/>
              </a:xfrm>
              <a:prstGeom prst="rect">
                <a:avLst/>
              </a:prstGeom>
              <a:solidFill>
                <a:srgbClr val="FBFB00"/>
              </a:solidFill>
              <a:ln w="9525">
                <a:noFill/>
                <a:miter lim="800000"/>
                <a:headEnd/>
                <a:tailEnd/>
              </a:ln>
            </p:spPr>
            <p:txBody>
              <a:bodyPr/>
              <a:lstStyle/>
              <a:p>
                <a:endParaRPr lang="en-GB">
                  <a:solidFill>
                    <a:srgbClr val="0070C0"/>
                  </a:solidFill>
                </a:endParaRPr>
              </a:p>
            </p:txBody>
          </p:sp>
          <p:sp>
            <p:nvSpPr>
              <p:cNvPr id="83048" name="Rectangle 366"/>
              <p:cNvSpPr>
                <a:spLocks noChangeArrowheads="1"/>
              </p:cNvSpPr>
              <p:nvPr/>
            </p:nvSpPr>
            <p:spPr bwMode="auto">
              <a:xfrm>
                <a:off x="4465" y="2367"/>
                <a:ext cx="6" cy="1007"/>
              </a:xfrm>
              <a:prstGeom prst="rect">
                <a:avLst/>
              </a:prstGeom>
              <a:solidFill>
                <a:srgbClr val="FAFA00"/>
              </a:solidFill>
              <a:ln w="9525">
                <a:noFill/>
                <a:miter lim="800000"/>
                <a:headEnd/>
                <a:tailEnd/>
              </a:ln>
            </p:spPr>
            <p:txBody>
              <a:bodyPr/>
              <a:lstStyle/>
              <a:p>
                <a:endParaRPr lang="en-GB">
                  <a:solidFill>
                    <a:srgbClr val="0070C0"/>
                  </a:solidFill>
                </a:endParaRPr>
              </a:p>
            </p:txBody>
          </p:sp>
          <p:sp>
            <p:nvSpPr>
              <p:cNvPr id="83049" name="Rectangle 367"/>
              <p:cNvSpPr>
                <a:spLocks noChangeArrowheads="1"/>
              </p:cNvSpPr>
              <p:nvPr/>
            </p:nvSpPr>
            <p:spPr bwMode="auto">
              <a:xfrm>
                <a:off x="4471" y="2367"/>
                <a:ext cx="6" cy="1007"/>
              </a:xfrm>
              <a:prstGeom prst="rect">
                <a:avLst/>
              </a:prstGeom>
              <a:solidFill>
                <a:srgbClr val="F8F800"/>
              </a:solidFill>
              <a:ln w="9525">
                <a:noFill/>
                <a:miter lim="800000"/>
                <a:headEnd/>
                <a:tailEnd/>
              </a:ln>
            </p:spPr>
            <p:txBody>
              <a:bodyPr/>
              <a:lstStyle/>
              <a:p>
                <a:endParaRPr lang="en-GB">
                  <a:solidFill>
                    <a:srgbClr val="0070C0"/>
                  </a:solidFill>
                </a:endParaRPr>
              </a:p>
            </p:txBody>
          </p:sp>
          <p:sp>
            <p:nvSpPr>
              <p:cNvPr id="83050" name="Rectangle 368"/>
              <p:cNvSpPr>
                <a:spLocks noChangeArrowheads="1"/>
              </p:cNvSpPr>
              <p:nvPr/>
            </p:nvSpPr>
            <p:spPr bwMode="auto">
              <a:xfrm>
                <a:off x="4477" y="2367"/>
                <a:ext cx="6" cy="1007"/>
              </a:xfrm>
              <a:prstGeom prst="rect">
                <a:avLst/>
              </a:prstGeom>
              <a:solidFill>
                <a:srgbClr val="F6F600"/>
              </a:solidFill>
              <a:ln w="9525">
                <a:noFill/>
                <a:miter lim="800000"/>
                <a:headEnd/>
                <a:tailEnd/>
              </a:ln>
            </p:spPr>
            <p:txBody>
              <a:bodyPr/>
              <a:lstStyle/>
              <a:p>
                <a:endParaRPr lang="en-GB">
                  <a:solidFill>
                    <a:srgbClr val="0070C0"/>
                  </a:solidFill>
                </a:endParaRPr>
              </a:p>
            </p:txBody>
          </p:sp>
          <p:sp>
            <p:nvSpPr>
              <p:cNvPr id="83051" name="Rectangle 369"/>
              <p:cNvSpPr>
                <a:spLocks noChangeArrowheads="1"/>
              </p:cNvSpPr>
              <p:nvPr/>
            </p:nvSpPr>
            <p:spPr bwMode="auto">
              <a:xfrm>
                <a:off x="4483" y="2367"/>
                <a:ext cx="7" cy="1007"/>
              </a:xfrm>
              <a:prstGeom prst="rect">
                <a:avLst/>
              </a:prstGeom>
              <a:solidFill>
                <a:srgbClr val="F3F300"/>
              </a:solidFill>
              <a:ln w="9525">
                <a:noFill/>
                <a:miter lim="800000"/>
                <a:headEnd/>
                <a:tailEnd/>
              </a:ln>
            </p:spPr>
            <p:txBody>
              <a:bodyPr/>
              <a:lstStyle/>
              <a:p>
                <a:endParaRPr lang="en-GB">
                  <a:solidFill>
                    <a:srgbClr val="0070C0"/>
                  </a:solidFill>
                </a:endParaRPr>
              </a:p>
            </p:txBody>
          </p:sp>
          <p:sp>
            <p:nvSpPr>
              <p:cNvPr id="83052" name="Rectangle 370"/>
              <p:cNvSpPr>
                <a:spLocks noChangeArrowheads="1"/>
              </p:cNvSpPr>
              <p:nvPr/>
            </p:nvSpPr>
            <p:spPr bwMode="auto">
              <a:xfrm>
                <a:off x="4490" y="2367"/>
                <a:ext cx="6" cy="1007"/>
              </a:xfrm>
              <a:prstGeom prst="rect">
                <a:avLst/>
              </a:prstGeom>
              <a:solidFill>
                <a:srgbClr val="F0F000"/>
              </a:solidFill>
              <a:ln w="9525">
                <a:noFill/>
                <a:miter lim="800000"/>
                <a:headEnd/>
                <a:tailEnd/>
              </a:ln>
            </p:spPr>
            <p:txBody>
              <a:bodyPr/>
              <a:lstStyle/>
              <a:p>
                <a:endParaRPr lang="en-GB">
                  <a:solidFill>
                    <a:srgbClr val="0070C0"/>
                  </a:solidFill>
                </a:endParaRPr>
              </a:p>
            </p:txBody>
          </p:sp>
          <p:sp>
            <p:nvSpPr>
              <p:cNvPr id="83053" name="Rectangle 371"/>
              <p:cNvSpPr>
                <a:spLocks noChangeArrowheads="1"/>
              </p:cNvSpPr>
              <p:nvPr/>
            </p:nvSpPr>
            <p:spPr bwMode="auto">
              <a:xfrm>
                <a:off x="4496" y="2367"/>
                <a:ext cx="6" cy="1007"/>
              </a:xfrm>
              <a:prstGeom prst="rect">
                <a:avLst/>
              </a:prstGeom>
              <a:solidFill>
                <a:srgbClr val="EDED00"/>
              </a:solidFill>
              <a:ln w="9525">
                <a:noFill/>
                <a:miter lim="800000"/>
                <a:headEnd/>
                <a:tailEnd/>
              </a:ln>
            </p:spPr>
            <p:txBody>
              <a:bodyPr/>
              <a:lstStyle/>
              <a:p>
                <a:endParaRPr lang="en-GB">
                  <a:solidFill>
                    <a:srgbClr val="0070C0"/>
                  </a:solidFill>
                </a:endParaRPr>
              </a:p>
            </p:txBody>
          </p:sp>
          <p:sp>
            <p:nvSpPr>
              <p:cNvPr id="83054" name="Rectangle 372"/>
              <p:cNvSpPr>
                <a:spLocks noChangeArrowheads="1"/>
              </p:cNvSpPr>
              <p:nvPr/>
            </p:nvSpPr>
            <p:spPr bwMode="auto">
              <a:xfrm>
                <a:off x="4502" y="2367"/>
                <a:ext cx="6" cy="1007"/>
              </a:xfrm>
              <a:prstGeom prst="rect">
                <a:avLst/>
              </a:prstGeom>
              <a:solidFill>
                <a:srgbClr val="EAEA00"/>
              </a:solidFill>
              <a:ln w="9525">
                <a:noFill/>
                <a:miter lim="800000"/>
                <a:headEnd/>
                <a:tailEnd/>
              </a:ln>
            </p:spPr>
            <p:txBody>
              <a:bodyPr/>
              <a:lstStyle/>
              <a:p>
                <a:endParaRPr lang="en-GB">
                  <a:solidFill>
                    <a:srgbClr val="0070C0"/>
                  </a:solidFill>
                </a:endParaRPr>
              </a:p>
            </p:txBody>
          </p:sp>
          <p:sp>
            <p:nvSpPr>
              <p:cNvPr id="83055" name="Rectangle 373"/>
              <p:cNvSpPr>
                <a:spLocks noChangeArrowheads="1"/>
              </p:cNvSpPr>
              <p:nvPr/>
            </p:nvSpPr>
            <p:spPr bwMode="auto">
              <a:xfrm>
                <a:off x="4508" y="2367"/>
                <a:ext cx="6" cy="1007"/>
              </a:xfrm>
              <a:prstGeom prst="rect">
                <a:avLst/>
              </a:prstGeom>
              <a:solidFill>
                <a:srgbClr val="E7E700"/>
              </a:solidFill>
              <a:ln w="9525">
                <a:noFill/>
                <a:miter lim="800000"/>
                <a:headEnd/>
                <a:tailEnd/>
              </a:ln>
            </p:spPr>
            <p:txBody>
              <a:bodyPr/>
              <a:lstStyle/>
              <a:p>
                <a:endParaRPr lang="en-GB">
                  <a:solidFill>
                    <a:srgbClr val="0070C0"/>
                  </a:solidFill>
                </a:endParaRPr>
              </a:p>
            </p:txBody>
          </p:sp>
          <p:sp>
            <p:nvSpPr>
              <p:cNvPr id="83056" name="Rectangle 374"/>
              <p:cNvSpPr>
                <a:spLocks noChangeArrowheads="1"/>
              </p:cNvSpPr>
              <p:nvPr/>
            </p:nvSpPr>
            <p:spPr bwMode="auto">
              <a:xfrm>
                <a:off x="4514" y="2367"/>
                <a:ext cx="6" cy="1007"/>
              </a:xfrm>
              <a:prstGeom prst="rect">
                <a:avLst/>
              </a:prstGeom>
              <a:solidFill>
                <a:srgbClr val="E3E300"/>
              </a:solidFill>
              <a:ln w="9525">
                <a:noFill/>
                <a:miter lim="800000"/>
                <a:headEnd/>
                <a:tailEnd/>
              </a:ln>
            </p:spPr>
            <p:txBody>
              <a:bodyPr/>
              <a:lstStyle/>
              <a:p>
                <a:endParaRPr lang="en-GB">
                  <a:solidFill>
                    <a:srgbClr val="0070C0"/>
                  </a:solidFill>
                </a:endParaRPr>
              </a:p>
            </p:txBody>
          </p:sp>
          <p:sp>
            <p:nvSpPr>
              <p:cNvPr id="83057" name="Rectangle 375"/>
              <p:cNvSpPr>
                <a:spLocks noChangeArrowheads="1"/>
              </p:cNvSpPr>
              <p:nvPr/>
            </p:nvSpPr>
            <p:spPr bwMode="auto">
              <a:xfrm>
                <a:off x="4520" y="2367"/>
                <a:ext cx="6" cy="1007"/>
              </a:xfrm>
              <a:prstGeom prst="rect">
                <a:avLst/>
              </a:prstGeom>
              <a:solidFill>
                <a:srgbClr val="E0E000"/>
              </a:solidFill>
              <a:ln w="9525">
                <a:noFill/>
                <a:miter lim="800000"/>
                <a:headEnd/>
                <a:tailEnd/>
              </a:ln>
            </p:spPr>
            <p:txBody>
              <a:bodyPr/>
              <a:lstStyle/>
              <a:p>
                <a:endParaRPr lang="en-GB">
                  <a:solidFill>
                    <a:srgbClr val="0070C0"/>
                  </a:solidFill>
                </a:endParaRPr>
              </a:p>
            </p:txBody>
          </p:sp>
          <p:sp>
            <p:nvSpPr>
              <p:cNvPr id="83058" name="Rectangle 376"/>
              <p:cNvSpPr>
                <a:spLocks noChangeArrowheads="1"/>
              </p:cNvSpPr>
              <p:nvPr/>
            </p:nvSpPr>
            <p:spPr bwMode="auto">
              <a:xfrm>
                <a:off x="4526" y="2367"/>
                <a:ext cx="6" cy="1007"/>
              </a:xfrm>
              <a:prstGeom prst="rect">
                <a:avLst/>
              </a:prstGeom>
              <a:solidFill>
                <a:srgbClr val="DDDD00"/>
              </a:solidFill>
              <a:ln w="9525">
                <a:noFill/>
                <a:miter lim="800000"/>
                <a:headEnd/>
                <a:tailEnd/>
              </a:ln>
            </p:spPr>
            <p:txBody>
              <a:bodyPr/>
              <a:lstStyle/>
              <a:p>
                <a:endParaRPr lang="en-GB">
                  <a:solidFill>
                    <a:srgbClr val="0070C0"/>
                  </a:solidFill>
                </a:endParaRPr>
              </a:p>
            </p:txBody>
          </p:sp>
          <p:sp>
            <p:nvSpPr>
              <p:cNvPr id="83059" name="Rectangle 377"/>
              <p:cNvSpPr>
                <a:spLocks noChangeArrowheads="1"/>
              </p:cNvSpPr>
              <p:nvPr/>
            </p:nvSpPr>
            <p:spPr bwMode="auto">
              <a:xfrm>
                <a:off x="4532" y="2367"/>
                <a:ext cx="6" cy="1007"/>
              </a:xfrm>
              <a:prstGeom prst="rect">
                <a:avLst/>
              </a:prstGeom>
              <a:solidFill>
                <a:srgbClr val="DADA00"/>
              </a:solidFill>
              <a:ln w="9525">
                <a:noFill/>
                <a:miter lim="800000"/>
                <a:headEnd/>
                <a:tailEnd/>
              </a:ln>
            </p:spPr>
            <p:txBody>
              <a:bodyPr/>
              <a:lstStyle/>
              <a:p>
                <a:endParaRPr lang="en-GB">
                  <a:solidFill>
                    <a:srgbClr val="0070C0"/>
                  </a:solidFill>
                </a:endParaRPr>
              </a:p>
            </p:txBody>
          </p:sp>
          <p:sp>
            <p:nvSpPr>
              <p:cNvPr id="83060" name="Rectangle 378"/>
              <p:cNvSpPr>
                <a:spLocks noChangeArrowheads="1"/>
              </p:cNvSpPr>
              <p:nvPr/>
            </p:nvSpPr>
            <p:spPr bwMode="auto">
              <a:xfrm>
                <a:off x="4538" y="2367"/>
                <a:ext cx="6" cy="1007"/>
              </a:xfrm>
              <a:prstGeom prst="rect">
                <a:avLst/>
              </a:prstGeom>
              <a:solidFill>
                <a:srgbClr val="D8D800"/>
              </a:solidFill>
              <a:ln w="9525">
                <a:noFill/>
                <a:miter lim="800000"/>
                <a:headEnd/>
                <a:tailEnd/>
              </a:ln>
            </p:spPr>
            <p:txBody>
              <a:bodyPr/>
              <a:lstStyle/>
              <a:p>
                <a:endParaRPr lang="en-GB">
                  <a:solidFill>
                    <a:srgbClr val="0070C0"/>
                  </a:solidFill>
                </a:endParaRPr>
              </a:p>
            </p:txBody>
          </p:sp>
          <p:sp>
            <p:nvSpPr>
              <p:cNvPr id="83061" name="Rectangle 379"/>
              <p:cNvSpPr>
                <a:spLocks noChangeArrowheads="1"/>
              </p:cNvSpPr>
              <p:nvPr/>
            </p:nvSpPr>
            <p:spPr bwMode="auto">
              <a:xfrm>
                <a:off x="4544" y="2367"/>
                <a:ext cx="6" cy="1007"/>
              </a:xfrm>
              <a:prstGeom prst="rect">
                <a:avLst/>
              </a:prstGeom>
              <a:solidFill>
                <a:srgbClr val="D6D600"/>
              </a:solidFill>
              <a:ln w="9525">
                <a:noFill/>
                <a:miter lim="800000"/>
                <a:headEnd/>
                <a:tailEnd/>
              </a:ln>
            </p:spPr>
            <p:txBody>
              <a:bodyPr/>
              <a:lstStyle/>
              <a:p>
                <a:endParaRPr lang="en-GB">
                  <a:solidFill>
                    <a:srgbClr val="0070C0"/>
                  </a:solidFill>
                </a:endParaRPr>
              </a:p>
            </p:txBody>
          </p:sp>
          <p:sp>
            <p:nvSpPr>
              <p:cNvPr id="83062" name="Rectangle 380"/>
              <p:cNvSpPr>
                <a:spLocks noChangeArrowheads="1"/>
              </p:cNvSpPr>
              <p:nvPr/>
            </p:nvSpPr>
            <p:spPr bwMode="auto">
              <a:xfrm>
                <a:off x="4550" y="2367"/>
                <a:ext cx="6" cy="1007"/>
              </a:xfrm>
              <a:prstGeom prst="rect">
                <a:avLst/>
              </a:prstGeom>
              <a:solidFill>
                <a:srgbClr val="D5D500"/>
              </a:solidFill>
              <a:ln w="9525">
                <a:noFill/>
                <a:miter lim="800000"/>
                <a:headEnd/>
                <a:tailEnd/>
              </a:ln>
            </p:spPr>
            <p:txBody>
              <a:bodyPr/>
              <a:lstStyle/>
              <a:p>
                <a:endParaRPr lang="en-GB">
                  <a:solidFill>
                    <a:srgbClr val="0070C0"/>
                  </a:solidFill>
                </a:endParaRPr>
              </a:p>
            </p:txBody>
          </p:sp>
          <p:sp>
            <p:nvSpPr>
              <p:cNvPr id="83063" name="Rectangle 381"/>
              <p:cNvSpPr>
                <a:spLocks noChangeArrowheads="1"/>
              </p:cNvSpPr>
              <p:nvPr/>
            </p:nvSpPr>
            <p:spPr bwMode="auto">
              <a:xfrm>
                <a:off x="4556" y="2367"/>
                <a:ext cx="6" cy="1007"/>
              </a:xfrm>
              <a:prstGeom prst="rect">
                <a:avLst/>
              </a:prstGeom>
              <a:solidFill>
                <a:srgbClr val="D3D300"/>
              </a:solidFill>
              <a:ln w="9525">
                <a:noFill/>
                <a:miter lim="800000"/>
                <a:headEnd/>
                <a:tailEnd/>
              </a:ln>
            </p:spPr>
            <p:txBody>
              <a:bodyPr/>
              <a:lstStyle/>
              <a:p>
                <a:endParaRPr lang="en-GB">
                  <a:solidFill>
                    <a:srgbClr val="0070C0"/>
                  </a:solidFill>
                </a:endParaRPr>
              </a:p>
            </p:txBody>
          </p:sp>
          <p:sp>
            <p:nvSpPr>
              <p:cNvPr id="83064" name="Rectangle 382"/>
              <p:cNvSpPr>
                <a:spLocks noChangeArrowheads="1"/>
              </p:cNvSpPr>
              <p:nvPr/>
            </p:nvSpPr>
            <p:spPr bwMode="auto">
              <a:xfrm>
                <a:off x="4562" y="2367"/>
                <a:ext cx="6" cy="1007"/>
              </a:xfrm>
              <a:prstGeom prst="rect">
                <a:avLst/>
              </a:prstGeom>
              <a:solidFill>
                <a:srgbClr val="D2D200"/>
              </a:solidFill>
              <a:ln w="9525">
                <a:noFill/>
                <a:miter lim="800000"/>
                <a:headEnd/>
                <a:tailEnd/>
              </a:ln>
            </p:spPr>
            <p:txBody>
              <a:bodyPr/>
              <a:lstStyle/>
              <a:p>
                <a:endParaRPr lang="en-GB">
                  <a:solidFill>
                    <a:srgbClr val="0070C0"/>
                  </a:solidFill>
                </a:endParaRPr>
              </a:p>
            </p:txBody>
          </p:sp>
          <p:sp>
            <p:nvSpPr>
              <p:cNvPr id="83065" name="Rectangle 383"/>
              <p:cNvSpPr>
                <a:spLocks noChangeArrowheads="1"/>
              </p:cNvSpPr>
              <p:nvPr/>
            </p:nvSpPr>
            <p:spPr bwMode="auto">
              <a:xfrm>
                <a:off x="4568" y="2367"/>
                <a:ext cx="6" cy="1007"/>
              </a:xfrm>
              <a:prstGeom prst="rect">
                <a:avLst/>
              </a:prstGeom>
              <a:solidFill>
                <a:srgbClr val="D2D200"/>
              </a:solidFill>
              <a:ln w="9525">
                <a:noFill/>
                <a:miter lim="800000"/>
                <a:headEnd/>
                <a:tailEnd/>
              </a:ln>
            </p:spPr>
            <p:txBody>
              <a:bodyPr/>
              <a:lstStyle/>
              <a:p>
                <a:endParaRPr lang="en-GB">
                  <a:solidFill>
                    <a:srgbClr val="0070C0"/>
                  </a:solidFill>
                </a:endParaRPr>
              </a:p>
            </p:txBody>
          </p:sp>
        </p:grpSp>
        <p:sp>
          <p:nvSpPr>
            <p:cNvPr id="82967" name="Rectangle 384"/>
            <p:cNvSpPr>
              <a:spLocks noChangeArrowheads="1"/>
            </p:cNvSpPr>
            <p:nvPr/>
          </p:nvSpPr>
          <p:spPr bwMode="auto">
            <a:xfrm>
              <a:off x="4533" y="2117"/>
              <a:ext cx="271" cy="1007"/>
            </a:xfrm>
            <a:prstGeom prst="rect">
              <a:avLst/>
            </a:prstGeom>
            <a:noFill/>
            <a:ln w="9525">
              <a:noFill/>
              <a:miter lim="800000"/>
              <a:headEnd/>
              <a:tailEnd/>
            </a:ln>
          </p:spPr>
          <p:txBody>
            <a:bodyPr/>
            <a:lstStyle/>
            <a:p>
              <a:endParaRPr lang="en-GB">
                <a:solidFill>
                  <a:srgbClr val="0070C0"/>
                </a:solidFill>
              </a:endParaRPr>
            </a:p>
          </p:txBody>
        </p:sp>
        <p:sp>
          <p:nvSpPr>
            <p:cNvPr id="82968" name="Line 385"/>
            <p:cNvSpPr>
              <a:spLocks noChangeShapeType="1"/>
            </p:cNvSpPr>
            <p:nvPr/>
          </p:nvSpPr>
          <p:spPr bwMode="auto">
            <a:xfrm>
              <a:off x="1217" y="996"/>
              <a:ext cx="1" cy="2128"/>
            </a:xfrm>
            <a:prstGeom prst="line">
              <a:avLst/>
            </a:prstGeom>
            <a:noFill/>
            <a:ln w="28575">
              <a:solidFill>
                <a:srgbClr val="0070C0"/>
              </a:solidFill>
              <a:round/>
              <a:headEnd/>
              <a:tailEnd/>
            </a:ln>
          </p:spPr>
          <p:txBody>
            <a:bodyPr/>
            <a:lstStyle/>
            <a:p>
              <a:endParaRPr lang="en-GB">
                <a:solidFill>
                  <a:srgbClr val="0070C0"/>
                </a:solidFill>
              </a:endParaRPr>
            </a:p>
          </p:txBody>
        </p:sp>
        <p:sp>
          <p:nvSpPr>
            <p:cNvPr id="82969" name="Line 386"/>
            <p:cNvSpPr>
              <a:spLocks noChangeShapeType="1"/>
            </p:cNvSpPr>
            <p:nvPr/>
          </p:nvSpPr>
          <p:spPr bwMode="auto">
            <a:xfrm>
              <a:off x="1169" y="3124"/>
              <a:ext cx="48"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82970" name="Line 387"/>
            <p:cNvSpPr>
              <a:spLocks noChangeShapeType="1"/>
            </p:cNvSpPr>
            <p:nvPr/>
          </p:nvSpPr>
          <p:spPr bwMode="auto">
            <a:xfrm>
              <a:off x="1169" y="2063"/>
              <a:ext cx="48"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82971" name="Line 388"/>
            <p:cNvSpPr>
              <a:spLocks noChangeShapeType="1"/>
            </p:cNvSpPr>
            <p:nvPr/>
          </p:nvSpPr>
          <p:spPr bwMode="auto">
            <a:xfrm>
              <a:off x="1175" y="999"/>
              <a:ext cx="48"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82973" name="Line 390"/>
            <p:cNvSpPr>
              <a:spLocks noChangeShapeType="1"/>
            </p:cNvSpPr>
            <p:nvPr/>
          </p:nvSpPr>
          <p:spPr bwMode="auto">
            <a:xfrm flipV="1">
              <a:off x="1217" y="3124"/>
              <a:ext cx="1" cy="42"/>
            </a:xfrm>
            <a:prstGeom prst="line">
              <a:avLst/>
            </a:prstGeom>
            <a:noFill/>
            <a:ln w="28575">
              <a:solidFill>
                <a:srgbClr val="0070C0"/>
              </a:solidFill>
              <a:round/>
              <a:headEnd/>
              <a:tailEnd/>
            </a:ln>
          </p:spPr>
          <p:txBody>
            <a:bodyPr/>
            <a:lstStyle/>
            <a:p>
              <a:endParaRPr lang="en-GB">
                <a:solidFill>
                  <a:srgbClr val="0070C0"/>
                </a:solidFill>
              </a:endParaRPr>
            </a:p>
          </p:txBody>
        </p:sp>
        <p:sp>
          <p:nvSpPr>
            <p:cNvPr id="1522059" name="Rectangle 395"/>
            <p:cNvSpPr>
              <a:spLocks noChangeArrowheads="1"/>
            </p:cNvSpPr>
            <p:nvPr/>
          </p:nvSpPr>
          <p:spPr bwMode="auto">
            <a:xfrm>
              <a:off x="898" y="3040"/>
              <a:ext cx="162" cy="146"/>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0.0</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1522060" name="Rectangle 396"/>
            <p:cNvSpPr>
              <a:spLocks noChangeArrowheads="1"/>
            </p:cNvSpPr>
            <p:nvPr/>
          </p:nvSpPr>
          <p:spPr bwMode="auto">
            <a:xfrm>
              <a:off x="898" y="1979"/>
              <a:ext cx="162" cy="146"/>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2.0</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1522061" name="Rectangle 397"/>
            <p:cNvSpPr>
              <a:spLocks noChangeArrowheads="1"/>
            </p:cNvSpPr>
            <p:nvPr/>
          </p:nvSpPr>
          <p:spPr bwMode="auto">
            <a:xfrm>
              <a:off x="898" y="912"/>
              <a:ext cx="162" cy="146"/>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4.0</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82981" name="Rectangle 398"/>
            <p:cNvSpPr>
              <a:spLocks noChangeArrowheads="1"/>
            </p:cNvSpPr>
            <p:nvPr/>
          </p:nvSpPr>
          <p:spPr bwMode="auto">
            <a:xfrm>
              <a:off x="4045" y="1400"/>
              <a:ext cx="567" cy="410"/>
            </a:xfrm>
            <a:prstGeom prst="rect">
              <a:avLst/>
            </a:prstGeom>
            <a:noFill/>
            <a:ln w="9525">
              <a:noFill/>
              <a:miter lim="800000"/>
              <a:headEnd/>
              <a:tailEnd/>
            </a:ln>
          </p:spPr>
          <p:txBody>
            <a:bodyPr/>
            <a:lstStyle/>
            <a:p>
              <a:endParaRPr lang="en-GB">
                <a:solidFill>
                  <a:srgbClr val="0070C0"/>
                </a:solidFill>
              </a:endParaRPr>
            </a:p>
          </p:txBody>
        </p:sp>
        <p:grpSp>
          <p:nvGrpSpPr>
            <p:cNvPr id="11" name="Group 399"/>
            <p:cNvGrpSpPr>
              <a:grpSpLocks/>
            </p:cNvGrpSpPr>
            <p:nvPr/>
          </p:nvGrpSpPr>
          <p:grpSpPr bwMode="auto">
            <a:xfrm>
              <a:off x="4087" y="1472"/>
              <a:ext cx="85" cy="85"/>
              <a:chOff x="4887" y="2174"/>
              <a:chExt cx="85" cy="85"/>
            </a:xfrm>
          </p:grpSpPr>
          <p:sp>
            <p:nvSpPr>
              <p:cNvPr id="83007" name="Rectangle 400"/>
              <p:cNvSpPr>
                <a:spLocks noChangeArrowheads="1"/>
              </p:cNvSpPr>
              <p:nvPr/>
            </p:nvSpPr>
            <p:spPr bwMode="auto">
              <a:xfrm>
                <a:off x="4887" y="2174"/>
                <a:ext cx="6" cy="85"/>
              </a:xfrm>
              <a:prstGeom prst="rect">
                <a:avLst/>
              </a:prstGeom>
              <a:solidFill>
                <a:srgbClr val="749C00"/>
              </a:solidFill>
              <a:ln w="9525">
                <a:noFill/>
                <a:miter lim="800000"/>
                <a:headEnd/>
                <a:tailEnd/>
              </a:ln>
            </p:spPr>
            <p:txBody>
              <a:bodyPr/>
              <a:lstStyle/>
              <a:p>
                <a:endParaRPr lang="en-GB">
                  <a:solidFill>
                    <a:srgbClr val="0070C0"/>
                  </a:solidFill>
                </a:endParaRPr>
              </a:p>
            </p:txBody>
          </p:sp>
          <p:sp>
            <p:nvSpPr>
              <p:cNvPr id="83008" name="Rectangle 401"/>
              <p:cNvSpPr>
                <a:spLocks noChangeArrowheads="1"/>
              </p:cNvSpPr>
              <p:nvPr/>
            </p:nvSpPr>
            <p:spPr bwMode="auto">
              <a:xfrm>
                <a:off x="4893" y="2174"/>
                <a:ext cx="6" cy="85"/>
              </a:xfrm>
              <a:prstGeom prst="rect">
                <a:avLst/>
              </a:prstGeom>
              <a:solidFill>
                <a:srgbClr val="78A000"/>
              </a:solidFill>
              <a:ln w="9525">
                <a:noFill/>
                <a:miter lim="800000"/>
                <a:headEnd/>
                <a:tailEnd/>
              </a:ln>
            </p:spPr>
            <p:txBody>
              <a:bodyPr/>
              <a:lstStyle/>
              <a:p>
                <a:endParaRPr lang="en-GB">
                  <a:solidFill>
                    <a:srgbClr val="0070C0"/>
                  </a:solidFill>
                </a:endParaRPr>
              </a:p>
            </p:txBody>
          </p:sp>
          <p:sp>
            <p:nvSpPr>
              <p:cNvPr id="83009" name="Rectangle 402"/>
              <p:cNvSpPr>
                <a:spLocks noChangeArrowheads="1"/>
              </p:cNvSpPr>
              <p:nvPr/>
            </p:nvSpPr>
            <p:spPr bwMode="auto">
              <a:xfrm>
                <a:off x="4899" y="2174"/>
                <a:ext cx="6" cy="85"/>
              </a:xfrm>
              <a:prstGeom prst="rect">
                <a:avLst/>
              </a:prstGeom>
              <a:solidFill>
                <a:srgbClr val="7FA900"/>
              </a:solidFill>
              <a:ln w="9525">
                <a:noFill/>
                <a:miter lim="800000"/>
                <a:headEnd/>
                <a:tailEnd/>
              </a:ln>
            </p:spPr>
            <p:txBody>
              <a:bodyPr/>
              <a:lstStyle/>
              <a:p>
                <a:endParaRPr lang="en-GB">
                  <a:solidFill>
                    <a:srgbClr val="0070C0"/>
                  </a:solidFill>
                </a:endParaRPr>
              </a:p>
            </p:txBody>
          </p:sp>
          <p:sp>
            <p:nvSpPr>
              <p:cNvPr id="83010" name="Rectangle 403"/>
              <p:cNvSpPr>
                <a:spLocks noChangeArrowheads="1"/>
              </p:cNvSpPr>
              <p:nvPr/>
            </p:nvSpPr>
            <p:spPr bwMode="auto">
              <a:xfrm>
                <a:off x="4905" y="2174"/>
                <a:ext cx="6" cy="85"/>
              </a:xfrm>
              <a:prstGeom prst="rect">
                <a:avLst/>
              </a:prstGeom>
              <a:solidFill>
                <a:srgbClr val="87B500"/>
              </a:solidFill>
              <a:ln w="9525">
                <a:noFill/>
                <a:miter lim="800000"/>
                <a:headEnd/>
                <a:tailEnd/>
              </a:ln>
            </p:spPr>
            <p:txBody>
              <a:bodyPr/>
              <a:lstStyle/>
              <a:p>
                <a:endParaRPr lang="en-GB">
                  <a:solidFill>
                    <a:srgbClr val="0070C0"/>
                  </a:solidFill>
                </a:endParaRPr>
              </a:p>
            </p:txBody>
          </p:sp>
          <p:sp>
            <p:nvSpPr>
              <p:cNvPr id="83011" name="Rectangle 404"/>
              <p:cNvSpPr>
                <a:spLocks noChangeArrowheads="1"/>
              </p:cNvSpPr>
              <p:nvPr/>
            </p:nvSpPr>
            <p:spPr bwMode="auto">
              <a:xfrm>
                <a:off x="4911" y="2174"/>
                <a:ext cx="6" cy="85"/>
              </a:xfrm>
              <a:prstGeom prst="rect">
                <a:avLst/>
              </a:prstGeom>
              <a:solidFill>
                <a:srgbClr val="8FBF00"/>
              </a:solidFill>
              <a:ln w="9525">
                <a:noFill/>
                <a:miter lim="800000"/>
                <a:headEnd/>
                <a:tailEnd/>
              </a:ln>
            </p:spPr>
            <p:txBody>
              <a:bodyPr/>
              <a:lstStyle/>
              <a:p>
                <a:endParaRPr lang="en-GB">
                  <a:solidFill>
                    <a:srgbClr val="0070C0"/>
                  </a:solidFill>
                </a:endParaRPr>
              </a:p>
            </p:txBody>
          </p:sp>
          <p:sp>
            <p:nvSpPr>
              <p:cNvPr id="83012" name="Rectangle 405"/>
              <p:cNvSpPr>
                <a:spLocks noChangeArrowheads="1"/>
              </p:cNvSpPr>
              <p:nvPr/>
            </p:nvSpPr>
            <p:spPr bwMode="auto">
              <a:xfrm>
                <a:off x="4917" y="2174"/>
                <a:ext cx="7" cy="85"/>
              </a:xfrm>
              <a:prstGeom prst="rect">
                <a:avLst/>
              </a:prstGeom>
              <a:solidFill>
                <a:srgbClr val="95C700"/>
              </a:solidFill>
              <a:ln w="9525">
                <a:noFill/>
                <a:miter lim="800000"/>
                <a:headEnd/>
                <a:tailEnd/>
              </a:ln>
            </p:spPr>
            <p:txBody>
              <a:bodyPr/>
              <a:lstStyle/>
              <a:p>
                <a:endParaRPr lang="en-GB">
                  <a:solidFill>
                    <a:srgbClr val="0070C0"/>
                  </a:solidFill>
                </a:endParaRPr>
              </a:p>
            </p:txBody>
          </p:sp>
          <p:sp>
            <p:nvSpPr>
              <p:cNvPr id="83013" name="Rectangle 406"/>
              <p:cNvSpPr>
                <a:spLocks noChangeArrowheads="1"/>
              </p:cNvSpPr>
              <p:nvPr/>
            </p:nvSpPr>
            <p:spPr bwMode="auto">
              <a:xfrm>
                <a:off x="4924" y="2174"/>
                <a:ext cx="6" cy="85"/>
              </a:xfrm>
              <a:prstGeom prst="rect">
                <a:avLst/>
              </a:prstGeom>
              <a:solidFill>
                <a:srgbClr val="99CC00"/>
              </a:solidFill>
              <a:ln w="9525">
                <a:noFill/>
                <a:miter lim="800000"/>
                <a:headEnd/>
                <a:tailEnd/>
              </a:ln>
            </p:spPr>
            <p:txBody>
              <a:bodyPr/>
              <a:lstStyle/>
              <a:p>
                <a:endParaRPr lang="en-GB">
                  <a:solidFill>
                    <a:srgbClr val="0070C0"/>
                  </a:solidFill>
                </a:endParaRPr>
              </a:p>
            </p:txBody>
          </p:sp>
          <p:sp>
            <p:nvSpPr>
              <p:cNvPr id="83014" name="Rectangle 407"/>
              <p:cNvSpPr>
                <a:spLocks noChangeArrowheads="1"/>
              </p:cNvSpPr>
              <p:nvPr/>
            </p:nvSpPr>
            <p:spPr bwMode="auto">
              <a:xfrm>
                <a:off x="4930" y="2174"/>
                <a:ext cx="6" cy="85"/>
              </a:xfrm>
              <a:prstGeom prst="rect">
                <a:avLst/>
              </a:prstGeom>
              <a:solidFill>
                <a:srgbClr val="99CC00"/>
              </a:solidFill>
              <a:ln w="9525">
                <a:noFill/>
                <a:miter lim="800000"/>
                <a:headEnd/>
                <a:tailEnd/>
              </a:ln>
            </p:spPr>
            <p:txBody>
              <a:bodyPr/>
              <a:lstStyle/>
              <a:p>
                <a:endParaRPr lang="en-GB">
                  <a:solidFill>
                    <a:srgbClr val="0070C0"/>
                  </a:solidFill>
                </a:endParaRPr>
              </a:p>
            </p:txBody>
          </p:sp>
          <p:sp>
            <p:nvSpPr>
              <p:cNvPr id="83015" name="Rectangle 408"/>
              <p:cNvSpPr>
                <a:spLocks noChangeArrowheads="1"/>
              </p:cNvSpPr>
              <p:nvPr/>
            </p:nvSpPr>
            <p:spPr bwMode="auto">
              <a:xfrm>
                <a:off x="4936" y="2174"/>
                <a:ext cx="6" cy="85"/>
              </a:xfrm>
              <a:prstGeom prst="rect">
                <a:avLst/>
              </a:prstGeom>
              <a:solidFill>
                <a:srgbClr val="95C700"/>
              </a:solidFill>
              <a:ln w="9525">
                <a:noFill/>
                <a:miter lim="800000"/>
                <a:headEnd/>
                <a:tailEnd/>
              </a:ln>
            </p:spPr>
            <p:txBody>
              <a:bodyPr/>
              <a:lstStyle/>
              <a:p>
                <a:endParaRPr lang="en-GB">
                  <a:solidFill>
                    <a:srgbClr val="0070C0"/>
                  </a:solidFill>
                </a:endParaRPr>
              </a:p>
            </p:txBody>
          </p:sp>
          <p:sp>
            <p:nvSpPr>
              <p:cNvPr id="83016" name="Rectangle 409"/>
              <p:cNvSpPr>
                <a:spLocks noChangeArrowheads="1"/>
              </p:cNvSpPr>
              <p:nvPr/>
            </p:nvSpPr>
            <p:spPr bwMode="auto">
              <a:xfrm>
                <a:off x="4942" y="2174"/>
                <a:ext cx="6" cy="85"/>
              </a:xfrm>
              <a:prstGeom prst="rect">
                <a:avLst/>
              </a:prstGeom>
              <a:solidFill>
                <a:srgbClr val="8FBF00"/>
              </a:solidFill>
              <a:ln w="9525">
                <a:noFill/>
                <a:miter lim="800000"/>
                <a:headEnd/>
                <a:tailEnd/>
              </a:ln>
            </p:spPr>
            <p:txBody>
              <a:bodyPr/>
              <a:lstStyle/>
              <a:p>
                <a:endParaRPr lang="en-GB">
                  <a:solidFill>
                    <a:srgbClr val="0070C0"/>
                  </a:solidFill>
                </a:endParaRPr>
              </a:p>
            </p:txBody>
          </p:sp>
          <p:sp>
            <p:nvSpPr>
              <p:cNvPr id="83017" name="Rectangle 410"/>
              <p:cNvSpPr>
                <a:spLocks noChangeArrowheads="1"/>
              </p:cNvSpPr>
              <p:nvPr/>
            </p:nvSpPr>
            <p:spPr bwMode="auto">
              <a:xfrm>
                <a:off x="4948" y="2174"/>
                <a:ext cx="6" cy="85"/>
              </a:xfrm>
              <a:prstGeom prst="rect">
                <a:avLst/>
              </a:prstGeom>
              <a:solidFill>
                <a:srgbClr val="87B500"/>
              </a:solidFill>
              <a:ln w="9525">
                <a:noFill/>
                <a:miter lim="800000"/>
                <a:headEnd/>
                <a:tailEnd/>
              </a:ln>
            </p:spPr>
            <p:txBody>
              <a:bodyPr/>
              <a:lstStyle/>
              <a:p>
                <a:endParaRPr lang="en-GB">
                  <a:solidFill>
                    <a:srgbClr val="0070C0"/>
                  </a:solidFill>
                </a:endParaRPr>
              </a:p>
            </p:txBody>
          </p:sp>
          <p:sp>
            <p:nvSpPr>
              <p:cNvPr id="83018" name="Rectangle 411"/>
              <p:cNvSpPr>
                <a:spLocks noChangeArrowheads="1"/>
              </p:cNvSpPr>
              <p:nvPr/>
            </p:nvSpPr>
            <p:spPr bwMode="auto">
              <a:xfrm>
                <a:off x="4954" y="2174"/>
                <a:ext cx="6" cy="85"/>
              </a:xfrm>
              <a:prstGeom prst="rect">
                <a:avLst/>
              </a:prstGeom>
              <a:solidFill>
                <a:srgbClr val="7FA900"/>
              </a:solidFill>
              <a:ln w="9525">
                <a:noFill/>
                <a:miter lim="800000"/>
                <a:headEnd/>
                <a:tailEnd/>
              </a:ln>
            </p:spPr>
            <p:txBody>
              <a:bodyPr/>
              <a:lstStyle/>
              <a:p>
                <a:endParaRPr lang="en-GB">
                  <a:solidFill>
                    <a:srgbClr val="0070C0"/>
                  </a:solidFill>
                </a:endParaRPr>
              </a:p>
            </p:txBody>
          </p:sp>
          <p:sp>
            <p:nvSpPr>
              <p:cNvPr id="83019" name="Rectangle 412"/>
              <p:cNvSpPr>
                <a:spLocks noChangeArrowheads="1"/>
              </p:cNvSpPr>
              <p:nvPr/>
            </p:nvSpPr>
            <p:spPr bwMode="auto">
              <a:xfrm>
                <a:off x="4960" y="2174"/>
                <a:ext cx="6" cy="85"/>
              </a:xfrm>
              <a:prstGeom prst="rect">
                <a:avLst/>
              </a:prstGeom>
              <a:solidFill>
                <a:srgbClr val="78A000"/>
              </a:solidFill>
              <a:ln w="9525">
                <a:noFill/>
                <a:miter lim="800000"/>
                <a:headEnd/>
                <a:tailEnd/>
              </a:ln>
            </p:spPr>
            <p:txBody>
              <a:bodyPr/>
              <a:lstStyle/>
              <a:p>
                <a:endParaRPr lang="en-GB">
                  <a:solidFill>
                    <a:srgbClr val="0070C0"/>
                  </a:solidFill>
                </a:endParaRPr>
              </a:p>
            </p:txBody>
          </p:sp>
          <p:sp>
            <p:nvSpPr>
              <p:cNvPr id="83020" name="Rectangle 413"/>
              <p:cNvSpPr>
                <a:spLocks noChangeArrowheads="1"/>
              </p:cNvSpPr>
              <p:nvPr/>
            </p:nvSpPr>
            <p:spPr bwMode="auto">
              <a:xfrm>
                <a:off x="4966" y="2174"/>
                <a:ext cx="6" cy="85"/>
              </a:xfrm>
              <a:prstGeom prst="rect">
                <a:avLst/>
              </a:prstGeom>
              <a:solidFill>
                <a:srgbClr val="749B00"/>
              </a:solidFill>
              <a:ln w="9525">
                <a:noFill/>
                <a:miter lim="800000"/>
                <a:headEnd/>
                <a:tailEnd/>
              </a:ln>
            </p:spPr>
            <p:txBody>
              <a:bodyPr/>
              <a:lstStyle/>
              <a:p>
                <a:endParaRPr lang="en-GB">
                  <a:solidFill>
                    <a:srgbClr val="0070C0"/>
                  </a:solidFill>
                </a:endParaRPr>
              </a:p>
            </p:txBody>
          </p:sp>
        </p:grpSp>
        <p:sp>
          <p:nvSpPr>
            <p:cNvPr id="82983" name="Rectangle 414"/>
            <p:cNvSpPr>
              <a:spLocks noChangeArrowheads="1"/>
            </p:cNvSpPr>
            <p:nvPr/>
          </p:nvSpPr>
          <p:spPr bwMode="auto">
            <a:xfrm>
              <a:off x="4087" y="1472"/>
              <a:ext cx="91" cy="91"/>
            </a:xfrm>
            <a:prstGeom prst="rect">
              <a:avLst/>
            </a:prstGeom>
            <a:noFill/>
            <a:ln w="9525">
              <a:noFill/>
              <a:miter lim="800000"/>
              <a:headEnd/>
              <a:tailEnd/>
            </a:ln>
          </p:spPr>
          <p:txBody>
            <a:bodyPr/>
            <a:lstStyle/>
            <a:p>
              <a:endParaRPr lang="en-GB">
                <a:solidFill>
                  <a:srgbClr val="0070C0"/>
                </a:solidFill>
              </a:endParaRPr>
            </a:p>
          </p:txBody>
        </p:sp>
        <p:grpSp>
          <p:nvGrpSpPr>
            <p:cNvPr id="12" name="Group 415"/>
            <p:cNvGrpSpPr>
              <a:grpSpLocks/>
            </p:cNvGrpSpPr>
            <p:nvPr/>
          </p:nvGrpSpPr>
          <p:grpSpPr bwMode="auto">
            <a:xfrm>
              <a:off x="4087" y="1677"/>
              <a:ext cx="85" cy="85"/>
              <a:chOff x="4887" y="2379"/>
              <a:chExt cx="85" cy="85"/>
            </a:xfrm>
          </p:grpSpPr>
          <p:sp>
            <p:nvSpPr>
              <p:cNvPr id="82993" name="Rectangle 416"/>
              <p:cNvSpPr>
                <a:spLocks noChangeArrowheads="1"/>
              </p:cNvSpPr>
              <p:nvPr/>
            </p:nvSpPr>
            <p:spPr bwMode="auto">
              <a:xfrm>
                <a:off x="4887" y="2379"/>
                <a:ext cx="6" cy="85"/>
              </a:xfrm>
              <a:prstGeom prst="rect">
                <a:avLst/>
              </a:prstGeom>
              <a:solidFill>
                <a:srgbClr val="D3D300"/>
              </a:solidFill>
              <a:ln w="9525">
                <a:noFill/>
                <a:miter lim="800000"/>
                <a:headEnd/>
                <a:tailEnd/>
              </a:ln>
            </p:spPr>
            <p:txBody>
              <a:bodyPr/>
              <a:lstStyle/>
              <a:p>
                <a:endParaRPr lang="en-GB">
                  <a:solidFill>
                    <a:srgbClr val="0070C0"/>
                  </a:solidFill>
                </a:endParaRPr>
              </a:p>
            </p:txBody>
          </p:sp>
          <p:sp>
            <p:nvSpPr>
              <p:cNvPr id="82994" name="Rectangle 417"/>
              <p:cNvSpPr>
                <a:spLocks noChangeArrowheads="1"/>
              </p:cNvSpPr>
              <p:nvPr/>
            </p:nvSpPr>
            <p:spPr bwMode="auto">
              <a:xfrm>
                <a:off x="4893" y="2379"/>
                <a:ext cx="6" cy="85"/>
              </a:xfrm>
              <a:prstGeom prst="rect">
                <a:avLst/>
              </a:prstGeom>
              <a:solidFill>
                <a:srgbClr val="D7D700"/>
              </a:solidFill>
              <a:ln w="9525">
                <a:noFill/>
                <a:miter lim="800000"/>
                <a:headEnd/>
                <a:tailEnd/>
              </a:ln>
            </p:spPr>
            <p:txBody>
              <a:bodyPr/>
              <a:lstStyle/>
              <a:p>
                <a:endParaRPr lang="en-GB">
                  <a:solidFill>
                    <a:srgbClr val="0070C0"/>
                  </a:solidFill>
                </a:endParaRPr>
              </a:p>
            </p:txBody>
          </p:sp>
          <p:sp>
            <p:nvSpPr>
              <p:cNvPr id="82995" name="Rectangle 418"/>
              <p:cNvSpPr>
                <a:spLocks noChangeArrowheads="1"/>
              </p:cNvSpPr>
              <p:nvPr/>
            </p:nvSpPr>
            <p:spPr bwMode="auto">
              <a:xfrm>
                <a:off x="4899" y="2379"/>
                <a:ext cx="6" cy="85"/>
              </a:xfrm>
              <a:prstGeom prst="rect">
                <a:avLst/>
              </a:prstGeom>
              <a:solidFill>
                <a:srgbClr val="DFDF00"/>
              </a:solidFill>
              <a:ln w="9525">
                <a:noFill/>
                <a:miter lim="800000"/>
                <a:headEnd/>
                <a:tailEnd/>
              </a:ln>
            </p:spPr>
            <p:txBody>
              <a:bodyPr/>
              <a:lstStyle/>
              <a:p>
                <a:endParaRPr lang="en-GB">
                  <a:solidFill>
                    <a:srgbClr val="0070C0"/>
                  </a:solidFill>
                </a:endParaRPr>
              </a:p>
            </p:txBody>
          </p:sp>
          <p:sp>
            <p:nvSpPr>
              <p:cNvPr id="82996" name="Rectangle 419"/>
              <p:cNvSpPr>
                <a:spLocks noChangeArrowheads="1"/>
              </p:cNvSpPr>
              <p:nvPr/>
            </p:nvSpPr>
            <p:spPr bwMode="auto">
              <a:xfrm>
                <a:off x="4905" y="2379"/>
                <a:ext cx="6" cy="85"/>
              </a:xfrm>
              <a:prstGeom prst="rect">
                <a:avLst/>
              </a:prstGeom>
              <a:solidFill>
                <a:srgbClr val="E9E900"/>
              </a:solidFill>
              <a:ln w="9525">
                <a:noFill/>
                <a:miter lim="800000"/>
                <a:headEnd/>
                <a:tailEnd/>
              </a:ln>
            </p:spPr>
            <p:txBody>
              <a:bodyPr/>
              <a:lstStyle/>
              <a:p>
                <a:endParaRPr lang="en-GB">
                  <a:solidFill>
                    <a:srgbClr val="0070C0"/>
                  </a:solidFill>
                </a:endParaRPr>
              </a:p>
            </p:txBody>
          </p:sp>
          <p:sp>
            <p:nvSpPr>
              <p:cNvPr id="82997" name="Rectangle 420"/>
              <p:cNvSpPr>
                <a:spLocks noChangeArrowheads="1"/>
              </p:cNvSpPr>
              <p:nvPr/>
            </p:nvSpPr>
            <p:spPr bwMode="auto">
              <a:xfrm>
                <a:off x="4911" y="2379"/>
                <a:ext cx="6" cy="85"/>
              </a:xfrm>
              <a:prstGeom prst="rect">
                <a:avLst/>
              </a:prstGeom>
              <a:solidFill>
                <a:srgbClr val="F3F300"/>
              </a:solidFill>
              <a:ln w="9525">
                <a:noFill/>
                <a:miter lim="800000"/>
                <a:headEnd/>
                <a:tailEnd/>
              </a:ln>
            </p:spPr>
            <p:txBody>
              <a:bodyPr/>
              <a:lstStyle/>
              <a:p>
                <a:endParaRPr lang="en-GB">
                  <a:solidFill>
                    <a:srgbClr val="0070C0"/>
                  </a:solidFill>
                </a:endParaRPr>
              </a:p>
            </p:txBody>
          </p:sp>
          <p:sp>
            <p:nvSpPr>
              <p:cNvPr id="82998" name="Rectangle 421"/>
              <p:cNvSpPr>
                <a:spLocks noChangeArrowheads="1"/>
              </p:cNvSpPr>
              <p:nvPr/>
            </p:nvSpPr>
            <p:spPr bwMode="auto">
              <a:xfrm>
                <a:off x="4917" y="2379"/>
                <a:ext cx="7" cy="85"/>
              </a:xfrm>
              <a:prstGeom prst="rect">
                <a:avLst/>
              </a:prstGeom>
              <a:solidFill>
                <a:srgbClr val="FAFA00"/>
              </a:solidFill>
              <a:ln w="9525">
                <a:noFill/>
                <a:miter lim="800000"/>
                <a:headEnd/>
                <a:tailEnd/>
              </a:ln>
            </p:spPr>
            <p:txBody>
              <a:bodyPr/>
              <a:lstStyle/>
              <a:p>
                <a:endParaRPr lang="en-GB">
                  <a:solidFill>
                    <a:srgbClr val="0070C0"/>
                  </a:solidFill>
                </a:endParaRPr>
              </a:p>
            </p:txBody>
          </p:sp>
          <p:sp>
            <p:nvSpPr>
              <p:cNvPr id="82999" name="Rectangle 422"/>
              <p:cNvSpPr>
                <a:spLocks noChangeArrowheads="1"/>
              </p:cNvSpPr>
              <p:nvPr/>
            </p:nvSpPr>
            <p:spPr bwMode="auto">
              <a:xfrm>
                <a:off x="4924" y="2379"/>
                <a:ext cx="6" cy="85"/>
              </a:xfrm>
              <a:prstGeom prst="rect">
                <a:avLst/>
              </a:prstGeom>
              <a:solidFill>
                <a:srgbClr val="FFFF00"/>
              </a:solidFill>
              <a:ln w="9525">
                <a:noFill/>
                <a:miter lim="800000"/>
                <a:headEnd/>
                <a:tailEnd/>
              </a:ln>
            </p:spPr>
            <p:txBody>
              <a:bodyPr/>
              <a:lstStyle/>
              <a:p>
                <a:endParaRPr lang="en-GB">
                  <a:solidFill>
                    <a:srgbClr val="0070C0"/>
                  </a:solidFill>
                </a:endParaRPr>
              </a:p>
            </p:txBody>
          </p:sp>
          <p:sp>
            <p:nvSpPr>
              <p:cNvPr id="83000" name="Rectangle 423"/>
              <p:cNvSpPr>
                <a:spLocks noChangeArrowheads="1"/>
              </p:cNvSpPr>
              <p:nvPr/>
            </p:nvSpPr>
            <p:spPr bwMode="auto">
              <a:xfrm>
                <a:off x="4930" y="2379"/>
                <a:ext cx="6" cy="85"/>
              </a:xfrm>
              <a:prstGeom prst="rect">
                <a:avLst/>
              </a:prstGeom>
              <a:solidFill>
                <a:srgbClr val="FFFF00"/>
              </a:solidFill>
              <a:ln w="9525">
                <a:noFill/>
                <a:miter lim="800000"/>
                <a:headEnd/>
                <a:tailEnd/>
              </a:ln>
            </p:spPr>
            <p:txBody>
              <a:bodyPr/>
              <a:lstStyle/>
              <a:p>
                <a:endParaRPr lang="en-GB">
                  <a:solidFill>
                    <a:srgbClr val="0070C0"/>
                  </a:solidFill>
                </a:endParaRPr>
              </a:p>
            </p:txBody>
          </p:sp>
          <p:sp>
            <p:nvSpPr>
              <p:cNvPr id="83001" name="Rectangle 424"/>
              <p:cNvSpPr>
                <a:spLocks noChangeArrowheads="1"/>
              </p:cNvSpPr>
              <p:nvPr/>
            </p:nvSpPr>
            <p:spPr bwMode="auto">
              <a:xfrm>
                <a:off x="4936" y="2379"/>
                <a:ext cx="6" cy="85"/>
              </a:xfrm>
              <a:prstGeom prst="rect">
                <a:avLst/>
              </a:prstGeom>
              <a:solidFill>
                <a:srgbClr val="FAFA00"/>
              </a:solidFill>
              <a:ln w="9525">
                <a:noFill/>
                <a:miter lim="800000"/>
                <a:headEnd/>
                <a:tailEnd/>
              </a:ln>
            </p:spPr>
            <p:txBody>
              <a:bodyPr/>
              <a:lstStyle/>
              <a:p>
                <a:endParaRPr lang="en-GB">
                  <a:solidFill>
                    <a:srgbClr val="0070C0"/>
                  </a:solidFill>
                </a:endParaRPr>
              </a:p>
            </p:txBody>
          </p:sp>
          <p:sp>
            <p:nvSpPr>
              <p:cNvPr id="83002" name="Rectangle 425"/>
              <p:cNvSpPr>
                <a:spLocks noChangeArrowheads="1"/>
              </p:cNvSpPr>
              <p:nvPr/>
            </p:nvSpPr>
            <p:spPr bwMode="auto">
              <a:xfrm>
                <a:off x="4942" y="2379"/>
                <a:ext cx="6" cy="85"/>
              </a:xfrm>
              <a:prstGeom prst="rect">
                <a:avLst/>
              </a:prstGeom>
              <a:solidFill>
                <a:srgbClr val="F3F300"/>
              </a:solidFill>
              <a:ln w="9525">
                <a:noFill/>
                <a:miter lim="800000"/>
                <a:headEnd/>
                <a:tailEnd/>
              </a:ln>
            </p:spPr>
            <p:txBody>
              <a:bodyPr/>
              <a:lstStyle/>
              <a:p>
                <a:endParaRPr lang="en-GB">
                  <a:solidFill>
                    <a:srgbClr val="0070C0"/>
                  </a:solidFill>
                </a:endParaRPr>
              </a:p>
            </p:txBody>
          </p:sp>
          <p:sp>
            <p:nvSpPr>
              <p:cNvPr id="83003" name="Rectangle 426"/>
              <p:cNvSpPr>
                <a:spLocks noChangeArrowheads="1"/>
              </p:cNvSpPr>
              <p:nvPr/>
            </p:nvSpPr>
            <p:spPr bwMode="auto">
              <a:xfrm>
                <a:off x="4948" y="2379"/>
                <a:ext cx="6" cy="85"/>
              </a:xfrm>
              <a:prstGeom prst="rect">
                <a:avLst/>
              </a:prstGeom>
              <a:solidFill>
                <a:srgbClr val="E9E900"/>
              </a:solidFill>
              <a:ln w="9525">
                <a:noFill/>
                <a:miter lim="800000"/>
                <a:headEnd/>
                <a:tailEnd/>
              </a:ln>
            </p:spPr>
            <p:txBody>
              <a:bodyPr/>
              <a:lstStyle/>
              <a:p>
                <a:endParaRPr lang="en-GB">
                  <a:solidFill>
                    <a:srgbClr val="0070C0"/>
                  </a:solidFill>
                </a:endParaRPr>
              </a:p>
            </p:txBody>
          </p:sp>
          <p:sp>
            <p:nvSpPr>
              <p:cNvPr id="83004" name="Rectangle 427"/>
              <p:cNvSpPr>
                <a:spLocks noChangeArrowheads="1"/>
              </p:cNvSpPr>
              <p:nvPr/>
            </p:nvSpPr>
            <p:spPr bwMode="auto">
              <a:xfrm>
                <a:off x="4954" y="2379"/>
                <a:ext cx="6" cy="85"/>
              </a:xfrm>
              <a:prstGeom prst="rect">
                <a:avLst/>
              </a:prstGeom>
              <a:solidFill>
                <a:srgbClr val="DFDF00"/>
              </a:solidFill>
              <a:ln w="9525">
                <a:noFill/>
                <a:miter lim="800000"/>
                <a:headEnd/>
                <a:tailEnd/>
              </a:ln>
            </p:spPr>
            <p:txBody>
              <a:bodyPr/>
              <a:lstStyle/>
              <a:p>
                <a:endParaRPr lang="en-GB">
                  <a:solidFill>
                    <a:srgbClr val="0070C0"/>
                  </a:solidFill>
                </a:endParaRPr>
              </a:p>
            </p:txBody>
          </p:sp>
          <p:sp>
            <p:nvSpPr>
              <p:cNvPr id="83005" name="Rectangle 428"/>
              <p:cNvSpPr>
                <a:spLocks noChangeArrowheads="1"/>
              </p:cNvSpPr>
              <p:nvPr/>
            </p:nvSpPr>
            <p:spPr bwMode="auto">
              <a:xfrm>
                <a:off x="4960" y="2379"/>
                <a:ext cx="6" cy="85"/>
              </a:xfrm>
              <a:prstGeom prst="rect">
                <a:avLst/>
              </a:prstGeom>
              <a:solidFill>
                <a:srgbClr val="D7D700"/>
              </a:solidFill>
              <a:ln w="9525">
                <a:noFill/>
                <a:miter lim="800000"/>
                <a:headEnd/>
                <a:tailEnd/>
              </a:ln>
            </p:spPr>
            <p:txBody>
              <a:bodyPr/>
              <a:lstStyle/>
              <a:p>
                <a:endParaRPr lang="en-GB">
                  <a:solidFill>
                    <a:srgbClr val="0070C0"/>
                  </a:solidFill>
                </a:endParaRPr>
              </a:p>
            </p:txBody>
          </p:sp>
          <p:sp>
            <p:nvSpPr>
              <p:cNvPr id="83006" name="Rectangle 429"/>
              <p:cNvSpPr>
                <a:spLocks noChangeArrowheads="1"/>
              </p:cNvSpPr>
              <p:nvPr/>
            </p:nvSpPr>
            <p:spPr bwMode="auto">
              <a:xfrm>
                <a:off x="4966" y="2379"/>
                <a:ext cx="6" cy="85"/>
              </a:xfrm>
              <a:prstGeom prst="rect">
                <a:avLst/>
              </a:prstGeom>
              <a:solidFill>
                <a:srgbClr val="D2D200"/>
              </a:solidFill>
              <a:ln w="9525">
                <a:noFill/>
                <a:miter lim="800000"/>
                <a:headEnd/>
                <a:tailEnd/>
              </a:ln>
            </p:spPr>
            <p:txBody>
              <a:bodyPr/>
              <a:lstStyle/>
              <a:p>
                <a:endParaRPr lang="en-GB">
                  <a:solidFill>
                    <a:srgbClr val="0070C0"/>
                  </a:solidFill>
                </a:endParaRPr>
              </a:p>
            </p:txBody>
          </p:sp>
        </p:grpSp>
        <p:sp>
          <p:nvSpPr>
            <p:cNvPr id="82985" name="Rectangle 430"/>
            <p:cNvSpPr>
              <a:spLocks noChangeArrowheads="1"/>
            </p:cNvSpPr>
            <p:nvPr/>
          </p:nvSpPr>
          <p:spPr bwMode="auto">
            <a:xfrm>
              <a:off x="4087" y="1677"/>
              <a:ext cx="91" cy="91"/>
            </a:xfrm>
            <a:prstGeom prst="rect">
              <a:avLst/>
            </a:prstGeom>
            <a:noFill/>
            <a:ln w="9525">
              <a:noFill/>
              <a:miter lim="800000"/>
              <a:headEnd/>
              <a:tailEnd/>
            </a:ln>
          </p:spPr>
          <p:txBody>
            <a:bodyPr/>
            <a:lstStyle/>
            <a:p>
              <a:endParaRPr lang="en-GB">
                <a:solidFill>
                  <a:srgbClr val="0070C0"/>
                </a:solidFill>
              </a:endParaRPr>
            </a:p>
          </p:txBody>
        </p:sp>
        <p:sp>
          <p:nvSpPr>
            <p:cNvPr id="82986" name="Text Box 431"/>
            <p:cNvSpPr txBox="1">
              <a:spLocks noChangeArrowheads="1"/>
            </p:cNvSpPr>
            <p:nvPr/>
          </p:nvSpPr>
          <p:spPr bwMode="auto">
            <a:xfrm>
              <a:off x="291" y="1839"/>
              <a:ext cx="590" cy="354"/>
            </a:xfrm>
            <a:prstGeom prst="rect">
              <a:avLst/>
            </a:prstGeom>
            <a:noFill/>
            <a:ln w="9525">
              <a:noFill/>
              <a:miter lim="800000"/>
              <a:headEnd/>
              <a:tailEnd/>
            </a:ln>
          </p:spPr>
          <p:txBody>
            <a:bodyPr wrap="none">
              <a:spAutoFit/>
            </a:bodyPr>
            <a:lstStyle/>
            <a:p>
              <a:pPr algn="ctr"/>
              <a:r>
                <a:rPr lang="en-US" sz="1400" b="1" dirty="0">
                  <a:solidFill>
                    <a:srgbClr val="0070C0"/>
                  </a:solidFill>
                  <a:ea typeface="Batang" pitchFamily="18" charset="-127"/>
                </a:rPr>
                <a:t>PSA </a:t>
              </a:r>
            </a:p>
            <a:p>
              <a:pPr algn="ctr"/>
              <a:r>
                <a:rPr lang="en-US" sz="1400" b="1" dirty="0">
                  <a:solidFill>
                    <a:srgbClr val="0070C0"/>
                  </a:solidFill>
                  <a:ea typeface="Batang" pitchFamily="18" charset="-127"/>
                </a:rPr>
                <a:t>(</a:t>
              </a:r>
              <a:r>
                <a:rPr lang="en-US" sz="1400" b="1" dirty="0" err="1">
                  <a:solidFill>
                    <a:srgbClr val="0070C0"/>
                  </a:solidFill>
                  <a:ea typeface="Batang" pitchFamily="18" charset="-127"/>
                </a:rPr>
                <a:t>ng</a:t>
              </a:r>
              <a:r>
                <a:rPr lang="en-US" sz="1400" b="1" dirty="0">
                  <a:solidFill>
                    <a:srgbClr val="0070C0"/>
                  </a:solidFill>
                  <a:ea typeface="Batang" pitchFamily="18" charset="-127"/>
                </a:rPr>
                <a:t>/</a:t>
              </a:r>
              <a:r>
                <a:rPr lang="en-US" sz="1400" b="1" dirty="0" err="1">
                  <a:solidFill>
                    <a:srgbClr val="0070C0"/>
                  </a:solidFill>
                  <a:ea typeface="Batang" pitchFamily="18" charset="-127"/>
                </a:rPr>
                <a:t>mL</a:t>
              </a:r>
              <a:r>
                <a:rPr lang="en-US" sz="1400" b="1" dirty="0">
                  <a:solidFill>
                    <a:srgbClr val="0070C0"/>
                  </a:solidFill>
                  <a:ea typeface="Batang" pitchFamily="18" charset="-127"/>
                </a:rPr>
                <a:t>)</a:t>
              </a:r>
              <a:endParaRPr lang="en-GB" sz="1400" b="1" dirty="0">
                <a:solidFill>
                  <a:srgbClr val="0070C0"/>
                </a:solidFill>
                <a:ea typeface="Batang" pitchFamily="18" charset="-127"/>
              </a:endParaRPr>
            </a:p>
          </p:txBody>
        </p:sp>
        <p:sp>
          <p:nvSpPr>
            <p:cNvPr id="82987" name="Text Box 432"/>
            <p:cNvSpPr txBox="1">
              <a:spLocks noChangeArrowheads="1"/>
            </p:cNvSpPr>
            <p:nvPr/>
          </p:nvSpPr>
          <p:spPr bwMode="auto">
            <a:xfrm>
              <a:off x="4176" y="1407"/>
              <a:ext cx="481" cy="208"/>
            </a:xfrm>
            <a:prstGeom prst="rect">
              <a:avLst/>
            </a:prstGeom>
            <a:noFill/>
            <a:ln w="9525">
              <a:noFill/>
              <a:miter lim="800000"/>
              <a:headEnd/>
              <a:tailEnd/>
            </a:ln>
          </p:spPr>
          <p:txBody>
            <a:bodyPr wrap="none">
              <a:spAutoFit/>
            </a:bodyPr>
            <a:lstStyle/>
            <a:p>
              <a:r>
                <a:rPr lang="en-US" sz="1400" b="1" dirty="0" smtClean="0">
                  <a:solidFill>
                    <a:srgbClr val="0070C0"/>
                  </a:solidFill>
                  <a:ea typeface="Batang" pitchFamily="18" charset="-127"/>
                </a:rPr>
                <a:t>Prima</a:t>
              </a:r>
              <a:endParaRPr lang="en-GB" sz="1400" b="1" dirty="0">
                <a:solidFill>
                  <a:srgbClr val="0070C0"/>
                </a:solidFill>
                <a:ea typeface="Batang" pitchFamily="18" charset="-127"/>
              </a:endParaRPr>
            </a:p>
          </p:txBody>
        </p:sp>
        <p:sp>
          <p:nvSpPr>
            <p:cNvPr id="1522097" name="Text Box 433"/>
            <p:cNvSpPr txBox="1">
              <a:spLocks noChangeArrowheads="1"/>
            </p:cNvSpPr>
            <p:nvPr/>
          </p:nvSpPr>
          <p:spPr bwMode="auto">
            <a:xfrm>
              <a:off x="4191" y="1618"/>
              <a:ext cx="450" cy="208"/>
            </a:xfrm>
            <a:prstGeom prst="rect">
              <a:avLst/>
            </a:prstGeom>
            <a:noFill/>
            <a:ln w="9525">
              <a:noFill/>
              <a:miter lim="800000"/>
              <a:headEnd/>
              <a:tailEnd/>
            </a:ln>
            <a:effectLst/>
          </p:spPr>
          <p:txBody>
            <a:bodyPr wrap="none">
              <a:spAutoFit/>
            </a:bodyPr>
            <a:lstStyle/>
            <a:p>
              <a:pPr fontAlgn="auto">
                <a:spcBef>
                  <a:spcPts val="0"/>
                </a:spcBef>
                <a:spcAft>
                  <a:spcPts val="0"/>
                </a:spcAft>
                <a:defRPr/>
              </a:pPr>
              <a:r>
                <a:rPr lang="en-US" sz="1400" b="1" dirty="0" err="1" smtClean="0">
                  <a:solidFill>
                    <a:srgbClr val="0070C0"/>
                  </a:solidFill>
                  <a:ea typeface="Batang" pitchFamily="18" charset="-127"/>
                  <a:cs typeface="Arial" pitchFamily="34" charset="0"/>
                </a:rPr>
                <a:t>Dopo</a:t>
              </a:r>
              <a:endParaRPr lang="en-GB" sz="1400" b="1" dirty="0">
                <a:solidFill>
                  <a:srgbClr val="0070C0"/>
                </a:solidFill>
                <a:ea typeface="Batang" pitchFamily="18" charset="-127"/>
                <a:cs typeface="Arial" pitchFamily="34" charset="0"/>
              </a:endParaRPr>
            </a:p>
          </p:txBody>
        </p:sp>
        <p:sp>
          <p:nvSpPr>
            <p:cNvPr id="82989" name="Text Box 434"/>
            <p:cNvSpPr txBox="1">
              <a:spLocks noChangeArrowheads="1"/>
            </p:cNvSpPr>
            <p:nvPr/>
          </p:nvSpPr>
          <p:spPr bwMode="auto">
            <a:xfrm>
              <a:off x="1248" y="3183"/>
              <a:ext cx="771" cy="208"/>
            </a:xfrm>
            <a:prstGeom prst="rect">
              <a:avLst/>
            </a:prstGeom>
            <a:noFill/>
            <a:ln w="9525">
              <a:noFill/>
              <a:miter lim="800000"/>
              <a:headEnd/>
              <a:tailEnd/>
            </a:ln>
          </p:spPr>
          <p:txBody>
            <a:bodyPr wrap="none">
              <a:spAutoFit/>
            </a:bodyPr>
            <a:lstStyle/>
            <a:p>
              <a:r>
                <a:rPr lang="en-US" sz="1400" b="1" dirty="0">
                  <a:solidFill>
                    <a:srgbClr val="0070C0"/>
                  </a:solidFill>
                  <a:ea typeface="Batang" pitchFamily="18" charset="-127"/>
                </a:rPr>
                <a:t>40–60 </a:t>
              </a:r>
              <a:r>
                <a:rPr lang="en-US" sz="1400" b="1" dirty="0" err="1" smtClean="0">
                  <a:solidFill>
                    <a:srgbClr val="0070C0"/>
                  </a:solidFill>
                  <a:ea typeface="Batang" pitchFamily="18" charset="-127"/>
                </a:rPr>
                <a:t>anni</a:t>
              </a:r>
              <a:endParaRPr lang="en-GB" sz="1400" b="1" dirty="0">
                <a:solidFill>
                  <a:srgbClr val="0070C0"/>
                </a:solidFill>
                <a:ea typeface="Batang" pitchFamily="18" charset="-127"/>
              </a:endParaRPr>
            </a:p>
          </p:txBody>
        </p:sp>
        <p:sp>
          <p:nvSpPr>
            <p:cNvPr id="82990" name="Text Box 435"/>
            <p:cNvSpPr txBox="1">
              <a:spLocks noChangeArrowheads="1"/>
            </p:cNvSpPr>
            <p:nvPr/>
          </p:nvSpPr>
          <p:spPr bwMode="auto">
            <a:xfrm>
              <a:off x="2304" y="3183"/>
              <a:ext cx="635" cy="208"/>
            </a:xfrm>
            <a:prstGeom prst="rect">
              <a:avLst/>
            </a:prstGeom>
            <a:noFill/>
            <a:ln w="9525">
              <a:noFill/>
              <a:miter lim="800000"/>
              <a:headEnd/>
              <a:tailEnd/>
            </a:ln>
          </p:spPr>
          <p:txBody>
            <a:bodyPr wrap="none">
              <a:spAutoFit/>
            </a:bodyPr>
            <a:lstStyle/>
            <a:p>
              <a:r>
                <a:rPr lang="en-US" sz="1400" b="1" dirty="0">
                  <a:solidFill>
                    <a:srgbClr val="0070C0"/>
                  </a:solidFill>
                  <a:ea typeface="Batang" pitchFamily="18" charset="-127"/>
                </a:rPr>
                <a:t>&gt;60 </a:t>
              </a:r>
              <a:r>
                <a:rPr lang="en-US" sz="1400" b="1" dirty="0" err="1" smtClean="0">
                  <a:solidFill>
                    <a:srgbClr val="0070C0"/>
                  </a:solidFill>
                  <a:ea typeface="Batang" pitchFamily="18" charset="-127"/>
                </a:rPr>
                <a:t>anni</a:t>
              </a:r>
              <a:endParaRPr lang="en-GB" sz="1400" b="1" dirty="0">
                <a:solidFill>
                  <a:srgbClr val="0070C0"/>
                </a:solidFill>
                <a:ea typeface="Batang" pitchFamily="18" charset="-127"/>
              </a:endParaRPr>
            </a:p>
          </p:txBody>
        </p:sp>
        <p:sp>
          <p:nvSpPr>
            <p:cNvPr id="82991" name="Text Box 436"/>
            <p:cNvSpPr txBox="1">
              <a:spLocks noChangeArrowheads="1"/>
            </p:cNvSpPr>
            <p:nvPr/>
          </p:nvSpPr>
          <p:spPr bwMode="auto">
            <a:xfrm>
              <a:off x="3312" y="3183"/>
              <a:ext cx="666" cy="208"/>
            </a:xfrm>
            <a:prstGeom prst="rect">
              <a:avLst/>
            </a:prstGeom>
            <a:noFill/>
            <a:ln w="9525">
              <a:noFill/>
              <a:miter lim="800000"/>
              <a:headEnd/>
              <a:tailEnd/>
            </a:ln>
          </p:spPr>
          <p:txBody>
            <a:bodyPr wrap="none">
              <a:spAutoFit/>
            </a:bodyPr>
            <a:lstStyle/>
            <a:p>
              <a:r>
                <a:rPr lang="en-US" sz="1400" b="1" dirty="0" err="1" smtClean="0">
                  <a:solidFill>
                    <a:srgbClr val="0070C0"/>
                  </a:solidFill>
                  <a:ea typeface="Batang" pitchFamily="18" charset="-127"/>
                </a:rPr>
                <a:t>Iniezione</a:t>
              </a:r>
              <a:endParaRPr lang="en-GB" sz="1400" b="1" dirty="0">
                <a:solidFill>
                  <a:srgbClr val="0070C0"/>
                </a:solidFill>
                <a:ea typeface="Batang" pitchFamily="18" charset="-127"/>
              </a:endParaRPr>
            </a:p>
          </p:txBody>
        </p:sp>
        <p:sp>
          <p:nvSpPr>
            <p:cNvPr id="82992" name="Text Box 437"/>
            <p:cNvSpPr txBox="1">
              <a:spLocks noChangeArrowheads="1"/>
            </p:cNvSpPr>
            <p:nvPr/>
          </p:nvSpPr>
          <p:spPr bwMode="auto">
            <a:xfrm>
              <a:off x="4128" y="3183"/>
              <a:ext cx="954" cy="208"/>
            </a:xfrm>
            <a:prstGeom prst="rect">
              <a:avLst/>
            </a:prstGeom>
            <a:noFill/>
            <a:ln w="9525">
              <a:noFill/>
              <a:miter lim="800000"/>
              <a:headEnd/>
              <a:tailEnd/>
            </a:ln>
          </p:spPr>
          <p:txBody>
            <a:bodyPr wrap="none">
              <a:spAutoFit/>
            </a:bodyPr>
            <a:lstStyle/>
            <a:p>
              <a:r>
                <a:rPr lang="en-US" sz="1400" b="1" dirty="0" err="1" smtClean="0">
                  <a:solidFill>
                    <a:srgbClr val="0070C0"/>
                  </a:solidFill>
                  <a:ea typeface="Batang" pitchFamily="18" charset="-127"/>
                </a:rPr>
                <a:t>Transdermico</a:t>
              </a:r>
              <a:endParaRPr lang="en-GB" sz="1400" b="1" dirty="0">
                <a:solidFill>
                  <a:srgbClr val="0070C0"/>
                </a:solidFill>
                <a:ea typeface="Batang" pitchFamily="18" charset="-127"/>
              </a:endParaRPr>
            </a:p>
          </p:txBody>
        </p:sp>
        <p:sp>
          <p:nvSpPr>
            <p:cNvPr id="82972" name="Line 389"/>
            <p:cNvSpPr>
              <a:spLocks noChangeShapeType="1"/>
            </p:cNvSpPr>
            <p:nvPr/>
          </p:nvSpPr>
          <p:spPr bwMode="auto">
            <a:xfrm>
              <a:off x="1217" y="3124"/>
              <a:ext cx="3792" cy="1"/>
            </a:xfrm>
            <a:prstGeom prst="line">
              <a:avLst/>
            </a:prstGeom>
            <a:noFill/>
            <a:ln w="28575">
              <a:solidFill>
                <a:srgbClr val="0070C0"/>
              </a:solidFill>
              <a:round/>
              <a:headEnd/>
              <a:tailEnd/>
            </a:ln>
          </p:spPr>
          <p:txBody>
            <a:bodyPr/>
            <a:lstStyle/>
            <a:p>
              <a:endParaRPr lang="en-GB">
                <a:solidFill>
                  <a:srgbClr val="0070C0"/>
                </a:solidFill>
              </a:endParaRPr>
            </a:p>
          </p:txBody>
        </p:sp>
      </p:grpSp>
      <p:sp>
        <p:nvSpPr>
          <p:cNvPr id="439" name="Text Box 7"/>
          <p:cNvSpPr txBox="1">
            <a:spLocks noChangeArrowheads="1"/>
          </p:cNvSpPr>
          <p:nvPr/>
        </p:nvSpPr>
        <p:spPr bwMode="auto">
          <a:xfrm>
            <a:off x="103018" y="6375400"/>
            <a:ext cx="4462592" cy="261610"/>
          </a:xfrm>
          <a:prstGeom prst="rect">
            <a:avLst/>
          </a:prstGeom>
          <a:noFill/>
          <a:ln w="12700">
            <a:noFill/>
            <a:miter lim="800000"/>
            <a:headEnd type="none" w="sm" len="sm"/>
            <a:tailEnd type="none" w="sm" len="sm"/>
          </a:ln>
        </p:spPr>
        <p:txBody>
          <a:bodyPr wrap="square">
            <a:spAutoFit/>
          </a:bodyPr>
          <a:lstStyle/>
          <a:p>
            <a:pPr>
              <a:spcBef>
                <a:spcPct val="50000"/>
              </a:spcBef>
            </a:pPr>
            <a:r>
              <a:rPr lang="en-US" sz="1100" dirty="0" smtClean="0"/>
              <a:t>Rhoden EL &amp; </a:t>
            </a:r>
            <a:r>
              <a:rPr lang="en-US" sz="1100" dirty="0" err="1" smtClean="0"/>
              <a:t>Morgentaler</a:t>
            </a:r>
            <a:r>
              <a:rPr lang="en-US" sz="1100" dirty="0" smtClean="0"/>
              <a:t> A</a:t>
            </a:r>
            <a:r>
              <a:rPr lang="en-US" sz="1100" i="1" dirty="0" smtClean="0"/>
              <a:t>. </a:t>
            </a:r>
            <a:r>
              <a:rPr lang="en-US" sz="1100" i="1" dirty="0" err="1" smtClean="0"/>
              <a:t>Int</a:t>
            </a:r>
            <a:r>
              <a:rPr lang="en-US" sz="1100" i="1" dirty="0" smtClean="0"/>
              <a:t> J Imp Res</a:t>
            </a:r>
            <a:r>
              <a:rPr lang="en-US" sz="1100" dirty="0" smtClean="0"/>
              <a:t> 2006;18:201–205.</a:t>
            </a:r>
            <a:endParaRPr lang="de-DE" sz="1100" dirty="0"/>
          </a:p>
        </p:txBody>
      </p:sp>
      <p:sp>
        <p:nvSpPr>
          <p:cNvPr id="435" name="Rectangle 434"/>
          <p:cNvSpPr/>
          <p:nvPr/>
        </p:nvSpPr>
        <p:spPr>
          <a:xfrm>
            <a:off x="2294087" y="3981779"/>
            <a:ext cx="369086" cy="1222125"/>
          </a:xfrm>
          <a:prstGeom prst="rect">
            <a:avLst/>
          </a:prstGeom>
          <a:solidFill>
            <a:srgbClr val="00B0F0"/>
          </a:solidFill>
          <a:ln>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38" name="Rectangle 437"/>
          <p:cNvSpPr/>
          <p:nvPr/>
        </p:nvSpPr>
        <p:spPr>
          <a:xfrm>
            <a:off x="3643605" y="3340422"/>
            <a:ext cx="369086" cy="1862004"/>
          </a:xfrm>
          <a:prstGeom prst="rect">
            <a:avLst/>
          </a:prstGeom>
          <a:solidFill>
            <a:srgbClr val="00B0F0"/>
          </a:solidFill>
          <a:ln>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40" name="Rectangle 439"/>
          <p:cNvSpPr/>
          <p:nvPr/>
        </p:nvSpPr>
        <p:spPr>
          <a:xfrm>
            <a:off x="4996686" y="3696568"/>
            <a:ext cx="369086" cy="1505858"/>
          </a:xfrm>
          <a:prstGeom prst="rect">
            <a:avLst/>
          </a:prstGeom>
          <a:solidFill>
            <a:srgbClr val="00B0F0"/>
          </a:solidFill>
          <a:ln>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41" name="Rectangle 440"/>
          <p:cNvSpPr/>
          <p:nvPr/>
        </p:nvSpPr>
        <p:spPr>
          <a:xfrm>
            <a:off x="6345316" y="3857646"/>
            <a:ext cx="369086" cy="1346258"/>
          </a:xfrm>
          <a:prstGeom prst="rect">
            <a:avLst/>
          </a:prstGeom>
          <a:solidFill>
            <a:srgbClr val="00B0F0"/>
          </a:solidFill>
          <a:ln>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42" name="Rectangle 441"/>
          <p:cNvSpPr/>
          <p:nvPr/>
        </p:nvSpPr>
        <p:spPr>
          <a:xfrm>
            <a:off x="6096820" y="2722709"/>
            <a:ext cx="146780" cy="172901"/>
          </a:xfrm>
          <a:prstGeom prst="rect">
            <a:avLst/>
          </a:prstGeom>
          <a:solidFill>
            <a:srgbClr val="00B0F0"/>
          </a:solidFill>
          <a:ln>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43" name="Rectangle 442"/>
          <p:cNvSpPr/>
          <p:nvPr/>
        </p:nvSpPr>
        <p:spPr>
          <a:xfrm>
            <a:off x="6096820" y="3025654"/>
            <a:ext cx="146780" cy="172901"/>
          </a:xfrm>
          <a:prstGeom prst="rect">
            <a:avLst/>
          </a:prstGeom>
          <a:solidFill>
            <a:srgbClr val="92D050"/>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44" name="Rectangle 443"/>
          <p:cNvSpPr/>
          <p:nvPr/>
        </p:nvSpPr>
        <p:spPr>
          <a:xfrm>
            <a:off x="2679737" y="3714548"/>
            <a:ext cx="369086" cy="1476303"/>
          </a:xfrm>
          <a:prstGeom prst="rect">
            <a:avLst/>
          </a:prstGeom>
          <a:solidFill>
            <a:srgbClr val="92D050"/>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45" name="Rectangle 444"/>
          <p:cNvSpPr/>
          <p:nvPr/>
        </p:nvSpPr>
        <p:spPr>
          <a:xfrm>
            <a:off x="4043868" y="3161611"/>
            <a:ext cx="369086" cy="2040815"/>
          </a:xfrm>
          <a:prstGeom prst="rect">
            <a:avLst/>
          </a:prstGeom>
          <a:solidFill>
            <a:srgbClr val="92D050"/>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46" name="Rectangle 445"/>
          <p:cNvSpPr/>
          <p:nvPr/>
        </p:nvSpPr>
        <p:spPr>
          <a:xfrm>
            <a:off x="2679737" y="3726123"/>
            <a:ext cx="369086" cy="1476303"/>
          </a:xfrm>
          <a:prstGeom prst="rect">
            <a:avLst/>
          </a:prstGeom>
          <a:solidFill>
            <a:srgbClr val="92D050"/>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47" name="Rectangle 446"/>
          <p:cNvSpPr/>
          <p:nvPr/>
        </p:nvSpPr>
        <p:spPr>
          <a:xfrm>
            <a:off x="5388399" y="3367022"/>
            <a:ext cx="369086" cy="1836882"/>
          </a:xfrm>
          <a:prstGeom prst="rect">
            <a:avLst/>
          </a:prstGeom>
          <a:solidFill>
            <a:srgbClr val="92D050"/>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48" name="Rectangle 447"/>
          <p:cNvSpPr/>
          <p:nvPr/>
        </p:nvSpPr>
        <p:spPr>
          <a:xfrm>
            <a:off x="6736491" y="3714548"/>
            <a:ext cx="369086" cy="1476303"/>
          </a:xfrm>
          <a:prstGeom prst="rect">
            <a:avLst/>
          </a:prstGeom>
          <a:solidFill>
            <a:srgbClr val="92D050"/>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Title 164"/>
          <p:cNvSpPr>
            <a:spLocks noGrp="1"/>
          </p:cNvSpPr>
          <p:nvPr>
            <p:ph type="title"/>
          </p:nvPr>
        </p:nvSpPr>
        <p:spPr/>
        <p:txBody>
          <a:bodyPr>
            <a:normAutofit fontScale="90000"/>
          </a:bodyPr>
          <a:lstStyle/>
          <a:p>
            <a:r>
              <a:rPr lang="it-IT" dirty="0" smtClean="0"/>
              <a:t>PSA e volume prostatico durante la terapia con TE/TU in uomini affetti da </a:t>
            </a:r>
            <a:r>
              <a:rPr lang="it-IT" dirty="0" err="1" smtClean="0"/>
              <a:t>ipogonadismo*</a:t>
            </a:r>
            <a:endParaRPr lang="it-IT" dirty="0"/>
          </a:p>
        </p:txBody>
      </p:sp>
      <p:sp>
        <p:nvSpPr>
          <p:cNvPr id="83973" name="Rectangle 13"/>
          <p:cNvSpPr>
            <a:spLocks noChangeArrowheads="1"/>
          </p:cNvSpPr>
          <p:nvPr/>
        </p:nvSpPr>
        <p:spPr bwMode="auto">
          <a:xfrm>
            <a:off x="6191250" y="5805610"/>
            <a:ext cx="2952750" cy="523220"/>
          </a:xfrm>
          <a:prstGeom prst="rect">
            <a:avLst/>
          </a:prstGeom>
          <a:noFill/>
          <a:ln w="9525">
            <a:noFill/>
            <a:miter lim="800000"/>
            <a:headEnd/>
            <a:tailEnd/>
          </a:ln>
        </p:spPr>
        <p:txBody>
          <a:bodyPr wrap="square">
            <a:spAutoFit/>
          </a:bodyPr>
          <a:lstStyle/>
          <a:p>
            <a:pPr algn="r" eaLnBrk="0" hangingPunct="0"/>
            <a:r>
              <a:rPr lang="en-US" sz="1400" dirty="0" smtClean="0"/>
              <a:t>*n=40 </a:t>
            </a:r>
            <a:endParaRPr lang="en-US" sz="1400" dirty="0"/>
          </a:p>
          <a:p>
            <a:pPr algn="r" eaLnBrk="0" hangingPunct="0"/>
            <a:r>
              <a:rPr lang="en-US" sz="1400" dirty="0" smtClean="0"/>
              <a:t> </a:t>
            </a:r>
            <a:r>
              <a:rPr lang="en-US" sz="1400" dirty="0" err="1" smtClean="0"/>
              <a:t>Età</a:t>
            </a:r>
            <a:r>
              <a:rPr lang="en-US" sz="1400" dirty="0" smtClean="0"/>
              <a:t> media </a:t>
            </a:r>
            <a:r>
              <a:rPr lang="en-US" sz="1400" dirty="0"/>
              <a:t>41, range: </a:t>
            </a:r>
            <a:r>
              <a:rPr lang="en-US" sz="1400" dirty="0" smtClean="0"/>
              <a:t>18–74 </a:t>
            </a:r>
            <a:r>
              <a:rPr lang="en-US" sz="1400" dirty="0" err="1" smtClean="0"/>
              <a:t>anni</a:t>
            </a:r>
            <a:endParaRPr lang="en-US" sz="1400" dirty="0"/>
          </a:p>
        </p:txBody>
      </p:sp>
      <p:grpSp>
        <p:nvGrpSpPr>
          <p:cNvPr id="2" name="Group 336"/>
          <p:cNvGrpSpPr/>
          <p:nvPr/>
        </p:nvGrpSpPr>
        <p:grpSpPr>
          <a:xfrm>
            <a:off x="971200" y="2013192"/>
            <a:ext cx="7052425" cy="3833451"/>
            <a:chOff x="710176" y="1771650"/>
            <a:chExt cx="7377753" cy="4081649"/>
          </a:xfrm>
        </p:grpSpPr>
        <p:grpSp>
          <p:nvGrpSpPr>
            <p:cNvPr id="3" name="Group 14"/>
            <p:cNvGrpSpPr>
              <a:grpSpLocks/>
            </p:cNvGrpSpPr>
            <p:nvPr/>
          </p:nvGrpSpPr>
          <p:grpSpPr bwMode="auto">
            <a:xfrm>
              <a:off x="710176" y="1771650"/>
              <a:ext cx="7377753" cy="4081649"/>
              <a:chOff x="106" y="676"/>
              <a:chExt cx="5501" cy="2867"/>
            </a:xfrm>
          </p:grpSpPr>
          <p:sp>
            <p:nvSpPr>
              <p:cNvPr id="84093" name="Freeform 156"/>
              <p:cNvSpPr>
                <a:spLocks/>
              </p:cNvSpPr>
              <p:nvPr/>
            </p:nvSpPr>
            <p:spPr bwMode="auto">
              <a:xfrm>
                <a:off x="4162" y="1387"/>
                <a:ext cx="153" cy="165"/>
              </a:xfrm>
              <a:custGeom>
                <a:avLst/>
                <a:gdLst>
                  <a:gd name="T0" fmla="*/ 0 w 294"/>
                  <a:gd name="T1" fmla="*/ 0 h 285"/>
                  <a:gd name="T2" fmla="*/ 1 w 294"/>
                  <a:gd name="T3" fmla="*/ 0 h 285"/>
                  <a:gd name="T4" fmla="*/ 1 w 294"/>
                  <a:gd name="T5" fmla="*/ 2 h 285"/>
                  <a:gd name="T6" fmla="*/ 1 w 294"/>
                  <a:gd name="T7" fmla="*/ 0 h 285"/>
                  <a:gd name="T8" fmla="*/ 1 w 294"/>
                  <a:gd name="T9" fmla="*/ 0 h 285"/>
                  <a:gd name="T10" fmla="*/ 0 60000 65536"/>
                  <a:gd name="T11" fmla="*/ 0 60000 65536"/>
                  <a:gd name="T12" fmla="*/ 0 60000 65536"/>
                  <a:gd name="T13" fmla="*/ 0 60000 65536"/>
                  <a:gd name="T14" fmla="*/ 0 60000 65536"/>
                  <a:gd name="T15" fmla="*/ 0 w 294"/>
                  <a:gd name="T16" fmla="*/ 0 h 285"/>
                  <a:gd name="T17" fmla="*/ 294 w 294"/>
                  <a:gd name="T18" fmla="*/ 285 h 285"/>
                </a:gdLst>
                <a:ahLst/>
                <a:cxnLst>
                  <a:cxn ang="T10">
                    <a:pos x="T0" y="T1"/>
                  </a:cxn>
                  <a:cxn ang="T11">
                    <a:pos x="T2" y="T3"/>
                  </a:cxn>
                  <a:cxn ang="T12">
                    <a:pos x="T4" y="T5"/>
                  </a:cxn>
                  <a:cxn ang="T13">
                    <a:pos x="T6" y="T7"/>
                  </a:cxn>
                  <a:cxn ang="T14">
                    <a:pos x="T8" y="T9"/>
                  </a:cxn>
                </a:cxnLst>
                <a:rect l="T15" t="T16" r="T17" b="T18"/>
                <a:pathLst>
                  <a:path w="294" h="285">
                    <a:moveTo>
                      <a:pt x="0" y="0"/>
                    </a:moveTo>
                    <a:lnTo>
                      <a:pt x="150" y="0"/>
                    </a:lnTo>
                    <a:lnTo>
                      <a:pt x="150" y="285"/>
                    </a:lnTo>
                    <a:lnTo>
                      <a:pt x="150" y="0"/>
                    </a:lnTo>
                    <a:lnTo>
                      <a:pt x="294" y="0"/>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092" name="Freeform 155"/>
              <p:cNvSpPr>
                <a:spLocks/>
              </p:cNvSpPr>
              <p:nvPr/>
            </p:nvSpPr>
            <p:spPr bwMode="auto">
              <a:xfrm>
                <a:off x="3773" y="1513"/>
                <a:ext cx="153" cy="129"/>
              </a:xfrm>
              <a:custGeom>
                <a:avLst/>
                <a:gdLst>
                  <a:gd name="T0" fmla="*/ 0 w 294"/>
                  <a:gd name="T1" fmla="*/ 0 h 285"/>
                  <a:gd name="T2" fmla="*/ 1 w 294"/>
                  <a:gd name="T3" fmla="*/ 0 h 285"/>
                  <a:gd name="T4" fmla="*/ 1 w 294"/>
                  <a:gd name="T5" fmla="*/ 0 h 285"/>
                  <a:gd name="T6" fmla="*/ 1 w 294"/>
                  <a:gd name="T7" fmla="*/ 0 h 285"/>
                  <a:gd name="T8" fmla="*/ 1 w 294"/>
                  <a:gd name="T9" fmla="*/ 0 h 285"/>
                  <a:gd name="T10" fmla="*/ 0 60000 65536"/>
                  <a:gd name="T11" fmla="*/ 0 60000 65536"/>
                  <a:gd name="T12" fmla="*/ 0 60000 65536"/>
                  <a:gd name="T13" fmla="*/ 0 60000 65536"/>
                  <a:gd name="T14" fmla="*/ 0 60000 65536"/>
                  <a:gd name="T15" fmla="*/ 0 w 294"/>
                  <a:gd name="T16" fmla="*/ 0 h 285"/>
                  <a:gd name="T17" fmla="*/ 294 w 294"/>
                  <a:gd name="T18" fmla="*/ 285 h 285"/>
                </a:gdLst>
                <a:ahLst/>
                <a:cxnLst>
                  <a:cxn ang="T10">
                    <a:pos x="T0" y="T1"/>
                  </a:cxn>
                  <a:cxn ang="T11">
                    <a:pos x="T2" y="T3"/>
                  </a:cxn>
                  <a:cxn ang="T12">
                    <a:pos x="T4" y="T5"/>
                  </a:cxn>
                  <a:cxn ang="T13">
                    <a:pos x="T6" y="T7"/>
                  </a:cxn>
                  <a:cxn ang="T14">
                    <a:pos x="T8" y="T9"/>
                  </a:cxn>
                </a:cxnLst>
                <a:rect l="T15" t="T16" r="T17" b="T18"/>
                <a:pathLst>
                  <a:path w="294" h="285">
                    <a:moveTo>
                      <a:pt x="0" y="0"/>
                    </a:moveTo>
                    <a:lnTo>
                      <a:pt x="150" y="0"/>
                    </a:lnTo>
                    <a:lnTo>
                      <a:pt x="150" y="285"/>
                    </a:lnTo>
                    <a:lnTo>
                      <a:pt x="150" y="0"/>
                    </a:lnTo>
                    <a:lnTo>
                      <a:pt x="294" y="0"/>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091" name="Freeform 154"/>
              <p:cNvSpPr>
                <a:spLocks/>
              </p:cNvSpPr>
              <p:nvPr/>
            </p:nvSpPr>
            <p:spPr bwMode="auto">
              <a:xfrm>
                <a:off x="3385" y="1774"/>
                <a:ext cx="153" cy="105"/>
              </a:xfrm>
              <a:custGeom>
                <a:avLst/>
                <a:gdLst>
                  <a:gd name="T0" fmla="*/ 0 w 294"/>
                  <a:gd name="T1" fmla="*/ 0 h 285"/>
                  <a:gd name="T2" fmla="*/ 1 w 294"/>
                  <a:gd name="T3" fmla="*/ 0 h 285"/>
                  <a:gd name="T4" fmla="*/ 1 w 294"/>
                  <a:gd name="T5" fmla="*/ 0 h 285"/>
                  <a:gd name="T6" fmla="*/ 1 w 294"/>
                  <a:gd name="T7" fmla="*/ 0 h 285"/>
                  <a:gd name="T8" fmla="*/ 1 w 294"/>
                  <a:gd name="T9" fmla="*/ 0 h 285"/>
                  <a:gd name="T10" fmla="*/ 0 60000 65536"/>
                  <a:gd name="T11" fmla="*/ 0 60000 65536"/>
                  <a:gd name="T12" fmla="*/ 0 60000 65536"/>
                  <a:gd name="T13" fmla="*/ 0 60000 65536"/>
                  <a:gd name="T14" fmla="*/ 0 60000 65536"/>
                  <a:gd name="T15" fmla="*/ 0 w 294"/>
                  <a:gd name="T16" fmla="*/ 0 h 285"/>
                  <a:gd name="T17" fmla="*/ 294 w 294"/>
                  <a:gd name="T18" fmla="*/ 285 h 285"/>
                </a:gdLst>
                <a:ahLst/>
                <a:cxnLst>
                  <a:cxn ang="T10">
                    <a:pos x="T0" y="T1"/>
                  </a:cxn>
                  <a:cxn ang="T11">
                    <a:pos x="T2" y="T3"/>
                  </a:cxn>
                  <a:cxn ang="T12">
                    <a:pos x="T4" y="T5"/>
                  </a:cxn>
                  <a:cxn ang="T13">
                    <a:pos x="T6" y="T7"/>
                  </a:cxn>
                  <a:cxn ang="T14">
                    <a:pos x="T8" y="T9"/>
                  </a:cxn>
                </a:cxnLst>
                <a:rect l="T15" t="T16" r="T17" b="T18"/>
                <a:pathLst>
                  <a:path w="294" h="285">
                    <a:moveTo>
                      <a:pt x="0" y="0"/>
                    </a:moveTo>
                    <a:lnTo>
                      <a:pt x="150" y="0"/>
                    </a:lnTo>
                    <a:lnTo>
                      <a:pt x="150" y="285"/>
                    </a:lnTo>
                    <a:lnTo>
                      <a:pt x="150" y="0"/>
                    </a:lnTo>
                    <a:lnTo>
                      <a:pt x="294" y="0"/>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094" name="Freeform 157"/>
              <p:cNvSpPr>
                <a:spLocks/>
              </p:cNvSpPr>
              <p:nvPr/>
            </p:nvSpPr>
            <p:spPr bwMode="auto">
              <a:xfrm>
                <a:off x="4551" y="1768"/>
                <a:ext cx="153" cy="87"/>
              </a:xfrm>
              <a:custGeom>
                <a:avLst/>
                <a:gdLst>
                  <a:gd name="T0" fmla="*/ 0 w 294"/>
                  <a:gd name="T1" fmla="*/ 0 h 285"/>
                  <a:gd name="T2" fmla="*/ 1 w 294"/>
                  <a:gd name="T3" fmla="*/ 0 h 285"/>
                  <a:gd name="T4" fmla="*/ 1 w 294"/>
                  <a:gd name="T5" fmla="*/ 0 h 285"/>
                  <a:gd name="T6" fmla="*/ 1 w 294"/>
                  <a:gd name="T7" fmla="*/ 0 h 285"/>
                  <a:gd name="T8" fmla="*/ 1 w 294"/>
                  <a:gd name="T9" fmla="*/ 0 h 285"/>
                  <a:gd name="T10" fmla="*/ 0 60000 65536"/>
                  <a:gd name="T11" fmla="*/ 0 60000 65536"/>
                  <a:gd name="T12" fmla="*/ 0 60000 65536"/>
                  <a:gd name="T13" fmla="*/ 0 60000 65536"/>
                  <a:gd name="T14" fmla="*/ 0 60000 65536"/>
                  <a:gd name="T15" fmla="*/ 0 w 294"/>
                  <a:gd name="T16" fmla="*/ 0 h 285"/>
                  <a:gd name="T17" fmla="*/ 294 w 294"/>
                  <a:gd name="T18" fmla="*/ 285 h 285"/>
                </a:gdLst>
                <a:ahLst/>
                <a:cxnLst>
                  <a:cxn ang="T10">
                    <a:pos x="T0" y="T1"/>
                  </a:cxn>
                  <a:cxn ang="T11">
                    <a:pos x="T2" y="T3"/>
                  </a:cxn>
                  <a:cxn ang="T12">
                    <a:pos x="T4" y="T5"/>
                  </a:cxn>
                  <a:cxn ang="T13">
                    <a:pos x="T6" y="T7"/>
                  </a:cxn>
                  <a:cxn ang="T14">
                    <a:pos x="T8" y="T9"/>
                  </a:cxn>
                </a:cxnLst>
                <a:rect l="T15" t="T16" r="T17" b="T18"/>
                <a:pathLst>
                  <a:path w="294" h="285">
                    <a:moveTo>
                      <a:pt x="0" y="0"/>
                    </a:moveTo>
                    <a:lnTo>
                      <a:pt x="150" y="0"/>
                    </a:lnTo>
                    <a:lnTo>
                      <a:pt x="150" y="285"/>
                    </a:lnTo>
                    <a:lnTo>
                      <a:pt x="150" y="0"/>
                    </a:lnTo>
                    <a:lnTo>
                      <a:pt x="294" y="0"/>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095" name="Freeform 158"/>
              <p:cNvSpPr>
                <a:spLocks/>
              </p:cNvSpPr>
              <p:nvPr/>
            </p:nvSpPr>
            <p:spPr bwMode="auto">
              <a:xfrm>
                <a:off x="4940" y="1303"/>
                <a:ext cx="153" cy="103"/>
              </a:xfrm>
              <a:custGeom>
                <a:avLst/>
                <a:gdLst>
                  <a:gd name="T0" fmla="*/ 0 w 294"/>
                  <a:gd name="T1" fmla="*/ 0 h 285"/>
                  <a:gd name="T2" fmla="*/ 1 w 294"/>
                  <a:gd name="T3" fmla="*/ 0 h 285"/>
                  <a:gd name="T4" fmla="*/ 1 w 294"/>
                  <a:gd name="T5" fmla="*/ 0 h 285"/>
                  <a:gd name="T6" fmla="*/ 1 w 294"/>
                  <a:gd name="T7" fmla="*/ 0 h 285"/>
                  <a:gd name="T8" fmla="*/ 1 w 294"/>
                  <a:gd name="T9" fmla="*/ 0 h 285"/>
                  <a:gd name="T10" fmla="*/ 0 60000 65536"/>
                  <a:gd name="T11" fmla="*/ 0 60000 65536"/>
                  <a:gd name="T12" fmla="*/ 0 60000 65536"/>
                  <a:gd name="T13" fmla="*/ 0 60000 65536"/>
                  <a:gd name="T14" fmla="*/ 0 60000 65536"/>
                  <a:gd name="T15" fmla="*/ 0 w 294"/>
                  <a:gd name="T16" fmla="*/ 0 h 285"/>
                  <a:gd name="T17" fmla="*/ 294 w 294"/>
                  <a:gd name="T18" fmla="*/ 285 h 285"/>
                </a:gdLst>
                <a:ahLst/>
                <a:cxnLst>
                  <a:cxn ang="T10">
                    <a:pos x="T0" y="T1"/>
                  </a:cxn>
                  <a:cxn ang="T11">
                    <a:pos x="T2" y="T3"/>
                  </a:cxn>
                  <a:cxn ang="T12">
                    <a:pos x="T4" y="T5"/>
                  </a:cxn>
                  <a:cxn ang="T13">
                    <a:pos x="T6" y="T7"/>
                  </a:cxn>
                  <a:cxn ang="T14">
                    <a:pos x="T8" y="T9"/>
                  </a:cxn>
                </a:cxnLst>
                <a:rect l="T15" t="T16" r="T17" b="T18"/>
                <a:pathLst>
                  <a:path w="294" h="285">
                    <a:moveTo>
                      <a:pt x="0" y="0"/>
                    </a:moveTo>
                    <a:lnTo>
                      <a:pt x="150" y="0"/>
                    </a:lnTo>
                    <a:lnTo>
                      <a:pt x="150" y="285"/>
                    </a:lnTo>
                    <a:lnTo>
                      <a:pt x="150" y="0"/>
                    </a:lnTo>
                    <a:lnTo>
                      <a:pt x="294" y="0"/>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096" name="Freeform 159"/>
              <p:cNvSpPr>
                <a:spLocks/>
              </p:cNvSpPr>
              <p:nvPr/>
            </p:nvSpPr>
            <p:spPr bwMode="auto">
              <a:xfrm>
                <a:off x="5329" y="1138"/>
                <a:ext cx="153" cy="192"/>
              </a:xfrm>
              <a:custGeom>
                <a:avLst/>
                <a:gdLst>
                  <a:gd name="T0" fmla="*/ 0 w 294"/>
                  <a:gd name="T1" fmla="*/ 0 h 285"/>
                  <a:gd name="T2" fmla="*/ 1 w 294"/>
                  <a:gd name="T3" fmla="*/ 0 h 285"/>
                  <a:gd name="T4" fmla="*/ 1 w 294"/>
                  <a:gd name="T5" fmla="*/ 8 h 285"/>
                  <a:gd name="T6" fmla="*/ 1 w 294"/>
                  <a:gd name="T7" fmla="*/ 0 h 285"/>
                  <a:gd name="T8" fmla="*/ 1 w 294"/>
                  <a:gd name="T9" fmla="*/ 0 h 285"/>
                  <a:gd name="T10" fmla="*/ 0 60000 65536"/>
                  <a:gd name="T11" fmla="*/ 0 60000 65536"/>
                  <a:gd name="T12" fmla="*/ 0 60000 65536"/>
                  <a:gd name="T13" fmla="*/ 0 60000 65536"/>
                  <a:gd name="T14" fmla="*/ 0 60000 65536"/>
                  <a:gd name="T15" fmla="*/ 0 w 294"/>
                  <a:gd name="T16" fmla="*/ 0 h 285"/>
                  <a:gd name="T17" fmla="*/ 294 w 294"/>
                  <a:gd name="T18" fmla="*/ 285 h 285"/>
                </a:gdLst>
                <a:ahLst/>
                <a:cxnLst>
                  <a:cxn ang="T10">
                    <a:pos x="T0" y="T1"/>
                  </a:cxn>
                  <a:cxn ang="T11">
                    <a:pos x="T2" y="T3"/>
                  </a:cxn>
                  <a:cxn ang="T12">
                    <a:pos x="T4" y="T5"/>
                  </a:cxn>
                  <a:cxn ang="T13">
                    <a:pos x="T6" y="T7"/>
                  </a:cxn>
                  <a:cxn ang="T14">
                    <a:pos x="T8" y="T9"/>
                  </a:cxn>
                </a:cxnLst>
                <a:rect l="T15" t="T16" r="T17" b="T18"/>
                <a:pathLst>
                  <a:path w="294" h="285">
                    <a:moveTo>
                      <a:pt x="0" y="0"/>
                    </a:moveTo>
                    <a:lnTo>
                      <a:pt x="150" y="0"/>
                    </a:lnTo>
                    <a:lnTo>
                      <a:pt x="150" y="285"/>
                    </a:lnTo>
                    <a:lnTo>
                      <a:pt x="150" y="0"/>
                    </a:lnTo>
                    <a:lnTo>
                      <a:pt x="294" y="0"/>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3976" name="Rectangle 15"/>
              <p:cNvSpPr>
                <a:spLocks noChangeArrowheads="1"/>
              </p:cNvSpPr>
              <p:nvPr/>
            </p:nvSpPr>
            <p:spPr bwMode="auto">
              <a:xfrm>
                <a:off x="1078" y="3313"/>
                <a:ext cx="1390" cy="230"/>
              </a:xfrm>
              <a:prstGeom prst="rect">
                <a:avLst/>
              </a:prstGeom>
              <a:noFill/>
              <a:ln w="9525">
                <a:noFill/>
                <a:miter lim="800000"/>
                <a:headEnd/>
                <a:tailEnd/>
              </a:ln>
            </p:spPr>
            <p:txBody>
              <a:bodyPr wrap="none">
                <a:spAutoFit/>
              </a:bodyPr>
              <a:lstStyle/>
              <a:p>
                <a:pPr algn="ctr" eaLnBrk="0" hangingPunct="0"/>
                <a:r>
                  <a:rPr lang="en-US" sz="1400" b="1" dirty="0" smtClean="0">
                    <a:solidFill>
                      <a:srgbClr val="0070C0"/>
                    </a:solidFill>
                  </a:rPr>
                  <a:t>Tempo (</a:t>
                </a:r>
                <a:r>
                  <a:rPr lang="en-US" sz="1400" b="1" dirty="0" err="1" smtClean="0">
                    <a:solidFill>
                      <a:srgbClr val="0070C0"/>
                    </a:solidFill>
                  </a:rPr>
                  <a:t>Settimane</a:t>
                </a:r>
                <a:r>
                  <a:rPr lang="en-US" sz="1400" b="1" dirty="0" smtClean="0">
                    <a:solidFill>
                      <a:srgbClr val="0070C0"/>
                    </a:solidFill>
                  </a:rPr>
                  <a:t>)</a:t>
                </a:r>
                <a:endParaRPr lang="en-US" sz="1400" b="1" dirty="0">
                  <a:solidFill>
                    <a:srgbClr val="0070C0"/>
                  </a:solidFill>
                </a:endParaRPr>
              </a:p>
            </p:txBody>
          </p:sp>
          <p:sp>
            <p:nvSpPr>
              <p:cNvPr id="83977" name="Rectangle 16"/>
              <p:cNvSpPr>
                <a:spLocks noChangeArrowheads="1"/>
              </p:cNvSpPr>
              <p:nvPr/>
            </p:nvSpPr>
            <p:spPr bwMode="auto">
              <a:xfrm rot="16200000">
                <a:off x="-200" y="1913"/>
                <a:ext cx="851" cy="240"/>
              </a:xfrm>
              <a:prstGeom prst="rect">
                <a:avLst/>
              </a:prstGeom>
              <a:noFill/>
              <a:ln w="9525">
                <a:noFill/>
                <a:miter lim="800000"/>
                <a:headEnd/>
                <a:tailEnd/>
              </a:ln>
            </p:spPr>
            <p:txBody>
              <a:bodyPr wrap="none">
                <a:spAutoFit/>
              </a:bodyPr>
              <a:lstStyle/>
              <a:p>
                <a:pPr algn="ctr" eaLnBrk="0" hangingPunct="0"/>
                <a:r>
                  <a:rPr lang="en-US" sz="1400" b="1" dirty="0">
                    <a:solidFill>
                      <a:srgbClr val="0070C0"/>
                    </a:solidFill>
                  </a:rPr>
                  <a:t>PSA  (µg/L)</a:t>
                </a:r>
              </a:p>
            </p:txBody>
          </p:sp>
          <p:grpSp>
            <p:nvGrpSpPr>
              <p:cNvPr id="4" name="Group 17"/>
              <p:cNvGrpSpPr>
                <a:grpSpLocks/>
              </p:cNvGrpSpPr>
              <p:nvPr/>
            </p:nvGrpSpPr>
            <p:grpSpPr bwMode="auto">
              <a:xfrm>
                <a:off x="745" y="1156"/>
                <a:ext cx="1893" cy="1463"/>
                <a:chOff x="633" y="831"/>
                <a:chExt cx="2569" cy="1643"/>
              </a:xfrm>
            </p:grpSpPr>
            <p:sp>
              <p:nvSpPr>
                <p:cNvPr id="84108" name="Freeform 18"/>
                <p:cNvSpPr>
                  <a:spLocks/>
                </p:cNvSpPr>
                <p:nvPr/>
              </p:nvSpPr>
              <p:spPr bwMode="auto">
                <a:xfrm>
                  <a:off x="633" y="1787"/>
                  <a:ext cx="69" cy="522"/>
                </a:xfrm>
                <a:custGeom>
                  <a:avLst/>
                  <a:gdLst>
                    <a:gd name="T0" fmla="*/ 0 w 345"/>
                    <a:gd name="T1" fmla="*/ 0 h 405"/>
                    <a:gd name="T2" fmla="*/ 0 w 345"/>
                    <a:gd name="T3" fmla="*/ 0 h 405"/>
                    <a:gd name="T4" fmla="*/ 0 w 345"/>
                    <a:gd name="T5" fmla="*/ 0 h 405"/>
                    <a:gd name="T6" fmla="*/ 0 w 345"/>
                    <a:gd name="T7" fmla="*/ 3974 h 405"/>
                    <a:gd name="T8" fmla="*/ 0 w 345"/>
                    <a:gd name="T9" fmla="*/ 3974 h 405"/>
                    <a:gd name="T10" fmla="*/ 0 w 345"/>
                    <a:gd name="T11" fmla="*/ 3974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09" name="Freeform 19"/>
                <p:cNvSpPr>
                  <a:spLocks/>
                </p:cNvSpPr>
                <p:nvPr/>
              </p:nvSpPr>
              <p:spPr bwMode="auto">
                <a:xfrm>
                  <a:off x="862" y="2261"/>
                  <a:ext cx="68" cy="213"/>
                </a:xfrm>
                <a:custGeom>
                  <a:avLst/>
                  <a:gdLst>
                    <a:gd name="T0" fmla="*/ 0 w 345"/>
                    <a:gd name="T1" fmla="*/ 0 h 405"/>
                    <a:gd name="T2" fmla="*/ 0 w 345"/>
                    <a:gd name="T3" fmla="*/ 0 h 405"/>
                    <a:gd name="T4" fmla="*/ 0 w 345"/>
                    <a:gd name="T5" fmla="*/ 0 h 405"/>
                    <a:gd name="T6" fmla="*/ 0 w 345"/>
                    <a:gd name="T7" fmla="*/ 1 h 405"/>
                    <a:gd name="T8" fmla="*/ 0 w 345"/>
                    <a:gd name="T9" fmla="*/ 1 h 405"/>
                    <a:gd name="T10" fmla="*/ 0 w 345"/>
                    <a:gd name="T11" fmla="*/ 1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10" name="Freeform 20"/>
                <p:cNvSpPr>
                  <a:spLocks/>
                </p:cNvSpPr>
                <p:nvPr/>
              </p:nvSpPr>
              <p:spPr bwMode="auto">
                <a:xfrm>
                  <a:off x="1085" y="1551"/>
                  <a:ext cx="68" cy="381"/>
                </a:xfrm>
                <a:custGeom>
                  <a:avLst/>
                  <a:gdLst>
                    <a:gd name="T0" fmla="*/ 0 w 345"/>
                    <a:gd name="T1" fmla="*/ 0 h 405"/>
                    <a:gd name="T2" fmla="*/ 0 w 345"/>
                    <a:gd name="T3" fmla="*/ 0 h 405"/>
                    <a:gd name="T4" fmla="*/ 0 w 345"/>
                    <a:gd name="T5" fmla="*/ 0 h 405"/>
                    <a:gd name="T6" fmla="*/ 0 w 345"/>
                    <a:gd name="T7" fmla="*/ 232 h 405"/>
                    <a:gd name="T8" fmla="*/ 0 w 345"/>
                    <a:gd name="T9" fmla="*/ 232 h 405"/>
                    <a:gd name="T10" fmla="*/ 0 w 345"/>
                    <a:gd name="T11" fmla="*/ 232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11" name="Freeform 21"/>
                <p:cNvSpPr>
                  <a:spLocks/>
                </p:cNvSpPr>
                <p:nvPr/>
              </p:nvSpPr>
              <p:spPr bwMode="auto">
                <a:xfrm>
                  <a:off x="1316" y="1636"/>
                  <a:ext cx="70" cy="357"/>
                </a:xfrm>
                <a:custGeom>
                  <a:avLst/>
                  <a:gdLst>
                    <a:gd name="T0" fmla="*/ 0 w 345"/>
                    <a:gd name="T1" fmla="*/ 0 h 405"/>
                    <a:gd name="T2" fmla="*/ 0 w 345"/>
                    <a:gd name="T3" fmla="*/ 0 h 405"/>
                    <a:gd name="T4" fmla="*/ 0 w 345"/>
                    <a:gd name="T5" fmla="*/ 0 h 405"/>
                    <a:gd name="T6" fmla="*/ 0 w 345"/>
                    <a:gd name="T7" fmla="*/ 130 h 405"/>
                    <a:gd name="T8" fmla="*/ 0 w 345"/>
                    <a:gd name="T9" fmla="*/ 130 h 405"/>
                    <a:gd name="T10" fmla="*/ 0 w 345"/>
                    <a:gd name="T11" fmla="*/ 130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12" name="Freeform 22"/>
                <p:cNvSpPr>
                  <a:spLocks/>
                </p:cNvSpPr>
                <p:nvPr/>
              </p:nvSpPr>
              <p:spPr bwMode="auto">
                <a:xfrm>
                  <a:off x="1998" y="1447"/>
                  <a:ext cx="69" cy="452"/>
                </a:xfrm>
                <a:custGeom>
                  <a:avLst/>
                  <a:gdLst>
                    <a:gd name="T0" fmla="*/ 0 w 345"/>
                    <a:gd name="T1" fmla="*/ 0 h 405"/>
                    <a:gd name="T2" fmla="*/ 0 w 345"/>
                    <a:gd name="T3" fmla="*/ 0 h 405"/>
                    <a:gd name="T4" fmla="*/ 0 w 345"/>
                    <a:gd name="T5" fmla="*/ 0 h 405"/>
                    <a:gd name="T6" fmla="*/ 0 w 345"/>
                    <a:gd name="T7" fmla="*/ 1086 h 405"/>
                    <a:gd name="T8" fmla="*/ 0 w 345"/>
                    <a:gd name="T9" fmla="*/ 1086 h 405"/>
                    <a:gd name="T10" fmla="*/ 0 w 345"/>
                    <a:gd name="T11" fmla="*/ 1086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13" name="Freeform 23"/>
                <p:cNvSpPr>
                  <a:spLocks/>
                </p:cNvSpPr>
                <p:nvPr/>
              </p:nvSpPr>
              <p:spPr bwMode="auto">
                <a:xfrm>
                  <a:off x="1771" y="1478"/>
                  <a:ext cx="69" cy="430"/>
                </a:xfrm>
                <a:custGeom>
                  <a:avLst/>
                  <a:gdLst>
                    <a:gd name="T0" fmla="*/ 0 w 345"/>
                    <a:gd name="T1" fmla="*/ 0 h 405"/>
                    <a:gd name="T2" fmla="*/ 0 w 345"/>
                    <a:gd name="T3" fmla="*/ 0 h 405"/>
                    <a:gd name="T4" fmla="*/ 0 w 345"/>
                    <a:gd name="T5" fmla="*/ 0 h 405"/>
                    <a:gd name="T6" fmla="*/ 0 w 345"/>
                    <a:gd name="T7" fmla="*/ 695 h 405"/>
                    <a:gd name="T8" fmla="*/ 0 w 345"/>
                    <a:gd name="T9" fmla="*/ 695 h 405"/>
                    <a:gd name="T10" fmla="*/ 0 w 345"/>
                    <a:gd name="T11" fmla="*/ 695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14" name="Freeform 24"/>
                <p:cNvSpPr>
                  <a:spLocks/>
                </p:cNvSpPr>
                <p:nvPr/>
              </p:nvSpPr>
              <p:spPr bwMode="auto">
                <a:xfrm>
                  <a:off x="1544" y="1790"/>
                  <a:ext cx="69" cy="150"/>
                </a:xfrm>
                <a:custGeom>
                  <a:avLst/>
                  <a:gdLst>
                    <a:gd name="T0" fmla="*/ 0 w 345"/>
                    <a:gd name="T1" fmla="*/ 0 h 405"/>
                    <a:gd name="T2" fmla="*/ 0 w 345"/>
                    <a:gd name="T3" fmla="*/ 0 h 405"/>
                    <a:gd name="T4" fmla="*/ 0 w 345"/>
                    <a:gd name="T5" fmla="*/ 0 h 405"/>
                    <a:gd name="T6" fmla="*/ 0 w 345"/>
                    <a:gd name="T7" fmla="*/ 0 h 405"/>
                    <a:gd name="T8" fmla="*/ 0 w 345"/>
                    <a:gd name="T9" fmla="*/ 0 h 405"/>
                    <a:gd name="T10" fmla="*/ 0 w 345"/>
                    <a:gd name="T11" fmla="*/ 0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15" name="Freeform 25"/>
                <p:cNvSpPr>
                  <a:spLocks/>
                </p:cNvSpPr>
                <p:nvPr/>
              </p:nvSpPr>
              <p:spPr bwMode="auto">
                <a:xfrm>
                  <a:off x="633" y="1767"/>
                  <a:ext cx="69" cy="518"/>
                </a:xfrm>
                <a:custGeom>
                  <a:avLst/>
                  <a:gdLst>
                    <a:gd name="T0" fmla="*/ 0 w 345"/>
                    <a:gd name="T1" fmla="*/ 0 h 405"/>
                    <a:gd name="T2" fmla="*/ 0 w 345"/>
                    <a:gd name="T3" fmla="*/ 0 h 405"/>
                    <a:gd name="T4" fmla="*/ 0 w 345"/>
                    <a:gd name="T5" fmla="*/ 0 h 405"/>
                    <a:gd name="T6" fmla="*/ 0 w 345"/>
                    <a:gd name="T7" fmla="*/ 3713 h 405"/>
                    <a:gd name="T8" fmla="*/ 0 w 345"/>
                    <a:gd name="T9" fmla="*/ 3713 h 405"/>
                    <a:gd name="T10" fmla="*/ 0 w 345"/>
                    <a:gd name="T11" fmla="*/ 3713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16" name="Freeform 26"/>
                <p:cNvSpPr>
                  <a:spLocks/>
                </p:cNvSpPr>
                <p:nvPr/>
              </p:nvSpPr>
              <p:spPr bwMode="auto">
                <a:xfrm>
                  <a:off x="862" y="2068"/>
                  <a:ext cx="68" cy="255"/>
                </a:xfrm>
                <a:custGeom>
                  <a:avLst/>
                  <a:gdLst>
                    <a:gd name="T0" fmla="*/ 0 w 345"/>
                    <a:gd name="T1" fmla="*/ 0 h 405"/>
                    <a:gd name="T2" fmla="*/ 0 w 345"/>
                    <a:gd name="T3" fmla="*/ 0 h 405"/>
                    <a:gd name="T4" fmla="*/ 0 w 345"/>
                    <a:gd name="T5" fmla="*/ 0 h 405"/>
                    <a:gd name="T6" fmla="*/ 0 w 345"/>
                    <a:gd name="T7" fmla="*/ 6 h 405"/>
                    <a:gd name="T8" fmla="*/ 0 w 345"/>
                    <a:gd name="T9" fmla="*/ 6 h 405"/>
                    <a:gd name="T10" fmla="*/ 0 w 345"/>
                    <a:gd name="T11" fmla="*/ 6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17" name="Freeform 27"/>
                <p:cNvSpPr>
                  <a:spLocks/>
                </p:cNvSpPr>
                <p:nvPr/>
              </p:nvSpPr>
              <p:spPr bwMode="auto">
                <a:xfrm>
                  <a:off x="1316" y="1395"/>
                  <a:ext cx="70" cy="669"/>
                </a:xfrm>
                <a:custGeom>
                  <a:avLst/>
                  <a:gdLst>
                    <a:gd name="T0" fmla="*/ 0 w 345"/>
                    <a:gd name="T1" fmla="*/ 0 h 405"/>
                    <a:gd name="T2" fmla="*/ 0 w 345"/>
                    <a:gd name="T3" fmla="*/ 0 h 405"/>
                    <a:gd name="T4" fmla="*/ 0 w 345"/>
                    <a:gd name="T5" fmla="*/ 0 h 405"/>
                    <a:gd name="T6" fmla="*/ 0 w 345"/>
                    <a:gd name="T7" fmla="*/ 37076 h 405"/>
                    <a:gd name="T8" fmla="*/ 0 w 345"/>
                    <a:gd name="T9" fmla="*/ 37076 h 405"/>
                    <a:gd name="T10" fmla="*/ 0 w 345"/>
                    <a:gd name="T11" fmla="*/ 37076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18" name="Freeform 28"/>
                <p:cNvSpPr>
                  <a:spLocks/>
                </p:cNvSpPr>
                <p:nvPr/>
              </p:nvSpPr>
              <p:spPr bwMode="auto">
                <a:xfrm>
                  <a:off x="1998" y="1232"/>
                  <a:ext cx="69" cy="579"/>
                </a:xfrm>
                <a:custGeom>
                  <a:avLst/>
                  <a:gdLst>
                    <a:gd name="T0" fmla="*/ 0 w 345"/>
                    <a:gd name="T1" fmla="*/ 0 h 405"/>
                    <a:gd name="T2" fmla="*/ 0 w 345"/>
                    <a:gd name="T3" fmla="*/ 0 h 405"/>
                    <a:gd name="T4" fmla="*/ 0 w 345"/>
                    <a:gd name="T5" fmla="*/ 0 h 405"/>
                    <a:gd name="T6" fmla="*/ 0 w 345"/>
                    <a:gd name="T7" fmla="*/ 10110 h 405"/>
                    <a:gd name="T8" fmla="*/ 0 w 345"/>
                    <a:gd name="T9" fmla="*/ 10110 h 405"/>
                    <a:gd name="T10" fmla="*/ 0 w 345"/>
                    <a:gd name="T11" fmla="*/ 10110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19" name="Freeform 29"/>
                <p:cNvSpPr>
                  <a:spLocks/>
                </p:cNvSpPr>
                <p:nvPr/>
              </p:nvSpPr>
              <p:spPr bwMode="auto">
                <a:xfrm>
                  <a:off x="1770" y="834"/>
                  <a:ext cx="69" cy="1072"/>
                </a:xfrm>
                <a:custGeom>
                  <a:avLst/>
                  <a:gdLst>
                    <a:gd name="T0" fmla="*/ 35 w 69"/>
                    <a:gd name="T1" fmla="*/ 0 h 1072"/>
                    <a:gd name="T2" fmla="*/ 35 w 69"/>
                    <a:gd name="T3" fmla="*/ 0 h 1072"/>
                    <a:gd name="T4" fmla="*/ 33 w 69"/>
                    <a:gd name="T5" fmla="*/ 0 h 1072"/>
                    <a:gd name="T6" fmla="*/ 35 w 69"/>
                    <a:gd name="T7" fmla="*/ 1072 h 1072"/>
                    <a:gd name="T8" fmla="*/ 0 w 69"/>
                    <a:gd name="T9" fmla="*/ 1072 h 1072"/>
                    <a:gd name="T10" fmla="*/ 69 w 69"/>
                    <a:gd name="T11" fmla="*/ 1072 h 1072"/>
                    <a:gd name="T12" fmla="*/ 0 60000 65536"/>
                    <a:gd name="T13" fmla="*/ 0 60000 65536"/>
                    <a:gd name="T14" fmla="*/ 0 60000 65536"/>
                    <a:gd name="T15" fmla="*/ 0 60000 65536"/>
                    <a:gd name="T16" fmla="*/ 0 60000 65536"/>
                    <a:gd name="T17" fmla="*/ 0 60000 65536"/>
                    <a:gd name="T18" fmla="*/ 0 w 69"/>
                    <a:gd name="T19" fmla="*/ 0 h 1072"/>
                    <a:gd name="T20" fmla="*/ 69 w 69"/>
                    <a:gd name="T21" fmla="*/ 1072 h 1072"/>
                  </a:gdLst>
                  <a:ahLst/>
                  <a:cxnLst>
                    <a:cxn ang="T12">
                      <a:pos x="T0" y="T1"/>
                    </a:cxn>
                    <a:cxn ang="T13">
                      <a:pos x="T2" y="T3"/>
                    </a:cxn>
                    <a:cxn ang="T14">
                      <a:pos x="T4" y="T5"/>
                    </a:cxn>
                    <a:cxn ang="T15">
                      <a:pos x="T6" y="T7"/>
                    </a:cxn>
                    <a:cxn ang="T16">
                      <a:pos x="T8" y="T9"/>
                    </a:cxn>
                    <a:cxn ang="T17">
                      <a:pos x="T10" y="T11"/>
                    </a:cxn>
                  </a:cxnLst>
                  <a:rect l="T18" t="T19" r="T20" b="T21"/>
                  <a:pathLst>
                    <a:path w="69" h="1072">
                      <a:moveTo>
                        <a:pt x="35" y="0"/>
                      </a:moveTo>
                      <a:lnTo>
                        <a:pt x="35" y="0"/>
                      </a:lnTo>
                      <a:lnTo>
                        <a:pt x="33" y="0"/>
                      </a:lnTo>
                      <a:lnTo>
                        <a:pt x="35" y="1072"/>
                      </a:lnTo>
                      <a:lnTo>
                        <a:pt x="0" y="1072"/>
                      </a:lnTo>
                      <a:lnTo>
                        <a:pt x="69" y="1072"/>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20" name="Freeform 30"/>
                <p:cNvSpPr>
                  <a:spLocks/>
                </p:cNvSpPr>
                <p:nvPr/>
              </p:nvSpPr>
              <p:spPr bwMode="auto">
                <a:xfrm>
                  <a:off x="1544" y="931"/>
                  <a:ext cx="69" cy="587"/>
                </a:xfrm>
                <a:custGeom>
                  <a:avLst/>
                  <a:gdLst>
                    <a:gd name="T0" fmla="*/ 0 w 345"/>
                    <a:gd name="T1" fmla="*/ 0 h 405"/>
                    <a:gd name="T2" fmla="*/ 0 w 345"/>
                    <a:gd name="T3" fmla="*/ 0 h 405"/>
                    <a:gd name="T4" fmla="*/ 0 w 345"/>
                    <a:gd name="T5" fmla="*/ 0 h 405"/>
                    <a:gd name="T6" fmla="*/ 0 w 345"/>
                    <a:gd name="T7" fmla="*/ 11430 h 405"/>
                    <a:gd name="T8" fmla="*/ 0 w 345"/>
                    <a:gd name="T9" fmla="*/ 11430 h 405"/>
                    <a:gd name="T10" fmla="*/ 0 w 345"/>
                    <a:gd name="T11" fmla="*/ 11430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21" name="Freeform 31"/>
                <p:cNvSpPr>
                  <a:spLocks/>
                </p:cNvSpPr>
                <p:nvPr/>
              </p:nvSpPr>
              <p:spPr bwMode="auto">
                <a:xfrm>
                  <a:off x="2224" y="831"/>
                  <a:ext cx="69" cy="682"/>
                </a:xfrm>
                <a:custGeom>
                  <a:avLst/>
                  <a:gdLst>
                    <a:gd name="T0" fmla="*/ 0 w 345"/>
                    <a:gd name="T1" fmla="*/ 0 h 405"/>
                    <a:gd name="T2" fmla="*/ 0 w 345"/>
                    <a:gd name="T3" fmla="*/ 0 h 405"/>
                    <a:gd name="T4" fmla="*/ 0 w 345"/>
                    <a:gd name="T5" fmla="*/ 0 h 405"/>
                    <a:gd name="T6" fmla="*/ 0 w 345"/>
                    <a:gd name="T7" fmla="*/ 44076 h 405"/>
                    <a:gd name="T8" fmla="*/ 0 w 345"/>
                    <a:gd name="T9" fmla="*/ 44076 h 405"/>
                    <a:gd name="T10" fmla="*/ 0 w 345"/>
                    <a:gd name="T11" fmla="*/ 44076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22" name="Freeform 32"/>
                <p:cNvSpPr>
                  <a:spLocks/>
                </p:cNvSpPr>
                <p:nvPr/>
              </p:nvSpPr>
              <p:spPr bwMode="auto">
                <a:xfrm>
                  <a:off x="2224" y="1306"/>
                  <a:ext cx="69" cy="512"/>
                </a:xfrm>
                <a:custGeom>
                  <a:avLst/>
                  <a:gdLst>
                    <a:gd name="T0" fmla="*/ 0 w 345"/>
                    <a:gd name="T1" fmla="*/ 0 h 405"/>
                    <a:gd name="T2" fmla="*/ 0 w 345"/>
                    <a:gd name="T3" fmla="*/ 0 h 405"/>
                    <a:gd name="T4" fmla="*/ 0 w 345"/>
                    <a:gd name="T5" fmla="*/ 0 h 405"/>
                    <a:gd name="T6" fmla="*/ 0 w 345"/>
                    <a:gd name="T7" fmla="*/ 3337 h 405"/>
                    <a:gd name="T8" fmla="*/ 0 w 345"/>
                    <a:gd name="T9" fmla="*/ 3337 h 405"/>
                    <a:gd name="T10" fmla="*/ 0 w 345"/>
                    <a:gd name="T11" fmla="*/ 3337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23" name="Freeform 33"/>
                <p:cNvSpPr>
                  <a:spLocks/>
                </p:cNvSpPr>
                <p:nvPr/>
              </p:nvSpPr>
              <p:spPr bwMode="auto">
                <a:xfrm>
                  <a:off x="2448" y="1139"/>
                  <a:ext cx="70" cy="687"/>
                </a:xfrm>
                <a:custGeom>
                  <a:avLst/>
                  <a:gdLst>
                    <a:gd name="T0" fmla="*/ 0 w 345"/>
                    <a:gd name="T1" fmla="*/ 0 h 405"/>
                    <a:gd name="T2" fmla="*/ 0 w 345"/>
                    <a:gd name="T3" fmla="*/ 0 h 405"/>
                    <a:gd name="T4" fmla="*/ 0 w 345"/>
                    <a:gd name="T5" fmla="*/ 0 h 405"/>
                    <a:gd name="T6" fmla="*/ 0 w 345"/>
                    <a:gd name="T7" fmla="*/ 47077 h 405"/>
                    <a:gd name="T8" fmla="*/ 0 w 345"/>
                    <a:gd name="T9" fmla="*/ 47077 h 405"/>
                    <a:gd name="T10" fmla="*/ 0 w 345"/>
                    <a:gd name="T11" fmla="*/ 47077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24" name="Freeform 34"/>
                <p:cNvSpPr>
                  <a:spLocks/>
                </p:cNvSpPr>
                <p:nvPr/>
              </p:nvSpPr>
              <p:spPr bwMode="auto">
                <a:xfrm>
                  <a:off x="2448" y="1249"/>
                  <a:ext cx="70" cy="595"/>
                </a:xfrm>
                <a:custGeom>
                  <a:avLst/>
                  <a:gdLst>
                    <a:gd name="T0" fmla="*/ 0 w 345"/>
                    <a:gd name="T1" fmla="*/ 0 h 405"/>
                    <a:gd name="T2" fmla="*/ 0 w 345"/>
                    <a:gd name="T3" fmla="*/ 0 h 405"/>
                    <a:gd name="T4" fmla="*/ 0 w 345"/>
                    <a:gd name="T5" fmla="*/ 0 h 405"/>
                    <a:gd name="T6" fmla="*/ 0 w 345"/>
                    <a:gd name="T7" fmla="*/ 12909 h 405"/>
                    <a:gd name="T8" fmla="*/ 0 w 345"/>
                    <a:gd name="T9" fmla="*/ 12909 h 405"/>
                    <a:gd name="T10" fmla="*/ 0 w 345"/>
                    <a:gd name="T11" fmla="*/ 12909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25" name="Freeform 35"/>
                <p:cNvSpPr>
                  <a:spLocks/>
                </p:cNvSpPr>
                <p:nvPr/>
              </p:nvSpPr>
              <p:spPr bwMode="auto">
                <a:xfrm>
                  <a:off x="2679" y="1473"/>
                  <a:ext cx="68" cy="392"/>
                </a:xfrm>
                <a:custGeom>
                  <a:avLst/>
                  <a:gdLst>
                    <a:gd name="T0" fmla="*/ 0 w 345"/>
                    <a:gd name="T1" fmla="*/ 0 h 405"/>
                    <a:gd name="T2" fmla="*/ 0 w 345"/>
                    <a:gd name="T3" fmla="*/ 0 h 405"/>
                    <a:gd name="T4" fmla="*/ 0 w 345"/>
                    <a:gd name="T5" fmla="*/ 0 h 405"/>
                    <a:gd name="T6" fmla="*/ 0 w 345"/>
                    <a:gd name="T7" fmla="*/ 302 h 405"/>
                    <a:gd name="T8" fmla="*/ 0 w 345"/>
                    <a:gd name="T9" fmla="*/ 302 h 405"/>
                    <a:gd name="T10" fmla="*/ 0 w 345"/>
                    <a:gd name="T11" fmla="*/ 302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26" name="Freeform 36"/>
                <p:cNvSpPr>
                  <a:spLocks/>
                </p:cNvSpPr>
                <p:nvPr/>
              </p:nvSpPr>
              <p:spPr bwMode="auto">
                <a:xfrm>
                  <a:off x="2679" y="1372"/>
                  <a:ext cx="68" cy="393"/>
                </a:xfrm>
                <a:custGeom>
                  <a:avLst/>
                  <a:gdLst>
                    <a:gd name="T0" fmla="*/ 0 w 345"/>
                    <a:gd name="T1" fmla="*/ 0 h 405"/>
                    <a:gd name="T2" fmla="*/ 0 w 345"/>
                    <a:gd name="T3" fmla="*/ 0 h 405"/>
                    <a:gd name="T4" fmla="*/ 0 w 345"/>
                    <a:gd name="T5" fmla="*/ 0 h 405"/>
                    <a:gd name="T6" fmla="*/ 0 w 345"/>
                    <a:gd name="T7" fmla="*/ 309 h 405"/>
                    <a:gd name="T8" fmla="*/ 0 w 345"/>
                    <a:gd name="T9" fmla="*/ 309 h 405"/>
                    <a:gd name="T10" fmla="*/ 0 w 345"/>
                    <a:gd name="T11" fmla="*/ 309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27" name="Freeform 37"/>
                <p:cNvSpPr>
                  <a:spLocks/>
                </p:cNvSpPr>
                <p:nvPr/>
              </p:nvSpPr>
              <p:spPr bwMode="auto">
                <a:xfrm>
                  <a:off x="3133" y="1642"/>
                  <a:ext cx="69" cy="353"/>
                </a:xfrm>
                <a:custGeom>
                  <a:avLst/>
                  <a:gdLst>
                    <a:gd name="T0" fmla="*/ 0 w 345"/>
                    <a:gd name="T1" fmla="*/ 0 h 405"/>
                    <a:gd name="T2" fmla="*/ 0 w 345"/>
                    <a:gd name="T3" fmla="*/ 0 h 405"/>
                    <a:gd name="T4" fmla="*/ 0 w 345"/>
                    <a:gd name="T5" fmla="*/ 0 h 405"/>
                    <a:gd name="T6" fmla="*/ 0 w 345"/>
                    <a:gd name="T7" fmla="*/ 118 h 405"/>
                    <a:gd name="T8" fmla="*/ 0 w 345"/>
                    <a:gd name="T9" fmla="*/ 118 h 405"/>
                    <a:gd name="T10" fmla="*/ 0 w 345"/>
                    <a:gd name="T11" fmla="*/ 118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28" name="Freeform 38"/>
                <p:cNvSpPr>
                  <a:spLocks/>
                </p:cNvSpPr>
                <p:nvPr/>
              </p:nvSpPr>
              <p:spPr bwMode="auto">
                <a:xfrm>
                  <a:off x="3133" y="1240"/>
                  <a:ext cx="69" cy="328"/>
                </a:xfrm>
                <a:custGeom>
                  <a:avLst/>
                  <a:gdLst>
                    <a:gd name="T0" fmla="*/ 0 w 345"/>
                    <a:gd name="T1" fmla="*/ 0 h 405"/>
                    <a:gd name="T2" fmla="*/ 0 w 345"/>
                    <a:gd name="T3" fmla="*/ 0 h 405"/>
                    <a:gd name="T4" fmla="*/ 0 w 345"/>
                    <a:gd name="T5" fmla="*/ 0 h 405"/>
                    <a:gd name="T6" fmla="*/ 0 w 345"/>
                    <a:gd name="T7" fmla="*/ 61 h 405"/>
                    <a:gd name="T8" fmla="*/ 0 w 345"/>
                    <a:gd name="T9" fmla="*/ 61 h 405"/>
                    <a:gd name="T10" fmla="*/ 0 w 345"/>
                    <a:gd name="T11" fmla="*/ 61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29" name="Freeform 39"/>
                <p:cNvSpPr>
                  <a:spLocks/>
                </p:cNvSpPr>
                <p:nvPr/>
              </p:nvSpPr>
              <p:spPr bwMode="auto">
                <a:xfrm>
                  <a:off x="2907" y="1662"/>
                  <a:ext cx="69" cy="320"/>
                </a:xfrm>
                <a:custGeom>
                  <a:avLst/>
                  <a:gdLst>
                    <a:gd name="T0" fmla="*/ 0 w 345"/>
                    <a:gd name="T1" fmla="*/ 0 h 405"/>
                    <a:gd name="T2" fmla="*/ 0 w 345"/>
                    <a:gd name="T3" fmla="*/ 0 h 405"/>
                    <a:gd name="T4" fmla="*/ 0 w 345"/>
                    <a:gd name="T5" fmla="*/ 0 h 405"/>
                    <a:gd name="T6" fmla="*/ 0 w 345"/>
                    <a:gd name="T7" fmla="*/ 49 h 405"/>
                    <a:gd name="T8" fmla="*/ 0 w 345"/>
                    <a:gd name="T9" fmla="*/ 49 h 405"/>
                    <a:gd name="T10" fmla="*/ 0 w 345"/>
                    <a:gd name="T11" fmla="*/ 49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30" name="Freeform 40"/>
                <p:cNvSpPr>
                  <a:spLocks/>
                </p:cNvSpPr>
                <p:nvPr/>
              </p:nvSpPr>
              <p:spPr bwMode="auto">
                <a:xfrm>
                  <a:off x="2910" y="1033"/>
                  <a:ext cx="68" cy="431"/>
                </a:xfrm>
                <a:custGeom>
                  <a:avLst/>
                  <a:gdLst>
                    <a:gd name="T0" fmla="*/ 0 w 345"/>
                    <a:gd name="T1" fmla="*/ 0 h 405"/>
                    <a:gd name="T2" fmla="*/ 0 w 345"/>
                    <a:gd name="T3" fmla="*/ 0 h 405"/>
                    <a:gd name="T4" fmla="*/ 0 w 345"/>
                    <a:gd name="T5" fmla="*/ 0 h 405"/>
                    <a:gd name="T6" fmla="*/ 0 w 345"/>
                    <a:gd name="T7" fmla="*/ 708 h 405"/>
                    <a:gd name="T8" fmla="*/ 0 w 345"/>
                    <a:gd name="T9" fmla="*/ 708 h 405"/>
                    <a:gd name="T10" fmla="*/ 0 w 345"/>
                    <a:gd name="T11" fmla="*/ 708 h 405"/>
                    <a:gd name="T12" fmla="*/ 0 60000 65536"/>
                    <a:gd name="T13" fmla="*/ 0 60000 65536"/>
                    <a:gd name="T14" fmla="*/ 0 60000 65536"/>
                    <a:gd name="T15" fmla="*/ 0 60000 65536"/>
                    <a:gd name="T16" fmla="*/ 0 60000 65536"/>
                    <a:gd name="T17" fmla="*/ 0 60000 65536"/>
                    <a:gd name="T18" fmla="*/ 0 w 345"/>
                    <a:gd name="T19" fmla="*/ 0 h 405"/>
                    <a:gd name="T20" fmla="*/ 345 w 345"/>
                    <a:gd name="T21" fmla="*/ 405 h 405"/>
                  </a:gdLst>
                  <a:ahLst/>
                  <a:cxnLst>
                    <a:cxn ang="T12">
                      <a:pos x="T0" y="T1"/>
                    </a:cxn>
                    <a:cxn ang="T13">
                      <a:pos x="T2" y="T3"/>
                    </a:cxn>
                    <a:cxn ang="T14">
                      <a:pos x="T4" y="T5"/>
                    </a:cxn>
                    <a:cxn ang="T15">
                      <a:pos x="T6" y="T7"/>
                    </a:cxn>
                    <a:cxn ang="T16">
                      <a:pos x="T8" y="T9"/>
                    </a:cxn>
                    <a:cxn ang="T17">
                      <a:pos x="T10" y="T11"/>
                    </a:cxn>
                  </a:cxnLst>
                  <a:rect l="T18" t="T19" r="T20" b="T21"/>
                  <a:pathLst>
                    <a:path w="345" h="405">
                      <a:moveTo>
                        <a:pt x="0" y="0"/>
                      </a:moveTo>
                      <a:lnTo>
                        <a:pt x="345" y="0"/>
                      </a:lnTo>
                      <a:lnTo>
                        <a:pt x="173" y="0"/>
                      </a:lnTo>
                      <a:lnTo>
                        <a:pt x="173" y="405"/>
                      </a:lnTo>
                      <a:lnTo>
                        <a:pt x="0" y="405"/>
                      </a:lnTo>
                      <a:lnTo>
                        <a:pt x="345" y="405"/>
                      </a:lnTo>
                    </a:path>
                  </a:pathLst>
                </a:custGeom>
                <a:noFill/>
                <a:ln w="12700">
                  <a:solidFill>
                    <a:srgbClr val="000304"/>
                  </a:solidFill>
                  <a:round/>
                  <a:headEnd/>
                  <a:tailEnd/>
                </a:ln>
              </p:spPr>
              <p:txBody>
                <a:bodyPr wrap="none" anchor="ctr"/>
                <a:lstStyle/>
                <a:p>
                  <a:endParaRPr lang="en-GB">
                    <a:solidFill>
                      <a:srgbClr val="0070C0"/>
                    </a:solidFill>
                  </a:endParaRPr>
                </a:p>
              </p:txBody>
            </p:sp>
            <p:sp>
              <p:nvSpPr>
                <p:cNvPr id="84131" name="Freeform 41"/>
                <p:cNvSpPr>
                  <a:spLocks/>
                </p:cNvSpPr>
                <p:nvPr/>
              </p:nvSpPr>
              <p:spPr bwMode="auto">
                <a:xfrm>
                  <a:off x="1085" y="838"/>
                  <a:ext cx="69" cy="864"/>
                </a:xfrm>
                <a:custGeom>
                  <a:avLst/>
                  <a:gdLst>
                    <a:gd name="T0" fmla="*/ 35 w 69"/>
                    <a:gd name="T1" fmla="*/ 0 h 1072"/>
                    <a:gd name="T2" fmla="*/ 35 w 69"/>
                    <a:gd name="T3" fmla="*/ 0 h 1072"/>
                    <a:gd name="T4" fmla="*/ 33 w 69"/>
                    <a:gd name="T5" fmla="*/ 0 h 1072"/>
                    <a:gd name="T6" fmla="*/ 35 w 69"/>
                    <a:gd name="T7" fmla="*/ 153 h 1072"/>
                    <a:gd name="T8" fmla="*/ 0 w 69"/>
                    <a:gd name="T9" fmla="*/ 153 h 1072"/>
                    <a:gd name="T10" fmla="*/ 69 w 69"/>
                    <a:gd name="T11" fmla="*/ 153 h 1072"/>
                    <a:gd name="T12" fmla="*/ 0 60000 65536"/>
                    <a:gd name="T13" fmla="*/ 0 60000 65536"/>
                    <a:gd name="T14" fmla="*/ 0 60000 65536"/>
                    <a:gd name="T15" fmla="*/ 0 60000 65536"/>
                    <a:gd name="T16" fmla="*/ 0 60000 65536"/>
                    <a:gd name="T17" fmla="*/ 0 60000 65536"/>
                    <a:gd name="T18" fmla="*/ 0 w 69"/>
                    <a:gd name="T19" fmla="*/ 0 h 1072"/>
                    <a:gd name="T20" fmla="*/ 69 w 69"/>
                    <a:gd name="T21" fmla="*/ 1072 h 1072"/>
                  </a:gdLst>
                  <a:ahLst/>
                  <a:cxnLst>
                    <a:cxn ang="T12">
                      <a:pos x="T0" y="T1"/>
                    </a:cxn>
                    <a:cxn ang="T13">
                      <a:pos x="T2" y="T3"/>
                    </a:cxn>
                    <a:cxn ang="T14">
                      <a:pos x="T4" y="T5"/>
                    </a:cxn>
                    <a:cxn ang="T15">
                      <a:pos x="T6" y="T7"/>
                    </a:cxn>
                    <a:cxn ang="T16">
                      <a:pos x="T8" y="T9"/>
                    </a:cxn>
                    <a:cxn ang="T17">
                      <a:pos x="T10" y="T11"/>
                    </a:cxn>
                  </a:cxnLst>
                  <a:rect l="T18" t="T19" r="T20" b="T21"/>
                  <a:pathLst>
                    <a:path w="69" h="1072">
                      <a:moveTo>
                        <a:pt x="35" y="0"/>
                      </a:moveTo>
                      <a:lnTo>
                        <a:pt x="35" y="0"/>
                      </a:lnTo>
                      <a:lnTo>
                        <a:pt x="33" y="0"/>
                      </a:lnTo>
                      <a:lnTo>
                        <a:pt x="35" y="1072"/>
                      </a:lnTo>
                      <a:lnTo>
                        <a:pt x="0" y="1072"/>
                      </a:lnTo>
                      <a:lnTo>
                        <a:pt x="69" y="1072"/>
                      </a:lnTo>
                    </a:path>
                  </a:pathLst>
                </a:custGeom>
                <a:noFill/>
                <a:ln w="12700">
                  <a:solidFill>
                    <a:srgbClr val="000304"/>
                  </a:solidFill>
                  <a:round/>
                  <a:headEnd/>
                  <a:tailEnd/>
                </a:ln>
              </p:spPr>
              <p:txBody>
                <a:bodyPr wrap="none" anchor="ctr"/>
                <a:lstStyle/>
                <a:p>
                  <a:endParaRPr lang="en-GB">
                    <a:solidFill>
                      <a:srgbClr val="0070C0"/>
                    </a:solidFill>
                  </a:endParaRPr>
                </a:p>
              </p:txBody>
            </p:sp>
          </p:grpSp>
          <p:sp>
            <p:nvSpPr>
              <p:cNvPr id="83979" name="Line 42"/>
              <p:cNvSpPr>
                <a:spLocks noChangeShapeType="1"/>
              </p:cNvSpPr>
              <p:nvPr/>
            </p:nvSpPr>
            <p:spPr bwMode="auto">
              <a:xfrm>
                <a:off x="623" y="1161"/>
                <a:ext cx="1" cy="1858"/>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83980" name="Line 43"/>
              <p:cNvSpPr>
                <a:spLocks noChangeShapeType="1"/>
              </p:cNvSpPr>
              <p:nvPr/>
            </p:nvSpPr>
            <p:spPr bwMode="auto">
              <a:xfrm>
                <a:off x="623" y="3019"/>
                <a:ext cx="2071" cy="1"/>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83981" name="Line 44"/>
              <p:cNvSpPr>
                <a:spLocks noChangeShapeType="1"/>
              </p:cNvSpPr>
              <p:nvPr/>
            </p:nvSpPr>
            <p:spPr bwMode="auto">
              <a:xfrm flipV="1">
                <a:off x="623" y="3019"/>
                <a:ext cx="1" cy="30"/>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83982" name="Line 45"/>
              <p:cNvSpPr>
                <a:spLocks noChangeShapeType="1"/>
              </p:cNvSpPr>
              <p:nvPr/>
            </p:nvSpPr>
            <p:spPr bwMode="auto">
              <a:xfrm flipV="1">
                <a:off x="796" y="3019"/>
                <a:ext cx="1" cy="30"/>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83983" name="Line 46"/>
              <p:cNvSpPr>
                <a:spLocks noChangeShapeType="1"/>
              </p:cNvSpPr>
              <p:nvPr/>
            </p:nvSpPr>
            <p:spPr bwMode="auto">
              <a:xfrm flipV="1">
                <a:off x="970" y="3019"/>
                <a:ext cx="1" cy="30"/>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83984" name="Line 47"/>
              <p:cNvSpPr>
                <a:spLocks noChangeShapeType="1"/>
              </p:cNvSpPr>
              <p:nvPr/>
            </p:nvSpPr>
            <p:spPr bwMode="auto">
              <a:xfrm flipV="1">
                <a:off x="1143" y="3019"/>
                <a:ext cx="1" cy="30"/>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83985" name="Line 48"/>
              <p:cNvSpPr>
                <a:spLocks noChangeShapeType="1"/>
              </p:cNvSpPr>
              <p:nvPr/>
            </p:nvSpPr>
            <p:spPr bwMode="auto">
              <a:xfrm flipV="1">
                <a:off x="1312" y="3019"/>
                <a:ext cx="1" cy="30"/>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83986" name="Line 49"/>
              <p:cNvSpPr>
                <a:spLocks noChangeShapeType="1"/>
              </p:cNvSpPr>
              <p:nvPr/>
            </p:nvSpPr>
            <p:spPr bwMode="auto">
              <a:xfrm flipV="1">
                <a:off x="1485" y="3019"/>
                <a:ext cx="1" cy="30"/>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83987" name="Line 50"/>
              <p:cNvSpPr>
                <a:spLocks noChangeShapeType="1"/>
              </p:cNvSpPr>
              <p:nvPr/>
            </p:nvSpPr>
            <p:spPr bwMode="auto">
              <a:xfrm flipV="1">
                <a:off x="1659" y="3019"/>
                <a:ext cx="1" cy="30"/>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83988" name="Line 51"/>
              <p:cNvSpPr>
                <a:spLocks noChangeShapeType="1"/>
              </p:cNvSpPr>
              <p:nvPr/>
            </p:nvSpPr>
            <p:spPr bwMode="auto">
              <a:xfrm flipV="1">
                <a:off x="1832" y="3019"/>
                <a:ext cx="1" cy="30"/>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83989" name="Line 52"/>
              <p:cNvSpPr>
                <a:spLocks noChangeShapeType="1"/>
              </p:cNvSpPr>
              <p:nvPr/>
            </p:nvSpPr>
            <p:spPr bwMode="auto">
              <a:xfrm flipV="1">
                <a:off x="2005" y="3019"/>
                <a:ext cx="1" cy="30"/>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83990" name="Line 53"/>
              <p:cNvSpPr>
                <a:spLocks noChangeShapeType="1"/>
              </p:cNvSpPr>
              <p:nvPr/>
            </p:nvSpPr>
            <p:spPr bwMode="auto">
              <a:xfrm flipV="1">
                <a:off x="2178" y="3019"/>
                <a:ext cx="1" cy="30"/>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83991" name="Line 54"/>
              <p:cNvSpPr>
                <a:spLocks noChangeShapeType="1"/>
              </p:cNvSpPr>
              <p:nvPr/>
            </p:nvSpPr>
            <p:spPr bwMode="auto">
              <a:xfrm flipV="1">
                <a:off x="2348" y="3019"/>
                <a:ext cx="1" cy="30"/>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83992" name="Line 55"/>
              <p:cNvSpPr>
                <a:spLocks noChangeShapeType="1"/>
              </p:cNvSpPr>
              <p:nvPr/>
            </p:nvSpPr>
            <p:spPr bwMode="auto">
              <a:xfrm flipV="1">
                <a:off x="2521" y="3019"/>
                <a:ext cx="1" cy="30"/>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83993" name="Line 56"/>
              <p:cNvSpPr>
                <a:spLocks noChangeShapeType="1"/>
              </p:cNvSpPr>
              <p:nvPr/>
            </p:nvSpPr>
            <p:spPr bwMode="auto">
              <a:xfrm flipH="1" flipV="1">
                <a:off x="2684" y="3017"/>
                <a:ext cx="0" cy="31"/>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83994" name="Line 57"/>
              <p:cNvSpPr>
                <a:spLocks noChangeShapeType="1"/>
              </p:cNvSpPr>
              <p:nvPr/>
            </p:nvSpPr>
            <p:spPr bwMode="auto">
              <a:xfrm>
                <a:off x="710" y="2220"/>
                <a:ext cx="173" cy="298"/>
              </a:xfrm>
              <a:prstGeom prst="line">
                <a:avLst/>
              </a:prstGeom>
              <a:noFill/>
              <a:ln w="28575">
                <a:solidFill>
                  <a:srgbClr val="00B0F0"/>
                </a:solidFill>
                <a:round/>
                <a:headEnd/>
                <a:tailEnd/>
              </a:ln>
            </p:spPr>
            <p:txBody>
              <a:bodyPr/>
              <a:lstStyle/>
              <a:p>
                <a:endParaRPr lang="en-GB">
                  <a:solidFill>
                    <a:srgbClr val="0070C0"/>
                  </a:solidFill>
                </a:endParaRPr>
              </a:p>
            </p:txBody>
          </p:sp>
          <p:sp>
            <p:nvSpPr>
              <p:cNvPr id="83995" name="Line 58"/>
              <p:cNvSpPr>
                <a:spLocks noChangeShapeType="1"/>
              </p:cNvSpPr>
              <p:nvPr/>
            </p:nvSpPr>
            <p:spPr bwMode="auto">
              <a:xfrm flipV="1">
                <a:off x="883" y="1960"/>
                <a:ext cx="173" cy="558"/>
              </a:xfrm>
              <a:prstGeom prst="line">
                <a:avLst/>
              </a:prstGeom>
              <a:noFill/>
              <a:ln w="28575">
                <a:solidFill>
                  <a:srgbClr val="00B0F0"/>
                </a:solidFill>
                <a:round/>
                <a:headEnd/>
                <a:tailEnd/>
              </a:ln>
            </p:spPr>
            <p:txBody>
              <a:bodyPr/>
              <a:lstStyle/>
              <a:p>
                <a:endParaRPr lang="en-GB">
                  <a:solidFill>
                    <a:srgbClr val="0070C0"/>
                  </a:solidFill>
                </a:endParaRPr>
              </a:p>
            </p:txBody>
          </p:sp>
          <p:sp>
            <p:nvSpPr>
              <p:cNvPr id="83996" name="Line 59"/>
              <p:cNvSpPr>
                <a:spLocks noChangeShapeType="1"/>
              </p:cNvSpPr>
              <p:nvPr/>
            </p:nvSpPr>
            <p:spPr bwMode="auto">
              <a:xfrm>
                <a:off x="1056" y="1960"/>
                <a:ext cx="170" cy="75"/>
              </a:xfrm>
              <a:prstGeom prst="line">
                <a:avLst/>
              </a:prstGeom>
              <a:noFill/>
              <a:ln w="28575">
                <a:solidFill>
                  <a:srgbClr val="00B0F0"/>
                </a:solidFill>
                <a:round/>
                <a:headEnd/>
                <a:tailEnd/>
              </a:ln>
            </p:spPr>
            <p:txBody>
              <a:bodyPr/>
              <a:lstStyle/>
              <a:p>
                <a:endParaRPr lang="en-GB">
                  <a:solidFill>
                    <a:srgbClr val="0070C0"/>
                  </a:solidFill>
                </a:endParaRPr>
              </a:p>
            </p:txBody>
          </p:sp>
          <p:sp>
            <p:nvSpPr>
              <p:cNvPr id="83997" name="Line 60"/>
              <p:cNvSpPr>
                <a:spLocks noChangeShapeType="1"/>
              </p:cNvSpPr>
              <p:nvPr/>
            </p:nvSpPr>
            <p:spPr bwMode="auto">
              <a:xfrm flipV="1">
                <a:off x="1226" y="1515"/>
                <a:ext cx="173" cy="520"/>
              </a:xfrm>
              <a:prstGeom prst="line">
                <a:avLst/>
              </a:prstGeom>
              <a:noFill/>
              <a:ln w="28575">
                <a:solidFill>
                  <a:srgbClr val="00B0F0"/>
                </a:solidFill>
                <a:round/>
                <a:headEnd/>
                <a:tailEnd/>
              </a:ln>
            </p:spPr>
            <p:txBody>
              <a:bodyPr/>
              <a:lstStyle/>
              <a:p>
                <a:endParaRPr lang="en-GB">
                  <a:solidFill>
                    <a:srgbClr val="0070C0"/>
                  </a:solidFill>
                </a:endParaRPr>
              </a:p>
            </p:txBody>
          </p:sp>
          <p:sp>
            <p:nvSpPr>
              <p:cNvPr id="83998" name="Line 61"/>
              <p:cNvSpPr>
                <a:spLocks noChangeShapeType="1"/>
              </p:cNvSpPr>
              <p:nvPr/>
            </p:nvSpPr>
            <p:spPr bwMode="auto">
              <a:xfrm>
                <a:off x="1399" y="1515"/>
                <a:ext cx="173" cy="53"/>
              </a:xfrm>
              <a:prstGeom prst="line">
                <a:avLst/>
              </a:prstGeom>
              <a:noFill/>
              <a:ln w="28575">
                <a:solidFill>
                  <a:srgbClr val="00B0F0"/>
                </a:solidFill>
                <a:round/>
                <a:headEnd/>
                <a:tailEnd/>
              </a:ln>
            </p:spPr>
            <p:txBody>
              <a:bodyPr/>
              <a:lstStyle/>
              <a:p>
                <a:endParaRPr lang="en-GB">
                  <a:solidFill>
                    <a:srgbClr val="0070C0"/>
                  </a:solidFill>
                </a:endParaRPr>
              </a:p>
            </p:txBody>
          </p:sp>
          <p:sp>
            <p:nvSpPr>
              <p:cNvPr id="83999" name="Line 62"/>
              <p:cNvSpPr>
                <a:spLocks noChangeShapeType="1"/>
              </p:cNvSpPr>
              <p:nvPr/>
            </p:nvSpPr>
            <p:spPr bwMode="auto">
              <a:xfrm>
                <a:off x="1572" y="1568"/>
                <a:ext cx="173" cy="335"/>
              </a:xfrm>
              <a:prstGeom prst="line">
                <a:avLst/>
              </a:prstGeom>
              <a:noFill/>
              <a:ln w="28575">
                <a:solidFill>
                  <a:srgbClr val="00B0F0"/>
                </a:solidFill>
                <a:round/>
                <a:headEnd/>
                <a:tailEnd/>
              </a:ln>
            </p:spPr>
            <p:txBody>
              <a:bodyPr/>
              <a:lstStyle/>
              <a:p>
                <a:endParaRPr lang="en-GB">
                  <a:solidFill>
                    <a:srgbClr val="0070C0"/>
                  </a:solidFill>
                </a:endParaRPr>
              </a:p>
            </p:txBody>
          </p:sp>
          <p:sp>
            <p:nvSpPr>
              <p:cNvPr id="84000" name="Line 63"/>
              <p:cNvSpPr>
                <a:spLocks noChangeShapeType="1"/>
              </p:cNvSpPr>
              <p:nvPr/>
            </p:nvSpPr>
            <p:spPr bwMode="auto">
              <a:xfrm flipV="1">
                <a:off x="1745" y="1459"/>
                <a:ext cx="173" cy="444"/>
              </a:xfrm>
              <a:prstGeom prst="line">
                <a:avLst/>
              </a:prstGeom>
              <a:noFill/>
              <a:ln w="28575">
                <a:solidFill>
                  <a:srgbClr val="00B0F0"/>
                </a:solidFill>
                <a:round/>
                <a:headEnd/>
                <a:tailEnd/>
              </a:ln>
            </p:spPr>
            <p:txBody>
              <a:bodyPr/>
              <a:lstStyle/>
              <a:p>
                <a:endParaRPr lang="en-GB">
                  <a:solidFill>
                    <a:srgbClr val="0070C0"/>
                  </a:solidFill>
                </a:endParaRPr>
              </a:p>
            </p:txBody>
          </p:sp>
          <p:sp>
            <p:nvSpPr>
              <p:cNvPr id="84001" name="Line 64"/>
              <p:cNvSpPr>
                <a:spLocks noChangeShapeType="1"/>
              </p:cNvSpPr>
              <p:nvPr/>
            </p:nvSpPr>
            <p:spPr bwMode="auto">
              <a:xfrm>
                <a:off x="1918" y="1459"/>
                <a:ext cx="174" cy="335"/>
              </a:xfrm>
              <a:prstGeom prst="line">
                <a:avLst/>
              </a:prstGeom>
              <a:noFill/>
              <a:ln w="28575">
                <a:solidFill>
                  <a:srgbClr val="00B0F0"/>
                </a:solidFill>
                <a:round/>
                <a:headEnd/>
                <a:tailEnd/>
              </a:ln>
            </p:spPr>
            <p:txBody>
              <a:bodyPr/>
              <a:lstStyle/>
              <a:p>
                <a:endParaRPr lang="en-GB">
                  <a:solidFill>
                    <a:srgbClr val="0070C0"/>
                  </a:solidFill>
                </a:endParaRPr>
              </a:p>
            </p:txBody>
          </p:sp>
          <p:sp>
            <p:nvSpPr>
              <p:cNvPr id="84002" name="Line 65"/>
              <p:cNvSpPr>
                <a:spLocks noChangeShapeType="1"/>
              </p:cNvSpPr>
              <p:nvPr/>
            </p:nvSpPr>
            <p:spPr bwMode="auto">
              <a:xfrm>
                <a:off x="2092" y="1794"/>
                <a:ext cx="169" cy="19"/>
              </a:xfrm>
              <a:prstGeom prst="line">
                <a:avLst/>
              </a:prstGeom>
              <a:noFill/>
              <a:ln w="28575">
                <a:solidFill>
                  <a:srgbClr val="00B0F0"/>
                </a:solidFill>
                <a:round/>
                <a:headEnd/>
                <a:tailEnd/>
              </a:ln>
            </p:spPr>
            <p:txBody>
              <a:bodyPr/>
              <a:lstStyle/>
              <a:p>
                <a:endParaRPr lang="en-GB">
                  <a:solidFill>
                    <a:srgbClr val="0070C0"/>
                  </a:solidFill>
                </a:endParaRPr>
              </a:p>
            </p:txBody>
          </p:sp>
          <p:sp>
            <p:nvSpPr>
              <p:cNvPr id="84003" name="Line 66"/>
              <p:cNvSpPr>
                <a:spLocks noChangeShapeType="1"/>
              </p:cNvSpPr>
              <p:nvPr/>
            </p:nvSpPr>
            <p:spPr bwMode="auto">
              <a:xfrm flipV="1">
                <a:off x="2261" y="1534"/>
                <a:ext cx="173" cy="279"/>
              </a:xfrm>
              <a:prstGeom prst="line">
                <a:avLst/>
              </a:prstGeom>
              <a:noFill/>
              <a:ln w="28575">
                <a:solidFill>
                  <a:srgbClr val="00B0F0"/>
                </a:solidFill>
                <a:round/>
                <a:headEnd/>
                <a:tailEnd/>
              </a:ln>
            </p:spPr>
            <p:txBody>
              <a:bodyPr/>
              <a:lstStyle/>
              <a:p>
                <a:endParaRPr lang="en-GB">
                  <a:solidFill>
                    <a:srgbClr val="0070C0"/>
                  </a:solidFill>
                </a:endParaRPr>
              </a:p>
            </p:txBody>
          </p:sp>
          <p:sp>
            <p:nvSpPr>
              <p:cNvPr id="84004" name="Line 67"/>
              <p:cNvSpPr>
                <a:spLocks noChangeShapeType="1"/>
              </p:cNvSpPr>
              <p:nvPr/>
            </p:nvSpPr>
            <p:spPr bwMode="auto">
              <a:xfrm>
                <a:off x="2434" y="1534"/>
                <a:ext cx="173" cy="128"/>
              </a:xfrm>
              <a:prstGeom prst="line">
                <a:avLst/>
              </a:prstGeom>
              <a:noFill/>
              <a:ln w="28575">
                <a:solidFill>
                  <a:srgbClr val="00B0F0"/>
                </a:solidFill>
                <a:round/>
                <a:headEnd/>
                <a:tailEnd/>
              </a:ln>
            </p:spPr>
            <p:txBody>
              <a:bodyPr/>
              <a:lstStyle/>
              <a:p>
                <a:endParaRPr lang="en-GB">
                  <a:solidFill>
                    <a:srgbClr val="0070C0"/>
                  </a:solidFill>
                </a:endParaRPr>
              </a:p>
            </p:txBody>
          </p:sp>
          <p:sp>
            <p:nvSpPr>
              <p:cNvPr id="84005" name="Line 68"/>
              <p:cNvSpPr>
                <a:spLocks noChangeShapeType="1"/>
              </p:cNvSpPr>
              <p:nvPr/>
            </p:nvSpPr>
            <p:spPr bwMode="auto">
              <a:xfrm>
                <a:off x="710" y="2239"/>
                <a:ext cx="173" cy="128"/>
              </a:xfrm>
              <a:prstGeom prst="line">
                <a:avLst/>
              </a:prstGeom>
              <a:noFill/>
              <a:ln w="28575">
                <a:solidFill>
                  <a:srgbClr val="92D050"/>
                </a:solidFill>
                <a:round/>
                <a:headEnd/>
                <a:tailEnd/>
              </a:ln>
            </p:spPr>
            <p:txBody>
              <a:bodyPr/>
              <a:lstStyle/>
              <a:p>
                <a:endParaRPr lang="en-GB">
                  <a:solidFill>
                    <a:srgbClr val="0070C0"/>
                  </a:solidFill>
                </a:endParaRPr>
              </a:p>
            </p:txBody>
          </p:sp>
          <p:sp>
            <p:nvSpPr>
              <p:cNvPr id="84006" name="Line 69"/>
              <p:cNvSpPr>
                <a:spLocks noChangeShapeType="1"/>
              </p:cNvSpPr>
              <p:nvPr/>
            </p:nvSpPr>
            <p:spPr bwMode="auto">
              <a:xfrm flipV="1">
                <a:off x="883" y="1553"/>
                <a:ext cx="173" cy="814"/>
              </a:xfrm>
              <a:prstGeom prst="line">
                <a:avLst/>
              </a:prstGeom>
              <a:noFill/>
              <a:ln w="28575">
                <a:solidFill>
                  <a:srgbClr val="92D050"/>
                </a:solidFill>
                <a:round/>
                <a:headEnd/>
                <a:tailEnd/>
              </a:ln>
            </p:spPr>
            <p:txBody>
              <a:bodyPr/>
              <a:lstStyle/>
              <a:p>
                <a:endParaRPr lang="en-GB">
                  <a:solidFill>
                    <a:srgbClr val="0070C0"/>
                  </a:solidFill>
                </a:endParaRPr>
              </a:p>
            </p:txBody>
          </p:sp>
          <p:sp>
            <p:nvSpPr>
              <p:cNvPr id="84007" name="Line 70"/>
              <p:cNvSpPr>
                <a:spLocks noChangeShapeType="1"/>
              </p:cNvSpPr>
              <p:nvPr/>
            </p:nvSpPr>
            <p:spPr bwMode="auto">
              <a:xfrm>
                <a:off x="1056" y="1553"/>
                <a:ext cx="170" cy="407"/>
              </a:xfrm>
              <a:prstGeom prst="line">
                <a:avLst/>
              </a:prstGeom>
              <a:noFill/>
              <a:ln w="28575">
                <a:solidFill>
                  <a:srgbClr val="92D050"/>
                </a:solidFill>
                <a:round/>
                <a:headEnd/>
                <a:tailEnd/>
              </a:ln>
            </p:spPr>
            <p:txBody>
              <a:bodyPr/>
              <a:lstStyle/>
              <a:p>
                <a:endParaRPr lang="en-GB">
                  <a:solidFill>
                    <a:srgbClr val="0070C0"/>
                  </a:solidFill>
                </a:endParaRPr>
              </a:p>
            </p:txBody>
          </p:sp>
          <p:sp>
            <p:nvSpPr>
              <p:cNvPr id="84008" name="Line 71"/>
              <p:cNvSpPr>
                <a:spLocks noChangeShapeType="1"/>
              </p:cNvSpPr>
              <p:nvPr/>
            </p:nvSpPr>
            <p:spPr bwMode="auto">
              <a:xfrm>
                <a:off x="1226" y="1960"/>
                <a:ext cx="173" cy="113"/>
              </a:xfrm>
              <a:prstGeom prst="line">
                <a:avLst/>
              </a:prstGeom>
              <a:noFill/>
              <a:ln w="28575">
                <a:solidFill>
                  <a:srgbClr val="92D050"/>
                </a:solidFill>
                <a:round/>
                <a:headEnd/>
                <a:tailEnd/>
              </a:ln>
            </p:spPr>
            <p:txBody>
              <a:bodyPr/>
              <a:lstStyle/>
              <a:p>
                <a:endParaRPr lang="en-GB">
                  <a:solidFill>
                    <a:srgbClr val="0070C0"/>
                  </a:solidFill>
                </a:endParaRPr>
              </a:p>
            </p:txBody>
          </p:sp>
          <p:sp>
            <p:nvSpPr>
              <p:cNvPr id="84009" name="Line 72"/>
              <p:cNvSpPr>
                <a:spLocks noChangeShapeType="1"/>
              </p:cNvSpPr>
              <p:nvPr/>
            </p:nvSpPr>
            <p:spPr bwMode="auto">
              <a:xfrm flipV="1">
                <a:off x="1399" y="1922"/>
                <a:ext cx="173" cy="151"/>
              </a:xfrm>
              <a:prstGeom prst="line">
                <a:avLst/>
              </a:prstGeom>
              <a:noFill/>
              <a:ln w="28575">
                <a:solidFill>
                  <a:srgbClr val="92D050"/>
                </a:solidFill>
                <a:round/>
                <a:headEnd/>
                <a:tailEnd/>
              </a:ln>
            </p:spPr>
            <p:txBody>
              <a:bodyPr/>
              <a:lstStyle/>
              <a:p>
                <a:endParaRPr lang="en-GB">
                  <a:solidFill>
                    <a:srgbClr val="0070C0"/>
                  </a:solidFill>
                </a:endParaRPr>
              </a:p>
            </p:txBody>
          </p:sp>
          <p:sp>
            <p:nvSpPr>
              <p:cNvPr id="84010" name="Line 73"/>
              <p:cNvSpPr>
                <a:spLocks noChangeShapeType="1"/>
              </p:cNvSpPr>
              <p:nvPr/>
            </p:nvSpPr>
            <p:spPr bwMode="auto">
              <a:xfrm flipV="1">
                <a:off x="1572" y="1775"/>
                <a:ext cx="173" cy="147"/>
              </a:xfrm>
              <a:prstGeom prst="line">
                <a:avLst/>
              </a:prstGeom>
              <a:noFill/>
              <a:ln w="28575">
                <a:solidFill>
                  <a:srgbClr val="92D050"/>
                </a:solidFill>
                <a:round/>
                <a:headEnd/>
                <a:tailEnd/>
              </a:ln>
            </p:spPr>
            <p:txBody>
              <a:bodyPr/>
              <a:lstStyle/>
              <a:p>
                <a:endParaRPr lang="en-GB">
                  <a:solidFill>
                    <a:srgbClr val="0070C0"/>
                  </a:solidFill>
                </a:endParaRPr>
              </a:p>
            </p:txBody>
          </p:sp>
          <p:sp>
            <p:nvSpPr>
              <p:cNvPr id="84011" name="Line 74"/>
              <p:cNvSpPr>
                <a:spLocks noChangeShapeType="1"/>
              </p:cNvSpPr>
              <p:nvPr/>
            </p:nvSpPr>
            <p:spPr bwMode="auto">
              <a:xfrm>
                <a:off x="1745" y="1775"/>
                <a:ext cx="173" cy="38"/>
              </a:xfrm>
              <a:prstGeom prst="line">
                <a:avLst/>
              </a:prstGeom>
              <a:noFill/>
              <a:ln w="28575">
                <a:solidFill>
                  <a:srgbClr val="92D050"/>
                </a:solidFill>
                <a:round/>
                <a:headEnd/>
                <a:tailEnd/>
              </a:ln>
            </p:spPr>
            <p:txBody>
              <a:bodyPr/>
              <a:lstStyle/>
              <a:p>
                <a:endParaRPr lang="en-GB">
                  <a:solidFill>
                    <a:srgbClr val="0070C0"/>
                  </a:solidFill>
                </a:endParaRPr>
              </a:p>
            </p:txBody>
          </p:sp>
          <p:sp>
            <p:nvSpPr>
              <p:cNvPr id="84012" name="Line 75"/>
              <p:cNvSpPr>
                <a:spLocks noChangeShapeType="1"/>
              </p:cNvSpPr>
              <p:nvPr/>
            </p:nvSpPr>
            <p:spPr bwMode="auto">
              <a:xfrm flipV="1">
                <a:off x="1918" y="1738"/>
                <a:ext cx="174" cy="75"/>
              </a:xfrm>
              <a:prstGeom prst="line">
                <a:avLst/>
              </a:prstGeom>
              <a:noFill/>
              <a:ln w="28575">
                <a:solidFill>
                  <a:srgbClr val="92D050"/>
                </a:solidFill>
                <a:round/>
                <a:headEnd/>
                <a:tailEnd/>
              </a:ln>
            </p:spPr>
            <p:txBody>
              <a:bodyPr/>
              <a:lstStyle/>
              <a:p>
                <a:endParaRPr lang="en-GB">
                  <a:solidFill>
                    <a:srgbClr val="0070C0"/>
                  </a:solidFill>
                </a:endParaRPr>
              </a:p>
            </p:txBody>
          </p:sp>
          <p:sp>
            <p:nvSpPr>
              <p:cNvPr id="84013" name="Line 76"/>
              <p:cNvSpPr>
                <a:spLocks noChangeShapeType="1"/>
              </p:cNvSpPr>
              <p:nvPr/>
            </p:nvSpPr>
            <p:spPr bwMode="auto">
              <a:xfrm>
                <a:off x="2092" y="1738"/>
                <a:ext cx="169" cy="165"/>
              </a:xfrm>
              <a:prstGeom prst="line">
                <a:avLst/>
              </a:prstGeom>
              <a:noFill/>
              <a:ln w="28575">
                <a:solidFill>
                  <a:srgbClr val="92D050"/>
                </a:solidFill>
                <a:round/>
                <a:headEnd/>
                <a:tailEnd/>
              </a:ln>
            </p:spPr>
            <p:txBody>
              <a:bodyPr/>
              <a:lstStyle/>
              <a:p>
                <a:endParaRPr lang="en-GB">
                  <a:solidFill>
                    <a:srgbClr val="0070C0"/>
                  </a:solidFill>
                </a:endParaRPr>
              </a:p>
            </p:txBody>
          </p:sp>
          <p:sp>
            <p:nvSpPr>
              <p:cNvPr id="84014" name="Line 77"/>
              <p:cNvSpPr>
                <a:spLocks noChangeShapeType="1"/>
              </p:cNvSpPr>
              <p:nvPr/>
            </p:nvSpPr>
            <p:spPr bwMode="auto">
              <a:xfrm>
                <a:off x="2261" y="1903"/>
                <a:ext cx="173" cy="132"/>
              </a:xfrm>
              <a:prstGeom prst="line">
                <a:avLst/>
              </a:prstGeom>
              <a:noFill/>
              <a:ln w="28575">
                <a:solidFill>
                  <a:srgbClr val="92D050"/>
                </a:solidFill>
                <a:round/>
                <a:headEnd/>
                <a:tailEnd/>
              </a:ln>
            </p:spPr>
            <p:txBody>
              <a:bodyPr/>
              <a:lstStyle/>
              <a:p>
                <a:endParaRPr lang="en-GB">
                  <a:solidFill>
                    <a:srgbClr val="0070C0"/>
                  </a:solidFill>
                </a:endParaRPr>
              </a:p>
            </p:txBody>
          </p:sp>
          <p:sp>
            <p:nvSpPr>
              <p:cNvPr id="84015" name="Line 78"/>
              <p:cNvSpPr>
                <a:spLocks noChangeShapeType="1"/>
              </p:cNvSpPr>
              <p:nvPr/>
            </p:nvSpPr>
            <p:spPr bwMode="auto">
              <a:xfrm>
                <a:off x="2434" y="2035"/>
                <a:ext cx="173" cy="1"/>
              </a:xfrm>
              <a:prstGeom prst="line">
                <a:avLst/>
              </a:prstGeom>
              <a:noFill/>
              <a:ln w="28575">
                <a:solidFill>
                  <a:srgbClr val="92D050"/>
                </a:solidFill>
                <a:round/>
                <a:headEnd/>
                <a:tailEnd/>
              </a:ln>
            </p:spPr>
            <p:txBody>
              <a:bodyPr/>
              <a:lstStyle/>
              <a:p>
                <a:endParaRPr lang="en-GB">
                  <a:solidFill>
                    <a:srgbClr val="0070C0"/>
                  </a:solidFill>
                </a:endParaRPr>
              </a:p>
            </p:txBody>
          </p:sp>
          <p:sp>
            <p:nvSpPr>
              <p:cNvPr id="84016" name="Freeform 79"/>
              <p:cNvSpPr>
                <a:spLocks/>
              </p:cNvSpPr>
              <p:nvPr/>
            </p:nvSpPr>
            <p:spPr bwMode="auto">
              <a:xfrm>
                <a:off x="686" y="2197"/>
                <a:ext cx="47" cy="46"/>
              </a:xfrm>
              <a:custGeom>
                <a:avLst/>
                <a:gdLst>
                  <a:gd name="T0" fmla="*/ 24 w 47"/>
                  <a:gd name="T1" fmla="*/ 0 h 46"/>
                  <a:gd name="T2" fmla="*/ 47 w 47"/>
                  <a:gd name="T3" fmla="*/ 23 h 46"/>
                  <a:gd name="T4" fmla="*/ 24 w 47"/>
                  <a:gd name="T5" fmla="*/ 46 h 46"/>
                  <a:gd name="T6" fmla="*/ 0 w 47"/>
                  <a:gd name="T7" fmla="*/ 23 h 46"/>
                  <a:gd name="T8" fmla="*/ 24 w 47"/>
                  <a:gd name="T9" fmla="*/ 0 h 46"/>
                  <a:gd name="T10" fmla="*/ 0 60000 65536"/>
                  <a:gd name="T11" fmla="*/ 0 60000 65536"/>
                  <a:gd name="T12" fmla="*/ 0 60000 65536"/>
                  <a:gd name="T13" fmla="*/ 0 60000 65536"/>
                  <a:gd name="T14" fmla="*/ 0 60000 65536"/>
                  <a:gd name="T15" fmla="*/ 0 w 47"/>
                  <a:gd name="T16" fmla="*/ 0 h 46"/>
                  <a:gd name="T17" fmla="*/ 47 w 47"/>
                  <a:gd name="T18" fmla="*/ 46 h 46"/>
                </a:gdLst>
                <a:ahLst/>
                <a:cxnLst>
                  <a:cxn ang="T10">
                    <a:pos x="T0" y="T1"/>
                  </a:cxn>
                  <a:cxn ang="T11">
                    <a:pos x="T2" y="T3"/>
                  </a:cxn>
                  <a:cxn ang="T12">
                    <a:pos x="T4" y="T5"/>
                  </a:cxn>
                  <a:cxn ang="T13">
                    <a:pos x="T6" y="T7"/>
                  </a:cxn>
                  <a:cxn ang="T14">
                    <a:pos x="T8" y="T9"/>
                  </a:cxn>
                </a:cxnLst>
                <a:rect l="T15" t="T16" r="T17" b="T18"/>
                <a:pathLst>
                  <a:path w="47" h="46">
                    <a:moveTo>
                      <a:pt x="24" y="0"/>
                    </a:moveTo>
                    <a:lnTo>
                      <a:pt x="47" y="23"/>
                    </a:lnTo>
                    <a:lnTo>
                      <a:pt x="24" y="46"/>
                    </a:lnTo>
                    <a:lnTo>
                      <a:pt x="0" y="23"/>
                    </a:lnTo>
                    <a:lnTo>
                      <a:pt x="24" y="0"/>
                    </a:lnTo>
                    <a:close/>
                  </a:path>
                </a:pathLst>
              </a:custGeom>
              <a:solidFill>
                <a:srgbClr val="00B0F0"/>
              </a:solidFill>
              <a:ln w="6350">
                <a:solidFill>
                  <a:srgbClr val="00B0F0"/>
                </a:solidFill>
                <a:round/>
                <a:headEnd/>
                <a:tailEnd/>
              </a:ln>
            </p:spPr>
            <p:txBody>
              <a:bodyPr/>
              <a:lstStyle/>
              <a:p>
                <a:endParaRPr lang="en-GB">
                  <a:solidFill>
                    <a:srgbClr val="0070C0"/>
                  </a:solidFill>
                </a:endParaRPr>
              </a:p>
            </p:txBody>
          </p:sp>
          <p:sp>
            <p:nvSpPr>
              <p:cNvPr id="84017" name="Freeform 80"/>
              <p:cNvSpPr>
                <a:spLocks/>
              </p:cNvSpPr>
              <p:nvPr/>
            </p:nvSpPr>
            <p:spPr bwMode="auto">
              <a:xfrm>
                <a:off x="859" y="2495"/>
                <a:ext cx="48" cy="45"/>
              </a:xfrm>
              <a:custGeom>
                <a:avLst/>
                <a:gdLst>
                  <a:gd name="T0" fmla="*/ 24 w 48"/>
                  <a:gd name="T1" fmla="*/ 0 h 45"/>
                  <a:gd name="T2" fmla="*/ 48 w 48"/>
                  <a:gd name="T3" fmla="*/ 23 h 45"/>
                  <a:gd name="T4" fmla="*/ 24 w 48"/>
                  <a:gd name="T5" fmla="*/ 45 h 45"/>
                  <a:gd name="T6" fmla="*/ 0 w 48"/>
                  <a:gd name="T7" fmla="*/ 23 h 45"/>
                  <a:gd name="T8" fmla="*/ 24 w 48"/>
                  <a:gd name="T9" fmla="*/ 0 h 45"/>
                  <a:gd name="T10" fmla="*/ 0 60000 65536"/>
                  <a:gd name="T11" fmla="*/ 0 60000 65536"/>
                  <a:gd name="T12" fmla="*/ 0 60000 65536"/>
                  <a:gd name="T13" fmla="*/ 0 60000 65536"/>
                  <a:gd name="T14" fmla="*/ 0 60000 65536"/>
                  <a:gd name="T15" fmla="*/ 0 w 48"/>
                  <a:gd name="T16" fmla="*/ 0 h 45"/>
                  <a:gd name="T17" fmla="*/ 48 w 48"/>
                  <a:gd name="T18" fmla="*/ 45 h 45"/>
                </a:gdLst>
                <a:ahLst/>
                <a:cxnLst>
                  <a:cxn ang="T10">
                    <a:pos x="T0" y="T1"/>
                  </a:cxn>
                  <a:cxn ang="T11">
                    <a:pos x="T2" y="T3"/>
                  </a:cxn>
                  <a:cxn ang="T12">
                    <a:pos x="T4" y="T5"/>
                  </a:cxn>
                  <a:cxn ang="T13">
                    <a:pos x="T6" y="T7"/>
                  </a:cxn>
                  <a:cxn ang="T14">
                    <a:pos x="T8" y="T9"/>
                  </a:cxn>
                </a:cxnLst>
                <a:rect l="T15" t="T16" r="T17" b="T18"/>
                <a:pathLst>
                  <a:path w="48" h="45">
                    <a:moveTo>
                      <a:pt x="24" y="0"/>
                    </a:moveTo>
                    <a:lnTo>
                      <a:pt x="48" y="23"/>
                    </a:lnTo>
                    <a:lnTo>
                      <a:pt x="24" y="45"/>
                    </a:lnTo>
                    <a:lnTo>
                      <a:pt x="0" y="23"/>
                    </a:lnTo>
                    <a:lnTo>
                      <a:pt x="24" y="0"/>
                    </a:lnTo>
                    <a:close/>
                  </a:path>
                </a:pathLst>
              </a:custGeom>
              <a:solidFill>
                <a:srgbClr val="00B0F0"/>
              </a:solidFill>
              <a:ln w="6350">
                <a:solidFill>
                  <a:srgbClr val="00B0F0"/>
                </a:solidFill>
                <a:round/>
                <a:headEnd/>
                <a:tailEnd/>
              </a:ln>
            </p:spPr>
            <p:txBody>
              <a:bodyPr/>
              <a:lstStyle/>
              <a:p>
                <a:endParaRPr lang="en-GB">
                  <a:solidFill>
                    <a:srgbClr val="0070C0"/>
                  </a:solidFill>
                </a:endParaRPr>
              </a:p>
            </p:txBody>
          </p:sp>
          <p:sp>
            <p:nvSpPr>
              <p:cNvPr id="84018" name="Freeform 81"/>
              <p:cNvSpPr>
                <a:spLocks/>
              </p:cNvSpPr>
              <p:nvPr/>
            </p:nvSpPr>
            <p:spPr bwMode="auto">
              <a:xfrm>
                <a:off x="1033" y="1937"/>
                <a:ext cx="47" cy="46"/>
              </a:xfrm>
              <a:custGeom>
                <a:avLst/>
                <a:gdLst>
                  <a:gd name="T0" fmla="*/ 23 w 47"/>
                  <a:gd name="T1" fmla="*/ 0 h 46"/>
                  <a:gd name="T2" fmla="*/ 47 w 47"/>
                  <a:gd name="T3" fmla="*/ 23 h 46"/>
                  <a:gd name="T4" fmla="*/ 23 w 47"/>
                  <a:gd name="T5" fmla="*/ 46 h 46"/>
                  <a:gd name="T6" fmla="*/ 0 w 47"/>
                  <a:gd name="T7" fmla="*/ 23 h 46"/>
                  <a:gd name="T8" fmla="*/ 23 w 47"/>
                  <a:gd name="T9" fmla="*/ 0 h 46"/>
                  <a:gd name="T10" fmla="*/ 0 60000 65536"/>
                  <a:gd name="T11" fmla="*/ 0 60000 65536"/>
                  <a:gd name="T12" fmla="*/ 0 60000 65536"/>
                  <a:gd name="T13" fmla="*/ 0 60000 65536"/>
                  <a:gd name="T14" fmla="*/ 0 60000 65536"/>
                  <a:gd name="T15" fmla="*/ 0 w 47"/>
                  <a:gd name="T16" fmla="*/ 0 h 46"/>
                  <a:gd name="T17" fmla="*/ 47 w 47"/>
                  <a:gd name="T18" fmla="*/ 46 h 46"/>
                </a:gdLst>
                <a:ahLst/>
                <a:cxnLst>
                  <a:cxn ang="T10">
                    <a:pos x="T0" y="T1"/>
                  </a:cxn>
                  <a:cxn ang="T11">
                    <a:pos x="T2" y="T3"/>
                  </a:cxn>
                  <a:cxn ang="T12">
                    <a:pos x="T4" y="T5"/>
                  </a:cxn>
                  <a:cxn ang="T13">
                    <a:pos x="T6" y="T7"/>
                  </a:cxn>
                  <a:cxn ang="T14">
                    <a:pos x="T8" y="T9"/>
                  </a:cxn>
                </a:cxnLst>
                <a:rect l="T15" t="T16" r="T17" b="T18"/>
                <a:pathLst>
                  <a:path w="47" h="46">
                    <a:moveTo>
                      <a:pt x="23" y="0"/>
                    </a:moveTo>
                    <a:lnTo>
                      <a:pt x="47" y="23"/>
                    </a:lnTo>
                    <a:lnTo>
                      <a:pt x="23" y="46"/>
                    </a:lnTo>
                    <a:lnTo>
                      <a:pt x="0" y="23"/>
                    </a:lnTo>
                    <a:lnTo>
                      <a:pt x="23" y="0"/>
                    </a:lnTo>
                    <a:close/>
                  </a:path>
                </a:pathLst>
              </a:custGeom>
              <a:solidFill>
                <a:srgbClr val="00B0F0"/>
              </a:solidFill>
              <a:ln w="6350">
                <a:solidFill>
                  <a:srgbClr val="00B0F0"/>
                </a:solidFill>
                <a:round/>
                <a:headEnd/>
                <a:tailEnd/>
              </a:ln>
            </p:spPr>
            <p:txBody>
              <a:bodyPr/>
              <a:lstStyle/>
              <a:p>
                <a:endParaRPr lang="en-GB">
                  <a:solidFill>
                    <a:srgbClr val="0070C0"/>
                  </a:solidFill>
                </a:endParaRPr>
              </a:p>
            </p:txBody>
          </p:sp>
          <p:sp>
            <p:nvSpPr>
              <p:cNvPr id="84019" name="Freeform 82"/>
              <p:cNvSpPr>
                <a:spLocks/>
              </p:cNvSpPr>
              <p:nvPr/>
            </p:nvSpPr>
            <p:spPr bwMode="auto">
              <a:xfrm>
                <a:off x="1202" y="2013"/>
                <a:ext cx="47" cy="45"/>
              </a:xfrm>
              <a:custGeom>
                <a:avLst/>
                <a:gdLst>
                  <a:gd name="T0" fmla="*/ 24 w 47"/>
                  <a:gd name="T1" fmla="*/ 0 h 45"/>
                  <a:gd name="T2" fmla="*/ 47 w 47"/>
                  <a:gd name="T3" fmla="*/ 22 h 45"/>
                  <a:gd name="T4" fmla="*/ 24 w 47"/>
                  <a:gd name="T5" fmla="*/ 45 h 45"/>
                  <a:gd name="T6" fmla="*/ 0 w 47"/>
                  <a:gd name="T7" fmla="*/ 22 h 45"/>
                  <a:gd name="T8" fmla="*/ 24 w 47"/>
                  <a:gd name="T9" fmla="*/ 0 h 45"/>
                  <a:gd name="T10" fmla="*/ 0 60000 65536"/>
                  <a:gd name="T11" fmla="*/ 0 60000 65536"/>
                  <a:gd name="T12" fmla="*/ 0 60000 65536"/>
                  <a:gd name="T13" fmla="*/ 0 60000 65536"/>
                  <a:gd name="T14" fmla="*/ 0 60000 65536"/>
                  <a:gd name="T15" fmla="*/ 0 w 47"/>
                  <a:gd name="T16" fmla="*/ 0 h 45"/>
                  <a:gd name="T17" fmla="*/ 47 w 47"/>
                  <a:gd name="T18" fmla="*/ 45 h 45"/>
                </a:gdLst>
                <a:ahLst/>
                <a:cxnLst>
                  <a:cxn ang="T10">
                    <a:pos x="T0" y="T1"/>
                  </a:cxn>
                  <a:cxn ang="T11">
                    <a:pos x="T2" y="T3"/>
                  </a:cxn>
                  <a:cxn ang="T12">
                    <a:pos x="T4" y="T5"/>
                  </a:cxn>
                  <a:cxn ang="T13">
                    <a:pos x="T6" y="T7"/>
                  </a:cxn>
                  <a:cxn ang="T14">
                    <a:pos x="T8" y="T9"/>
                  </a:cxn>
                </a:cxnLst>
                <a:rect l="T15" t="T16" r="T17" b="T18"/>
                <a:pathLst>
                  <a:path w="47" h="45">
                    <a:moveTo>
                      <a:pt x="24" y="0"/>
                    </a:moveTo>
                    <a:lnTo>
                      <a:pt x="47" y="22"/>
                    </a:lnTo>
                    <a:lnTo>
                      <a:pt x="24" y="45"/>
                    </a:lnTo>
                    <a:lnTo>
                      <a:pt x="0" y="22"/>
                    </a:lnTo>
                    <a:lnTo>
                      <a:pt x="24" y="0"/>
                    </a:lnTo>
                    <a:close/>
                  </a:path>
                </a:pathLst>
              </a:custGeom>
              <a:solidFill>
                <a:srgbClr val="00B0F0"/>
              </a:solidFill>
              <a:ln w="6350">
                <a:solidFill>
                  <a:srgbClr val="00B0F0"/>
                </a:solidFill>
                <a:round/>
                <a:headEnd/>
                <a:tailEnd/>
              </a:ln>
            </p:spPr>
            <p:txBody>
              <a:bodyPr/>
              <a:lstStyle/>
              <a:p>
                <a:endParaRPr lang="en-GB">
                  <a:solidFill>
                    <a:srgbClr val="0070C0"/>
                  </a:solidFill>
                </a:endParaRPr>
              </a:p>
            </p:txBody>
          </p:sp>
          <p:sp>
            <p:nvSpPr>
              <p:cNvPr id="84020" name="Freeform 83"/>
              <p:cNvSpPr>
                <a:spLocks/>
              </p:cNvSpPr>
              <p:nvPr/>
            </p:nvSpPr>
            <p:spPr bwMode="auto">
              <a:xfrm>
                <a:off x="1375" y="1493"/>
                <a:ext cx="47" cy="45"/>
              </a:xfrm>
              <a:custGeom>
                <a:avLst/>
                <a:gdLst>
                  <a:gd name="T0" fmla="*/ 24 w 47"/>
                  <a:gd name="T1" fmla="*/ 0 h 45"/>
                  <a:gd name="T2" fmla="*/ 47 w 47"/>
                  <a:gd name="T3" fmla="*/ 22 h 45"/>
                  <a:gd name="T4" fmla="*/ 24 w 47"/>
                  <a:gd name="T5" fmla="*/ 45 h 45"/>
                  <a:gd name="T6" fmla="*/ 0 w 47"/>
                  <a:gd name="T7" fmla="*/ 22 h 45"/>
                  <a:gd name="T8" fmla="*/ 24 w 47"/>
                  <a:gd name="T9" fmla="*/ 0 h 45"/>
                  <a:gd name="T10" fmla="*/ 0 60000 65536"/>
                  <a:gd name="T11" fmla="*/ 0 60000 65536"/>
                  <a:gd name="T12" fmla="*/ 0 60000 65536"/>
                  <a:gd name="T13" fmla="*/ 0 60000 65536"/>
                  <a:gd name="T14" fmla="*/ 0 60000 65536"/>
                  <a:gd name="T15" fmla="*/ 0 w 47"/>
                  <a:gd name="T16" fmla="*/ 0 h 45"/>
                  <a:gd name="T17" fmla="*/ 47 w 47"/>
                  <a:gd name="T18" fmla="*/ 45 h 45"/>
                </a:gdLst>
                <a:ahLst/>
                <a:cxnLst>
                  <a:cxn ang="T10">
                    <a:pos x="T0" y="T1"/>
                  </a:cxn>
                  <a:cxn ang="T11">
                    <a:pos x="T2" y="T3"/>
                  </a:cxn>
                  <a:cxn ang="T12">
                    <a:pos x="T4" y="T5"/>
                  </a:cxn>
                  <a:cxn ang="T13">
                    <a:pos x="T6" y="T7"/>
                  </a:cxn>
                  <a:cxn ang="T14">
                    <a:pos x="T8" y="T9"/>
                  </a:cxn>
                </a:cxnLst>
                <a:rect l="T15" t="T16" r="T17" b="T18"/>
                <a:pathLst>
                  <a:path w="47" h="45">
                    <a:moveTo>
                      <a:pt x="24" y="0"/>
                    </a:moveTo>
                    <a:lnTo>
                      <a:pt x="47" y="22"/>
                    </a:lnTo>
                    <a:lnTo>
                      <a:pt x="24" y="45"/>
                    </a:lnTo>
                    <a:lnTo>
                      <a:pt x="0" y="22"/>
                    </a:lnTo>
                    <a:lnTo>
                      <a:pt x="24" y="0"/>
                    </a:lnTo>
                    <a:close/>
                  </a:path>
                </a:pathLst>
              </a:custGeom>
              <a:solidFill>
                <a:srgbClr val="00B0F0"/>
              </a:solidFill>
              <a:ln w="6350">
                <a:solidFill>
                  <a:srgbClr val="00B0F0"/>
                </a:solidFill>
                <a:round/>
                <a:headEnd/>
                <a:tailEnd/>
              </a:ln>
            </p:spPr>
            <p:txBody>
              <a:bodyPr/>
              <a:lstStyle/>
              <a:p>
                <a:endParaRPr lang="en-GB">
                  <a:solidFill>
                    <a:srgbClr val="0070C0"/>
                  </a:solidFill>
                </a:endParaRPr>
              </a:p>
            </p:txBody>
          </p:sp>
          <p:sp>
            <p:nvSpPr>
              <p:cNvPr id="84021" name="Freeform 84"/>
              <p:cNvSpPr>
                <a:spLocks/>
              </p:cNvSpPr>
              <p:nvPr/>
            </p:nvSpPr>
            <p:spPr bwMode="auto">
              <a:xfrm>
                <a:off x="1548" y="1545"/>
                <a:ext cx="48" cy="46"/>
              </a:xfrm>
              <a:custGeom>
                <a:avLst/>
                <a:gdLst>
                  <a:gd name="T0" fmla="*/ 24 w 48"/>
                  <a:gd name="T1" fmla="*/ 0 h 46"/>
                  <a:gd name="T2" fmla="*/ 48 w 48"/>
                  <a:gd name="T3" fmla="*/ 23 h 46"/>
                  <a:gd name="T4" fmla="*/ 24 w 48"/>
                  <a:gd name="T5" fmla="*/ 46 h 46"/>
                  <a:gd name="T6" fmla="*/ 0 w 48"/>
                  <a:gd name="T7" fmla="*/ 23 h 46"/>
                  <a:gd name="T8" fmla="*/ 24 w 48"/>
                  <a:gd name="T9" fmla="*/ 0 h 46"/>
                  <a:gd name="T10" fmla="*/ 0 60000 65536"/>
                  <a:gd name="T11" fmla="*/ 0 60000 65536"/>
                  <a:gd name="T12" fmla="*/ 0 60000 65536"/>
                  <a:gd name="T13" fmla="*/ 0 60000 65536"/>
                  <a:gd name="T14" fmla="*/ 0 60000 65536"/>
                  <a:gd name="T15" fmla="*/ 0 w 48"/>
                  <a:gd name="T16" fmla="*/ 0 h 46"/>
                  <a:gd name="T17" fmla="*/ 48 w 48"/>
                  <a:gd name="T18" fmla="*/ 46 h 46"/>
                </a:gdLst>
                <a:ahLst/>
                <a:cxnLst>
                  <a:cxn ang="T10">
                    <a:pos x="T0" y="T1"/>
                  </a:cxn>
                  <a:cxn ang="T11">
                    <a:pos x="T2" y="T3"/>
                  </a:cxn>
                  <a:cxn ang="T12">
                    <a:pos x="T4" y="T5"/>
                  </a:cxn>
                  <a:cxn ang="T13">
                    <a:pos x="T6" y="T7"/>
                  </a:cxn>
                  <a:cxn ang="T14">
                    <a:pos x="T8" y="T9"/>
                  </a:cxn>
                </a:cxnLst>
                <a:rect l="T15" t="T16" r="T17" b="T18"/>
                <a:pathLst>
                  <a:path w="48" h="46">
                    <a:moveTo>
                      <a:pt x="24" y="0"/>
                    </a:moveTo>
                    <a:lnTo>
                      <a:pt x="48" y="23"/>
                    </a:lnTo>
                    <a:lnTo>
                      <a:pt x="24" y="46"/>
                    </a:lnTo>
                    <a:lnTo>
                      <a:pt x="0" y="23"/>
                    </a:lnTo>
                    <a:lnTo>
                      <a:pt x="24" y="0"/>
                    </a:lnTo>
                    <a:close/>
                  </a:path>
                </a:pathLst>
              </a:custGeom>
              <a:solidFill>
                <a:srgbClr val="00B0F0"/>
              </a:solidFill>
              <a:ln w="6350">
                <a:solidFill>
                  <a:srgbClr val="00B0F0"/>
                </a:solidFill>
                <a:round/>
                <a:headEnd/>
                <a:tailEnd/>
              </a:ln>
            </p:spPr>
            <p:txBody>
              <a:bodyPr/>
              <a:lstStyle/>
              <a:p>
                <a:endParaRPr lang="en-GB">
                  <a:solidFill>
                    <a:srgbClr val="0070C0"/>
                  </a:solidFill>
                </a:endParaRPr>
              </a:p>
            </p:txBody>
          </p:sp>
          <p:sp>
            <p:nvSpPr>
              <p:cNvPr id="84022" name="Freeform 85"/>
              <p:cNvSpPr>
                <a:spLocks/>
              </p:cNvSpPr>
              <p:nvPr/>
            </p:nvSpPr>
            <p:spPr bwMode="auto">
              <a:xfrm>
                <a:off x="1722" y="1881"/>
                <a:ext cx="47" cy="45"/>
              </a:xfrm>
              <a:custGeom>
                <a:avLst/>
                <a:gdLst>
                  <a:gd name="T0" fmla="*/ 23 w 47"/>
                  <a:gd name="T1" fmla="*/ 0 h 45"/>
                  <a:gd name="T2" fmla="*/ 47 w 47"/>
                  <a:gd name="T3" fmla="*/ 22 h 45"/>
                  <a:gd name="T4" fmla="*/ 23 w 47"/>
                  <a:gd name="T5" fmla="*/ 45 h 45"/>
                  <a:gd name="T6" fmla="*/ 0 w 47"/>
                  <a:gd name="T7" fmla="*/ 22 h 45"/>
                  <a:gd name="T8" fmla="*/ 23 w 47"/>
                  <a:gd name="T9" fmla="*/ 0 h 45"/>
                  <a:gd name="T10" fmla="*/ 0 60000 65536"/>
                  <a:gd name="T11" fmla="*/ 0 60000 65536"/>
                  <a:gd name="T12" fmla="*/ 0 60000 65536"/>
                  <a:gd name="T13" fmla="*/ 0 60000 65536"/>
                  <a:gd name="T14" fmla="*/ 0 60000 65536"/>
                  <a:gd name="T15" fmla="*/ 0 w 47"/>
                  <a:gd name="T16" fmla="*/ 0 h 45"/>
                  <a:gd name="T17" fmla="*/ 47 w 47"/>
                  <a:gd name="T18" fmla="*/ 45 h 45"/>
                </a:gdLst>
                <a:ahLst/>
                <a:cxnLst>
                  <a:cxn ang="T10">
                    <a:pos x="T0" y="T1"/>
                  </a:cxn>
                  <a:cxn ang="T11">
                    <a:pos x="T2" y="T3"/>
                  </a:cxn>
                  <a:cxn ang="T12">
                    <a:pos x="T4" y="T5"/>
                  </a:cxn>
                  <a:cxn ang="T13">
                    <a:pos x="T6" y="T7"/>
                  </a:cxn>
                  <a:cxn ang="T14">
                    <a:pos x="T8" y="T9"/>
                  </a:cxn>
                </a:cxnLst>
                <a:rect l="T15" t="T16" r="T17" b="T18"/>
                <a:pathLst>
                  <a:path w="47" h="45">
                    <a:moveTo>
                      <a:pt x="23" y="0"/>
                    </a:moveTo>
                    <a:lnTo>
                      <a:pt x="47" y="22"/>
                    </a:lnTo>
                    <a:lnTo>
                      <a:pt x="23" y="45"/>
                    </a:lnTo>
                    <a:lnTo>
                      <a:pt x="0" y="22"/>
                    </a:lnTo>
                    <a:lnTo>
                      <a:pt x="23" y="0"/>
                    </a:lnTo>
                    <a:close/>
                  </a:path>
                </a:pathLst>
              </a:custGeom>
              <a:solidFill>
                <a:srgbClr val="00B0F0"/>
              </a:solidFill>
              <a:ln w="6350">
                <a:solidFill>
                  <a:srgbClr val="00B0F0"/>
                </a:solidFill>
                <a:round/>
                <a:headEnd/>
                <a:tailEnd/>
              </a:ln>
            </p:spPr>
            <p:txBody>
              <a:bodyPr/>
              <a:lstStyle/>
              <a:p>
                <a:endParaRPr lang="en-GB">
                  <a:solidFill>
                    <a:srgbClr val="0070C0"/>
                  </a:solidFill>
                </a:endParaRPr>
              </a:p>
            </p:txBody>
          </p:sp>
          <p:sp>
            <p:nvSpPr>
              <p:cNvPr id="84023" name="Freeform 86"/>
              <p:cNvSpPr>
                <a:spLocks/>
              </p:cNvSpPr>
              <p:nvPr/>
            </p:nvSpPr>
            <p:spPr bwMode="auto">
              <a:xfrm>
                <a:off x="1895" y="1436"/>
                <a:ext cx="47" cy="45"/>
              </a:xfrm>
              <a:custGeom>
                <a:avLst/>
                <a:gdLst>
                  <a:gd name="T0" fmla="*/ 23 w 47"/>
                  <a:gd name="T1" fmla="*/ 0 h 45"/>
                  <a:gd name="T2" fmla="*/ 47 w 47"/>
                  <a:gd name="T3" fmla="*/ 23 h 45"/>
                  <a:gd name="T4" fmla="*/ 23 w 47"/>
                  <a:gd name="T5" fmla="*/ 45 h 45"/>
                  <a:gd name="T6" fmla="*/ 0 w 47"/>
                  <a:gd name="T7" fmla="*/ 23 h 45"/>
                  <a:gd name="T8" fmla="*/ 23 w 47"/>
                  <a:gd name="T9" fmla="*/ 0 h 45"/>
                  <a:gd name="T10" fmla="*/ 0 60000 65536"/>
                  <a:gd name="T11" fmla="*/ 0 60000 65536"/>
                  <a:gd name="T12" fmla="*/ 0 60000 65536"/>
                  <a:gd name="T13" fmla="*/ 0 60000 65536"/>
                  <a:gd name="T14" fmla="*/ 0 60000 65536"/>
                  <a:gd name="T15" fmla="*/ 0 w 47"/>
                  <a:gd name="T16" fmla="*/ 0 h 45"/>
                  <a:gd name="T17" fmla="*/ 47 w 47"/>
                  <a:gd name="T18" fmla="*/ 45 h 45"/>
                </a:gdLst>
                <a:ahLst/>
                <a:cxnLst>
                  <a:cxn ang="T10">
                    <a:pos x="T0" y="T1"/>
                  </a:cxn>
                  <a:cxn ang="T11">
                    <a:pos x="T2" y="T3"/>
                  </a:cxn>
                  <a:cxn ang="T12">
                    <a:pos x="T4" y="T5"/>
                  </a:cxn>
                  <a:cxn ang="T13">
                    <a:pos x="T6" y="T7"/>
                  </a:cxn>
                  <a:cxn ang="T14">
                    <a:pos x="T8" y="T9"/>
                  </a:cxn>
                </a:cxnLst>
                <a:rect l="T15" t="T16" r="T17" b="T18"/>
                <a:pathLst>
                  <a:path w="47" h="45">
                    <a:moveTo>
                      <a:pt x="23" y="0"/>
                    </a:moveTo>
                    <a:lnTo>
                      <a:pt x="47" y="23"/>
                    </a:lnTo>
                    <a:lnTo>
                      <a:pt x="23" y="45"/>
                    </a:lnTo>
                    <a:lnTo>
                      <a:pt x="0" y="23"/>
                    </a:lnTo>
                    <a:lnTo>
                      <a:pt x="23" y="0"/>
                    </a:lnTo>
                    <a:close/>
                  </a:path>
                </a:pathLst>
              </a:custGeom>
              <a:solidFill>
                <a:srgbClr val="00B0F0"/>
              </a:solidFill>
              <a:ln w="6350">
                <a:solidFill>
                  <a:srgbClr val="00B0F0"/>
                </a:solidFill>
                <a:round/>
                <a:headEnd/>
                <a:tailEnd/>
              </a:ln>
            </p:spPr>
            <p:txBody>
              <a:bodyPr/>
              <a:lstStyle/>
              <a:p>
                <a:endParaRPr lang="en-GB">
                  <a:solidFill>
                    <a:srgbClr val="0070C0"/>
                  </a:solidFill>
                </a:endParaRPr>
              </a:p>
            </p:txBody>
          </p:sp>
          <p:sp>
            <p:nvSpPr>
              <p:cNvPr id="84024" name="Freeform 87"/>
              <p:cNvSpPr>
                <a:spLocks/>
              </p:cNvSpPr>
              <p:nvPr/>
            </p:nvSpPr>
            <p:spPr bwMode="auto">
              <a:xfrm>
                <a:off x="2068" y="1772"/>
                <a:ext cx="47" cy="45"/>
              </a:xfrm>
              <a:custGeom>
                <a:avLst/>
                <a:gdLst>
                  <a:gd name="T0" fmla="*/ 24 w 47"/>
                  <a:gd name="T1" fmla="*/ 0 h 45"/>
                  <a:gd name="T2" fmla="*/ 47 w 47"/>
                  <a:gd name="T3" fmla="*/ 22 h 45"/>
                  <a:gd name="T4" fmla="*/ 24 w 47"/>
                  <a:gd name="T5" fmla="*/ 45 h 45"/>
                  <a:gd name="T6" fmla="*/ 0 w 47"/>
                  <a:gd name="T7" fmla="*/ 22 h 45"/>
                  <a:gd name="T8" fmla="*/ 24 w 47"/>
                  <a:gd name="T9" fmla="*/ 0 h 45"/>
                  <a:gd name="T10" fmla="*/ 0 60000 65536"/>
                  <a:gd name="T11" fmla="*/ 0 60000 65536"/>
                  <a:gd name="T12" fmla="*/ 0 60000 65536"/>
                  <a:gd name="T13" fmla="*/ 0 60000 65536"/>
                  <a:gd name="T14" fmla="*/ 0 60000 65536"/>
                  <a:gd name="T15" fmla="*/ 0 w 47"/>
                  <a:gd name="T16" fmla="*/ 0 h 45"/>
                  <a:gd name="T17" fmla="*/ 47 w 47"/>
                  <a:gd name="T18" fmla="*/ 45 h 45"/>
                </a:gdLst>
                <a:ahLst/>
                <a:cxnLst>
                  <a:cxn ang="T10">
                    <a:pos x="T0" y="T1"/>
                  </a:cxn>
                  <a:cxn ang="T11">
                    <a:pos x="T2" y="T3"/>
                  </a:cxn>
                  <a:cxn ang="T12">
                    <a:pos x="T4" y="T5"/>
                  </a:cxn>
                  <a:cxn ang="T13">
                    <a:pos x="T6" y="T7"/>
                  </a:cxn>
                  <a:cxn ang="T14">
                    <a:pos x="T8" y="T9"/>
                  </a:cxn>
                </a:cxnLst>
                <a:rect l="T15" t="T16" r="T17" b="T18"/>
                <a:pathLst>
                  <a:path w="47" h="45">
                    <a:moveTo>
                      <a:pt x="24" y="0"/>
                    </a:moveTo>
                    <a:lnTo>
                      <a:pt x="47" y="22"/>
                    </a:lnTo>
                    <a:lnTo>
                      <a:pt x="24" y="45"/>
                    </a:lnTo>
                    <a:lnTo>
                      <a:pt x="0" y="22"/>
                    </a:lnTo>
                    <a:lnTo>
                      <a:pt x="24" y="0"/>
                    </a:lnTo>
                    <a:close/>
                  </a:path>
                </a:pathLst>
              </a:custGeom>
              <a:solidFill>
                <a:srgbClr val="00B0F0"/>
              </a:solidFill>
              <a:ln w="6350">
                <a:solidFill>
                  <a:srgbClr val="00B0F0"/>
                </a:solidFill>
                <a:round/>
                <a:headEnd/>
                <a:tailEnd/>
              </a:ln>
            </p:spPr>
            <p:txBody>
              <a:bodyPr/>
              <a:lstStyle/>
              <a:p>
                <a:endParaRPr lang="en-GB">
                  <a:solidFill>
                    <a:srgbClr val="0070C0"/>
                  </a:solidFill>
                </a:endParaRPr>
              </a:p>
            </p:txBody>
          </p:sp>
          <p:sp>
            <p:nvSpPr>
              <p:cNvPr id="84025" name="Freeform 88"/>
              <p:cNvSpPr>
                <a:spLocks/>
              </p:cNvSpPr>
              <p:nvPr/>
            </p:nvSpPr>
            <p:spPr bwMode="auto">
              <a:xfrm>
                <a:off x="2237" y="1790"/>
                <a:ext cx="48" cy="46"/>
              </a:xfrm>
              <a:custGeom>
                <a:avLst/>
                <a:gdLst>
                  <a:gd name="T0" fmla="*/ 24 w 48"/>
                  <a:gd name="T1" fmla="*/ 0 h 46"/>
                  <a:gd name="T2" fmla="*/ 48 w 48"/>
                  <a:gd name="T3" fmla="*/ 23 h 46"/>
                  <a:gd name="T4" fmla="*/ 24 w 48"/>
                  <a:gd name="T5" fmla="*/ 46 h 46"/>
                  <a:gd name="T6" fmla="*/ 0 w 48"/>
                  <a:gd name="T7" fmla="*/ 23 h 46"/>
                  <a:gd name="T8" fmla="*/ 24 w 48"/>
                  <a:gd name="T9" fmla="*/ 0 h 46"/>
                  <a:gd name="T10" fmla="*/ 0 60000 65536"/>
                  <a:gd name="T11" fmla="*/ 0 60000 65536"/>
                  <a:gd name="T12" fmla="*/ 0 60000 65536"/>
                  <a:gd name="T13" fmla="*/ 0 60000 65536"/>
                  <a:gd name="T14" fmla="*/ 0 60000 65536"/>
                  <a:gd name="T15" fmla="*/ 0 w 48"/>
                  <a:gd name="T16" fmla="*/ 0 h 46"/>
                  <a:gd name="T17" fmla="*/ 48 w 48"/>
                  <a:gd name="T18" fmla="*/ 46 h 46"/>
                </a:gdLst>
                <a:ahLst/>
                <a:cxnLst>
                  <a:cxn ang="T10">
                    <a:pos x="T0" y="T1"/>
                  </a:cxn>
                  <a:cxn ang="T11">
                    <a:pos x="T2" y="T3"/>
                  </a:cxn>
                  <a:cxn ang="T12">
                    <a:pos x="T4" y="T5"/>
                  </a:cxn>
                  <a:cxn ang="T13">
                    <a:pos x="T6" y="T7"/>
                  </a:cxn>
                  <a:cxn ang="T14">
                    <a:pos x="T8" y="T9"/>
                  </a:cxn>
                </a:cxnLst>
                <a:rect l="T15" t="T16" r="T17" b="T18"/>
                <a:pathLst>
                  <a:path w="48" h="46">
                    <a:moveTo>
                      <a:pt x="24" y="0"/>
                    </a:moveTo>
                    <a:lnTo>
                      <a:pt x="48" y="23"/>
                    </a:lnTo>
                    <a:lnTo>
                      <a:pt x="24" y="46"/>
                    </a:lnTo>
                    <a:lnTo>
                      <a:pt x="0" y="23"/>
                    </a:lnTo>
                    <a:lnTo>
                      <a:pt x="24" y="0"/>
                    </a:lnTo>
                    <a:close/>
                  </a:path>
                </a:pathLst>
              </a:custGeom>
              <a:solidFill>
                <a:srgbClr val="00B0F0"/>
              </a:solidFill>
              <a:ln w="6350">
                <a:solidFill>
                  <a:srgbClr val="00B0F0"/>
                </a:solidFill>
                <a:round/>
                <a:headEnd/>
                <a:tailEnd/>
              </a:ln>
            </p:spPr>
            <p:txBody>
              <a:bodyPr/>
              <a:lstStyle/>
              <a:p>
                <a:endParaRPr lang="en-GB">
                  <a:solidFill>
                    <a:srgbClr val="0070C0"/>
                  </a:solidFill>
                </a:endParaRPr>
              </a:p>
            </p:txBody>
          </p:sp>
          <p:sp>
            <p:nvSpPr>
              <p:cNvPr id="84026" name="Freeform 89"/>
              <p:cNvSpPr>
                <a:spLocks/>
              </p:cNvSpPr>
              <p:nvPr/>
            </p:nvSpPr>
            <p:spPr bwMode="auto">
              <a:xfrm>
                <a:off x="2411" y="1511"/>
                <a:ext cx="47" cy="46"/>
              </a:xfrm>
              <a:custGeom>
                <a:avLst/>
                <a:gdLst>
                  <a:gd name="T0" fmla="*/ 23 w 47"/>
                  <a:gd name="T1" fmla="*/ 0 h 46"/>
                  <a:gd name="T2" fmla="*/ 47 w 47"/>
                  <a:gd name="T3" fmla="*/ 23 h 46"/>
                  <a:gd name="T4" fmla="*/ 23 w 47"/>
                  <a:gd name="T5" fmla="*/ 46 h 46"/>
                  <a:gd name="T6" fmla="*/ 0 w 47"/>
                  <a:gd name="T7" fmla="*/ 23 h 46"/>
                  <a:gd name="T8" fmla="*/ 23 w 47"/>
                  <a:gd name="T9" fmla="*/ 0 h 46"/>
                  <a:gd name="T10" fmla="*/ 0 60000 65536"/>
                  <a:gd name="T11" fmla="*/ 0 60000 65536"/>
                  <a:gd name="T12" fmla="*/ 0 60000 65536"/>
                  <a:gd name="T13" fmla="*/ 0 60000 65536"/>
                  <a:gd name="T14" fmla="*/ 0 60000 65536"/>
                  <a:gd name="T15" fmla="*/ 0 w 47"/>
                  <a:gd name="T16" fmla="*/ 0 h 46"/>
                  <a:gd name="T17" fmla="*/ 47 w 47"/>
                  <a:gd name="T18" fmla="*/ 46 h 46"/>
                </a:gdLst>
                <a:ahLst/>
                <a:cxnLst>
                  <a:cxn ang="T10">
                    <a:pos x="T0" y="T1"/>
                  </a:cxn>
                  <a:cxn ang="T11">
                    <a:pos x="T2" y="T3"/>
                  </a:cxn>
                  <a:cxn ang="T12">
                    <a:pos x="T4" y="T5"/>
                  </a:cxn>
                  <a:cxn ang="T13">
                    <a:pos x="T6" y="T7"/>
                  </a:cxn>
                  <a:cxn ang="T14">
                    <a:pos x="T8" y="T9"/>
                  </a:cxn>
                </a:cxnLst>
                <a:rect l="T15" t="T16" r="T17" b="T18"/>
                <a:pathLst>
                  <a:path w="47" h="46">
                    <a:moveTo>
                      <a:pt x="23" y="0"/>
                    </a:moveTo>
                    <a:lnTo>
                      <a:pt x="47" y="23"/>
                    </a:lnTo>
                    <a:lnTo>
                      <a:pt x="23" y="46"/>
                    </a:lnTo>
                    <a:lnTo>
                      <a:pt x="0" y="23"/>
                    </a:lnTo>
                    <a:lnTo>
                      <a:pt x="23" y="0"/>
                    </a:lnTo>
                    <a:close/>
                  </a:path>
                </a:pathLst>
              </a:custGeom>
              <a:solidFill>
                <a:srgbClr val="00B0F0"/>
              </a:solidFill>
              <a:ln w="6350">
                <a:solidFill>
                  <a:srgbClr val="00B0F0"/>
                </a:solidFill>
                <a:round/>
                <a:headEnd/>
                <a:tailEnd/>
              </a:ln>
            </p:spPr>
            <p:txBody>
              <a:bodyPr/>
              <a:lstStyle/>
              <a:p>
                <a:endParaRPr lang="en-GB">
                  <a:solidFill>
                    <a:srgbClr val="0070C0"/>
                  </a:solidFill>
                </a:endParaRPr>
              </a:p>
            </p:txBody>
          </p:sp>
          <p:sp>
            <p:nvSpPr>
              <p:cNvPr id="84027" name="Freeform 90"/>
              <p:cNvSpPr>
                <a:spLocks/>
              </p:cNvSpPr>
              <p:nvPr/>
            </p:nvSpPr>
            <p:spPr bwMode="auto">
              <a:xfrm>
                <a:off x="2584" y="1640"/>
                <a:ext cx="47" cy="45"/>
              </a:xfrm>
              <a:custGeom>
                <a:avLst/>
                <a:gdLst>
                  <a:gd name="T0" fmla="*/ 23 w 47"/>
                  <a:gd name="T1" fmla="*/ 0 h 45"/>
                  <a:gd name="T2" fmla="*/ 47 w 47"/>
                  <a:gd name="T3" fmla="*/ 22 h 45"/>
                  <a:gd name="T4" fmla="*/ 23 w 47"/>
                  <a:gd name="T5" fmla="*/ 45 h 45"/>
                  <a:gd name="T6" fmla="*/ 0 w 47"/>
                  <a:gd name="T7" fmla="*/ 22 h 45"/>
                  <a:gd name="T8" fmla="*/ 23 w 47"/>
                  <a:gd name="T9" fmla="*/ 0 h 45"/>
                  <a:gd name="T10" fmla="*/ 0 60000 65536"/>
                  <a:gd name="T11" fmla="*/ 0 60000 65536"/>
                  <a:gd name="T12" fmla="*/ 0 60000 65536"/>
                  <a:gd name="T13" fmla="*/ 0 60000 65536"/>
                  <a:gd name="T14" fmla="*/ 0 60000 65536"/>
                  <a:gd name="T15" fmla="*/ 0 w 47"/>
                  <a:gd name="T16" fmla="*/ 0 h 45"/>
                  <a:gd name="T17" fmla="*/ 47 w 47"/>
                  <a:gd name="T18" fmla="*/ 45 h 45"/>
                </a:gdLst>
                <a:ahLst/>
                <a:cxnLst>
                  <a:cxn ang="T10">
                    <a:pos x="T0" y="T1"/>
                  </a:cxn>
                  <a:cxn ang="T11">
                    <a:pos x="T2" y="T3"/>
                  </a:cxn>
                  <a:cxn ang="T12">
                    <a:pos x="T4" y="T5"/>
                  </a:cxn>
                  <a:cxn ang="T13">
                    <a:pos x="T6" y="T7"/>
                  </a:cxn>
                  <a:cxn ang="T14">
                    <a:pos x="T8" y="T9"/>
                  </a:cxn>
                </a:cxnLst>
                <a:rect l="T15" t="T16" r="T17" b="T18"/>
                <a:pathLst>
                  <a:path w="47" h="45">
                    <a:moveTo>
                      <a:pt x="23" y="0"/>
                    </a:moveTo>
                    <a:lnTo>
                      <a:pt x="47" y="22"/>
                    </a:lnTo>
                    <a:lnTo>
                      <a:pt x="23" y="45"/>
                    </a:lnTo>
                    <a:lnTo>
                      <a:pt x="0" y="22"/>
                    </a:lnTo>
                    <a:lnTo>
                      <a:pt x="23" y="0"/>
                    </a:lnTo>
                    <a:close/>
                  </a:path>
                </a:pathLst>
              </a:custGeom>
              <a:solidFill>
                <a:srgbClr val="00B0F0"/>
              </a:solidFill>
              <a:ln w="6350">
                <a:solidFill>
                  <a:srgbClr val="00B0F0"/>
                </a:solidFill>
                <a:round/>
                <a:headEnd/>
                <a:tailEnd/>
              </a:ln>
            </p:spPr>
            <p:txBody>
              <a:bodyPr/>
              <a:lstStyle/>
              <a:p>
                <a:endParaRPr lang="en-GB">
                  <a:solidFill>
                    <a:srgbClr val="0070C0"/>
                  </a:solidFill>
                </a:endParaRPr>
              </a:p>
            </p:txBody>
          </p:sp>
          <p:sp>
            <p:nvSpPr>
              <p:cNvPr id="84028" name="Rectangle 91"/>
              <p:cNvSpPr>
                <a:spLocks noChangeArrowheads="1"/>
              </p:cNvSpPr>
              <p:nvPr/>
            </p:nvSpPr>
            <p:spPr bwMode="auto">
              <a:xfrm>
                <a:off x="682" y="2213"/>
                <a:ext cx="51" cy="49"/>
              </a:xfrm>
              <a:prstGeom prst="rect">
                <a:avLst/>
              </a:prstGeom>
              <a:solidFill>
                <a:srgbClr val="92D050"/>
              </a:solidFill>
              <a:ln w="6350">
                <a:solidFill>
                  <a:srgbClr val="92D050"/>
                </a:solidFill>
                <a:miter lim="800000"/>
                <a:headEnd/>
                <a:tailEnd/>
              </a:ln>
            </p:spPr>
            <p:txBody>
              <a:bodyPr/>
              <a:lstStyle/>
              <a:p>
                <a:endParaRPr lang="en-GB">
                  <a:solidFill>
                    <a:srgbClr val="0070C0"/>
                  </a:solidFill>
                </a:endParaRPr>
              </a:p>
            </p:txBody>
          </p:sp>
          <p:sp>
            <p:nvSpPr>
              <p:cNvPr id="84029" name="Rectangle 92"/>
              <p:cNvSpPr>
                <a:spLocks noChangeArrowheads="1"/>
              </p:cNvSpPr>
              <p:nvPr/>
            </p:nvSpPr>
            <p:spPr bwMode="auto">
              <a:xfrm>
                <a:off x="855" y="2341"/>
                <a:ext cx="52" cy="49"/>
              </a:xfrm>
              <a:prstGeom prst="rect">
                <a:avLst/>
              </a:prstGeom>
              <a:solidFill>
                <a:srgbClr val="92D050"/>
              </a:solidFill>
              <a:ln w="6350">
                <a:solidFill>
                  <a:srgbClr val="92D050"/>
                </a:solidFill>
                <a:miter lim="800000"/>
                <a:headEnd/>
                <a:tailEnd/>
              </a:ln>
            </p:spPr>
            <p:txBody>
              <a:bodyPr/>
              <a:lstStyle/>
              <a:p>
                <a:endParaRPr lang="en-GB">
                  <a:solidFill>
                    <a:srgbClr val="0070C0"/>
                  </a:solidFill>
                </a:endParaRPr>
              </a:p>
            </p:txBody>
          </p:sp>
          <p:sp>
            <p:nvSpPr>
              <p:cNvPr id="84030" name="Rectangle 93"/>
              <p:cNvSpPr>
                <a:spLocks noChangeArrowheads="1"/>
              </p:cNvSpPr>
              <p:nvPr/>
            </p:nvSpPr>
            <p:spPr bwMode="auto">
              <a:xfrm>
                <a:off x="1029" y="1527"/>
                <a:ext cx="51" cy="49"/>
              </a:xfrm>
              <a:prstGeom prst="rect">
                <a:avLst/>
              </a:prstGeom>
              <a:solidFill>
                <a:srgbClr val="92D050"/>
              </a:solidFill>
              <a:ln w="6350">
                <a:solidFill>
                  <a:srgbClr val="92D050"/>
                </a:solidFill>
                <a:miter lim="800000"/>
                <a:headEnd/>
                <a:tailEnd/>
              </a:ln>
            </p:spPr>
            <p:txBody>
              <a:bodyPr/>
              <a:lstStyle/>
              <a:p>
                <a:endParaRPr lang="en-GB">
                  <a:solidFill>
                    <a:srgbClr val="0070C0"/>
                  </a:solidFill>
                </a:endParaRPr>
              </a:p>
            </p:txBody>
          </p:sp>
          <p:sp>
            <p:nvSpPr>
              <p:cNvPr id="84031" name="Rectangle 94"/>
              <p:cNvSpPr>
                <a:spLocks noChangeArrowheads="1"/>
              </p:cNvSpPr>
              <p:nvPr/>
            </p:nvSpPr>
            <p:spPr bwMode="auto">
              <a:xfrm>
                <a:off x="1198" y="1934"/>
                <a:ext cx="51" cy="49"/>
              </a:xfrm>
              <a:prstGeom prst="rect">
                <a:avLst/>
              </a:prstGeom>
              <a:solidFill>
                <a:srgbClr val="92D050"/>
              </a:solidFill>
              <a:ln w="6350">
                <a:solidFill>
                  <a:srgbClr val="92D050"/>
                </a:solidFill>
                <a:miter lim="800000"/>
                <a:headEnd/>
                <a:tailEnd/>
              </a:ln>
            </p:spPr>
            <p:txBody>
              <a:bodyPr/>
              <a:lstStyle/>
              <a:p>
                <a:endParaRPr lang="en-GB">
                  <a:solidFill>
                    <a:srgbClr val="0070C0"/>
                  </a:solidFill>
                </a:endParaRPr>
              </a:p>
            </p:txBody>
          </p:sp>
          <p:sp>
            <p:nvSpPr>
              <p:cNvPr id="84032" name="Rectangle 95"/>
              <p:cNvSpPr>
                <a:spLocks noChangeArrowheads="1"/>
              </p:cNvSpPr>
              <p:nvPr/>
            </p:nvSpPr>
            <p:spPr bwMode="auto">
              <a:xfrm>
                <a:off x="1371" y="2047"/>
                <a:ext cx="51" cy="49"/>
              </a:xfrm>
              <a:prstGeom prst="rect">
                <a:avLst/>
              </a:prstGeom>
              <a:solidFill>
                <a:srgbClr val="92D050"/>
              </a:solidFill>
              <a:ln w="6350">
                <a:solidFill>
                  <a:srgbClr val="92D050"/>
                </a:solidFill>
                <a:miter lim="800000"/>
                <a:headEnd/>
                <a:tailEnd/>
              </a:ln>
            </p:spPr>
            <p:txBody>
              <a:bodyPr/>
              <a:lstStyle/>
              <a:p>
                <a:endParaRPr lang="en-GB">
                  <a:solidFill>
                    <a:srgbClr val="0070C0"/>
                  </a:solidFill>
                </a:endParaRPr>
              </a:p>
            </p:txBody>
          </p:sp>
          <p:sp>
            <p:nvSpPr>
              <p:cNvPr id="84033" name="Rectangle 96"/>
              <p:cNvSpPr>
                <a:spLocks noChangeArrowheads="1"/>
              </p:cNvSpPr>
              <p:nvPr/>
            </p:nvSpPr>
            <p:spPr bwMode="auto">
              <a:xfrm>
                <a:off x="1544" y="1896"/>
                <a:ext cx="52" cy="49"/>
              </a:xfrm>
              <a:prstGeom prst="rect">
                <a:avLst/>
              </a:prstGeom>
              <a:solidFill>
                <a:srgbClr val="92D050"/>
              </a:solidFill>
              <a:ln w="6350">
                <a:solidFill>
                  <a:srgbClr val="92D050"/>
                </a:solidFill>
                <a:miter lim="800000"/>
                <a:headEnd/>
                <a:tailEnd/>
              </a:ln>
            </p:spPr>
            <p:txBody>
              <a:bodyPr/>
              <a:lstStyle/>
              <a:p>
                <a:endParaRPr lang="en-GB">
                  <a:solidFill>
                    <a:srgbClr val="0070C0"/>
                  </a:solidFill>
                </a:endParaRPr>
              </a:p>
            </p:txBody>
          </p:sp>
          <p:sp>
            <p:nvSpPr>
              <p:cNvPr id="84034" name="Rectangle 97"/>
              <p:cNvSpPr>
                <a:spLocks noChangeArrowheads="1"/>
              </p:cNvSpPr>
              <p:nvPr/>
            </p:nvSpPr>
            <p:spPr bwMode="auto">
              <a:xfrm>
                <a:off x="1718" y="1749"/>
                <a:ext cx="51" cy="49"/>
              </a:xfrm>
              <a:prstGeom prst="rect">
                <a:avLst/>
              </a:prstGeom>
              <a:solidFill>
                <a:srgbClr val="92D050"/>
              </a:solidFill>
              <a:ln w="6350">
                <a:solidFill>
                  <a:srgbClr val="92D050"/>
                </a:solidFill>
                <a:miter lim="800000"/>
                <a:headEnd/>
                <a:tailEnd/>
              </a:ln>
            </p:spPr>
            <p:txBody>
              <a:bodyPr/>
              <a:lstStyle/>
              <a:p>
                <a:endParaRPr lang="en-GB">
                  <a:solidFill>
                    <a:srgbClr val="0070C0"/>
                  </a:solidFill>
                </a:endParaRPr>
              </a:p>
            </p:txBody>
          </p:sp>
          <p:sp>
            <p:nvSpPr>
              <p:cNvPr id="84035" name="Rectangle 98"/>
              <p:cNvSpPr>
                <a:spLocks noChangeArrowheads="1"/>
              </p:cNvSpPr>
              <p:nvPr/>
            </p:nvSpPr>
            <p:spPr bwMode="auto">
              <a:xfrm>
                <a:off x="1891" y="1787"/>
                <a:ext cx="51" cy="49"/>
              </a:xfrm>
              <a:prstGeom prst="rect">
                <a:avLst/>
              </a:prstGeom>
              <a:solidFill>
                <a:srgbClr val="92D050"/>
              </a:solidFill>
              <a:ln w="6350">
                <a:solidFill>
                  <a:srgbClr val="92D050"/>
                </a:solidFill>
                <a:miter lim="800000"/>
                <a:headEnd/>
                <a:tailEnd/>
              </a:ln>
            </p:spPr>
            <p:txBody>
              <a:bodyPr/>
              <a:lstStyle/>
              <a:p>
                <a:endParaRPr lang="en-GB">
                  <a:solidFill>
                    <a:srgbClr val="0070C0"/>
                  </a:solidFill>
                </a:endParaRPr>
              </a:p>
            </p:txBody>
          </p:sp>
          <p:sp>
            <p:nvSpPr>
              <p:cNvPr id="84036" name="Rectangle 99"/>
              <p:cNvSpPr>
                <a:spLocks noChangeArrowheads="1"/>
              </p:cNvSpPr>
              <p:nvPr/>
            </p:nvSpPr>
            <p:spPr bwMode="auto">
              <a:xfrm>
                <a:off x="2064" y="1711"/>
                <a:ext cx="51" cy="49"/>
              </a:xfrm>
              <a:prstGeom prst="rect">
                <a:avLst/>
              </a:prstGeom>
              <a:solidFill>
                <a:srgbClr val="92D050"/>
              </a:solidFill>
              <a:ln w="6350">
                <a:solidFill>
                  <a:srgbClr val="92D050"/>
                </a:solidFill>
                <a:miter lim="800000"/>
                <a:headEnd/>
                <a:tailEnd/>
              </a:ln>
            </p:spPr>
            <p:txBody>
              <a:bodyPr/>
              <a:lstStyle/>
              <a:p>
                <a:endParaRPr lang="en-GB">
                  <a:solidFill>
                    <a:srgbClr val="0070C0"/>
                  </a:solidFill>
                </a:endParaRPr>
              </a:p>
            </p:txBody>
          </p:sp>
          <p:sp>
            <p:nvSpPr>
              <p:cNvPr id="84037" name="Rectangle 100"/>
              <p:cNvSpPr>
                <a:spLocks noChangeArrowheads="1"/>
              </p:cNvSpPr>
              <p:nvPr/>
            </p:nvSpPr>
            <p:spPr bwMode="auto">
              <a:xfrm>
                <a:off x="2233" y="1877"/>
                <a:ext cx="52" cy="49"/>
              </a:xfrm>
              <a:prstGeom prst="rect">
                <a:avLst/>
              </a:prstGeom>
              <a:solidFill>
                <a:srgbClr val="92D050"/>
              </a:solidFill>
              <a:ln w="6350">
                <a:solidFill>
                  <a:srgbClr val="92D050"/>
                </a:solidFill>
                <a:miter lim="800000"/>
                <a:headEnd/>
                <a:tailEnd/>
              </a:ln>
            </p:spPr>
            <p:txBody>
              <a:bodyPr/>
              <a:lstStyle/>
              <a:p>
                <a:endParaRPr lang="en-GB">
                  <a:solidFill>
                    <a:srgbClr val="0070C0"/>
                  </a:solidFill>
                </a:endParaRPr>
              </a:p>
            </p:txBody>
          </p:sp>
          <p:sp>
            <p:nvSpPr>
              <p:cNvPr id="84038" name="Rectangle 101"/>
              <p:cNvSpPr>
                <a:spLocks noChangeArrowheads="1"/>
              </p:cNvSpPr>
              <p:nvPr/>
            </p:nvSpPr>
            <p:spPr bwMode="auto">
              <a:xfrm>
                <a:off x="2407" y="2009"/>
                <a:ext cx="51" cy="49"/>
              </a:xfrm>
              <a:prstGeom prst="rect">
                <a:avLst/>
              </a:prstGeom>
              <a:solidFill>
                <a:srgbClr val="92D050"/>
              </a:solidFill>
              <a:ln w="6350">
                <a:solidFill>
                  <a:srgbClr val="92D050"/>
                </a:solidFill>
                <a:miter lim="800000"/>
                <a:headEnd/>
                <a:tailEnd/>
              </a:ln>
            </p:spPr>
            <p:txBody>
              <a:bodyPr/>
              <a:lstStyle/>
              <a:p>
                <a:endParaRPr lang="en-GB">
                  <a:solidFill>
                    <a:srgbClr val="0070C0"/>
                  </a:solidFill>
                </a:endParaRPr>
              </a:p>
            </p:txBody>
          </p:sp>
          <p:sp>
            <p:nvSpPr>
              <p:cNvPr id="84039" name="Rectangle 102"/>
              <p:cNvSpPr>
                <a:spLocks noChangeArrowheads="1"/>
              </p:cNvSpPr>
              <p:nvPr/>
            </p:nvSpPr>
            <p:spPr bwMode="auto">
              <a:xfrm>
                <a:off x="2580" y="2009"/>
                <a:ext cx="51" cy="49"/>
              </a:xfrm>
              <a:prstGeom prst="rect">
                <a:avLst/>
              </a:prstGeom>
              <a:solidFill>
                <a:srgbClr val="92D050"/>
              </a:solidFill>
              <a:ln w="6350">
                <a:solidFill>
                  <a:srgbClr val="92D050"/>
                </a:solidFill>
                <a:miter lim="800000"/>
                <a:headEnd/>
                <a:tailEnd/>
              </a:ln>
            </p:spPr>
            <p:txBody>
              <a:bodyPr/>
              <a:lstStyle/>
              <a:p>
                <a:endParaRPr lang="en-GB">
                  <a:solidFill>
                    <a:srgbClr val="0070C0"/>
                  </a:solidFill>
                </a:endParaRPr>
              </a:p>
            </p:txBody>
          </p:sp>
          <p:sp>
            <p:nvSpPr>
              <p:cNvPr id="377959" name="Rectangle 103"/>
              <p:cNvSpPr>
                <a:spLocks noChangeArrowheads="1"/>
              </p:cNvSpPr>
              <p:nvPr/>
            </p:nvSpPr>
            <p:spPr bwMode="auto">
              <a:xfrm>
                <a:off x="357" y="2936"/>
                <a:ext cx="180" cy="16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0.0</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377960" name="Rectangle 104"/>
              <p:cNvSpPr>
                <a:spLocks noChangeArrowheads="1"/>
              </p:cNvSpPr>
              <p:nvPr/>
            </p:nvSpPr>
            <p:spPr bwMode="auto">
              <a:xfrm>
                <a:off x="357" y="2479"/>
                <a:ext cx="180" cy="16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0.3</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377961" name="Rectangle 105"/>
              <p:cNvSpPr>
                <a:spLocks noChangeArrowheads="1"/>
              </p:cNvSpPr>
              <p:nvPr/>
            </p:nvSpPr>
            <p:spPr bwMode="auto">
              <a:xfrm>
                <a:off x="357" y="2022"/>
                <a:ext cx="180" cy="16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0.5</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377962" name="Rectangle 106"/>
              <p:cNvSpPr>
                <a:spLocks noChangeArrowheads="1"/>
              </p:cNvSpPr>
              <p:nvPr/>
            </p:nvSpPr>
            <p:spPr bwMode="auto">
              <a:xfrm>
                <a:off x="357" y="1555"/>
                <a:ext cx="180" cy="16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0.8</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377963" name="Rectangle 107"/>
              <p:cNvSpPr>
                <a:spLocks noChangeArrowheads="1"/>
              </p:cNvSpPr>
              <p:nvPr/>
            </p:nvSpPr>
            <p:spPr bwMode="auto">
              <a:xfrm>
                <a:off x="357" y="1104"/>
                <a:ext cx="180" cy="16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1.0</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377964" name="Rectangle 108"/>
              <p:cNvSpPr>
                <a:spLocks noChangeArrowheads="1"/>
              </p:cNvSpPr>
              <p:nvPr/>
            </p:nvSpPr>
            <p:spPr bwMode="auto">
              <a:xfrm>
                <a:off x="667" y="3106"/>
                <a:ext cx="114" cy="16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-3</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377965" name="Rectangle 109"/>
              <p:cNvSpPr>
                <a:spLocks noChangeArrowheads="1"/>
              </p:cNvSpPr>
              <p:nvPr/>
            </p:nvSpPr>
            <p:spPr bwMode="auto">
              <a:xfrm>
                <a:off x="855" y="3106"/>
                <a:ext cx="71" cy="16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0</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377966" name="Rectangle 110"/>
              <p:cNvSpPr>
                <a:spLocks noChangeArrowheads="1"/>
              </p:cNvSpPr>
              <p:nvPr/>
            </p:nvSpPr>
            <p:spPr bwMode="auto">
              <a:xfrm>
                <a:off x="1029" y="3106"/>
                <a:ext cx="71" cy="16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3</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377967" name="Rectangle 111"/>
              <p:cNvSpPr>
                <a:spLocks noChangeArrowheads="1"/>
              </p:cNvSpPr>
              <p:nvPr/>
            </p:nvSpPr>
            <p:spPr bwMode="auto">
              <a:xfrm>
                <a:off x="1198" y="3106"/>
                <a:ext cx="71" cy="16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6</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377968" name="Rectangle 112"/>
              <p:cNvSpPr>
                <a:spLocks noChangeArrowheads="1"/>
              </p:cNvSpPr>
              <p:nvPr/>
            </p:nvSpPr>
            <p:spPr bwMode="auto">
              <a:xfrm>
                <a:off x="1371" y="3106"/>
                <a:ext cx="71" cy="16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9</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377969" name="Rectangle 113"/>
              <p:cNvSpPr>
                <a:spLocks noChangeArrowheads="1"/>
              </p:cNvSpPr>
              <p:nvPr/>
            </p:nvSpPr>
            <p:spPr bwMode="auto">
              <a:xfrm>
                <a:off x="1517" y="3106"/>
                <a:ext cx="143" cy="16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12</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377970" name="Rectangle 114"/>
              <p:cNvSpPr>
                <a:spLocks noChangeArrowheads="1"/>
              </p:cNvSpPr>
              <p:nvPr/>
            </p:nvSpPr>
            <p:spPr bwMode="auto">
              <a:xfrm>
                <a:off x="1690" y="3106"/>
                <a:ext cx="143" cy="16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15</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377971" name="Rectangle 115"/>
              <p:cNvSpPr>
                <a:spLocks noChangeArrowheads="1"/>
              </p:cNvSpPr>
              <p:nvPr/>
            </p:nvSpPr>
            <p:spPr bwMode="auto">
              <a:xfrm>
                <a:off x="1863" y="3106"/>
                <a:ext cx="143" cy="16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18</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377972" name="Rectangle 116"/>
              <p:cNvSpPr>
                <a:spLocks noChangeArrowheads="1"/>
              </p:cNvSpPr>
              <p:nvPr/>
            </p:nvSpPr>
            <p:spPr bwMode="auto">
              <a:xfrm>
                <a:off x="2037" y="3106"/>
                <a:ext cx="143" cy="16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21</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377973" name="Rectangle 117"/>
              <p:cNvSpPr>
                <a:spLocks noChangeArrowheads="1"/>
              </p:cNvSpPr>
              <p:nvPr/>
            </p:nvSpPr>
            <p:spPr bwMode="auto">
              <a:xfrm>
                <a:off x="2206" y="3106"/>
                <a:ext cx="143" cy="16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24</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377974" name="Rectangle 118"/>
              <p:cNvSpPr>
                <a:spLocks noChangeArrowheads="1"/>
              </p:cNvSpPr>
              <p:nvPr/>
            </p:nvSpPr>
            <p:spPr bwMode="auto">
              <a:xfrm>
                <a:off x="2379" y="3106"/>
                <a:ext cx="143" cy="16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27</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377975" name="Rectangle 119"/>
              <p:cNvSpPr>
                <a:spLocks noChangeArrowheads="1"/>
              </p:cNvSpPr>
              <p:nvPr/>
            </p:nvSpPr>
            <p:spPr bwMode="auto">
              <a:xfrm>
                <a:off x="2552" y="3106"/>
                <a:ext cx="143" cy="16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400" b="1" dirty="0">
                    <a:solidFill>
                      <a:srgbClr val="0070C0"/>
                    </a:solidFill>
                    <a:latin typeface="+mn-lt"/>
                    <a:ea typeface="Batang" pitchFamily="18" charset="-127"/>
                  </a:rPr>
                  <a:t>30</a:t>
                </a:r>
                <a:endParaRPr lang="en-GB" sz="1400" dirty="0">
                  <a:solidFill>
                    <a:srgbClr val="0070C0"/>
                  </a:solidFill>
                  <a:effectLst>
                    <a:outerShdw blurRad="38100" dist="38100" dir="2700000" algn="tl">
                      <a:srgbClr val="C0C0C0"/>
                    </a:outerShdw>
                  </a:effectLst>
                  <a:latin typeface="+mn-lt"/>
                  <a:ea typeface="Batang" pitchFamily="18" charset="-127"/>
                </a:endParaRPr>
              </a:p>
            </p:txBody>
          </p:sp>
          <p:sp>
            <p:nvSpPr>
              <p:cNvPr id="84057" name="Rectangle 120"/>
              <p:cNvSpPr>
                <a:spLocks noChangeArrowheads="1"/>
              </p:cNvSpPr>
              <p:nvPr/>
            </p:nvSpPr>
            <p:spPr bwMode="auto">
              <a:xfrm>
                <a:off x="3312" y="1872"/>
                <a:ext cx="298" cy="1198"/>
              </a:xfrm>
              <a:prstGeom prst="rect">
                <a:avLst/>
              </a:prstGeom>
              <a:solidFill>
                <a:srgbClr val="00B0F0"/>
              </a:solidFill>
              <a:ln w="6350">
                <a:noFill/>
                <a:miter lim="800000"/>
                <a:headEnd/>
                <a:tailEnd/>
              </a:ln>
            </p:spPr>
            <p:txBody>
              <a:bodyPr/>
              <a:lstStyle/>
              <a:p>
                <a:endParaRPr lang="en-GB">
                  <a:solidFill>
                    <a:schemeClr val="bg1"/>
                  </a:solidFill>
                </a:endParaRPr>
              </a:p>
            </p:txBody>
          </p:sp>
          <p:sp>
            <p:nvSpPr>
              <p:cNvPr id="84058" name="Rectangle 121"/>
              <p:cNvSpPr>
                <a:spLocks noChangeArrowheads="1"/>
              </p:cNvSpPr>
              <p:nvPr/>
            </p:nvSpPr>
            <p:spPr bwMode="auto">
              <a:xfrm>
                <a:off x="3699" y="1630"/>
                <a:ext cx="302" cy="1440"/>
              </a:xfrm>
              <a:prstGeom prst="rect">
                <a:avLst/>
              </a:prstGeom>
              <a:solidFill>
                <a:srgbClr val="00B0F0"/>
              </a:solidFill>
              <a:ln w="6350">
                <a:noFill/>
                <a:miter lim="800000"/>
                <a:headEnd/>
                <a:tailEnd/>
              </a:ln>
            </p:spPr>
            <p:txBody>
              <a:bodyPr/>
              <a:lstStyle/>
              <a:p>
                <a:endParaRPr lang="en-GB">
                  <a:solidFill>
                    <a:schemeClr val="bg1"/>
                  </a:solidFill>
                </a:endParaRPr>
              </a:p>
            </p:txBody>
          </p:sp>
          <p:sp>
            <p:nvSpPr>
              <p:cNvPr id="84059" name="Rectangle 122"/>
              <p:cNvSpPr>
                <a:spLocks noChangeArrowheads="1"/>
              </p:cNvSpPr>
              <p:nvPr/>
            </p:nvSpPr>
            <p:spPr bwMode="auto">
              <a:xfrm>
                <a:off x="4090" y="1541"/>
                <a:ext cx="297" cy="1529"/>
              </a:xfrm>
              <a:prstGeom prst="rect">
                <a:avLst/>
              </a:prstGeom>
              <a:solidFill>
                <a:srgbClr val="00B0F0"/>
              </a:solidFill>
              <a:ln w="6350">
                <a:noFill/>
                <a:miter lim="800000"/>
                <a:headEnd/>
                <a:tailEnd/>
              </a:ln>
            </p:spPr>
            <p:txBody>
              <a:bodyPr/>
              <a:lstStyle/>
              <a:p>
                <a:endParaRPr lang="en-GB">
                  <a:solidFill>
                    <a:schemeClr val="bg1"/>
                  </a:solidFill>
                </a:endParaRPr>
              </a:p>
            </p:txBody>
          </p:sp>
          <p:sp>
            <p:nvSpPr>
              <p:cNvPr id="84060" name="Rectangle 123"/>
              <p:cNvSpPr>
                <a:spLocks noChangeArrowheads="1"/>
              </p:cNvSpPr>
              <p:nvPr/>
            </p:nvSpPr>
            <p:spPr bwMode="auto">
              <a:xfrm>
                <a:off x="4477" y="1851"/>
                <a:ext cx="297" cy="1219"/>
              </a:xfrm>
              <a:prstGeom prst="rect">
                <a:avLst/>
              </a:prstGeom>
              <a:solidFill>
                <a:srgbClr val="92D050"/>
              </a:solidFill>
              <a:ln w="6350">
                <a:noFill/>
                <a:miter lim="800000"/>
                <a:headEnd/>
                <a:tailEnd/>
              </a:ln>
            </p:spPr>
            <p:txBody>
              <a:bodyPr/>
              <a:lstStyle/>
              <a:p>
                <a:endParaRPr lang="en-GB">
                  <a:solidFill>
                    <a:srgbClr val="0070C0"/>
                  </a:solidFill>
                </a:endParaRPr>
              </a:p>
            </p:txBody>
          </p:sp>
          <p:sp>
            <p:nvSpPr>
              <p:cNvPr id="84061" name="Rectangle 124"/>
              <p:cNvSpPr>
                <a:spLocks noChangeArrowheads="1"/>
              </p:cNvSpPr>
              <p:nvPr/>
            </p:nvSpPr>
            <p:spPr bwMode="auto">
              <a:xfrm>
                <a:off x="4863" y="1405"/>
                <a:ext cx="302" cy="1665"/>
              </a:xfrm>
              <a:prstGeom prst="rect">
                <a:avLst/>
              </a:prstGeom>
              <a:solidFill>
                <a:srgbClr val="92D050"/>
              </a:solidFill>
              <a:ln w="6350">
                <a:noFill/>
                <a:miter lim="800000"/>
                <a:headEnd/>
                <a:tailEnd/>
              </a:ln>
            </p:spPr>
            <p:txBody>
              <a:bodyPr/>
              <a:lstStyle/>
              <a:p>
                <a:endParaRPr lang="en-GB">
                  <a:solidFill>
                    <a:srgbClr val="0070C0"/>
                  </a:solidFill>
                </a:endParaRPr>
              </a:p>
            </p:txBody>
          </p:sp>
          <p:sp>
            <p:nvSpPr>
              <p:cNvPr id="84062" name="Rectangle 125"/>
              <p:cNvSpPr>
                <a:spLocks noChangeArrowheads="1"/>
              </p:cNvSpPr>
              <p:nvPr/>
            </p:nvSpPr>
            <p:spPr bwMode="auto">
              <a:xfrm>
                <a:off x="5254" y="1328"/>
                <a:ext cx="298" cy="1742"/>
              </a:xfrm>
              <a:prstGeom prst="rect">
                <a:avLst/>
              </a:prstGeom>
              <a:solidFill>
                <a:srgbClr val="92D050"/>
              </a:solidFill>
              <a:ln w="6350">
                <a:noFill/>
                <a:miter lim="800000"/>
                <a:headEnd/>
                <a:tailEnd/>
              </a:ln>
            </p:spPr>
            <p:txBody>
              <a:bodyPr/>
              <a:lstStyle/>
              <a:p>
                <a:endParaRPr lang="en-GB">
                  <a:solidFill>
                    <a:srgbClr val="0070C0"/>
                  </a:solidFill>
                </a:endParaRPr>
              </a:p>
            </p:txBody>
          </p:sp>
          <p:sp>
            <p:nvSpPr>
              <p:cNvPr id="84069" name="Line 132"/>
              <p:cNvSpPr>
                <a:spLocks noChangeShapeType="1"/>
              </p:cNvSpPr>
              <p:nvPr/>
            </p:nvSpPr>
            <p:spPr bwMode="auto">
              <a:xfrm>
                <a:off x="3270" y="3070"/>
                <a:ext cx="2329" cy="1"/>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84077" name="Rectangle 140"/>
              <p:cNvSpPr>
                <a:spLocks noChangeArrowheads="1"/>
              </p:cNvSpPr>
              <p:nvPr/>
            </p:nvSpPr>
            <p:spPr bwMode="auto">
              <a:xfrm>
                <a:off x="3112" y="2983"/>
                <a:ext cx="78" cy="161"/>
              </a:xfrm>
              <a:prstGeom prst="rect">
                <a:avLst/>
              </a:prstGeom>
              <a:noFill/>
              <a:ln w="9525">
                <a:noFill/>
                <a:miter lim="800000"/>
                <a:headEnd/>
                <a:tailEnd/>
              </a:ln>
            </p:spPr>
            <p:txBody>
              <a:bodyPr wrap="none" lIns="0" tIns="0" rIns="0" bIns="0">
                <a:spAutoFit/>
              </a:bodyPr>
              <a:lstStyle/>
              <a:p>
                <a:pPr algn="ctr">
                  <a:spcBef>
                    <a:spcPct val="20000"/>
                  </a:spcBef>
                </a:pPr>
                <a:r>
                  <a:rPr lang="de-DE" sz="1400" b="1" dirty="0">
                    <a:solidFill>
                      <a:srgbClr val="0070C0"/>
                    </a:solidFill>
                  </a:rPr>
                  <a:t>0</a:t>
                </a:r>
                <a:endParaRPr lang="de-DE" sz="1400" dirty="0">
                  <a:solidFill>
                    <a:srgbClr val="0070C0"/>
                  </a:solidFill>
                </a:endParaRPr>
              </a:p>
            </p:txBody>
          </p:sp>
          <p:sp>
            <p:nvSpPr>
              <p:cNvPr id="84078" name="Rectangle 141"/>
              <p:cNvSpPr>
                <a:spLocks noChangeArrowheads="1"/>
              </p:cNvSpPr>
              <p:nvPr/>
            </p:nvSpPr>
            <p:spPr bwMode="auto">
              <a:xfrm>
                <a:off x="3112" y="2568"/>
                <a:ext cx="78" cy="161"/>
              </a:xfrm>
              <a:prstGeom prst="rect">
                <a:avLst/>
              </a:prstGeom>
              <a:noFill/>
              <a:ln w="9525">
                <a:noFill/>
                <a:miter lim="800000"/>
                <a:headEnd/>
                <a:tailEnd/>
              </a:ln>
            </p:spPr>
            <p:txBody>
              <a:bodyPr wrap="none" lIns="0" tIns="0" rIns="0" bIns="0">
                <a:spAutoFit/>
              </a:bodyPr>
              <a:lstStyle/>
              <a:p>
                <a:pPr algn="ctr">
                  <a:spcBef>
                    <a:spcPct val="20000"/>
                  </a:spcBef>
                </a:pPr>
                <a:r>
                  <a:rPr lang="de-DE" sz="1400" b="1" dirty="0">
                    <a:solidFill>
                      <a:srgbClr val="0070C0"/>
                    </a:solidFill>
                  </a:rPr>
                  <a:t>5</a:t>
                </a:r>
                <a:endParaRPr lang="de-DE" sz="1400" dirty="0">
                  <a:solidFill>
                    <a:srgbClr val="0070C0"/>
                  </a:solidFill>
                </a:endParaRPr>
              </a:p>
            </p:txBody>
          </p:sp>
          <p:sp>
            <p:nvSpPr>
              <p:cNvPr id="84079" name="Rectangle 142"/>
              <p:cNvSpPr>
                <a:spLocks noChangeArrowheads="1"/>
              </p:cNvSpPr>
              <p:nvPr/>
            </p:nvSpPr>
            <p:spPr bwMode="auto">
              <a:xfrm>
                <a:off x="3041" y="2153"/>
                <a:ext cx="155" cy="161"/>
              </a:xfrm>
              <a:prstGeom prst="rect">
                <a:avLst/>
              </a:prstGeom>
              <a:noFill/>
              <a:ln w="9525">
                <a:noFill/>
                <a:miter lim="800000"/>
                <a:headEnd/>
                <a:tailEnd/>
              </a:ln>
            </p:spPr>
            <p:txBody>
              <a:bodyPr wrap="none" lIns="0" tIns="0" rIns="0" bIns="0">
                <a:spAutoFit/>
              </a:bodyPr>
              <a:lstStyle/>
              <a:p>
                <a:pPr algn="ctr">
                  <a:spcBef>
                    <a:spcPct val="20000"/>
                  </a:spcBef>
                </a:pPr>
                <a:r>
                  <a:rPr lang="de-DE" sz="1400" b="1" dirty="0">
                    <a:solidFill>
                      <a:srgbClr val="0070C0"/>
                    </a:solidFill>
                  </a:rPr>
                  <a:t>10</a:t>
                </a:r>
                <a:endParaRPr lang="de-DE" sz="1400" dirty="0">
                  <a:solidFill>
                    <a:srgbClr val="0070C0"/>
                  </a:solidFill>
                </a:endParaRPr>
              </a:p>
            </p:txBody>
          </p:sp>
          <p:sp>
            <p:nvSpPr>
              <p:cNvPr id="84080" name="Rectangle 143"/>
              <p:cNvSpPr>
                <a:spLocks noChangeArrowheads="1"/>
              </p:cNvSpPr>
              <p:nvPr/>
            </p:nvSpPr>
            <p:spPr bwMode="auto">
              <a:xfrm>
                <a:off x="3041" y="1737"/>
                <a:ext cx="155" cy="161"/>
              </a:xfrm>
              <a:prstGeom prst="rect">
                <a:avLst/>
              </a:prstGeom>
              <a:noFill/>
              <a:ln w="9525">
                <a:noFill/>
                <a:miter lim="800000"/>
                <a:headEnd/>
                <a:tailEnd/>
              </a:ln>
            </p:spPr>
            <p:txBody>
              <a:bodyPr wrap="none" lIns="0" tIns="0" rIns="0" bIns="0">
                <a:spAutoFit/>
              </a:bodyPr>
              <a:lstStyle/>
              <a:p>
                <a:pPr algn="ctr">
                  <a:spcBef>
                    <a:spcPct val="20000"/>
                  </a:spcBef>
                </a:pPr>
                <a:r>
                  <a:rPr lang="de-DE" sz="1400" b="1" dirty="0">
                    <a:solidFill>
                      <a:srgbClr val="0070C0"/>
                    </a:solidFill>
                  </a:rPr>
                  <a:t>15</a:t>
                </a:r>
                <a:endParaRPr lang="de-DE" sz="1400" dirty="0">
                  <a:solidFill>
                    <a:srgbClr val="0070C0"/>
                  </a:solidFill>
                </a:endParaRPr>
              </a:p>
            </p:txBody>
          </p:sp>
          <p:sp>
            <p:nvSpPr>
              <p:cNvPr id="84081" name="Rectangle 144"/>
              <p:cNvSpPr>
                <a:spLocks noChangeArrowheads="1"/>
              </p:cNvSpPr>
              <p:nvPr/>
            </p:nvSpPr>
            <p:spPr bwMode="auto">
              <a:xfrm>
                <a:off x="3041" y="1322"/>
                <a:ext cx="155" cy="161"/>
              </a:xfrm>
              <a:prstGeom prst="rect">
                <a:avLst/>
              </a:prstGeom>
              <a:noFill/>
              <a:ln w="9525">
                <a:noFill/>
                <a:miter lim="800000"/>
                <a:headEnd/>
                <a:tailEnd/>
              </a:ln>
            </p:spPr>
            <p:txBody>
              <a:bodyPr wrap="none" lIns="0" tIns="0" rIns="0" bIns="0">
                <a:spAutoFit/>
              </a:bodyPr>
              <a:lstStyle/>
              <a:p>
                <a:pPr algn="ctr">
                  <a:spcBef>
                    <a:spcPct val="20000"/>
                  </a:spcBef>
                </a:pPr>
                <a:r>
                  <a:rPr lang="de-DE" sz="1400" b="1" dirty="0">
                    <a:solidFill>
                      <a:srgbClr val="0070C0"/>
                    </a:solidFill>
                  </a:rPr>
                  <a:t>20</a:t>
                </a:r>
                <a:endParaRPr lang="de-DE" sz="1400" dirty="0">
                  <a:solidFill>
                    <a:srgbClr val="0070C0"/>
                  </a:solidFill>
                </a:endParaRPr>
              </a:p>
            </p:txBody>
          </p:sp>
          <p:sp>
            <p:nvSpPr>
              <p:cNvPr id="84082" name="Rectangle 145"/>
              <p:cNvSpPr>
                <a:spLocks noChangeArrowheads="1"/>
              </p:cNvSpPr>
              <p:nvPr/>
            </p:nvSpPr>
            <p:spPr bwMode="auto">
              <a:xfrm>
                <a:off x="3041" y="906"/>
                <a:ext cx="155" cy="161"/>
              </a:xfrm>
              <a:prstGeom prst="rect">
                <a:avLst/>
              </a:prstGeom>
              <a:noFill/>
              <a:ln w="9525">
                <a:noFill/>
                <a:miter lim="800000"/>
                <a:headEnd/>
                <a:tailEnd/>
              </a:ln>
            </p:spPr>
            <p:txBody>
              <a:bodyPr wrap="none" lIns="0" tIns="0" rIns="0" bIns="0">
                <a:spAutoFit/>
              </a:bodyPr>
              <a:lstStyle/>
              <a:p>
                <a:pPr algn="ctr">
                  <a:spcBef>
                    <a:spcPct val="20000"/>
                  </a:spcBef>
                </a:pPr>
                <a:r>
                  <a:rPr lang="de-DE" sz="1400" b="1" dirty="0">
                    <a:solidFill>
                      <a:srgbClr val="0070C0"/>
                    </a:solidFill>
                  </a:rPr>
                  <a:t>25</a:t>
                </a:r>
                <a:endParaRPr lang="de-DE" sz="1400" dirty="0">
                  <a:solidFill>
                    <a:srgbClr val="0070C0"/>
                  </a:solidFill>
                </a:endParaRPr>
              </a:p>
            </p:txBody>
          </p:sp>
          <p:sp>
            <p:nvSpPr>
              <p:cNvPr id="84083" name="Rectangle 146"/>
              <p:cNvSpPr>
                <a:spLocks noChangeArrowheads="1"/>
              </p:cNvSpPr>
              <p:nvPr/>
            </p:nvSpPr>
            <p:spPr bwMode="auto">
              <a:xfrm>
                <a:off x="3419" y="3111"/>
                <a:ext cx="78" cy="161"/>
              </a:xfrm>
              <a:prstGeom prst="rect">
                <a:avLst/>
              </a:prstGeom>
              <a:noFill/>
              <a:ln w="9525">
                <a:noFill/>
                <a:miter lim="800000"/>
                <a:headEnd/>
                <a:tailEnd/>
              </a:ln>
            </p:spPr>
            <p:txBody>
              <a:bodyPr wrap="none" lIns="0" tIns="0" rIns="0" bIns="0">
                <a:spAutoFit/>
              </a:bodyPr>
              <a:lstStyle/>
              <a:p>
                <a:pPr algn="ctr">
                  <a:spcBef>
                    <a:spcPct val="20000"/>
                  </a:spcBef>
                </a:pPr>
                <a:r>
                  <a:rPr lang="de-DE" sz="1400" b="1" dirty="0">
                    <a:solidFill>
                      <a:srgbClr val="0070C0"/>
                    </a:solidFill>
                  </a:rPr>
                  <a:t>0</a:t>
                </a:r>
                <a:endParaRPr lang="de-DE" sz="1400" dirty="0">
                  <a:solidFill>
                    <a:srgbClr val="0070C0"/>
                  </a:solidFill>
                </a:endParaRPr>
              </a:p>
            </p:txBody>
          </p:sp>
          <p:sp>
            <p:nvSpPr>
              <p:cNvPr id="84084" name="Rectangle 147"/>
              <p:cNvSpPr>
                <a:spLocks noChangeArrowheads="1"/>
              </p:cNvSpPr>
              <p:nvPr/>
            </p:nvSpPr>
            <p:spPr bwMode="auto">
              <a:xfrm>
                <a:off x="3762" y="3111"/>
                <a:ext cx="155" cy="161"/>
              </a:xfrm>
              <a:prstGeom prst="rect">
                <a:avLst/>
              </a:prstGeom>
              <a:noFill/>
              <a:ln w="9525">
                <a:noFill/>
                <a:miter lim="800000"/>
                <a:headEnd/>
                <a:tailEnd/>
              </a:ln>
            </p:spPr>
            <p:txBody>
              <a:bodyPr wrap="none" lIns="0" tIns="0" rIns="0" bIns="0">
                <a:spAutoFit/>
              </a:bodyPr>
              <a:lstStyle/>
              <a:p>
                <a:pPr algn="ctr">
                  <a:spcBef>
                    <a:spcPct val="20000"/>
                  </a:spcBef>
                </a:pPr>
                <a:r>
                  <a:rPr lang="de-DE" sz="1400" b="1" dirty="0">
                    <a:solidFill>
                      <a:srgbClr val="0070C0"/>
                    </a:solidFill>
                  </a:rPr>
                  <a:t>12</a:t>
                </a:r>
                <a:endParaRPr lang="de-DE" sz="1400" dirty="0">
                  <a:solidFill>
                    <a:srgbClr val="0070C0"/>
                  </a:solidFill>
                </a:endParaRPr>
              </a:p>
            </p:txBody>
          </p:sp>
          <p:sp>
            <p:nvSpPr>
              <p:cNvPr id="84085" name="Rectangle 148"/>
              <p:cNvSpPr>
                <a:spLocks noChangeArrowheads="1"/>
              </p:cNvSpPr>
              <p:nvPr/>
            </p:nvSpPr>
            <p:spPr bwMode="auto">
              <a:xfrm>
                <a:off x="4175" y="3111"/>
                <a:ext cx="155" cy="161"/>
              </a:xfrm>
              <a:prstGeom prst="rect">
                <a:avLst/>
              </a:prstGeom>
              <a:noFill/>
              <a:ln w="9525">
                <a:noFill/>
                <a:miter lim="800000"/>
                <a:headEnd/>
                <a:tailEnd/>
              </a:ln>
            </p:spPr>
            <p:txBody>
              <a:bodyPr wrap="none" lIns="0" tIns="0" rIns="0" bIns="0">
                <a:spAutoFit/>
              </a:bodyPr>
              <a:lstStyle/>
              <a:p>
                <a:pPr algn="ctr">
                  <a:spcBef>
                    <a:spcPct val="20000"/>
                  </a:spcBef>
                </a:pPr>
                <a:r>
                  <a:rPr lang="de-DE" sz="1400" b="1" dirty="0">
                    <a:solidFill>
                      <a:srgbClr val="0070C0"/>
                    </a:solidFill>
                  </a:rPr>
                  <a:t>30</a:t>
                </a:r>
                <a:endParaRPr lang="de-DE" sz="1400" dirty="0">
                  <a:solidFill>
                    <a:srgbClr val="0070C0"/>
                  </a:solidFill>
                </a:endParaRPr>
              </a:p>
            </p:txBody>
          </p:sp>
          <p:sp>
            <p:nvSpPr>
              <p:cNvPr id="84086" name="Rectangle 149"/>
              <p:cNvSpPr>
                <a:spLocks noChangeArrowheads="1"/>
              </p:cNvSpPr>
              <p:nvPr/>
            </p:nvSpPr>
            <p:spPr bwMode="auto">
              <a:xfrm>
                <a:off x="4594" y="3111"/>
                <a:ext cx="78" cy="161"/>
              </a:xfrm>
              <a:prstGeom prst="rect">
                <a:avLst/>
              </a:prstGeom>
              <a:noFill/>
              <a:ln w="9525">
                <a:noFill/>
                <a:miter lim="800000"/>
                <a:headEnd/>
                <a:tailEnd/>
              </a:ln>
            </p:spPr>
            <p:txBody>
              <a:bodyPr wrap="none" lIns="0" tIns="0" rIns="0" bIns="0">
                <a:spAutoFit/>
              </a:bodyPr>
              <a:lstStyle/>
              <a:p>
                <a:pPr algn="ctr">
                  <a:spcBef>
                    <a:spcPct val="20000"/>
                  </a:spcBef>
                </a:pPr>
                <a:r>
                  <a:rPr lang="de-DE" sz="1400" b="1" dirty="0">
                    <a:solidFill>
                      <a:srgbClr val="0070C0"/>
                    </a:solidFill>
                  </a:rPr>
                  <a:t>0</a:t>
                </a:r>
                <a:endParaRPr lang="de-DE" sz="1400" dirty="0">
                  <a:solidFill>
                    <a:srgbClr val="0070C0"/>
                  </a:solidFill>
                </a:endParaRPr>
              </a:p>
            </p:txBody>
          </p:sp>
          <p:sp>
            <p:nvSpPr>
              <p:cNvPr id="84087" name="Rectangle 150"/>
              <p:cNvSpPr>
                <a:spLocks noChangeArrowheads="1"/>
              </p:cNvSpPr>
              <p:nvPr/>
            </p:nvSpPr>
            <p:spPr bwMode="auto">
              <a:xfrm>
                <a:off x="4936" y="3111"/>
                <a:ext cx="155" cy="161"/>
              </a:xfrm>
              <a:prstGeom prst="rect">
                <a:avLst/>
              </a:prstGeom>
              <a:noFill/>
              <a:ln w="9525">
                <a:noFill/>
                <a:miter lim="800000"/>
                <a:headEnd/>
                <a:tailEnd/>
              </a:ln>
            </p:spPr>
            <p:txBody>
              <a:bodyPr wrap="none" lIns="0" tIns="0" rIns="0" bIns="0">
                <a:spAutoFit/>
              </a:bodyPr>
              <a:lstStyle/>
              <a:p>
                <a:pPr algn="ctr">
                  <a:spcBef>
                    <a:spcPct val="20000"/>
                  </a:spcBef>
                </a:pPr>
                <a:r>
                  <a:rPr lang="de-DE" sz="1400" b="1" dirty="0">
                    <a:solidFill>
                      <a:srgbClr val="0070C0"/>
                    </a:solidFill>
                  </a:rPr>
                  <a:t>12</a:t>
                </a:r>
                <a:endParaRPr lang="de-DE" sz="1400" dirty="0">
                  <a:solidFill>
                    <a:srgbClr val="0070C0"/>
                  </a:solidFill>
                </a:endParaRPr>
              </a:p>
            </p:txBody>
          </p:sp>
          <p:sp>
            <p:nvSpPr>
              <p:cNvPr id="84088" name="Rectangle 151"/>
              <p:cNvSpPr>
                <a:spLocks noChangeArrowheads="1"/>
              </p:cNvSpPr>
              <p:nvPr/>
            </p:nvSpPr>
            <p:spPr bwMode="auto">
              <a:xfrm>
                <a:off x="5350" y="3111"/>
                <a:ext cx="155" cy="161"/>
              </a:xfrm>
              <a:prstGeom prst="rect">
                <a:avLst/>
              </a:prstGeom>
              <a:noFill/>
              <a:ln w="9525">
                <a:noFill/>
                <a:miter lim="800000"/>
                <a:headEnd/>
                <a:tailEnd/>
              </a:ln>
            </p:spPr>
            <p:txBody>
              <a:bodyPr wrap="none" lIns="0" tIns="0" rIns="0" bIns="0">
                <a:spAutoFit/>
              </a:bodyPr>
              <a:lstStyle/>
              <a:p>
                <a:pPr algn="ctr">
                  <a:spcBef>
                    <a:spcPct val="20000"/>
                  </a:spcBef>
                </a:pPr>
                <a:r>
                  <a:rPr lang="de-DE" sz="1400" b="1" dirty="0">
                    <a:solidFill>
                      <a:srgbClr val="0070C0"/>
                    </a:solidFill>
                  </a:rPr>
                  <a:t>30</a:t>
                </a:r>
                <a:endParaRPr lang="de-DE" sz="1400" dirty="0">
                  <a:solidFill>
                    <a:srgbClr val="0070C0"/>
                  </a:solidFill>
                </a:endParaRPr>
              </a:p>
            </p:txBody>
          </p:sp>
          <p:sp>
            <p:nvSpPr>
              <p:cNvPr id="84089" name="Rectangle 152"/>
              <p:cNvSpPr>
                <a:spLocks noChangeArrowheads="1"/>
              </p:cNvSpPr>
              <p:nvPr/>
            </p:nvSpPr>
            <p:spPr bwMode="auto">
              <a:xfrm rot="16200000">
                <a:off x="2093" y="1865"/>
                <a:ext cx="1623" cy="240"/>
              </a:xfrm>
              <a:prstGeom prst="rect">
                <a:avLst/>
              </a:prstGeom>
              <a:noFill/>
              <a:ln w="9525">
                <a:noFill/>
                <a:miter lim="800000"/>
                <a:headEnd/>
                <a:tailEnd/>
              </a:ln>
            </p:spPr>
            <p:txBody>
              <a:bodyPr wrap="none">
                <a:spAutoFit/>
              </a:bodyPr>
              <a:lstStyle/>
              <a:p>
                <a:pPr algn="ctr" eaLnBrk="0" hangingPunct="0"/>
                <a:r>
                  <a:rPr lang="en-US" sz="1400" b="1" dirty="0" smtClean="0">
                    <a:solidFill>
                      <a:srgbClr val="0070C0"/>
                    </a:solidFill>
                  </a:rPr>
                  <a:t>Volume </a:t>
                </a:r>
                <a:r>
                  <a:rPr lang="en-US" sz="1400" b="1" dirty="0" err="1" smtClean="0">
                    <a:solidFill>
                      <a:srgbClr val="0070C0"/>
                    </a:solidFill>
                  </a:rPr>
                  <a:t>prostatico</a:t>
                </a:r>
                <a:r>
                  <a:rPr lang="en-US" sz="1400" b="1" dirty="0" smtClean="0">
                    <a:solidFill>
                      <a:srgbClr val="0070C0"/>
                    </a:solidFill>
                  </a:rPr>
                  <a:t> </a:t>
                </a:r>
                <a:r>
                  <a:rPr lang="en-US" sz="1400" b="1" dirty="0">
                    <a:solidFill>
                      <a:srgbClr val="0070C0"/>
                    </a:solidFill>
                  </a:rPr>
                  <a:t>(</a:t>
                </a:r>
                <a:r>
                  <a:rPr lang="en-US" sz="1400" b="1" dirty="0" err="1">
                    <a:solidFill>
                      <a:srgbClr val="0070C0"/>
                    </a:solidFill>
                  </a:rPr>
                  <a:t>mL</a:t>
                </a:r>
                <a:r>
                  <a:rPr lang="en-US" sz="1400" b="1" dirty="0">
                    <a:solidFill>
                      <a:srgbClr val="0070C0"/>
                    </a:solidFill>
                  </a:rPr>
                  <a:t>)</a:t>
                </a:r>
              </a:p>
            </p:txBody>
          </p:sp>
          <p:sp>
            <p:nvSpPr>
              <p:cNvPr id="84090" name="Rectangle 153"/>
              <p:cNvSpPr>
                <a:spLocks noChangeArrowheads="1"/>
              </p:cNvSpPr>
              <p:nvPr/>
            </p:nvSpPr>
            <p:spPr bwMode="auto">
              <a:xfrm>
                <a:off x="3382" y="676"/>
                <a:ext cx="1672" cy="230"/>
              </a:xfrm>
              <a:prstGeom prst="rect">
                <a:avLst/>
              </a:prstGeom>
              <a:noFill/>
              <a:ln w="9525">
                <a:noFill/>
                <a:miter lim="800000"/>
                <a:headEnd/>
                <a:tailEnd/>
              </a:ln>
            </p:spPr>
            <p:txBody>
              <a:bodyPr wrap="none">
                <a:spAutoFit/>
              </a:bodyPr>
              <a:lstStyle/>
              <a:p>
                <a:pPr algn="ctr" eaLnBrk="0" hangingPunct="0"/>
                <a:r>
                  <a:rPr lang="en-US" sz="1400" b="1" dirty="0" smtClean="0">
                    <a:solidFill>
                      <a:srgbClr val="0070C0"/>
                    </a:solidFill>
                  </a:rPr>
                  <a:t>(</a:t>
                </a:r>
                <a:r>
                  <a:rPr lang="en-US" sz="1400" b="1" dirty="0" err="1" smtClean="0">
                    <a:solidFill>
                      <a:srgbClr val="0070C0"/>
                    </a:solidFill>
                  </a:rPr>
                  <a:t>Ecografia</a:t>
                </a:r>
                <a:r>
                  <a:rPr lang="en-US" sz="1400" b="1" dirty="0" smtClean="0">
                    <a:solidFill>
                      <a:srgbClr val="0070C0"/>
                    </a:solidFill>
                  </a:rPr>
                  <a:t> </a:t>
                </a:r>
                <a:r>
                  <a:rPr lang="en-US" sz="1400" b="1" dirty="0" err="1" smtClean="0">
                    <a:solidFill>
                      <a:srgbClr val="0070C0"/>
                    </a:solidFill>
                  </a:rPr>
                  <a:t>transrettale</a:t>
                </a:r>
                <a:r>
                  <a:rPr lang="en-US" sz="1400" b="1" dirty="0" smtClean="0">
                    <a:solidFill>
                      <a:srgbClr val="0070C0"/>
                    </a:solidFill>
                  </a:rPr>
                  <a:t>)</a:t>
                </a:r>
                <a:endParaRPr lang="en-US" sz="1400" b="1" dirty="0">
                  <a:solidFill>
                    <a:srgbClr val="0070C0"/>
                  </a:solidFill>
                </a:endParaRPr>
              </a:p>
            </p:txBody>
          </p:sp>
          <p:sp>
            <p:nvSpPr>
              <p:cNvPr id="84097" name="Rectangle 160"/>
              <p:cNvSpPr>
                <a:spLocks noChangeArrowheads="1"/>
              </p:cNvSpPr>
              <p:nvPr/>
            </p:nvSpPr>
            <p:spPr bwMode="auto">
              <a:xfrm>
                <a:off x="4046" y="1565"/>
                <a:ext cx="392" cy="207"/>
              </a:xfrm>
              <a:prstGeom prst="rect">
                <a:avLst/>
              </a:prstGeom>
              <a:noFill/>
              <a:ln w="9525">
                <a:noFill/>
                <a:miter lim="800000"/>
                <a:headEnd/>
                <a:tailEnd/>
              </a:ln>
            </p:spPr>
            <p:txBody>
              <a:bodyPr wrap="none">
                <a:spAutoFit/>
              </a:bodyPr>
              <a:lstStyle/>
              <a:p>
                <a:pPr algn="ctr" eaLnBrk="0" hangingPunct="0"/>
                <a:r>
                  <a:rPr lang="en-US" sz="1200" b="1" dirty="0">
                    <a:solidFill>
                      <a:schemeClr val="bg1"/>
                    </a:solidFill>
                    <a:latin typeface="Arial Narrow" pitchFamily="34" charset="0"/>
                    <a:cs typeface="Arial" pitchFamily="34" charset="0"/>
                  </a:rPr>
                  <a:t>18.24</a:t>
                </a:r>
              </a:p>
            </p:txBody>
          </p:sp>
          <p:sp>
            <p:nvSpPr>
              <p:cNvPr id="84098" name="Rectangle 161"/>
              <p:cNvSpPr>
                <a:spLocks noChangeArrowheads="1"/>
              </p:cNvSpPr>
              <p:nvPr/>
            </p:nvSpPr>
            <p:spPr bwMode="auto">
              <a:xfrm>
                <a:off x="3664" y="1629"/>
                <a:ext cx="405" cy="207"/>
              </a:xfrm>
              <a:prstGeom prst="rect">
                <a:avLst/>
              </a:prstGeom>
              <a:noFill/>
              <a:ln w="9525">
                <a:noFill/>
                <a:miter lim="800000"/>
                <a:headEnd/>
                <a:tailEnd/>
              </a:ln>
            </p:spPr>
            <p:txBody>
              <a:bodyPr wrap="square">
                <a:spAutoFit/>
              </a:bodyPr>
              <a:lstStyle/>
              <a:p>
                <a:pPr algn="ctr" eaLnBrk="0" hangingPunct="0"/>
                <a:r>
                  <a:rPr lang="en-US" sz="1200" b="1" dirty="0">
                    <a:solidFill>
                      <a:schemeClr val="bg1"/>
                    </a:solidFill>
                    <a:latin typeface="Arial Narrow" pitchFamily="34" charset="0"/>
                    <a:cs typeface="Arial" pitchFamily="34" charset="0"/>
                  </a:rPr>
                  <a:t>17.16</a:t>
                </a:r>
              </a:p>
            </p:txBody>
          </p:sp>
          <p:sp>
            <p:nvSpPr>
              <p:cNvPr id="84099" name="Rectangle 162"/>
              <p:cNvSpPr>
                <a:spLocks noChangeArrowheads="1"/>
              </p:cNvSpPr>
              <p:nvPr/>
            </p:nvSpPr>
            <p:spPr bwMode="auto">
              <a:xfrm>
                <a:off x="3273" y="1873"/>
                <a:ext cx="392" cy="207"/>
              </a:xfrm>
              <a:prstGeom prst="rect">
                <a:avLst/>
              </a:prstGeom>
              <a:noFill/>
              <a:ln w="9525">
                <a:noFill/>
                <a:miter lim="800000"/>
                <a:headEnd/>
                <a:tailEnd/>
              </a:ln>
            </p:spPr>
            <p:txBody>
              <a:bodyPr wrap="none">
                <a:spAutoFit/>
              </a:bodyPr>
              <a:lstStyle/>
              <a:p>
                <a:pPr algn="ctr" eaLnBrk="0" hangingPunct="0"/>
                <a:r>
                  <a:rPr lang="en-US" sz="1200" b="1" dirty="0">
                    <a:solidFill>
                      <a:schemeClr val="bg1"/>
                    </a:solidFill>
                    <a:latin typeface="Arial Narrow" pitchFamily="34" charset="0"/>
                    <a:cs typeface="Arial" pitchFamily="34" charset="0"/>
                  </a:rPr>
                  <a:t>14.29</a:t>
                </a:r>
              </a:p>
            </p:txBody>
          </p:sp>
          <p:sp>
            <p:nvSpPr>
              <p:cNvPr id="84100" name="Rectangle 163"/>
              <p:cNvSpPr>
                <a:spLocks noChangeArrowheads="1"/>
              </p:cNvSpPr>
              <p:nvPr/>
            </p:nvSpPr>
            <p:spPr bwMode="auto">
              <a:xfrm>
                <a:off x="4439" y="1866"/>
                <a:ext cx="392" cy="207"/>
              </a:xfrm>
              <a:prstGeom prst="rect">
                <a:avLst/>
              </a:prstGeom>
              <a:noFill/>
              <a:ln w="9525">
                <a:noFill/>
                <a:miter lim="800000"/>
                <a:headEnd/>
                <a:tailEnd/>
              </a:ln>
            </p:spPr>
            <p:txBody>
              <a:bodyPr wrap="none">
                <a:spAutoFit/>
              </a:bodyPr>
              <a:lstStyle/>
              <a:p>
                <a:pPr algn="ctr" eaLnBrk="0" hangingPunct="0"/>
                <a:r>
                  <a:rPr lang="en-US" sz="1200" b="1" dirty="0">
                    <a:solidFill>
                      <a:schemeClr val="bg1"/>
                    </a:solidFill>
                    <a:latin typeface="Arial Narrow" pitchFamily="34" charset="0"/>
                    <a:cs typeface="Arial" pitchFamily="34" charset="0"/>
                  </a:rPr>
                  <a:t>14.5</a:t>
                </a:r>
                <a:r>
                  <a:rPr lang="en-US" sz="1200" b="1" dirty="0">
                    <a:solidFill>
                      <a:schemeClr val="bg1"/>
                    </a:solidFill>
                    <a:latin typeface="Arial Narrow" pitchFamily="34" charset="0"/>
                  </a:rPr>
                  <a:t>1</a:t>
                </a:r>
              </a:p>
            </p:txBody>
          </p:sp>
          <p:sp>
            <p:nvSpPr>
              <p:cNvPr id="84101" name="Rectangle 164"/>
              <p:cNvSpPr>
                <a:spLocks noChangeArrowheads="1"/>
              </p:cNvSpPr>
              <p:nvPr/>
            </p:nvSpPr>
            <p:spPr bwMode="auto">
              <a:xfrm>
                <a:off x="4827" y="1406"/>
                <a:ext cx="392" cy="207"/>
              </a:xfrm>
              <a:prstGeom prst="rect">
                <a:avLst/>
              </a:prstGeom>
              <a:noFill/>
              <a:ln w="9525">
                <a:noFill/>
                <a:miter lim="800000"/>
                <a:headEnd/>
                <a:tailEnd/>
              </a:ln>
            </p:spPr>
            <p:txBody>
              <a:bodyPr wrap="none">
                <a:spAutoFit/>
              </a:bodyPr>
              <a:lstStyle/>
              <a:p>
                <a:pPr algn="ctr" eaLnBrk="0" hangingPunct="0"/>
                <a:r>
                  <a:rPr lang="en-US" sz="1200" b="1" dirty="0">
                    <a:solidFill>
                      <a:schemeClr val="bg1"/>
                    </a:solidFill>
                    <a:latin typeface="Arial Narrow" pitchFamily="34" charset="0"/>
                  </a:rPr>
                  <a:t>19.84</a:t>
                </a:r>
              </a:p>
            </p:txBody>
          </p:sp>
          <p:sp>
            <p:nvSpPr>
              <p:cNvPr id="84102" name="Rectangle 165"/>
              <p:cNvSpPr>
                <a:spLocks noChangeArrowheads="1"/>
              </p:cNvSpPr>
              <p:nvPr/>
            </p:nvSpPr>
            <p:spPr bwMode="auto">
              <a:xfrm>
                <a:off x="5215" y="1363"/>
                <a:ext cx="392" cy="207"/>
              </a:xfrm>
              <a:prstGeom prst="rect">
                <a:avLst/>
              </a:prstGeom>
              <a:noFill/>
              <a:ln w="9525">
                <a:noFill/>
                <a:miter lim="800000"/>
                <a:headEnd/>
                <a:tailEnd/>
              </a:ln>
            </p:spPr>
            <p:txBody>
              <a:bodyPr wrap="none">
                <a:spAutoFit/>
              </a:bodyPr>
              <a:lstStyle/>
              <a:p>
                <a:pPr algn="ctr" eaLnBrk="0" hangingPunct="0"/>
                <a:r>
                  <a:rPr lang="en-US" sz="1200" b="1" dirty="0">
                    <a:solidFill>
                      <a:schemeClr val="bg1"/>
                    </a:solidFill>
                    <a:latin typeface="Arial Narrow" pitchFamily="34" charset="0"/>
                  </a:rPr>
                  <a:t>20.75</a:t>
                </a:r>
              </a:p>
            </p:txBody>
          </p:sp>
          <p:sp>
            <p:nvSpPr>
              <p:cNvPr id="84103" name="Text Box 166"/>
              <p:cNvSpPr txBox="1">
                <a:spLocks noChangeArrowheads="1"/>
              </p:cNvSpPr>
              <p:nvPr/>
            </p:nvSpPr>
            <p:spPr bwMode="auto">
              <a:xfrm>
                <a:off x="683" y="676"/>
                <a:ext cx="848" cy="230"/>
              </a:xfrm>
              <a:prstGeom prst="rect">
                <a:avLst/>
              </a:prstGeom>
              <a:noFill/>
              <a:ln w="9525">
                <a:noFill/>
                <a:miter lim="800000"/>
                <a:headEnd/>
                <a:tailEnd/>
              </a:ln>
            </p:spPr>
            <p:txBody>
              <a:bodyPr wrap="none">
                <a:spAutoFit/>
              </a:bodyPr>
              <a:lstStyle/>
              <a:p>
                <a:pPr eaLnBrk="0" hangingPunct="0"/>
                <a:r>
                  <a:rPr lang="en-US" sz="1400" b="1" dirty="0" smtClean="0">
                    <a:solidFill>
                      <a:srgbClr val="0070C0"/>
                    </a:solidFill>
                  </a:rPr>
                  <a:t>T-</a:t>
                </a:r>
                <a:r>
                  <a:rPr lang="en-US" sz="1400" b="1" dirty="0" err="1" smtClean="0">
                    <a:solidFill>
                      <a:srgbClr val="0070C0"/>
                    </a:solidFill>
                  </a:rPr>
                  <a:t>enantato</a:t>
                </a:r>
                <a:endParaRPr lang="en-US" sz="1400" b="1" dirty="0">
                  <a:solidFill>
                    <a:srgbClr val="0070C0"/>
                  </a:solidFill>
                </a:endParaRPr>
              </a:p>
            </p:txBody>
          </p:sp>
          <p:sp>
            <p:nvSpPr>
              <p:cNvPr id="84104" name="Text Box 167"/>
              <p:cNvSpPr txBox="1">
                <a:spLocks noChangeArrowheads="1"/>
              </p:cNvSpPr>
              <p:nvPr/>
            </p:nvSpPr>
            <p:spPr bwMode="auto">
              <a:xfrm>
                <a:off x="1863" y="676"/>
                <a:ext cx="1134" cy="230"/>
              </a:xfrm>
              <a:prstGeom prst="rect">
                <a:avLst/>
              </a:prstGeom>
              <a:noFill/>
              <a:ln w="9525">
                <a:noFill/>
                <a:miter lim="800000"/>
                <a:headEnd/>
                <a:tailEnd/>
              </a:ln>
            </p:spPr>
            <p:txBody>
              <a:bodyPr wrap="none">
                <a:spAutoFit/>
              </a:bodyPr>
              <a:lstStyle/>
              <a:p>
                <a:pPr eaLnBrk="0" hangingPunct="0"/>
                <a:r>
                  <a:rPr lang="en-US" sz="1400" b="1" dirty="0" smtClean="0">
                    <a:solidFill>
                      <a:srgbClr val="0070C0"/>
                    </a:solidFill>
                  </a:rPr>
                  <a:t>T-</a:t>
                </a:r>
                <a:r>
                  <a:rPr lang="en-US" sz="1400" b="1" dirty="0" err="1" smtClean="0">
                    <a:solidFill>
                      <a:srgbClr val="0070C0"/>
                    </a:solidFill>
                  </a:rPr>
                  <a:t>undecanoato</a:t>
                </a:r>
                <a:endParaRPr lang="en-US" sz="1400" b="1" dirty="0">
                  <a:solidFill>
                    <a:srgbClr val="0070C0"/>
                  </a:solidFill>
                </a:endParaRPr>
              </a:p>
            </p:txBody>
          </p:sp>
          <p:sp>
            <p:nvSpPr>
              <p:cNvPr id="84105" name="Rectangle 168"/>
              <p:cNvSpPr>
                <a:spLocks noChangeArrowheads="1"/>
              </p:cNvSpPr>
              <p:nvPr/>
            </p:nvSpPr>
            <p:spPr bwMode="auto">
              <a:xfrm>
                <a:off x="597" y="738"/>
                <a:ext cx="74" cy="74"/>
              </a:xfrm>
              <a:prstGeom prst="rect">
                <a:avLst/>
              </a:prstGeom>
              <a:solidFill>
                <a:srgbClr val="00B0F0"/>
              </a:solidFill>
              <a:ln w="9525">
                <a:noFill/>
                <a:miter lim="800000"/>
                <a:headEnd/>
                <a:tailEnd/>
              </a:ln>
            </p:spPr>
            <p:txBody>
              <a:bodyPr wrap="none" anchor="ctr"/>
              <a:lstStyle/>
              <a:p>
                <a:endParaRPr lang="en-GB">
                  <a:solidFill>
                    <a:srgbClr val="0070C0"/>
                  </a:solidFill>
                </a:endParaRPr>
              </a:p>
            </p:txBody>
          </p:sp>
          <p:sp>
            <p:nvSpPr>
              <p:cNvPr id="84106" name="Rectangle 169"/>
              <p:cNvSpPr>
                <a:spLocks noChangeArrowheads="1"/>
              </p:cNvSpPr>
              <p:nvPr/>
            </p:nvSpPr>
            <p:spPr bwMode="auto">
              <a:xfrm>
                <a:off x="1771" y="738"/>
                <a:ext cx="74" cy="74"/>
              </a:xfrm>
              <a:prstGeom prst="rect">
                <a:avLst/>
              </a:prstGeom>
              <a:solidFill>
                <a:srgbClr val="92D050"/>
              </a:solidFill>
              <a:ln w="9525">
                <a:noFill/>
                <a:miter lim="800000"/>
                <a:headEnd/>
                <a:tailEnd/>
              </a:ln>
            </p:spPr>
            <p:txBody>
              <a:bodyPr wrap="none" anchor="ctr"/>
              <a:lstStyle/>
              <a:p>
                <a:endParaRPr lang="en-GB">
                  <a:solidFill>
                    <a:srgbClr val="0070C0"/>
                  </a:solidFill>
                </a:endParaRPr>
              </a:p>
            </p:txBody>
          </p:sp>
          <p:sp>
            <p:nvSpPr>
              <p:cNvPr id="84107" name="Line 170"/>
              <p:cNvSpPr>
                <a:spLocks noChangeShapeType="1"/>
              </p:cNvSpPr>
              <p:nvPr/>
            </p:nvSpPr>
            <p:spPr bwMode="auto">
              <a:xfrm>
                <a:off x="3264" y="960"/>
                <a:ext cx="2" cy="2109"/>
              </a:xfrm>
              <a:prstGeom prst="line">
                <a:avLst/>
              </a:prstGeom>
              <a:noFill/>
              <a:ln w="28575">
                <a:solidFill>
                  <a:schemeClr val="accent1"/>
                </a:solidFill>
                <a:round/>
                <a:headEnd/>
                <a:tailEnd/>
              </a:ln>
            </p:spPr>
            <p:txBody>
              <a:bodyPr/>
              <a:lstStyle/>
              <a:p>
                <a:endParaRPr lang="en-GB">
                  <a:solidFill>
                    <a:srgbClr val="0070C0"/>
                  </a:solidFill>
                </a:endParaRPr>
              </a:p>
            </p:txBody>
          </p:sp>
        </p:grpSp>
        <p:sp>
          <p:nvSpPr>
            <p:cNvPr id="83972" name="Rectangle 12"/>
            <p:cNvSpPr>
              <a:spLocks noChangeArrowheads="1"/>
            </p:cNvSpPr>
            <p:nvPr/>
          </p:nvSpPr>
          <p:spPr bwMode="auto">
            <a:xfrm>
              <a:off x="6026189" y="5510211"/>
              <a:ext cx="1864567" cy="327704"/>
            </a:xfrm>
            <a:prstGeom prst="rect">
              <a:avLst/>
            </a:prstGeom>
            <a:noFill/>
            <a:ln w="9525">
              <a:noFill/>
              <a:miter lim="800000"/>
              <a:headEnd/>
              <a:tailEnd/>
            </a:ln>
          </p:spPr>
          <p:txBody>
            <a:bodyPr wrap="none">
              <a:spAutoFit/>
            </a:bodyPr>
            <a:lstStyle/>
            <a:p>
              <a:pPr algn="ctr" eaLnBrk="0" hangingPunct="0"/>
              <a:r>
                <a:rPr lang="en-US" sz="1400" b="1" dirty="0" smtClean="0">
                  <a:solidFill>
                    <a:srgbClr val="0070C0"/>
                  </a:solidFill>
                </a:rPr>
                <a:t>Tempo (</a:t>
              </a:r>
              <a:r>
                <a:rPr lang="en-US" sz="1400" b="1" dirty="0" err="1" smtClean="0">
                  <a:solidFill>
                    <a:srgbClr val="0070C0"/>
                  </a:solidFill>
                </a:rPr>
                <a:t>Settimane</a:t>
              </a:r>
              <a:r>
                <a:rPr lang="en-US" sz="1400" b="1" dirty="0" smtClean="0">
                  <a:solidFill>
                    <a:srgbClr val="0070C0"/>
                  </a:solidFill>
                </a:rPr>
                <a:t>)</a:t>
              </a:r>
              <a:endParaRPr lang="en-US" sz="1400" b="1" dirty="0">
                <a:solidFill>
                  <a:srgbClr val="0070C0"/>
                </a:solidFill>
              </a:endParaRPr>
            </a:p>
          </p:txBody>
        </p:sp>
        <p:sp>
          <p:nvSpPr>
            <p:cNvPr id="324" name="Line 45"/>
            <p:cNvSpPr>
              <a:spLocks noChangeShapeType="1"/>
            </p:cNvSpPr>
            <p:nvPr/>
          </p:nvSpPr>
          <p:spPr bwMode="auto">
            <a:xfrm>
              <a:off x="1319213" y="4445794"/>
              <a:ext cx="76199" cy="0"/>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325" name="Line 45"/>
            <p:cNvSpPr>
              <a:spLocks noChangeShapeType="1"/>
            </p:cNvSpPr>
            <p:nvPr/>
          </p:nvSpPr>
          <p:spPr bwMode="auto">
            <a:xfrm>
              <a:off x="1319213" y="3786188"/>
              <a:ext cx="71437" cy="0"/>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326" name="Line 45"/>
            <p:cNvSpPr>
              <a:spLocks noChangeShapeType="1"/>
            </p:cNvSpPr>
            <p:nvPr/>
          </p:nvSpPr>
          <p:spPr bwMode="auto">
            <a:xfrm>
              <a:off x="1319213" y="2466975"/>
              <a:ext cx="66674" cy="0"/>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327" name="Line 45"/>
            <p:cNvSpPr>
              <a:spLocks noChangeShapeType="1"/>
            </p:cNvSpPr>
            <p:nvPr/>
          </p:nvSpPr>
          <p:spPr bwMode="auto">
            <a:xfrm flipV="1">
              <a:off x="1319213" y="3126581"/>
              <a:ext cx="76199" cy="1"/>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328" name="Line 45"/>
            <p:cNvSpPr>
              <a:spLocks noChangeShapeType="1"/>
            </p:cNvSpPr>
            <p:nvPr/>
          </p:nvSpPr>
          <p:spPr bwMode="auto">
            <a:xfrm>
              <a:off x="1319213" y="5105400"/>
              <a:ext cx="76199" cy="0"/>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329" name="Line 45"/>
            <p:cNvSpPr>
              <a:spLocks noChangeShapeType="1"/>
            </p:cNvSpPr>
            <p:nvPr/>
          </p:nvSpPr>
          <p:spPr bwMode="auto">
            <a:xfrm>
              <a:off x="4894262" y="4580888"/>
              <a:ext cx="55562" cy="0"/>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331" name="Line 45"/>
            <p:cNvSpPr>
              <a:spLocks noChangeShapeType="1"/>
            </p:cNvSpPr>
            <p:nvPr/>
          </p:nvSpPr>
          <p:spPr bwMode="auto">
            <a:xfrm>
              <a:off x="4894262" y="5180012"/>
              <a:ext cx="76199" cy="0"/>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332" name="Line 45"/>
            <p:cNvSpPr>
              <a:spLocks noChangeShapeType="1"/>
            </p:cNvSpPr>
            <p:nvPr/>
          </p:nvSpPr>
          <p:spPr bwMode="auto">
            <a:xfrm>
              <a:off x="4894262" y="3382644"/>
              <a:ext cx="55562" cy="0"/>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333" name="Line 45"/>
            <p:cNvSpPr>
              <a:spLocks noChangeShapeType="1"/>
            </p:cNvSpPr>
            <p:nvPr/>
          </p:nvSpPr>
          <p:spPr bwMode="auto">
            <a:xfrm>
              <a:off x="4894262" y="2783522"/>
              <a:ext cx="55562" cy="0"/>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334" name="Line 45"/>
            <p:cNvSpPr>
              <a:spLocks noChangeShapeType="1"/>
            </p:cNvSpPr>
            <p:nvPr/>
          </p:nvSpPr>
          <p:spPr bwMode="auto">
            <a:xfrm>
              <a:off x="4894262" y="2184400"/>
              <a:ext cx="55562" cy="0"/>
            </a:xfrm>
            <a:prstGeom prst="line">
              <a:avLst/>
            </a:prstGeom>
            <a:noFill/>
            <a:ln w="28575">
              <a:solidFill>
                <a:schemeClr val="accent1"/>
              </a:solidFill>
              <a:round/>
              <a:headEnd/>
              <a:tailEnd/>
            </a:ln>
          </p:spPr>
          <p:txBody>
            <a:bodyPr/>
            <a:lstStyle/>
            <a:p>
              <a:endParaRPr lang="en-GB">
                <a:solidFill>
                  <a:srgbClr val="0070C0"/>
                </a:solidFill>
              </a:endParaRPr>
            </a:p>
          </p:txBody>
        </p:sp>
        <p:sp>
          <p:nvSpPr>
            <p:cNvPr id="335" name="Line 45"/>
            <p:cNvSpPr>
              <a:spLocks noChangeShapeType="1"/>
            </p:cNvSpPr>
            <p:nvPr/>
          </p:nvSpPr>
          <p:spPr bwMode="auto">
            <a:xfrm>
              <a:off x="4894262" y="3981766"/>
              <a:ext cx="55562" cy="0"/>
            </a:xfrm>
            <a:prstGeom prst="line">
              <a:avLst/>
            </a:prstGeom>
            <a:noFill/>
            <a:ln w="28575">
              <a:solidFill>
                <a:schemeClr val="accent1"/>
              </a:solidFill>
              <a:round/>
              <a:headEnd/>
              <a:tailEnd/>
            </a:ln>
          </p:spPr>
          <p:txBody>
            <a:bodyPr/>
            <a:lstStyle/>
            <a:p>
              <a:endParaRPr lang="en-GB">
                <a:solidFill>
                  <a:srgbClr val="0070C0"/>
                </a:solidFill>
              </a:endParaRPr>
            </a:p>
          </p:txBody>
        </p:sp>
      </p:grpSp>
      <p:sp>
        <p:nvSpPr>
          <p:cNvPr id="338" name="Text Box 7"/>
          <p:cNvSpPr txBox="1">
            <a:spLocks noChangeArrowheads="1"/>
          </p:cNvSpPr>
          <p:nvPr/>
        </p:nvSpPr>
        <p:spPr bwMode="auto">
          <a:xfrm>
            <a:off x="107760" y="6375400"/>
            <a:ext cx="4657916" cy="261610"/>
          </a:xfrm>
          <a:prstGeom prst="rect">
            <a:avLst/>
          </a:prstGeom>
          <a:noFill/>
          <a:ln w="12700">
            <a:noFill/>
            <a:miter lim="800000"/>
            <a:headEnd type="none" w="sm" len="sm"/>
            <a:tailEnd type="none" w="sm" len="sm"/>
          </a:ln>
        </p:spPr>
        <p:txBody>
          <a:bodyPr wrap="square">
            <a:spAutoFit/>
          </a:bodyPr>
          <a:lstStyle/>
          <a:p>
            <a:pPr>
              <a:defRPr/>
            </a:pPr>
            <a:r>
              <a:rPr lang="en-US" sz="1100" dirty="0" err="1" smtClean="0"/>
              <a:t>Huebler</a:t>
            </a:r>
            <a:r>
              <a:rPr lang="en-US" sz="1100" dirty="0" smtClean="0"/>
              <a:t> D </a:t>
            </a:r>
            <a:r>
              <a:rPr lang="en-US" sz="1100" i="1" dirty="0" smtClean="0"/>
              <a:t>et al</a:t>
            </a:r>
            <a:r>
              <a:rPr lang="en-US" sz="1100" dirty="0" smtClean="0"/>
              <a:t>. </a:t>
            </a:r>
            <a:r>
              <a:rPr lang="en-US" sz="1100" i="1" dirty="0" err="1" smtClean="0"/>
              <a:t>Int</a:t>
            </a:r>
            <a:r>
              <a:rPr lang="en-US" sz="1100" i="1" dirty="0" smtClean="0"/>
              <a:t> J </a:t>
            </a:r>
            <a:r>
              <a:rPr lang="en-US" sz="1100" i="1" dirty="0" err="1" smtClean="0"/>
              <a:t>Impot</a:t>
            </a:r>
            <a:r>
              <a:rPr lang="en-US" sz="1100" i="1" dirty="0" smtClean="0"/>
              <a:t> Res </a:t>
            </a:r>
            <a:r>
              <a:rPr lang="en-US" sz="1100" dirty="0" smtClean="0"/>
              <a:t>2002;4(Suppl. 4):Abstract P52.</a:t>
            </a:r>
            <a:endParaRPr lang="en-US" sz="11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Title 164"/>
          <p:cNvSpPr>
            <a:spLocks noGrp="1"/>
          </p:cNvSpPr>
          <p:nvPr>
            <p:ph type="title"/>
          </p:nvPr>
        </p:nvSpPr>
        <p:spPr/>
        <p:txBody>
          <a:bodyPr/>
          <a:lstStyle/>
          <a:p>
            <a:r>
              <a:rPr lang="it-IT" dirty="0" smtClean="0"/>
              <a:t>Variazioni del volume prostatico nella terapia con TU a lungo termine (</a:t>
            </a:r>
            <a:r>
              <a:rPr lang="it-IT" dirty="0" err="1" smtClean="0"/>
              <a:t>Nebido</a:t>
            </a:r>
            <a:r>
              <a:rPr lang="it-IT" baseline="30000" dirty="0" err="1" smtClean="0"/>
              <a:t>®</a:t>
            </a:r>
            <a:r>
              <a:rPr lang="it-IT" dirty="0" smtClean="0"/>
              <a:t>)</a:t>
            </a:r>
            <a:endParaRPr lang="it-IT" dirty="0"/>
          </a:p>
        </p:txBody>
      </p:sp>
      <p:sp>
        <p:nvSpPr>
          <p:cNvPr id="84997" name="Line 166"/>
          <p:cNvSpPr>
            <a:spLocks noChangeShapeType="1"/>
          </p:cNvSpPr>
          <p:nvPr/>
        </p:nvSpPr>
        <p:spPr bwMode="auto">
          <a:xfrm>
            <a:off x="6618288" y="4023673"/>
            <a:ext cx="3175" cy="84138"/>
          </a:xfrm>
          <a:prstGeom prst="line">
            <a:avLst/>
          </a:prstGeom>
          <a:noFill/>
          <a:ln w="9525">
            <a:noFill/>
            <a:round/>
            <a:headEnd/>
            <a:tailEnd/>
          </a:ln>
        </p:spPr>
        <p:txBody>
          <a:bodyPr/>
          <a:lstStyle/>
          <a:p>
            <a:endParaRPr lang="en-GB"/>
          </a:p>
        </p:txBody>
      </p:sp>
      <p:grpSp>
        <p:nvGrpSpPr>
          <p:cNvPr id="2" name="Group 324"/>
          <p:cNvGrpSpPr>
            <a:grpSpLocks/>
          </p:cNvGrpSpPr>
          <p:nvPr/>
        </p:nvGrpSpPr>
        <p:grpSpPr bwMode="auto">
          <a:xfrm>
            <a:off x="760876" y="1861093"/>
            <a:ext cx="8400506" cy="4498492"/>
            <a:chOff x="87" y="605"/>
            <a:chExt cx="6395" cy="3344"/>
          </a:xfrm>
        </p:grpSpPr>
        <p:sp>
          <p:nvSpPr>
            <p:cNvPr id="84999" name="Line 163"/>
            <p:cNvSpPr>
              <a:spLocks noChangeShapeType="1"/>
            </p:cNvSpPr>
            <p:nvPr/>
          </p:nvSpPr>
          <p:spPr bwMode="auto">
            <a:xfrm>
              <a:off x="4542" y="3058"/>
              <a:ext cx="2" cy="53"/>
            </a:xfrm>
            <a:prstGeom prst="line">
              <a:avLst/>
            </a:prstGeom>
            <a:noFill/>
            <a:ln w="9525">
              <a:noFill/>
              <a:round/>
              <a:headEnd/>
              <a:tailEnd/>
            </a:ln>
          </p:spPr>
          <p:txBody>
            <a:bodyPr/>
            <a:lstStyle/>
            <a:p>
              <a:endParaRPr lang="en-GB">
                <a:solidFill>
                  <a:srgbClr val="0070C0"/>
                </a:solidFill>
              </a:endParaRPr>
            </a:p>
          </p:txBody>
        </p:sp>
        <p:sp>
          <p:nvSpPr>
            <p:cNvPr id="85000" name="Text Box 167"/>
            <p:cNvSpPr txBox="1">
              <a:spLocks noChangeArrowheads="1"/>
            </p:cNvSpPr>
            <p:nvPr/>
          </p:nvSpPr>
          <p:spPr bwMode="auto">
            <a:xfrm>
              <a:off x="2462" y="3360"/>
              <a:ext cx="789" cy="252"/>
            </a:xfrm>
            <a:prstGeom prst="rect">
              <a:avLst/>
            </a:prstGeom>
            <a:noFill/>
            <a:ln w="9525">
              <a:noFill/>
              <a:miter lim="800000"/>
              <a:headEnd/>
              <a:tailEnd/>
            </a:ln>
          </p:spPr>
          <p:txBody>
            <a:bodyPr wrap="none">
              <a:spAutoFit/>
            </a:bodyPr>
            <a:lstStyle/>
            <a:p>
              <a:r>
                <a:rPr lang="de-DE" sz="1600" b="1" dirty="0" smtClean="0">
                  <a:solidFill>
                    <a:srgbClr val="0070C0"/>
                  </a:solidFill>
                </a:rPr>
                <a:t>(Tempo )</a:t>
              </a:r>
              <a:endParaRPr lang="de-DE" sz="1600" b="1" dirty="0">
                <a:solidFill>
                  <a:srgbClr val="0070C0"/>
                </a:solidFill>
              </a:endParaRPr>
            </a:p>
          </p:txBody>
        </p:sp>
        <p:sp>
          <p:nvSpPr>
            <p:cNvPr id="85001" name="Freeform 168"/>
            <p:cNvSpPr>
              <a:spLocks/>
            </p:cNvSpPr>
            <p:nvPr/>
          </p:nvSpPr>
          <p:spPr bwMode="auto">
            <a:xfrm>
              <a:off x="621" y="1516"/>
              <a:ext cx="4295" cy="987"/>
            </a:xfrm>
            <a:custGeom>
              <a:avLst/>
              <a:gdLst>
                <a:gd name="T0" fmla="*/ 0 w 4527"/>
                <a:gd name="T1" fmla="*/ 576 h 1056"/>
                <a:gd name="T2" fmla="*/ 106 w 4527"/>
                <a:gd name="T3" fmla="*/ 348 h 1056"/>
                <a:gd name="T4" fmla="*/ 219 w 4527"/>
                <a:gd name="T5" fmla="*/ 225 h 1056"/>
                <a:gd name="T6" fmla="*/ 334 w 4527"/>
                <a:gd name="T7" fmla="*/ 275 h 1056"/>
                <a:gd name="T8" fmla="*/ 430 w 4527"/>
                <a:gd name="T9" fmla="*/ 386 h 1056"/>
                <a:gd name="T10" fmla="*/ 547 w 4527"/>
                <a:gd name="T11" fmla="*/ 225 h 1056"/>
                <a:gd name="T12" fmla="*/ 647 w 4527"/>
                <a:gd name="T13" fmla="*/ 0 h 1056"/>
                <a:gd name="T14" fmla="*/ 724 w 4527"/>
                <a:gd name="T15" fmla="*/ 371 h 1056"/>
                <a:gd name="T16" fmla="*/ 817 w 4527"/>
                <a:gd name="T17" fmla="*/ 146 h 1056"/>
                <a:gd name="T18" fmla="*/ 926 w 4527"/>
                <a:gd name="T19" fmla="*/ 228 h 1056"/>
                <a:gd name="T20" fmla="*/ 1020 w 4527"/>
                <a:gd name="T21" fmla="*/ 111 h 1056"/>
                <a:gd name="T22" fmla="*/ 1132 w 4527"/>
                <a:gd name="T23" fmla="*/ 279 h 1056"/>
                <a:gd name="T24" fmla="*/ 1283 w 4527"/>
                <a:gd name="T25" fmla="*/ 308 h 1056"/>
                <a:gd name="T26" fmla="*/ 1497 w 4527"/>
                <a:gd name="T27" fmla="*/ 275 h 1056"/>
                <a:gd name="T28" fmla="*/ 1591 w 4527"/>
                <a:gd name="T29" fmla="*/ 279 h 1056"/>
                <a:gd name="T30" fmla="*/ 1813 w 4527"/>
                <a:gd name="T31" fmla="*/ 363 h 1056"/>
                <a:gd name="T32" fmla="*/ 1914 w 4527"/>
                <a:gd name="T33" fmla="*/ 436 h 1056"/>
                <a:gd name="T34" fmla="*/ 2157 w 4527"/>
                <a:gd name="T35" fmla="*/ 223 h 1056"/>
                <a:gd name="T36" fmla="*/ 2374 w 4527"/>
                <a:gd name="T37" fmla="*/ 442 h 1056"/>
                <a:gd name="T38" fmla="*/ 2597 w 4527"/>
                <a:gd name="T39" fmla="*/ 495 h 1056"/>
                <a:gd name="T40" fmla="*/ 2820 w 4527"/>
                <a:gd name="T41" fmla="*/ 388 h 10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527"/>
                <a:gd name="T64" fmla="*/ 0 h 1056"/>
                <a:gd name="T65" fmla="*/ 4527 w 4527"/>
                <a:gd name="T66" fmla="*/ 1056 h 105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527" h="1056">
                  <a:moveTo>
                    <a:pt x="0" y="1056"/>
                  </a:moveTo>
                  <a:lnTo>
                    <a:pt x="170" y="639"/>
                  </a:lnTo>
                  <a:lnTo>
                    <a:pt x="351" y="414"/>
                  </a:lnTo>
                  <a:lnTo>
                    <a:pt x="535" y="506"/>
                  </a:lnTo>
                  <a:lnTo>
                    <a:pt x="690" y="709"/>
                  </a:lnTo>
                  <a:lnTo>
                    <a:pt x="879" y="414"/>
                  </a:lnTo>
                  <a:lnTo>
                    <a:pt x="1038" y="0"/>
                  </a:lnTo>
                  <a:lnTo>
                    <a:pt x="1163" y="683"/>
                  </a:lnTo>
                  <a:lnTo>
                    <a:pt x="1314" y="266"/>
                  </a:lnTo>
                  <a:lnTo>
                    <a:pt x="1488" y="417"/>
                  </a:lnTo>
                  <a:lnTo>
                    <a:pt x="1639" y="203"/>
                  </a:lnTo>
                  <a:lnTo>
                    <a:pt x="1817" y="513"/>
                  </a:lnTo>
                  <a:lnTo>
                    <a:pt x="2060" y="565"/>
                  </a:lnTo>
                  <a:lnTo>
                    <a:pt x="2404" y="506"/>
                  </a:lnTo>
                  <a:lnTo>
                    <a:pt x="2555" y="510"/>
                  </a:lnTo>
                  <a:lnTo>
                    <a:pt x="2910" y="665"/>
                  </a:lnTo>
                  <a:lnTo>
                    <a:pt x="3072" y="801"/>
                  </a:lnTo>
                  <a:lnTo>
                    <a:pt x="3467" y="410"/>
                  </a:lnTo>
                  <a:lnTo>
                    <a:pt x="3810" y="812"/>
                  </a:lnTo>
                  <a:lnTo>
                    <a:pt x="4169" y="908"/>
                  </a:lnTo>
                  <a:lnTo>
                    <a:pt x="4527" y="713"/>
                  </a:lnTo>
                </a:path>
              </a:pathLst>
            </a:custGeom>
            <a:noFill/>
            <a:ln w="38100">
              <a:solidFill>
                <a:srgbClr val="00B0F0"/>
              </a:solidFill>
              <a:round/>
              <a:headEnd/>
              <a:tailEnd/>
            </a:ln>
          </p:spPr>
          <p:txBody>
            <a:bodyPr/>
            <a:lstStyle/>
            <a:p>
              <a:endParaRPr lang="en-GB">
                <a:solidFill>
                  <a:srgbClr val="0070C0"/>
                </a:solidFill>
              </a:endParaRPr>
            </a:p>
          </p:txBody>
        </p:sp>
        <p:sp>
          <p:nvSpPr>
            <p:cNvPr id="85003" name="Line 170"/>
            <p:cNvSpPr>
              <a:spLocks noChangeShapeType="1"/>
            </p:cNvSpPr>
            <p:nvPr/>
          </p:nvSpPr>
          <p:spPr bwMode="auto">
            <a:xfrm>
              <a:off x="589" y="3034"/>
              <a:ext cx="35"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85004" name="Line 171"/>
            <p:cNvSpPr>
              <a:spLocks noChangeShapeType="1"/>
            </p:cNvSpPr>
            <p:nvPr/>
          </p:nvSpPr>
          <p:spPr bwMode="auto">
            <a:xfrm>
              <a:off x="589" y="2560"/>
              <a:ext cx="35"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85005" name="Line 172"/>
            <p:cNvSpPr>
              <a:spLocks noChangeShapeType="1"/>
            </p:cNvSpPr>
            <p:nvPr/>
          </p:nvSpPr>
          <p:spPr bwMode="auto">
            <a:xfrm>
              <a:off x="589" y="2086"/>
              <a:ext cx="35"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85006" name="Line 173"/>
            <p:cNvSpPr>
              <a:spLocks noChangeShapeType="1"/>
            </p:cNvSpPr>
            <p:nvPr/>
          </p:nvSpPr>
          <p:spPr bwMode="auto">
            <a:xfrm>
              <a:off x="589" y="1611"/>
              <a:ext cx="35"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85007" name="Line 174"/>
            <p:cNvSpPr>
              <a:spLocks noChangeShapeType="1"/>
            </p:cNvSpPr>
            <p:nvPr/>
          </p:nvSpPr>
          <p:spPr bwMode="auto">
            <a:xfrm>
              <a:off x="589" y="1146"/>
              <a:ext cx="35"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85008" name="Line 175"/>
            <p:cNvSpPr>
              <a:spLocks noChangeShapeType="1"/>
            </p:cNvSpPr>
            <p:nvPr/>
          </p:nvSpPr>
          <p:spPr bwMode="auto">
            <a:xfrm>
              <a:off x="589" y="672"/>
              <a:ext cx="35" cy="0"/>
            </a:xfrm>
            <a:prstGeom prst="line">
              <a:avLst/>
            </a:prstGeom>
            <a:noFill/>
            <a:ln w="28575">
              <a:solidFill>
                <a:srgbClr val="0070C0"/>
              </a:solidFill>
              <a:round/>
              <a:headEnd/>
              <a:tailEnd/>
            </a:ln>
          </p:spPr>
          <p:txBody>
            <a:bodyPr/>
            <a:lstStyle/>
            <a:p>
              <a:endParaRPr lang="en-GB">
                <a:solidFill>
                  <a:srgbClr val="0070C0"/>
                </a:solidFill>
              </a:endParaRPr>
            </a:p>
          </p:txBody>
        </p:sp>
        <p:sp>
          <p:nvSpPr>
            <p:cNvPr id="85009" name="Line 176"/>
            <p:cNvSpPr>
              <a:spLocks noChangeShapeType="1"/>
            </p:cNvSpPr>
            <p:nvPr/>
          </p:nvSpPr>
          <p:spPr bwMode="auto">
            <a:xfrm>
              <a:off x="624" y="3034"/>
              <a:ext cx="4923"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85010" name="Line 177"/>
            <p:cNvSpPr>
              <a:spLocks noChangeShapeType="1"/>
            </p:cNvSpPr>
            <p:nvPr/>
          </p:nvSpPr>
          <p:spPr bwMode="auto">
            <a:xfrm flipV="1">
              <a:off x="624" y="3034"/>
              <a:ext cx="1" cy="33"/>
            </a:xfrm>
            <a:prstGeom prst="line">
              <a:avLst/>
            </a:prstGeom>
            <a:noFill/>
            <a:ln w="28575">
              <a:solidFill>
                <a:srgbClr val="0070C0"/>
              </a:solidFill>
              <a:round/>
              <a:headEnd/>
              <a:tailEnd/>
            </a:ln>
          </p:spPr>
          <p:txBody>
            <a:bodyPr/>
            <a:lstStyle/>
            <a:p>
              <a:endParaRPr lang="en-GB">
                <a:solidFill>
                  <a:srgbClr val="0070C0"/>
                </a:solidFill>
              </a:endParaRPr>
            </a:p>
          </p:txBody>
        </p:sp>
        <p:sp>
          <p:nvSpPr>
            <p:cNvPr id="85011" name="Line 178"/>
            <p:cNvSpPr>
              <a:spLocks noChangeShapeType="1"/>
            </p:cNvSpPr>
            <p:nvPr/>
          </p:nvSpPr>
          <p:spPr bwMode="auto">
            <a:xfrm flipV="1">
              <a:off x="1326" y="3034"/>
              <a:ext cx="1" cy="33"/>
            </a:xfrm>
            <a:prstGeom prst="line">
              <a:avLst/>
            </a:prstGeom>
            <a:noFill/>
            <a:ln w="28575">
              <a:solidFill>
                <a:srgbClr val="0070C0"/>
              </a:solidFill>
              <a:round/>
              <a:headEnd/>
              <a:tailEnd/>
            </a:ln>
          </p:spPr>
          <p:txBody>
            <a:bodyPr/>
            <a:lstStyle/>
            <a:p>
              <a:endParaRPr lang="en-GB">
                <a:solidFill>
                  <a:srgbClr val="0070C0"/>
                </a:solidFill>
              </a:endParaRPr>
            </a:p>
          </p:txBody>
        </p:sp>
        <p:sp>
          <p:nvSpPr>
            <p:cNvPr id="85012" name="Line 179"/>
            <p:cNvSpPr>
              <a:spLocks noChangeShapeType="1"/>
            </p:cNvSpPr>
            <p:nvPr/>
          </p:nvSpPr>
          <p:spPr bwMode="auto">
            <a:xfrm flipV="1">
              <a:off x="2028" y="3034"/>
              <a:ext cx="2" cy="33"/>
            </a:xfrm>
            <a:prstGeom prst="line">
              <a:avLst/>
            </a:prstGeom>
            <a:noFill/>
            <a:ln w="28575">
              <a:solidFill>
                <a:srgbClr val="000304"/>
              </a:solidFill>
              <a:round/>
              <a:headEnd/>
              <a:tailEnd/>
            </a:ln>
          </p:spPr>
          <p:txBody>
            <a:bodyPr/>
            <a:lstStyle/>
            <a:p>
              <a:endParaRPr lang="en-GB">
                <a:solidFill>
                  <a:srgbClr val="0070C0"/>
                </a:solidFill>
              </a:endParaRPr>
            </a:p>
          </p:txBody>
        </p:sp>
        <p:sp>
          <p:nvSpPr>
            <p:cNvPr id="85013" name="Line 180"/>
            <p:cNvSpPr>
              <a:spLocks noChangeShapeType="1"/>
            </p:cNvSpPr>
            <p:nvPr/>
          </p:nvSpPr>
          <p:spPr bwMode="auto">
            <a:xfrm flipV="1">
              <a:off x="2730" y="3034"/>
              <a:ext cx="1" cy="33"/>
            </a:xfrm>
            <a:prstGeom prst="line">
              <a:avLst/>
            </a:prstGeom>
            <a:noFill/>
            <a:ln w="28575">
              <a:solidFill>
                <a:srgbClr val="000304"/>
              </a:solidFill>
              <a:round/>
              <a:headEnd/>
              <a:tailEnd/>
            </a:ln>
          </p:spPr>
          <p:txBody>
            <a:bodyPr/>
            <a:lstStyle/>
            <a:p>
              <a:endParaRPr lang="en-GB">
                <a:solidFill>
                  <a:srgbClr val="0070C0"/>
                </a:solidFill>
              </a:endParaRPr>
            </a:p>
          </p:txBody>
        </p:sp>
        <p:sp>
          <p:nvSpPr>
            <p:cNvPr id="85014" name="Line 181"/>
            <p:cNvSpPr>
              <a:spLocks noChangeShapeType="1"/>
            </p:cNvSpPr>
            <p:nvPr/>
          </p:nvSpPr>
          <p:spPr bwMode="auto">
            <a:xfrm flipV="1">
              <a:off x="3441" y="3034"/>
              <a:ext cx="1" cy="33"/>
            </a:xfrm>
            <a:prstGeom prst="line">
              <a:avLst/>
            </a:prstGeom>
            <a:noFill/>
            <a:ln w="28575">
              <a:solidFill>
                <a:srgbClr val="0070C0"/>
              </a:solidFill>
              <a:round/>
              <a:headEnd/>
              <a:tailEnd/>
            </a:ln>
          </p:spPr>
          <p:txBody>
            <a:bodyPr/>
            <a:lstStyle/>
            <a:p>
              <a:endParaRPr lang="en-GB">
                <a:solidFill>
                  <a:srgbClr val="0070C0"/>
                </a:solidFill>
              </a:endParaRPr>
            </a:p>
          </p:txBody>
        </p:sp>
        <p:sp>
          <p:nvSpPr>
            <p:cNvPr id="85015" name="Line 182"/>
            <p:cNvSpPr>
              <a:spLocks noChangeShapeType="1"/>
            </p:cNvSpPr>
            <p:nvPr/>
          </p:nvSpPr>
          <p:spPr bwMode="auto">
            <a:xfrm flipV="1">
              <a:off x="4143" y="3034"/>
              <a:ext cx="1" cy="33"/>
            </a:xfrm>
            <a:prstGeom prst="line">
              <a:avLst/>
            </a:prstGeom>
            <a:noFill/>
            <a:ln w="28575">
              <a:solidFill>
                <a:srgbClr val="0070C0"/>
              </a:solidFill>
              <a:round/>
              <a:headEnd/>
              <a:tailEnd/>
            </a:ln>
          </p:spPr>
          <p:txBody>
            <a:bodyPr/>
            <a:lstStyle/>
            <a:p>
              <a:endParaRPr lang="en-GB">
                <a:solidFill>
                  <a:srgbClr val="0070C0"/>
                </a:solidFill>
              </a:endParaRPr>
            </a:p>
          </p:txBody>
        </p:sp>
        <p:sp>
          <p:nvSpPr>
            <p:cNvPr id="85016" name="Line 183"/>
            <p:cNvSpPr>
              <a:spLocks noChangeShapeType="1"/>
            </p:cNvSpPr>
            <p:nvPr/>
          </p:nvSpPr>
          <p:spPr bwMode="auto">
            <a:xfrm flipV="1">
              <a:off x="4846" y="3034"/>
              <a:ext cx="1" cy="33"/>
            </a:xfrm>
            <a:prstGeom prst="line">
              <a:avLst/>
            </a:prstGeom>
            <a:noFill/>
            <a:ln w="28575">
              <a:solidFill>
                <a:srgbClr val="0070C0"/>
              </a:solidFill>
              <a:round/>
              <a:headEnd/>
              <a:tailEnd/>
            </a:ln>
          </p:spPr>
          <p:txBody>
            <a:bodyPr/>
            <a:lstStyle/>
            <a:p>
              <a:endParaRPr lang="en-GB">
                <a:solidFill>
                  <a:srgbClr val="0070C0"/>
                </a:solidFill>
              </a:endParaRPr>
            </a:p>
          </p:txBody>
        </p:sp>
        <p:sp>
          <p:nvSpPr>
            <p:cNvPr id="85017" name="Line 184"/>
            <p:cNvSpPr>
              <a:spLocks noChangeShapeType="1"/>
            </p:cNvSpPr>
            <p:nvPr/>
          </p:nvSpPr>
          <p:spPr bwMode="auto">
            <a:xfrm flipV="1">
              <a:off x="5547" y="3034"/>
              <a:ext cx="1" cy="33"/>
            </a:xfrm>
            <a:prstGeom prst="line">
              <a:avLst/>
            </a:prstGeom>
            <a:noFill/>
            <a:ln w="28575">
              <a:solidFill>
                <a:srgbClr val="0070C0"/>
              </a:solidFill>
              <a:round/>
              <a:headEnd/>
              <a:tailEnd/>
            </a:ln>
          </p:spPr>
          <p:txBody>
            <a:bodyPr/>
            <a:lstStyle/>
            <a:p>
              <a:endParaRPr lang="en-GB">
                <a:solidFill>
                  <a:srgbClr val="0070C0"/>
                </a:solidFill>
              </a:endParaRPr>
            </a:p>
          </p:txBody>
        </p:sp>
        <p:sp>
          <p:nvSpPr>
            <p:cNvPr id="85018" name="Line 185"/>
            <p:cNvSpPr>
              <a:spLocks noChangeShapeType="1"/>
            </p:cNvSpPr>
            <p:nvPr/>
          </p:nvSpPr>
          <p:spPr bwMode="auto">
            <a:xfrm flipV="1">
              <a:off x="624" y="2260"/>
              <a:ext cx="1" cy="242"/>
            </a:xfrm>
            <a:prstGeom prst="line">
              <a:avLst/>
            </a:prstGeom>
            <a:noFill/>
            <a:ln w="28575">
              <a:solidFill>
                <a:srgbClr val="000304"/>
              </a:solidFill>
              <a:round/>
              <a:headEnd/>
              <a:tailEnd/>
            </a:ln>
          </p:spPr>
          <p:txBody>
            <a:bodyPr/>
            <a:lstStyle/>
            <a:p>
              <a:endParaRPr lang="en-GB">
                <a:solidFill>
                  <a:srgbClr val="0070C0"/>
                </a:solidFill>
              </a:endParaRPr>
            </a:p>
          </p:txBody>
        </p:sp>
        <p:sp>
          <p:nvSpPr>
            <p:cNvPr id="85020" name="Line 187"/>
            <p:cNvSpPr>
              <a:spLocks noChangeShapeType="1"/>
            </p:cNvSpPr>
            <p:nvPr/>
          </p:nvSpPr>
          <p:spPr bwMode="auto">
            <a:xfrm flipV="1">
              <a:off x="782" y="1820"/>
              <a:ext cx="1" cy="290"/>
            </a:xfrm>
            <a:prstGeom prst="line">
              <a:avLst/>
            </a:prstGeom>
            <a:noFill/>
            <a:ln w="12700">
              <a:solidFill>
                <a:srgbClr val="000304"/>
              </a:solidFill>
              <a:round/>
              <a:headEnd/>
              <a:tailEnd/>
            </a:ln>
          </p:spPr>
          <p:txBody>
            <a:bodyPr/>
            <a:lstStyle/>
            <a:p>
              <a:endParaRPr lang="en-GB">
                <a:solidFill>
                  <a:srgbClr val="0070C0"/>
                </a:solidFill>
              </a:endParaRPr>
            </a:p>
          </p:txBody>
        </p:sp>
        <p:sp>
          <p:nvSpPr>
            <p:cNvPr id="85021" name="Line 188"/>
            <p:cNvSpPr>
              <a:spLocks noChangeShapeType="1"/>
            </p:cNvSpPr>
            <p:nvPr/>
          </p:nvSpPr>
          <p:spPr bwMode="auto">
            <a:xfrm>
              <a:off x="755" y="1820"/>
              <a:ext cx="62"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022" name="Line 189"/>
            <p:cNvSpPr>
              <a:spLocks noChangeShapeType="1"/>
            </p:cNvSpPr>
            <p:nvPr/>
          </p:nvSpPr>
          <p:spPr bwMode="auto">
            <a:xfrm flipV="1">
              <a:off x="957" y="1711"/>
              <a:ext cx="1" cy="19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023" name="Line 190"/>
            <p:cNvSpPr>
              <a:spLocks noChangeShapeType="1"/>
            </p:cNvSpPr>
            <p:nvPr/>
          </p:nvSpPr>
          <p:spPr bwMode="auto">
            <a:xfrm>
              <a:off x="931" y="1711"/>
              <a:ext cx="61"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024" name="Line 191"/>
            <p:cNvSpPr>
              <a:spLocks noChangeShapeType="1"/>
            </p:cNvSpPr>
            <p:nvPr/>
          </p:nvSpPr>
          <p:spPr bwMode="auto">
            <a:xfrm flipV="1">
              <a:off x="1124" y="1661"/>
              <a:ext cx="1" cy="333"/>
            </a:xfrm>
            <a:prstGeom prst="line">
              <a:avLst/>
            </a:prstGeom>
            <a:noFill/>
            <a:ln w="12700">
              <a:solidFill>
                <a:srgbClr val="000304"/>
              </a:solidFill>
              <a:round/>
              <a:headEnd/>
              <a:tailEnd/>
            </a:ln>
          </p:spPr>
          <p:txBody>
            <a:bodyPr/>
            <a:lstStyle/>
            <a:p>
              <a:endParaRPr lang="en-GB">
                <a:solidFill>
                  <a:srgbClr val="0070C0"/>
                </a:solidFill>
              </a:endParaRPr>
            </a:p>
          </p:txBody>
        </p:sp>
        <p:sp>
          <p:nvSpPr>
            <p:cNvPr id="85025" name="Line 192"/>
            <p:cNvSpPr>
              <a:spLocks noChangeShapeType="1"/>
            </p:cNvSpPr>
            <p:nvPr/>
          </p:nvSpPr>
          <p:spPr bwMode="auto">
            <a:xfrm>
              <a:off x="1097" y="1661"/>
              <a:ext cx="63"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026" name="Line 193"/>
            <p:cNvSpPr>
              <a:spLocks noChangeShapeType="1"/>
            </p:cNvSpPr>
            <p:nvPr/>
          </p:nvSpPr>
          <p:spPr bwMode="auto">
            <a:xfrm>
              <a:off x="1282" y="2185"/>
              <a:ext cx="1"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27" name="Line 194"/>
            <p:cNvSpPr>
              <a:spLocks noChangeShapeType="1"/>
            </p:cNvSpPr>
            <p:nvPr/>
          </p:nvSpPr>
          <p:spPr bwMode="auto">
            <a:xfrm>
              <a:off x="1256" y="2185"/>
              <a:ext cx="61"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28" name="Line 195"/>
            <p:cNvSpPr>
              <a:spLocks noChangeShapeType="1"/>
            </p:cNvSpPr>
            <p:nvPr/>
          </p:nvSpPr>
          <p:spPr bwMode="auto">
            <a:xfrm flipV="1">
              <a:off x="1457" y="1603"/>
              <a:ext cx="1" cy="299"/>
            </a:xfrm>
            <a:prstGeom prst="line">
              <a:avLst/>
            </a:prstGeom>
            <a:noFill/>
            <a:ln w="12700">
              <a:solidFill>
                <a:srgbClr val="000304"/>
              </a:solidFill>
              <a:round/>
              <a:headEnd/>
              <a:tailEnd/>
            </a:ln>
          </p:spPr>
          <p:txBody>
            <a:bodyPr/>
            <a:lstStyle/>
            <a:p>
              <a:endParaRPr lang="en-GB">
                <a:solidFill>
                  <a:srgbClr val="0070C0"/>
                </a:solidFill>
              </a:endParaRPr>
            </a:p>
          </p:txBody>
        </p:sp>
        <p:sp>
          <p:nvSpPr>
            <p:cNvPr id="85029" name="Line 196"/>
            <p:cNvSpPr>
              <a:spLocks noChangeShapeType="1"/>
            </p:cNvSpPr>
            <p:nvPr/>
          </p:nvSpPr>
          <p:spPr bwMode="auto">
            <a:xfrm>
              <a:off x="1430" y="1603"/>
              <a:ext cx="63"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030" name="Line 197"/>
            <p:cNvSpPr>
              <a:spLocks noChangeShapeType="1"/>
            </p:cNvSpPr>
            <p:nvPr/>
          </p:nvSpPr>
          <p:spPr bwMode="auto">
            <a:xfrm flipV="1">
              <a:off x="1598" y="1428"/>
              <a:ext cx="2" cy="92"/>
            </a:xfrm>
            <a:prstGeom prst="line">
              <a:avLst/>
            </a:prstGeom>
            <a:noFill/>
            <a:ln w="12700">
              <a:solidFill>
                <a:schemeClr val="tx1"/>
              </a:solidFill>
              <a:round/>
              <a:headEnd/>
              <a:tailEnd/>
            </a:ln>
          </p:spPr>
          <p:txBody>
            <a:bodyPr/>
            <a:lstStyle/>
            <a:p>
              <a:endParaRPr lang="en-GB">
                <a:solidFill>
                  <a:srgbClr val="0070C0"/>
                </a:solidFill>
              </a:endParaRPr>
            </a:p>
          </p:txBody>
        </p:sp>
        <p:sp>
          <p:nvSpPr>
            <p:cNvPr id="85031" name="Line 198"/>
            <p:cNvSpPr>
              <a:spLocks noChangeShapeType="1"/>
            </p:cNvSpPr>
            <p:nvPr/>
          </p:nvSpPr>
          <p:spPr bwMode="auto">
            <a:xfrm>
              <a:off x="1572" y="1428"/>
              <a:ext cx="60" cy="2"/>
            </a:xfrm>
            <a:prstGeom prst="line">
              <a:avLst/>
            </a:prstGeom>
            <a:noFill/>
            <a:ln w="12700">
              <a:solidFill>
                <a:srgbClr val="000304"/>
              </a:solidFill>
              <a:round/>
              <a:headEnd/>
              <a:tailEnd/>
            </a:ln>
          </p:spPr>
          <p:txBody>
            <a:bodyPr/>
            <a:lstStyle/>
            <a:p>
              <a:endParaRPr lang="en-GB">
                <a:solidFill>
                  <a:srgbClr val="0070C0"/>
                </a:solidFill>
              </a:endParaRPr>
            </a:p>
          </p:txBody>
        </p:sp>
        <p:sp>
          <p:nvSpPr>
            <p:cNvPr id="85032" name="Line 199"/>
            <p:cNvSpPr>
              <a:spLocks noChangeShapeType="1"/>
            </p:cNvSpPr>
            <p:nvPr/>
          </p:nvSpPr>
          <p:spPr bwMode="auto">
            <a:xfrm flipV="1">
              <a:off x="1729" y="1786"/>
              <a:ext cx="2" cy="366"/>
            </a:xfrm>
            <a:prstGeom prst="line">
              <a:avLst/>
            </a:prstGeom>
            <a:noFill/>
            <a:ln w="12700">
              <a:solidFill>
                <a:srgbClr val="000304"/>
              </a:solidFill>
              <a:round/>
              <a:headEnd/>
              <a:tailEnd/>
            </a:ln>
          </p:spPr>
          <p:txBody>
            <a:bodyPr/>
            <a:lstStyle/>
            <a:p>
              <a:endParaRPr lang="en-GB">
                <a:solidFill>
                  <a:srgbClr val="0070C0"/>
                </a:solidFill>
              </a:endParaRPr>
            </a:p>
          </p:txBody>
        </p:sp>
        <p:sp>
          <p:nvSpPr>
            <p:cNvPr id="85033" name="Line 200"/>
            <p:cNvSpPr>
              <a:spLocks noChangeShapeType="1"/>
            </p:cNvSpPr>
            <p:nvPr/>
          </p:nvSpPr>
          <p:spPr bwMode="auto">
            <a:xfrm>
              <a:off x="1702" y="1786"/>
              <a:ext cx="62"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034" name="Line 201"/>
            <p:cNvSpPr>
              <a:spLocks noChangeShapeType="1"/>
            </p:cNvSpPr>
            <p:nvPr/>
          </p:nvSpPr>
          <p:spPr bwMode="auto">
            <a:xfrm flipV="1">
              <a:off x="1862" y="1611"/>
              <a:ext cx="1" cy="15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035" name="Line 202"/>
            <p:cNvSpPr>
              <a:spLocks noChangeShapeType="1"/>
            </p:cNvSpPr>
            <p:nvPr/>
          </p:nvSpPr>
          <p:spPr bwMode="auto">
            <a:xfrm>
              <a:off x="1836" y="1611"/>
              <a:ext cx="61"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036" name="Line 203"/>
            <p:cNvSpPr>
              <a:spLocks noChangeShapeType="1"/>
            </p:cNvSpPr>
            <p:nvPr/>
          </p:nvSpPr>
          <p:spPr bwMode="auto">
            <a:xfrm flipV="1">
              <a:off x="2037" y="1661"/>
              <a:ext cx="1" cy="24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037" name="Line 204"/>
            <p:cNvSpPr>
              <a:spLocks noChangeShapeType="1"/>
            </p:cNvSpPr>
            <p:nvPr/>
          </p:nvSpPr>
          <p:spPr bwMode="auto">
            <a:xfrm>
              <a:off x="2011" y="1661"/>
              <a:ext cx="62"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038" name="Line 205"/>
            <p:cNvSpPr>
              <a:spLocks noChangeShapeType="1"/>
            </p:cNvSpPr>
            <p:nvPr/>
          </p:nvSpPr>
          <p:spPr bwMode="auto">
            <a:xfrm>
              <a:off x="2178" y="1711"/>
              <a:ext cx="1"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39" name="Line 206"/>
            <p:cNvSpPr>
              <a:spLocks noChangeShapeType="1"/>
            </p:cNvSpPr>
            <p:nvPr/>
          </p:nvSpPr>
          <p:spPr bwMode="auto">
            <a:xfrm>
              <a:off x="2151" y="1711"/>
              <a:ext cx="62"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40" name="Line 207"/>
            <p:cNvSpPr>
              <a:spLocks noChangeShapeType="1"/>
            </p:cNvSpPr>
            <p:nvPr/>
          </p:nvSpPr>
          <p:spPr bwMode="auto">
            <a:xfrm flipV="1">
              <a:off x="2344" y="1703"/>
              <a:ext cx="1" cy="29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041" name="Line 208"/>
            <p:cNvSpPr>
              <a:spLocks noChangeShapeType="1"/>
            </p:cNvSpPr>
            <p:nvPr/>
          </p:nvSpPr>
          <p:spPr bwMode="auto">
            <a:xfrm>
              <a:off x="2318" y="1703"/>
              <a:ext cx="61" cy="2"/>
            </a:xfrm>
            <a:prstGeom prst="line">
              <a:avLst/>
            </a:prstGeom>
            <a:noFill/>
            <a:ln w="12700">
              <a:solidFill>
                <a:schemeClr val="tx1"/>
              </a:solidFill>
              <a:round/>
              <a:headEnd/>
              <a:tailEnd/>
            </a:ln>
          </p:spPr>
          <p:txBody>
            <a:bodyPr/>
            <a:lstStyle/>
            <a:p>
              <a:endParaRPr lang="en-GB">
                <a:solidFill>
                  <a:srgbClr val="0070C0"/>
                </a:solidFill>
              </a:endParaRPr>
            </a:p>
          </p:txBody>
        </p:sp>
        <p:sp>
          <p:nvSpPr>
            <p:cNvPr id="85042" name="Line 209"/>
            <p:cNvSpPr>
              <a:spLocks noChangeShapeType="1"/>
            </p:cNvSpPr>
            <p:nvPr/>
          </p:nvSpPr>
          <p:spPr bwMode="auto">
            <a:xfrm flipV="1">
              <a:off x="2573" y="1611"/>
              <a:ext cx="1" cy="433"/>
            </a:xfrm>
            <a:prstGeom prst="line">
              <a:avLst/>
            </a:prstGeom>
            <a:noFill/>
            <a:ln w="12700">
              <a:solidFill>
                <a:srgbClr val="000304"/>
              </a:solidFill>
              <a:round/>
              <a:headEnd/>
              <a:tailEnd/>
            </a:ln>
          </p:spPr>
          <p:txBody>
            <a:bodyPr/>
            <a:lstStyle/>
            <a:p>
              <a:endParaRPr lang="en-GB">
                <a:solidFill>
                  <a:srgbClr val="0070C0"/>
                </a:solidFill>
              </a:endParaRPr>
            </a:p>
          </p:txBody>
        </p:sp>
        <p:sp>
          <p:nvSpPr>
            <p:cNvPr id="85043" name="Line 210"/>
            <p:cNvSpPr>
              <a:spLocks noChangeShapeType="1"/>
            </p:cNvSpPr>
            <p:nvPr/>
          </p:nvSpPr>
          <p:spPr bwMode="auto">
            <a:xfrm>
              <a:off x="2547" y="1611"/>
              <a:ext cx="61"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44" name="Line 211"/>
            <p:cNvSpPr>
              <a:spLocks noChangeShapeType="1"/>
            </p:cNvSpPr>
            <p:nvPr/>
          </p:nvSpPr>
          <p:spPr bwMode="auto">
            <a:xfrm>
              <a:off x="2897" y="1994"/>
              <a:ext cx="1"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45" name="Line 212"/>
            <p:cNvSpPr>
              <a:spLocks noChangeShapeType="1"/>
            </p:cNvSpPr>
            <p:nvPr/>
          </p:nvSpPr>
          <p:spPr bwMode="auto">
            <a:xfrm>
              <a:off x="2871" y="1994"/>
              <a:ext cx="61"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46" name="Line 213"/>
            <p:cNvSpPr>
              <a:spLocks noChangeShapeType="1"/>
            </p:cNvSpPr>
            <p:nvPr/>
          </p:nvSpPr>
          <p:spPr bwMode="auto">
            <a:xfrm>
              <a:off x="3046" y="1994"/>
              <a:ext cx="1"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47" name="Line 214"/>
            <p:cNvSpPr>
              <a:spLocks noChangeShapeType="1"/>
            </p:cNvSpPr>
            <p:nvPr/>
          </p:nvSpPr>
          <p:spPr bwMode="auto">
            <a:xfrm>
              <a:off x="3020" y="1994"/>
              <a:ext cx="61"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48" name="Line 215"/>
            <p:cNvSpPr>
              <a:spLocks noChangeShapeType="1"/>
            </p:cNvSpPr>
            <p:nvPr/>
          </p:nvSpPr>
          <p:spPr bwMode="auto">
            <a:xfrm flipV="1">
              <a:off x="3380" y="1994"/>
              <a:ext cx="1" cy="142"/>
            </a:xfrm>
            <a:prstGeom prst="line">
              <a:avLst/>
            </a:prstGeom>
            <a:noFill/>
            <a:ln w="12700">
              <a:solidFill>
                <a:srgbClr val="000304"/>
              </a:solidFill>
              <a:round/>
              <a:headEnd/>
              <a:tailEnd/>
            </a:ln>
          </p:spPr>
          <p:txBody>
            <a:bodyPr/>
            <a:lstStyle/>
            <a:p>
              <a:endParaRPr lang="en-GB">
                <a:solidFill>
                  <a:srgbClr val="0070C0"/>
                </a:solidFill>
              </a:endParaRPr>
            </a:p>
          </p:txBody>
        </p:sp>
        <p:sp>
          <p:nvSpPr>
            <p:cNvPr id="85049" name="Line 216"/>
            <p:cNvSpPr>
              <a:spLocks noChangeShapeType="1"/>
            </p:cNvSpPr>
            <p:nvPr/>
          </p:nvSpPr>
          <p:spPr bwMode="auto">
            <a:xfrm>
              <a:off x="3353" y="1994"/>
              <a:ext cx="61"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050" name="Line 217"/>
            <p:cNvSpPr>
              <a:spLocks noChangeShapeType="1"/>
            </p:cNvSpPr>
            <p:nvPr/>
          </p:nvSpPr>
          <p:spPr bwMode="auto">
            <a:xfrm>
              <a:off x="3538" y="2277"/>
              <a:ext cx="0"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51" name="Line 218"/>
            <p:cNvSpPr>
              <a:spLocks noChangeShapeType="1"/>
            </p:cNvSpPr>
            <p:nvPr/>
          </p:nvSpPr>
          <p:spPr bwMode="auto">
            <a:xfrm>
              <a:off x="3511" y="2277"/>
              <a:ext cx="62"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52" name="Line 219"/>
            <p:cNvSpPr>
              <a:spLocks noChangeShapeType="1"/>
            </p:cNvSpPr>
            <p:nvPr/>
          </p:nvSpPr>
          <p:spPr bwMode="auto">
            <a:xfrm>
              <a:off x="3915" y="1902"/>
              <a:ext cx="1"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53" name="Line 220"/>
            <p:cNvSpPr>
              <a:spLocks noChangeShapeType="1"/>
            </p:cNvSpPr>
            <p:nvPr/>
          </p:nvSpPr>
          <p:spPr bwMode="auto">
            <a:xfrm>
              <a:off x="3889" y="1902"/>
              <a:ext cx="61"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54" name="Line 221"/>
            <p:cNvSpPr>
              <a:spLocks noChangeShapeType="1"/>
            </p:cNvSpPr>
            <p:nvPr/>
          </p:nvSpPr>
          <p:spPr bwMode="auto">
            <a:xfrm>
              <a:off x="4240" y="2277"/>
              <a:ext cx="2"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55" name="Line 222"/>
            <p:cNvSpPr>
              <a:spLocks noChangeShapeType="1"/>
            </p:cNvSpPr>
            <p:nvPr/>
          </p:nvSpPr>
          <p:spPr bwMode="auto">
            <a:xfrm>
              <a:off x="4213" y="2277"/>
              <a:ext cx="62"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56" name="Line 223"/>
            <p:cNvSpPr>
              <a:spLocks noChangeShapeType="1"/>
            </p:cNvSpPr>
            <p:nvPr/>
          </p:nvSpPr>
          <p:spPr bwMode="auto">
            <a:xfrm>
              <a:off x="4573" y="2369"/>
              <a:ext cx="2"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57" name="Line 224"/>
            <p:cNvSpPr>
              <a:spLocks noChangeShapeType="1"/>
            </p:cNvSpPr>
            <p:nvPr/>
          </p:nvSpPr>
          <p:spPr bwMode="auto">
            <a:xfrm>
              <a:off x="4546" y="2369"/>
              <a:ext cx="64"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58" name="Line 225"/>
            <p:cNvSpPr>
              <a:spLocks noChangeShapeType="1"/>
            </p:cNvSpPr>
            <p:nvPr/>
          </p:nvSpPr>
          <p:spPr bwMode="auto">
            <a:xfrm>
              <a:off x="4915" y="2185"/>
              <a:ext cx="1"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59" name="Line 226"/>
            <p:cNvSpPr>
              <a:spLocks noChangeShapeType="1"/>
            </p:cNvSpPr>
            <p:nvPr/>
          </p:nvSpPr>
          <p:spPr bwMode="auto">
            <a:xfrm>
              <a:off x="4890" y="2185"/>
              <a:ext cx="61"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60" name="Line 227"/>
            <p:cNvSpPr>
              <a:spLocks noChangeShapeType="1"/>
            </p:cNvSpPr>
            <p:nvPr/>
          </p:nvSpPr>
          <p:spPr bwMode="auto">
            <a:xfrm>
              <a:off x="624" y="2502"/>
              <a:ext cx="1" cy="1"/>
            </a:xfrm>
            <a:prstGeom prst="line">
              <a:avLst/>
            </a:prstGeom>
            <a:noFill/>
            <a:ln w="28575">
              <a:solidFill>
                <a:schemeClr val="tx1"/>
              </a:solidFill>
              <a:round/>
              <a:headEnd/>
              <a:tailEnd/>
            </a:ln>
          </p:spPr>
          <p:txBody>
            <a:bodyPr/>
            <a:lstStyle/>
            <a:p>
              <a:endParaRPr lang="en-GB">
                <a:solidFill>
                  <a:srgbClr val="0070C0"/>
                </a:solidFill>
              </a:endParaRPr>
            </a:p>
          </p:txBody>
        </p:sp>
        <p:sp>
          <p:nvSpPr>
            <p:cNvPr id="85061" name="Line 228"/>
            <p:cNvSpPr>
              <a:spLocks noChangeShapeType="1"/>
            </p:cNvSpPr>
            <p:nvPr/>
          </p:nvSpPr>
          <p:spPr bwMode="auto">
            <a:xfrm>
              <a:off x="624" y="2477"/>
              <a:ext cx="1" cy="58"/>
            </a:xfrm>
            <a:prstGeom prst="line">
              <a:avLst/>
            </a:prstGeom>
            <a:noFill/>
            <a:ln w="28575">
              <a:solidFill>
                <a:schemeClr val="tx1"/>
              </a:solidFill>
              <a:round/>
              <a:headEnd/>
              <a:tailEnd/>
            </a:ln>
          </p:spPr>
          <p:txBody>
            <a:bodyPr/>
            <a:lstStyle/>
            <a:p>
              <a:endParaRPr lang="en-GB">
                <a:solidFill>
                  <a:srgbClr val="0070C0"/>
                </a:solidFill>
              </a:endParaRPr>
            </a:p>
          </p:txBody>
        </p:sp>
        <p:sp>
          <p:nvSpPr>
            <p:cNvPr id="85062" name="Line 229"/>
            <p:cNvSpPr>
              <a:spLocks noChangeShapeType="1"/>
            </p:cNvSpPr>
            <p:nvPr/>
          </p:nvSpPr>
          <p:spPr bwMode="auto">
            <a:xfrm>
              <a:off x="782" y="2110"/>
              <a:ext cx="27"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63" name="Line 230"/>
            <p:cNvSpPr>
              <a:spLocks noChangeShapeType="1"/>
            </p:cNvSpPr>
            <p:nvPr/>
          </p:nvSpPr>
          <p:spPr bwMode="auto">
            <a:xfrm rot="5400000">
              <a:off x="776" y="2113"/>
              <a:ext cx="1" cy="59"/>
            </a:xfrm>
            <a:prstGeom prst="line">
              <a:avLst/>
            </a:prstGeom>
            <a:noFill/>
            <a:ln w="12700">
              <a:solidFill>
                <a:schemeClr val="tx1"/>
              </a:solidFill>
              <a:round/>
              <a:headEnd/>
              <a:tailEnd/>
            </a:ln>
          </p:spPr>
          <p:txBody>
            <a:bodyPr/>
            <a:lstStyle/>
            <a:p>
              <a:endParaRPr lang="en-GB">
                <a:solidFill>
                  <a:srgbClr val="0070C0"/>
                </a:solidFill>
              </a:endParaRPr>
            </a:p>
          </p:txBody>
        </p:sp>
        <p:grpSp>
          <p:nvGrpSpPr>
            <p:cNvPr id="3" name="Group 231"/>
            <p:cNvGrpSpPr>
              <a:grpSpLocks/>
            </p:cNvGrpSpPr>
            <p:nvPr/>
          </p:nvGrpSpPr>
          <p:grpSpPr bwMode="auto">
            <a:xfrm rot="5400000">
              <a:off x="918" y="1908"/>
              <a:ext cx="70" cy="59"/>
              <a:chOff x="1122" y="2115"/>
              <a:chExt cx="75" cy="62"/>
            </a:xfrm>
          </p:grpSpPr>
          <p:sp>
            <p:nvSpPr>
              <p:cNvPr id="85155" name="Line 232"/>
              <p:cNvSpPr>
                <a:spLocks noChangeShapeType="1"/>
              </p:cNvSpPr>
              <p:nvPr/>
            </p:nvSpPr>
            <p:spPr bwMode="auto">
              <a:xfrm>
                <a:off x="1122" y="2141"/>
                <a:ext cx="74"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156" name="Line 233"/>
              <p:cNvSpPr>
                <a:spLocks noChangeShapeType="1"/>
              </p:cNvSpPr>
              <p:nvPr/>
            </p:nvSpPr>
            <p:spPr bwMode="auto">
              <a:xfrm>
                <a:off x="1196" y="2115"/>
                <a:ext cx="1" cy="62"/>
              </a:xfrm>
              <a:prstGeom prst="line">
                <a:avLst/>
              </a:prstGeom>
              <a:noFill/>
              <a:ln w="12700">
                <a:solidFill>
                  <a:srgbClr val="000304"/>
                </a:solidFill>
                <a:round/>
                <a:headEnd/>
                <a:tailEnd/>
              </a:ln>
            </p:spPr>
            <p:txBody>
              <a:bodyPr/>
              <a:lstStyle/>
              <a:p>
                <a:endParaRPr lang="en-GB">
                  <a:solidFill>
                    <a:srgbClr val="0070C0"/>
                  </a:solidFill>
                </a:endParaRPr>
              </a:p>
            </p:txBody>
          </p:sp>
        </p:grpSp>
        <p:grpSp>
          <p:nvGrpSpPr>
            <p:cNvPr id="4" name="Group 234"/>
            <p:cNvGrpSpPr>
              <a:grpSpLocks/>
            </p:cNvGrpSpPr>
            <p:nvPr/>
          </p:nvGrpSpPr>
          <p:grpSpPr bwMode="auto">
            <a:xfrm rot="5400000">
              <a:off x="1069" y="2017"/>
              <a:ext cx="97" cy="60"/>
              <a:chOff x="1298" y="2212"/>
              <a:chExt cx="103" cy="64"/>
            </a:xfrm>
          </p:grpSpPr>
          <p:sp>
            <p:nvSpPr>
              <p:cNvPr id="85153" name="Line 235"/>
              <p:cNvSpPr>
                <a:spLocks noChangeShapeType="1"/>
              </p:cNvSpPr>
              <p:nvPr/>
            </p:nvSpPr>
            <p:spPr bwMode="auto">
              <a:xfrm>
                <a:off x="1298" y="2239"/>
                <a:ext cx="102"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154" name="Line 236"/>
              <p:cNvSpPr>
                <a:spLocks noChangeShapeType="1"/>
              </p:cNvSpPr>
              <p:nvPr/>
            </p:nvSpPr>
            <p:spPr bwMode="auto">
              <a:xfrm>
                <a:off x="1400" y="2212"/>
                <a:ext cx="1" cy="64"/>
              </a:xfrm>
              <a:prstGeom prst="line">
                <a:avLst/>
              </a:prstGeom>
              <a:noFill/>
              <a:ln w="12700">
                <a:solidFill>
                  <a:srgbClr val="000304"/>
                </a:solidFill>
                <a:round/>
                <a:headEnd/>
                <a:tailEnd/>
              </a:ln>
            </p:spPr>
            <p:txBody>
              <a:bodyPr/>
              <a:lstStyle/>
              <a:p>
                <a:endParaRPr lang="en-GB">
                  <a:solidFill>
                    <a:srgbClr val="0070C0"/>
                  </a:solidFill>
                </a:endParaRPr>
              </a:p>
            </p:txBody>
          </p:sp>
        </p:grpSp>
        <p:grpSp>
          <p:nvGrpSpPr>
            <p:cNvPr id="5" name="Group 237"/>
            <p:cNvGrpSpPr>
              <a:grpSpLocks/>
            </p:cNvGrpSpPr>
            <p:nvPr/>
          </p:nvGrpSpPr>
          <p:grpSpPr bwMode="auto">
            <a:xfrm rot="5400000">
              <a:off x="1221" y="2213"/>
              <a:ext cx="113" cy="59"/>
              <a:chOff x="1465" y="2418"/>
              <a:chExt cx="121" cy="62"/>
            </a:xfrm>
          </p:grpSpPr>
          <p:sp>
            <p:nvSpPr>
              <p:cNvPr id="85151" name="Line 238"/>
              <p:cNvSpPr>
                <a:spLocks noChangeShapeType="1"/>
              </p:cNvSpPr>
              <p:nvPr/>
            </p:nvSpPr>
            <p:spPr bwMode="auto">
              <a:xfrm>
                <a:off x="1465" y="2444"/>
                <a:ext cx="120"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152" name="Line 239"/>
              <p:cNvSpPr>
                <a:spLocks noChangeShapeType="1"/>
              </p:cNvSpPr>
              <p:nvPr/>
            </p:nvSpPr>
            <p:spPr bwMode="auto">
              <a:xfrm>
                <a:off x="1585" y="2418"/>
                <a:ext cx="1" cy="62"/>
              </a:xfrm>
              <a:prstGeom prst="line">
                <a:avLst/>
              </a:prstGeom>
              <a:noFill/>
              <a:ln w="12700">
                <a:solidFill>
                  <a:srgbClr val="000304"/>
                </a:solidFill>
                <a:round/>
                <a:headEnd/>
                <a:tailEnd/>
              </a:ln>
            </p:spPr>
            <p:txBody>
              <a:bodyPr/>
              <a:lstStyle/>
              <a:p>
                <a:endParaRPr lang="en-GB">
                  <a:solidFill>
                    <a:srgbClr val="0070C0"/>
                  </a:solidFill>
                </a:endParaRPr>
              </a:p>
            </p:txBody>
          </p:sp>
        </p:grpSp>
        <p:grpSp>
          <p:nvGrpSpPr>
            <p:cNvPr id="6" name="Group 240"/>
            <p:cNvGrpSpPr>
              <a:grpSpLocks/>
            </p:cNvGrpSpPr>
            <p:nvPr/>
          </p:nvGrpSpPr>
          <p:grpSpPr bwMode="auto">
            <a:xfrm rot="5400000">
              <a:off x="1389" y="1939"/>
              <a:ext cx="132" cy="59"/>
              <a:chOff x="1649" y="2115"/>
              <a:chExt cx="141" cy="62"/>
            </a:xfrm>
          </p:grpSpPr>
          <p:sp>
            <p:nvSpPr>
              <p:cNvPr id="85149" name="Line 241"/>
              <p:cNvSpPr>
                <a:spLocks noChangeShapeType="1"/>
              </p:cNvSpPr>
              <p:nvPr/>
            </p:nvSpPr>
            <p:spPr bwMode="auto">
              <a:xfrm>
                <a:off x="1649" y="2141"/>
                <a:ext cx="139"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150" name="Line 242"/>
              <p:cNvSpPr>
                <a:spLocks noChangeShapeType="1"/>
              </p:cNvSpPr>
              <p:nvPr/>
            </p:nvSpPr>
            <p:spPr bwMode="auto">
              <a:xfrm>
                <a:off x="1788" y="2115"/>
                <a:ext cx="2" cy="62"/>
              </a:xfrm>
              <a:prstGeom prst="line">
                <a:avLst/>
              </a:prstGeom>
              <a:noFill/>
              <a:ln w="12700">
                <a:solidFill>
                  <a:srgbClr val="000304"/>
                </a:solidFill>
                <a:round/>
                <a:headEnd/>
                <a:tailEnd/>
              </a:ln>
            </p:spPr>
            <p:txBody>
              <a:bodyPr/>
              <a:lstStyle/>
              <a:p>
                <a:endParaRPr lang="en-GB">
                  <a:solidFill>
                    <a:srgbClr val="0070C0"/>
                  </a:solidFill>
                </a:endParaRPr>
              </a:p>
            </p:txBody>
          </p:sp>
        </p:grpSp>
        <p:grpSp>
          <p:nvGrpSpPr>
            <p:cNvPr id="7" name="Group 243"/>
            <p:cNvGrpSpPr>
              <a:grpSpLocks/>
            </p:cNvGrpSpPr>
            <p:nvPr/>
          </p:nvGrpSpPr>
          <p:grpSpPr bwMode="auto">
            <a:xfrm rot="5400000">
              <a:off x="1520" y="1560"/>
              <a:ext cx="139" cy="60"/>
              <a:chOff x="1798" y="1705"/>
              <a:chExt cx="149" cy="63"/>
            </a:xfrm>
          </p:grpSpPr>
          <p:sp>
            <p:nvSpPr>
              <p:cNvPr id="85147" name="Line 244"/>
              <p:cNvSpPr>
                <a:spLocks noChangeShapeType="1"/>
              </p:cNvSpPr>
              <p:nvPr/>
            </p:nvSpPr>
            <p:spPr bwMode="auto">
              <a:xfrm>
                <a:off x="1798" y="1732"/>
                <a:ext cx="147"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148" name="Line 245"/>
              <p:cNvSpPr>
                <a:spLocks noChangeShapeType="1"/>
              </p:cNvSpPr>
              <p:nvPr/>
            </p:nvSpPr>
            <p:spPr bwMode="auto">
              <a:xfrm>
                <a:off x="1945" y="1705"/>
                <a:ext cx="2" cy="63"/>
              </a:xfrm>
              <a:prstGeom prst="line">
                <a:avLst/>
              </a:prstGeom>
              <a:noFill/>
              <a:ln w="12700">
                <a:solidFill>
                  <a:srgbClr val="000304"/>
                </a:solidFill>
                <a:round/>
                <a:headEnd/>
                <a:tailEnd/>
              </a:ln>
            </p:spPr>
            <p:txBody>
              <a:bodyPr/>
              <a:lstStyle/>
              <a:p>
                <a:endParaRPr lang="en-GB">
                  <a:solidFill>
                    <a:srgbClr val="0070C0"/>
                  </a:solidFill>
                </a:endParaRPr>
              </a:p>
            </p:txBody>
          </p:sp>
        </p:grpSp>
        <p:grpSp>
          <p:nvGrpSpPr>
            <p:cNvPr id="8" name="Group 246"/>
            <p:cNvGrpSpPr>
              <a:grpSpLocks/>
            </p:cNvGrpSpPr>
            <p:nvPr/>
          </p:nvGrpSpPr>
          <p:grpSpPr bwMode="auto">
            <a:xfrm rot="5400000">
              <a:off x="1643" y="2205"/>
              <a:ext cx="166" cy="59"/>
              <a:chOff x="1936" y="2382"/>
              <a:chExt cx="178" cy="62"/>
            </a:xfrm>
          </p:grpSpPr>
          <p:sp>
            <p:nvSpPr>
              <p:cNvPr id="85145" name="Line 247"/>
              <p:cNvSpPr>
                <a:spLocks noChangeShapeType="1"/>
              </p:cNvSpPr>
              <p:nvPr/>
            </p:nvSpPr>
            <p:spPr bwMode="auto">
              <a:xfrm>
                <a:off x="1936" y="2409"/>
                <a:ext cx="177"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146" name="Line 248"/>
              <p:cNvSpPr>
                <a:spLocks noChangeShapeType="1"/>
              </p:cNvSpPr>
              <p:nvPr/>
            </p:nvSpPr>
            <p:spPr bwMode="auto">
              <a:xfrm>
                <a:off x="2113" y="2382"/>
                <a:ext cx="1" cy="62"/>
              </a:xfrm>
              <a:prstGeom prst="line">
                <a:avLst/>
              </a:prstGeom>
              <a:noFill/>
              <a:ln w="12700">
                <a:solidFill>
                  <a:srgbClr val="000304"/>
                </a:solidFill>
                <a:round/>
                <a:headEnd/>
                <a:tailEnd/>
              </a:ln>
            </p:spPr>
            <p:txBody>
              <a:bodyPr/>
              <a:lstStyle/>
              <a:p>
                <a:endParaRPr lang="en-GB">
                  <a:solidFill>
                    <a:srgbClr val="0070C0"/>
                  </a:solidFill>
                </a:endParaRPr>
              </a:p>
            </p:txBody>
          </p:sp>
        </p:grpSp>
        <p:grpSp>
          <p:nvGrpSpPr>
            <p:cNvPr id="9" name="Group 249"/>
            <p:cNvGrpSpPr>
              <a:grpSpLocks/>
            </p:cNvGrpSpPr>
            <p:nvPr/>
          </p:nvGrpSpPr>
          <p:grpSpPr bwMode="auto">
            <a:xfrm rot="5400000">
              <a:off x="1783" y="1805"/>
              <a:ext cx="148" cy="59"/>
              <a:chOff x="2076" y="1964"/>
              <a:chExt cx="158" cy="62"/>
            </a:xfrm>
          </p:grpSpPr>
          <p:sp>
            <p:nvSpPr>
              <p:cNvPr id="85143" name="Line 250"/>
              <p:cNvSpPr>
                <a:spLocks noChangeShapeType="1"/>
              </p:cNvSpPr>
              <p:nvPr/>
            </p:nvSpPr>
            <p:spPr bwMode="auto">
              <a:xfrm>
                <a:off x="2076" y="1991"/>
                <a:ext cx="157"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144" name="Line 251"/>
              <p:cNvSpPr>
                <a:spLocks noChangeShapeType="1"/>
              </p:cNvSpPr>
              <p:nvPr/>
            </p:nvSpPr>
            <p:spPr bwMode="auto">
              <a:xfrm>
                <a:off x="2233" y="1964"/>
                <a:ext cx="1" cy="62"/>
              </a:xfrm>
              <a:prstGeom prst="line">
                <a:avLst/>
              </a:prstGeom>
              <a:noFill/>
              <a:ln w="12700">
                <a:solidFill>
                  <a:srgbClr val="000304"/>
                </a:solidFill>
                <a:round/>
                <a:headEnd/>
                <a:tailEnd/>
              </a:ln>
            </p:spPr>
            <p:txBody>
              <a:bodyPr/>
              <a:lstStyle/>
              <a:p>
                <a:endParaRPr lang="en-GB">
                  <a:solidFill>
                    <a:srgbClr val="0070C0"/>
                  </a:solidFill>
                </a:endParaRPr>
              </a:p>
            </p:txBody>
          </p:sp>
        </p:grpSp>
        <p:grpSp>
          <p:nvGrpSpPr>
            <p:cNvPr id="10" name="Group 252"/>
            <p:cNvGrpSpPr>
              <a:grpSpLocks/>
            </p:cNvGrpSpPr>
            <p:nvPr/>
          </p:nvGrpSpPr>
          <p:grpSpPr bwMode="auto">
            <a:xfrm rot="5400000">
              <a:off x="1945" y="1955"/>
              <a:ext cx="174" cy="59"/>
              <a:chOff x="2261" y="2115"/>
              <a:chExt cx="186" cy="62"/>
            </a:xfrm>
          </p:grpSpPr>
          <p:sp>
            <p:nvSpPr>
              <p:cNvPr id="85141" name="Line 253"/>
              <p:cNvSpPr>
                <a:spLocks noChangeShapeType="1"/>
              </p:cNvSpPr>
              <p:nvPr/>
            </p:nvSpPr>
            <p:spPr bwMode="auto">
              <a:xfrm>
                <a:off x="2261" y="2141"/>
                <a:ext cx="185"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142" name="Line 254"/>
              <p:cNvSpPr>
                <a:spLocks noChangeShapeType="1"/>
              </p:cNvSpPr>
              <p:nvPr/>
            </p:nvSpPr>
            <p:spPr bwMode="auto">
              <a:xfrm>
                <a:off x="2446" y="2115"/>
                <a:ext cx="1" cy="62"/>
              </a:xfrm>
              <a:prstGeom prst="line">
                <a:avLst/>
              </a:prstGeom>
              <a:noFill/>
              <a:ln w="12700">
                <a:solidFill>
                  <a:srgbClr val="000304"/>
                </a:solidFill>
                <a:round/>
                <a:headEnd/>
                <a:tailEnd/>
              </a:ln>
            </p:spPr>
            <p:txBody>
              <a:bodyPr/>
              <a:lstStyle/>
              <a:p>
                <a:endParaRPr lang="en-GB">
                  <a:solidFill>
                    <a:srgbClr val="0070C0"/>
                  </a:solidFill>
                </a:endParaRPr>
              </a:p>
            </p:txBody>
          </p:sp>
        </p:grpSp>
        <p:grpSp>
          <p:nvGrpSpPr>
            <p:cNvPr id="11" name="Group 255"/>
            <p:cNvGrpSpPr>
              <a:grpSpLocks/>
            </p:cNvGrpSpPr>
            <p:nvPr/>
          </p:nvGrpSpPr>
          <p:grpSpPr bwMode="auto">
            <a:xfrm rot="5400000">
              <a:off x="2096" y="1754"/>
              <a:ext cx="147" cy="59"/>
              <a:chOff x="2409" y="1911"/>
              <a:chExt cx="158" cy="62"/>
            </a:xfrm>
          </p:grpSpPr>
          <p:sp>
            <p:nvSpPr>
              <p:cNvPr id="85139" name="Line 256"/>
              <p:cNvSpPr>
                <a:spLocks noChangeShapeType="1"/>
              </p:cNvSpPr>
              <p:nvPr/>
            </p:nvSpPr>
            <p:spPr bwMode="auto">
              <a:xfrm>
                <a:off x="2409" y="1937"/>
                <a:ext cx="157"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140" name="Line 257"/>
              <p:cNvSpPr>
                <a:spLocks noChangeShapeType="1"/>
              </p:cNvSpPr>
              <p:nvPr/>
            </p:nvSpPr>
            <p:spPr bwMode="auto">
              <a:xfrm>
                <a:off x="2566" y="1911"/>
                <a:ext cx="1" cy="62"/>
              </a:xfrm>
              <a:prstGeom prst="line">
                <a:avLst/>
              </a:prstGeom>
              <a:noFill/>
              <a:ln w="12700">
                <a:solidFill>
                  <a:srgbClr val="000304"/>
                </a:solidFill>
                <a:round/>
                <a:headEnd/>
                <a:tailEnd/>
              </a:ln>
            </p:spPr>
            <p:txBody>
              <a:bodyPr/>
              <a:lstStyle/>
              <a:p>
                <a:endParaRPr lang="en-GB">
                  <a:solidFill>
                    <a:srgbClr val="0070C0"/>
                  </a:solidFill>
                </a:endParaRPr>
              </a:p>
            </p:txBody>
          </p:sp>
        </p:grpSp>
        <p:grpSp>
          <p:nvGrpSpPr>
            <p:cNvPr id="12" name="Group 258"/>
            <p:cNvGrpSpPr>
              <a:grpSpLocks/>
            </p:cNvGrpSpPr>
            <p:nvPr/>
          </p:nvGrpSpPr>
          <p:grpSpPr bwMode="auto">
            <a:xfrm rot="5400000">
              <a:off x="2256" y="2036"/>
              <a:ext cx="156" cy="67"/>
              <a:chOff x="2584" y="2206"/>
              <a:chExt cx="167" cy="70"/>
            </a:xfrm>
          </p:grpSpPr>
          <p:sp>
            <p:nvSpPr>
              <p:cNvPr id="85137" name="Line 259"/>
              <p:cNvSpPr>
                <a:spLocks noChangeShapeType="1"/>
              </p:cNvSpPr>
              <p:nvPr/>
            </p:nvSpPr>
            <p:spPr bwMode="auto">
              <a:xfrm>
                <a:off x="2584" y="2239"/>
                <a:ext cx="166"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138" name="Line 260"/>
              <p:cNvSpPr>
                <a:spLocks noChangeShapeType="1"/>
              </p:cNvSpPr>
              <p:nvPr/>
            </p:nvSpPr>
            <p:spPr bwMode="auto">
              <a:xfrm>
                <a:off x="2750" y="2212"/>
                <a:ext cx="1" cy="64"/>
              </a:xfrm>
              <a:prstGeom prst="line">
                <a:avLst/>
              </a:prstGeom>
              <a:noFill/>
              <a:ln w="12700">
                <a:solidFill>
                  <a:schemeClr val="tx1"/>
                </a:solidFill>
                <a:round/>
                <a:headEnd/>
                <a:tailEnd/>
              </a:ln>
            </p:spPr>
            <p:txBody>
              <a:bodyPr/>
              <a:lstStyle/>
              <a:p>
                <a:endParaRPr lang="en-GB">
                  <a:solidFill>
                    <a:srgbClr val="0070C0"/>
                  </a:solidFill>
                </a:endParaRPr>
              </a:p>
            </p:txBody>
          </p:sp>
          <p:sp>
            <p:nvSpPr>
              <p:cNvPr id="170" name="Line 260"/>
              <p:cNvSpPr>
                <a:spLocks noChangeShapeType="1"/>
              </p:cNvSpPr>
              <p:nvPr/>
            </p:nvSpPr>
            <p:spPr bwMode="auto">
              <a:xfrm>
                <a:off x="2750" y="2206"/>
                <a:ext cx="1" cy="64"/>
              </a:xfrm>
              <a:prstGeom prst="line">
                <a:avLst/>
              </a:prstGeom>
              <a:noFill/>
              <a:ln w="12700">
                <a:solidFill>
                  <a:srgbClr val="000304"/>
                </a:solidFill>
                <a:round/>
                <a:headEnd/>
                <a:tailEnd/>
              </a:ln>
            </p:spPr>
            <p:txBody>
              <a:bodyPr/>
              <a:lstStyle/>
              <a:p>
                <a:endParaRPr lang="en-GB">
                  <a:solidFill>
                    <a:srgbClr val="0070C0"/>
                  </a:solidFill>
                </a:endParaRPr>
              </a:p>
            </p:txBody>
          </p:sp>
        </p:grpSp>
        <p:grpSp>
          <p:nvGrpSpPr>
            <p:cNvPr id="13" name="Group 261"/>
            <p:cNvGrpSpPr>
              <a:grpSpLocks/>
            </p:cNvGrpSpPr>
            <p:nvPr/>
          </p:nvGrpSpPr>
          <p:grpSpPr bwMode="auto">
            <a:xfrm rot="5400000">
              <a:off x="2523" y="2058"/>
              <a:ext cx="87" cy="59"/>
              <a:chOff x="2825" y="2267"/>
              <a:chExt cx="93" cy="62"/>
            </a:xfrm>
          </p:grpSpPr>
          <p:sp>
            <p:nvSpPr>
              <p:cNvPr id="85135" name="Line 262"/>
              <p:cNvSpPr>
                <a:spLocks noChangeShapeType="1"/>
              </p:cNvSpPr>
              <p:nvPr/>
            </p:nvSpPr>
            <p:spPr bwMode="auto">
              <a:xfrm>
                <a:off x="2825" y="2293"/>
                <a:ext cx="92"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136" name="Line 263"/>
              <p:cNvSpPr>
                <a:spLocks noChangeShapeType="1"/>
              </p:cNvSpPr>
              <p:nvPr/>
            </p:nvSpPr>
            <p:spPr bwMode="auto">
              <a:xfrm>
                <a:off x="2917" y="2267"/>
                <a:ext cx="1" cy="62"/>
              </a:xfrm>
              <a:prstGeom prst="line">
                <a:avLst/>
              </a:prstGeom>
              <a:noFill/>
              <a:ln w="12700">
                <a:solidFill>
                  <a:srgbClr val="000304"/>
                </a:solidFill>
                <a:round/>
                <a:headEnd/>
                <a:tailEnd/>
              </a:ln>
            </p:spPr>
            <p:txBody>
              <a:bodyPr/>
              <a:lstStyle/>
              <a:p>
                <a:endParaRPr lang="en-GB">
                  <a:solidFill>
                    <a:srgbClr val="0070C0"/>
                  </a:solidFill>
                </a:endParaRPr>
              </a:p>
            </p:txBody>
          </p:sp>
          <p:sp>
            <p:nvSpPr>
              <p:cNvPr id="171" name="Line 262"/>
              <p:cNvSpPr>
                <a:spLocks noChangeShapeType="1"/>
              </p:cNvSpPr>
              <p:nvPr/>
            </p:nvSpPr>
            <p:spPr bwMode="auto">
              <a:xfrm>
                <a:off x="2825" y="2287"/>
                <a:ext cx="92" cy="1"/>
              </a:xfrm>
              <a:prstGeom prst="line">
                <a:avLst/>
              </a:prstGeom>
              <a:noFill/>
              <a:ln w="12700">
                <a:solidFill>
                  <a:srgbClr val="000304"/>
                </a:solidFill>
                <a:round/>
                <a:headEnd/>
                <a:tailEnd/>
              </a:ln>
            </p:spPr>
            <p:txBody>
              <a:bodyPr/>
              <a:lstStyle/>
              <a:p>
                <a:endParaRPr lang="en-GB">
                  <a:solidFill>
                    <a:srgbClr val="0070C0"/>
                  </a:solidFill>
                </a:endParaRPr>
              </a:p>
            </p:txBody>
          </p:sp>
        </p:grpSp>
        <p:grpSp>
          <p:nvGrpSpPr>
            <p:cNvPr id="14" name="Group 264"/>
            <p:cNvGrpSpPr>
              <a:grpSpLocks/>
            </p:cNvGrpSpPr>
            <p:nvPr/>
          </p:nvGrpSpPr>
          <p:grpSpPr bwMode="auto">
            <a:xfrm rot="5400000">
              <a:off x="2851" y="2002"/>
              <a:ext cx="88" cy="61"/>
              <a:chOff x="3167" y="2212"/>
              <a:chExt cx="94" cy="64"/>
            </a:xfrm>
          </p:grpSpPr>
          <p:sp>
            <p:nvSpPr>
              <p:cNvPr id="85133" name="Line 265"/>
              <p:cNvSpPr>
                <a:spLocks noChangeShapeType="1"/>
              </p:cNvSpPr>
              <p:nvPr/>
            </p:nvSpPr>
            <p:spPr bwMode="auto">
              <a:xfrm>
                <a:off x="3167" y="2239"/>
                <a:ext cx="93"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134" name="Line 266"/>
              <p:cNvSpPr>
                <a:spLocks noChangeShapeType="1"/>
              </p:cNvSpPr>
              <p:nvPr/>
            </p:nvSpPr>
            <p:spPr bwMode="auto">
              <a:xfrm>
                <a:off x="3260" y="2212"/>
                <a:ext cx="1" cy="64"/>
              </a:xfrm>
              <a:prstGeom prst="line">
                <a:avLst/>
              </a:prstGeom>
              <a:noFill/>
              <a:ln w="12700">
                <a:solidFill>
                  <a:srgbClr val="000304"/>
                </a:solidFill>
                <a:round/>
                <a:headEnd/>
                <a:tailEnd/>
              </a:ln>
            </p:spPr>
            <p:txBody>
              <a:bodyPr/>
              <a:lstStyle/>
              <a:p>
                <a:endParaRPr lang="en-GB">
                  <a:solidFill>
                    <a:srgbClr val="0070C0"/>
                  </a:solidFill>
                </a:endParaRPr>
              </a:p>
            </p:txBody>
          </p:sp>
        </p:grpSp>
        <p:grpSp>
          <p:nvGrpSpPr>
            <p:cNvPr id="15" name="Group 267"/>
            <p:cNvGrpSpPr>
              <a:grpSpLocks/>
            </p:cNvGrpSpPr>
            <p:nvPr/>
          </p:nvGrpSpPr>
          <p:grpSpPr bwMode="auto">
            <a:xfrm rot="5400000">
              <a:off x="2992" y="2013"/>
              <a:ext cx="97" cy="61"/>
              <a:chOff x="3324" y="2212"/>
              <a:chExt cx="103" cy="64"/>
            </a:xfrm>
          </p:grpSpPr>
          <p:sp>
            <p:nvSpPr>
              <p:cNvPr id="85131" name="Line 268"/>
              <p:cNvSpPr>
                <a:spLocks noChangeShapeType="1"/>
              </p:cNvSpPr>
              <p:nvPr/>
            </p:nvSpPr>
            <p:spPr bwMode="auto">
              <a:xfrm>
                <a:off x="3324" y="2239"/>
                <a:ext cx="102"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132" name="Line 269"/>
              <p:cNvSpPr>
                <a:spLocks noChangeShapeType="1"/>
              </p:cNvSpPr>
              <p:nvPr/>
            </p:nvSpPr>
            <p:spPr bwMode="auto">
              <a:xfrm>
                <a:off x="3426" y="2212"/>
                <a:ext cx="1" cy="64"/>
              </a:xfrm>
              <a:prstGeom prst="line">
                <a:avLst/>
              </a:prstGeom>
              <a:noFill/>
              <a:ln w="12700">
                <a:solidFill>
                  <a:srgbClr val="000304"/>
                </a:solidFill>
                <a:round/>
                <a:headEnd/>
                <a:tailEnd/>
              </a:ln>
            </p:spPr>
            <p:txBody>
              <a:bodyPr/>
              <a:lstStyle/>
              <a:p>
                <a:endParaRPr lang="en-GB">
                  <a:solidFill>
                    <a:srgbClr val="0070C0"/>
                  </a:solidFill>
                </a:endParaRPr>
              </a:p>
            </p:txBody>
          </p:sp>
        </p:grpSp>
        <p:grpSp>
          <p:nvGrpSpPr>
            <p:cNvPr id="16" name="Group 270"/>
            <p:cNvGrpSpPr>
              <a:grpSpLocks/>
            </p:cNvGrpSpPr>
            <p:nvPr/>
          </p:nvGrpSpPr>
          <p:grpSpPr bwMode="auto">
            <a:xfrm rot="5400000">
              <a:off x="3285" y="2199"/>
              <a:ext cx="182" cy="59"/>
              <a:chOff x="3676" y="2364"/>
              <a:chExt cx="195" cy="62"/>
            </a:xfrm>
          </p:grpSpPr>
          <p:sp>
            <p:nvSpPr>
              <p:cNvPr id="85129" name="Line 271"/>
              <p:cNvSpPr>
                <a:spLocks noChangeShapeType="1"/>
              </p:cNvSpPr>
              <p:nvPr/>
            </p:nvSpPr>
            <p:spPr bwMode="auto">
              <a:xfrm>
                <a:off x="3676" y="2391"/>
                <a:ext cx="194"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130" name="Line 272"/>
              <p:cNvSpPr>
                <a:spLocks noChangeShapeType="1"/>
              </p:cNvSpPr>
              <p:nvPr/>
            </p:nvSpPr>
            <p:spPr bwMode="auto">
              <a:xfrm>
                <a:off x="3870" y="2364"/>
                <a:ext cx="1" cy="62"/>
              </a:xfrm>
              <a:prstGeom prst="line">
                <a:avLst/>
              </a:prstGeom>
              <a:noFill/>
              <a:ln w="12700">
                <a:solidFill>
                  <a:srgbClr val="000304"/>
                </a:solidFill>
                <a:round/>
                <a:headEnd/>
                <a:tailEnd/>
              </a:ln>
            </p:spPr>
            <p:txBody>
              <a:bodyPr/>
              <a:lstStyle/>
              <a:p>
                <a:endParaRPr lang="en-GB">
                  <a:solidFill>
                    <a:srgbClr val="0070C0"/>
                  </a:solidFill>
                </a:endParaRPr>
              </a:p>
            </p:txBody>
          </p:sp>
        </p:grpSp>
        <p:sp>
          <p:nvSpPr>
            <p:cNvPr id="85078" name="Line 273"/>
            <p:cNvSpPr>
              <a:spLocks noChangeShapeType="1"/>
            </p:cNvSpPr>
            <p:nvPr/>
          </p:nvSpPr>
          <p:spPr bwMode="auto">
            <a:xfrm>
              <a:off x="3538" y="2277"/>
              <a:ext cx="0"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79" name="Line 274"/>
            <p:cNvSpPr>
              <a:spLocks noChangeShapeType="1"/>
            </p:cNvSpPr>
            <p:nvPr/>
          </p:nvSpPr>
          <p:spPr bwMode="auto">
            <a:xfrm>
              <a:off x="3538" y="2252"/>
              <a:ext cx="0" cy="57"/>
            </a:xfrm>
            <a:prstGeom prst="line">
              <a:avLst/>
            </a:prstGeom>
            <a:noFill/>
            <a:ln w="12700">
              <a:solidFill>
                <a:schemeClr val="tx1"/>
              </a:solidFill>
              <a:round/>
              <a:headEnd/>
              <a:tailEnd/>
            </a:ln>
          </p:spPr>
          <p:txBody>
            <a:bodyPr/>
            <a:lstStyle/>
            <a:p>
              <a:endParaRPr lang="en-GB">
                <a:solidFill>
                  <a:srgbClr val="0070C0"/>
                </a:solidFill>
              </a:endParaRPr>
            </a:p>
          </p:txBody>
        </p:sp>
        <p:sp>
          <p:nvSpPr>
            <p:cNvPr id="85080" name="Line 275"/>
            <p:cNvSpPr>
              <a:spLocks noChangeShapeType="1"/>
            </p:cNvSpPr>
            <p:nvPr/>
          </p:nvSpPr>
          <p:spPr bwMode="auto">
            <a:xfrm>
              <a:off x="3915" y="1902"/>
              <a:ext cx="1"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81" name="Line 276"/>
            <p:cNvSpPr>
              <a:spLocks noChangeShapeType="1"/>
            </p:cNvSpPr>
            <p:nvPr/>
          </p:nvSpPr>
          <p:spPr bwMode="auto">
            <a:xfrm>
              <a:off x="3915" y="1878"/>
              <a:ext cx="1" cy="58"/>
            </a:xfrm>
            <a:prstGeom prst="line">
              <a:avLst/>
            </a:prstGeom>
            <a:noFill/>
            <a:ln w="12700">
              <a:solidFill>
                <a:schemeClr val="tx1"/>
              </a:solidFill>
              <a:round/>
              <a:headEnd/>
              <a:tailEnd/>
            </a:ln>
          </p:spPr>
          <p:txBody>
            <a:bodyPr/>
            <a:lstStyle/>
            <a:p>
              <a:endParaRPr lang="en-GB">
                <a:solidFill>
                  <a:srgbClr val="0070C0"/>
                </a:solidFill>
              </a:endParaRPr>
            </a:p>
          </p:txBody>
        </p:sp>
        <p:sp>
          <p:nvSpPr>
            <p:cNvPr id="85082" name="Line 277"/>
            <p:cNvSpPr>
              <a:spLocks noChangeShapeType="1"/>
            </p:cNvSpPr>
            <p:nvPr/>
          </p:nvSpPr>
          <p:spPr bwMode="auto">
            <a:xfrm>
              <a:off x="4240" y="2277"/>
              <a:ext cx="2"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83" name="Line 278"/>
            <p:cNvSpPr>
              <a:spLocks noChangeShapeType="1"/>
            </p:cNvSpPr>
            <p:nvPr/>
          </p:nvSpPr>
          <p:spPr bwMode="auto">
            <a:xfrm>
              <a:off x="4240" y="2252"/>
              <a:ext cx="2" cy="57"/>
            </a:xfrm>
            <a:prstGeom prst="line">
              <a:avLst/>
            </a:prstGeom>
            <a:noFill/>
            <a:ln w="12700">
              <a:solidFill>
                <a:schemeClr val="tx1"/>
              </a:solidFill>
              <a:round/>
              <a:headEnd/>
              <a:tailEnd/>
            </a:ln>
          </p:spPr>
          <p:txBody>
            <a:bodyPr/>
            <a:lstStyle/>
            <a:p>
              <a:endParaRPr lang="en-GB">
                <a:solidFill>
                  <a:srgbClr val="0070C0"/>
                </a:solidFill>
              </a:endParaRPr>
            </a:p>
          </p:txBody>
        </p:sp>
        <p:sp>
          <p:nvSpPr>
            <p:cNvPr id="85084" name="Line 279"/>
            <p:cNvSpPr>
              <a:spLocks noChangeShapeType="1"/>
            </p:cNvSpPr>
            <p:nvPr/>
          </p:nvSpPr>
          <p:spPr bwMode="auto">
            <a:xfrm>
              <a:off x="4573" y="2369"/>
              <a:ext cx="2"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85" name="Line 280"/>
            <p:cNvSpPr>
              <a:spLocks noChangeShapeType="1"/>
            </p:cNvSpPr>
            <p:nvPr/>
          </p:nvSpPr>
          <p:spPr bwMode="auto">
            <a:xfrm>
              <a:off x="4573" y="2344"/>
              <a:ext cx="2" cy="58"/>
            </a:xfrm>
            <a:prstGeom prst="line">
              <a:avLst/>
            </a:prstGeom>
            <a:noFill/>
            <a:ln w="12700">
              <a:solidFill>
                <a:schemeClr val="tx1"/>
              </a:solidFill>
              <a:round/>
              <a:headEnd/>
              <a:tailEnd/>
            </a:ln>
          </p:spPr>
          <p:txBody>
            <a:bodyPr/>
            <a:lstStyle/>
            <a:p>
              <a:endParaRPr lang="en-GB">
                <a:solidFill>
                  <a:srgbClr val="0070C0"/>
                </a:solidFill>
              </a:endParaRPr>
            </a:p>
          </p:txBody>
        </p:sp>
        <p:sp>
          <p:nvSpPr>
            <p:cNvPr id="85086" name="Line 281"/>
            <p:cNvSpPr>
              <a:spLocks noChangeShapeType="1"/>
            </p:cNvSpPr>
            <p:nvPr/>
          </p:nvSpPr>
          <p:spPr bwMode="auto">
            <a:xfrm>
              <a:off x="4915" y="2185"/>
              <a:ext cx="1" cy="1"/>
            </a:xfrm>
            <a:prstGeom prst="line">
              <a:avLst/>
            </a:prstGeom>
            <a:noFill/>
            <a:ln w="12700">
              <a:solidFill>
                <a:schemeClr val="tx1"/>
              </a:solidFill>
              <a:round/>
              <a:headEnd/>
              <a:tailEnd/>
            </a:ln>
          </p:spPr>
          <p:txBody>
            <a:bodyPr/>
            <a:lstStyle/>
            <a:p>
              <a:endParaRPr lang="en-GB">
                <a:solidFill>
                  <a:srgbClr val="0070C0"/>
                </a:solidFill>
              </a:endParaRPr>
            </a:p>
          </p:txBody>
        </p:sp>
        <p:sp>
          <p:nvSpPr>
            <p:cNvPr id="85087" name="Line 282"/>
            <p:cNvSpPr>
              <a:spLocks noChangeShapeType="1"/>
            </p:cNvSpPr>
            <p:nvPr/>
          </p:nvSpPr>
          <p:spPr bwMode="auto">
            <a:xfrm>
              <a:off x="4915" y="2161"/>
              <a:ext cx="1" cy="58"/>
            </a:xfrm>
            <a:prstGeom prst="line">
              <a:avLst/>
            </a:prstGeom>
            <a:noFill/>
            <a:ln w="12700">
              <a:solidFill>
                <a:schemeClr val="tx1"/>
              </a:solidFill>
              <a:round/>
              <a:headEnd/>
              <a:tailEnd/>
            </a:ln>
          </p:spPr>
          <p:txBody>
            <a:bodyPr/>
            <a:lstStyle/>
            <a:p>
              <a:endParaRPr lang="en-GB">
                <a:solidFill>
                  <a:srgbClr val="0070C0"/>
                </a:solidFill>
              </a:endParaRPr>
            </a:p>
          </p:txBody>
        </p:sp>
        <p:grpSp>
          <p:nvGrpSpPr>
            <p:cNvPr id="17" name="Group 283"/>
            <p:cNvGrpSpPr>
              <a:grpSpLocks/>
            </p:cNvGrpSpPr>
            <p:nvPr/>
          </p:nvGrpSpPr>
          <p:grpSpPr bwMode="auto">
            <a:xfrm>
              <a:off x="580" y="1479"/>
              <a:ext cx="4371" cy="1056"/>
              <a:chOff x="725" y="1688"/>
              <a:chExt cx="4607" cy="1130"/>
            </a:xfrm>
          </p:grpSpPr>
          <p:sp>
            <p:nvSpPr>
              <p:cNvPr id="85108" name="Oval 284"/>
              <p:cNvSpPr>
                <a:spLocks noChangeArrowheads="1"/>
              </p:cNvSpPr>
              <p:nvPr/>
            </p:nvSpPr>
            <p:spPr bwMode="auto">
              <a:xfrm>
                <a:off x="725" y="2738"/>
                <a:ext cx="83" cy="80"/>
              </a:xfrm>
              <a:prstGeom prst="ellipse">
                <a:avLst/>
              </a:prstGeom>
              <a:solidFill>
                <a:srgbClr val="00B0F0"/>
              </a:solidFill>
              <a:ln w="12700">
                <a:solidFill>
                  <a:schemeClr val="tx1"/>
                </a:solidFill>
                <a:round/>
                <a:headEnd/>
                <a:tailEnd/>
              </a:ln>
            </p:spPr>
            <p:txBody>
              <a:bodyPr/>
              <a:lstStyle/>
              <a:p>
                <a:endParaRPr lang="en-GB">
                  <a:solidFill>
                    <a:srgbClr val="0070C0"/>
                  </a:solidFill>
                </a:endParaRPr>
              </a:p>
            </p:txBody>
          </p:sp>
          <p:sp>
            <p:nvSpPr>
              <p:cNvPr id="85109" name="Oval 285"/>
              <p:cNvSpPr>
                <a:spLocks noChangeArrowheads="1"/>
              </p:cNvSpPr>
              <p:nvPr/>
            </p:nvSpPr>
            <p:spPr bwMode="auto">
              <a:xfrm>
                <a:off x="891" y="2320"/>
                <a:ext cx="84" cy="80"/>
              </a:xfrm>
              <a:prstGeom prst="ellipse">
                <a:avLst/>
              </a:prstGeom>
              <a:solidFill>
                <a:srgbClr val="00B0F0"/>
              </a:solidFill>
              <a:ln w="12700">
                <a:solidFill>
                  <a:schemeClr val="tx1"/>
                </a:solidFill>
                <a:round/>
                <a:headEnd/>
                <a:tailEnd/>
              </a:ln>
            </p:spPr>
            <p:txBody>
              <a:bodyPr/>
              <a:lstStyle/>
              <a:p>
                <a:endParaRPr lang="en-GB">
                  <a:solidFill>
                    <a:srgbClr val="0070C0"/>
                  </a:solidFill>
                </a:endParaRPr>
              </a:p>
            </p:txBody>
          </p:sp>
          <p:sp>
            <p:nvSpPr>
              <p:cNvPr id="85110" name="Oval 286"/>
              <p:cNvSpPr>
                <a:spLocks noChangeArrowheads="1"/>
              </p:cNvSpPr>
              <p:nvPr/>
            </p:nvSpPr>
            <p:spPr bwMode="auto">
              <a:xfrm>
                <a:off x="1076" y="2097"/>
                <a:ext cx="83" cy="80"/>
              </a:xfrm>
              <a:prstGeom prst="ellipse">
                <a:avLst/>
              </a:prstGeom>
              <a:solidFill>
                <a:srgbClr val="00B0F0"/>
              </a:solidFill>
              <a:ln w="12700">
                <a:solidFill>
                  <a:schemeClr val="tx1"/>
                </a:solidFill>
                <a:round/>
                <a:headEnd/>
                <a:tailEnd/>
              </a:ln>
            </p:spPr>
            <p:txBody>
              <a:bodyPr/>
              <a:lstStyle/>
              <a:p>
                <a:endParaRPr lang="en-GB">
                  <a:solidFill>
                    <a:srgbClr val="0070C0"/>
                  </a:solidFill>
                </a:endParaRPr>
              </a:p>
            </p:txBody>
          </p:sp>
          <p:sp>
            <p:nvSpPr>
              <p:cNvPr id="85111" name="Oval 287"/>
              <p:cNvSpPr>
                <a:spLocks noChangeArrowheads="1"/>
              </p:cNvSpPr>
              <p:nvPr/>
            </p:nvSpPr>
            <p:spPr bwMode="auto">
              <a:xfrm>
                <a:off x="1252" y="2195"/>
                <a:ext cx="84" cy="81"/>
              </a:xfrm>
              <a:prstGeom prst="ellipse">
                <a:avLst/>
              </a:prstGeom>
              <a:solidFill>
                <a:srgbClr val="00B0F0"/>
              </a:solidFill>
              <a:ln w="12700">
                <a:solidFill>
                  <a:schemeClr val="tx1"/>
                </a:solidFill>
                <a:round/>
                <a:headEnd/>
                <a:tailEnd/>
              </a:ln>
            </p:spPr>
            <p:txBody>
              <a:bodyPr/>
              <a:lstStyle/>
              <a:p>
                <a:endParaRPr lang="en-GB">
                  <a:solidFill>
                    <a:srgbClr val="0070C0"/>
                  </a:solidFill>
                </a:endParaRPr>
              </a:p>
            </p:txBody>
          </p:sp>
          <p:sp>
            <p:nvSpPr>
              <p:cNvPr id="85112" name="Oval 288"/>
              <p:cNvSpPr>
                <a:spLocks noChangeArrowheads="1"/>
              </p:cNvSpPr>
              <p:nvPr/>
            </p:nvSpPr>
            <p:spPr bwMode="auto">
              <a:xfrm>
                <a:off x="1419" y="2400"/>
                <a:ext cx="83" cy="80"/>
              </a:xfrm>
              <a:prstGeom prst="ellipse">
                <a:avLst/>
              </a:prstGeom>
              <a:solidFill>
                <a:srgbClr val="00B0F0"/>
              </a:solidFill>
              <a:ln w="12700">
                <a:solidFill>
                  <a:schemeClr val="tx1"/>
                </a:solidFill>
                <a:round/>
                <a:headEnd/>
                <a:tailEnd/>
              </a:ln>
            </p:spPr>
            <p:txBody>
              <a:bodyPr/>
              <a:lstStyle/>
              <a:p>
                <a:endParaRPr lang="en-GB">
                  <a:solidFill>
                    <a:srgbClr val="0070C0"/>
                  </a:solidFill>
                </a:endParaRPr>
              </a:p>
            </p:txBody>
          </p:sp>
          <p:sp>
            <p:nvSpPr>
              <p:cNvPr id="85113" name="Oval 289"/>
              <p:cNvSpPr>
                <a:spLocks noChangeArrowheads="1"/>
              </p:cNvSpPr>
              <p:nvPr/>
            </p:nvSpPr>
            <p:spPr bwMode="auto">
              <a:xfrm>
                <a:off x="1603" y="2097"/>
                <a:ext cx="84" cy="80"/>
              </a:xfrm>
              <a:prstGeom prst="ellipse">
                <a:avLst/>
              </a:prstGeom>
              <a:solidFill>
                <a:srgbClr val="00B0F0"/>
              </a:solidFill>
              <a:ln w="12700">
                <a:solidFill>
                  <a:schemeClr val="tx1"/>
                </a:solidFill>
                <a:round/>
                <a:headEnd/>
                <a:tailEnd/>
              </a:ln>
            </p:spPr>
            <p:txBody>
              <a:bodyPr/>
              <a:lstStyle/>
              <a:p>
                <a:endParaRPr lang="en-GB">
                  <a:solidFill>
                    <a:srgbClr val="0070C0"/>
                  </a:solidFill>
                </a:endParaRPr>
              </a:p>
            </p:txBody>
          </p:sp>
          <p:sp>
            <p:nvSpPr>
              <p:cNvPr id="85114" name="Oval 290"/>
              <p:cNvSpPr>
                <a:spLocks noChangeArrowheads="1"/>
              </p:cNvSpPr>
              <p:nvPr/>
            </p:nvSpPr>
            <p:spPr bwMode="auto">
              <a:xfrm>
                <a:off x="1752" y="1688"/>
                <a:ext cx="82" cy="80"/>
              </a:xfrm>
              <a:prstGeom prst="ellipse">
                <a:avLst/>
              </a:prstGeom>
              <a:solidFill>
                <a:srgbClr val="00B0F0"/>
              </a:solidFill>
              <a:ln w="12700">
                <a:solidFill>
                  <a:schemeClr val="tx1"/>
                </a:solidFill>
                <a:round/>
                <a:headEnd/>
                <a:tailEnd/>
              </a:ln>
            </p:spPr>
            <p:txBody>
              <a:bodyPr/>
              <a:lstStyle/>
              <a:p>
                <a:endParaRPr lang="en-GB">
                  <a:solidFill>
                    <a:srgbClr val="0070C0"/>
                  </a:solidFill>
                </a:endParaRPr>
              </a:p>
            </p:txBody>
          </p:sp>
          <p:sp>
            <p:nvSpPr>
              <p:cNvPr id="85115" name="Oval 291"/>
              <p:cNvSpPr>
                <a:spLocks noChangeArrowheads="1"/>
              </p:cNvSpPr>
              <p:nvPr/>
            </p:nvSpPr>
            <p:spPr bwMode="auto">
              <a:xfrm>
                <a:off x="1890" y="2364"/>
                <a:ext cx="83" cy="80"/>
              </a:xfrm>
              <a:prstGeom prst="ellipse">
                <a:avLst/>
              </a:prstGeom>
              <a:solidFill>
                <a:srgbClr val="00B0F0"/>
              </a:solidFill>
              <a:ln w="12700">
                <a:solidFill>
                  <a:schemeClr val="tx1"/>
                </a:solidFill>
                <a:round/>
                <a:headEnd/>
                <a:tailEnd/>
              </a:ln>
            </p:spPr>
            <p:txBody>
              <a:bodyPr/>
              <a:lstStyle/>
              <a:p>
                <a:endParaRPr lang="en-GB">
                  <a:solidFill>
                    <a:srgbClr val="0070C0"/>
                  </a:solidFill>
                </a:endParaRPr>
              </a:p>
            </p:txBody>
          </p:sp>
          <p:sp>
            <p:nvSpPr>
              <p:cNvPr id="85116" name="Oval 292"/>
              <p:cNvSpPr>
                <a:spLocks noChangeArrowheads="1"/>
              </p:cNvSpPr>
              <p:nvPr/>
            </p:nvSpPr>
            <p:spPr bwMode="auto">
              <a:xfrm>
                <a:off x="2030" y="1946"/>
                <a:ext cx="83" cy="80"/>
              </a:xfrm>
              <a:prstGeom prst="ellipse">
                <a:avLst/>
              </a:prstGeom>
              <a:solidFill>
                <a:srgbClr val="00B0F0"/>
              </a:solidFill>
              <a:ln w="12700">
                <a:solidFill>
                  <a:schemeClr val="tx1"/>
                </a:solidFill>
                <a:round/>
                <a:headEnd/>
                <a:tailEnd/>
              </a:ln>
            </p:spPr>
            <p:txBody>
              <a:bodyPr/>
              <a:lstStyle/>
              <a:p>
                <a:endParaRPr lang="en-GB">
                  <a:solidFill>
                    <a:srgbClr val="0070C0"/>
                  </a:solidFill>
                </a:endParaRPr>
              </a:p>
            </p:txBody>
          </p:sp>
          <p:sp>
            <p:nvSpPr>
              <p:cNvPr id="85117" name="Oval 293"/>
              <p:cNvSpPr>
                <a:spLocks noChangeArrowheads="1"/>
              </p:cNvSpPr>
              <p:nvPr/>
            </p:nvSpPr>
            <p:spPr bwMode="auto">
              <a:xfrm>
                <a:off x="2215" y="2097"/>
                <a:ext cx="83" cy="80"/>
              </a:xfrm>
              <a:prstGeom prst="ellipse">
                <a:avLst/>
              </a:prstGeom>
              <a:solidFill>
                <a:srgbClr val="00B0F0"/>
              </a:solidFill>
              <a:ln w="12700">
                <a:solidFill>
                  <a:schemeClr val="tx1"/>
                </a:solidFill>
                <a:round/>
                <a:headEnd/>
                <a:tailEnd/>
              </a:ln>
            </p:spPr>
            <p:txBody>
              <a:bodyPr/>
              <a:lstStyle/>
              <a:p>
                <a:endParaRPr lang="en-GB">
                  <a:solidFill>
                    <a:srgbClr val="0070C0"/>
                  </a:solidFill>
                </a:endParaRPr>
              </a:p>
            </p:txBody>
          </p:sp>
          <p:sp>
            <p:nvSpPr>
              <p:cNvPr id="85118" name="Oval 294"/>
              <p:cNvSpPr>
                <a:spLocks noChangeArrowheads="1"/>
              </p:cNvSpPr>
              <p:nvPr/>
            </p:nvSpPr>
            <p:spPr bwMode="auto">
              <a:xfrm>
                <a:off x="2362" y="1892"/>
                <a:ext cx="84" cy="81"/>
              </a:xfrm>
              <a:prstGeom prst="ellipse">
                <a:avLst/>
              </a:prstGeom>
              <a:solidFill>
                <a:srgbClr val="00B0F0"/>
              </a:solidFill>
              <a:ln w="12700">
                <a:solidFill>
                  <a:schemeClr val="tx1"/>
                </a:solidFill>
                <a:round/>
                <a:headEnd/>
                <a:tailEnd/>
              </a:ln>
            </p:spPr>
            <p:txBody>
              <a:bodyPr/>
              <a:lstStyle/>
              <a:p>
                <a:endParaRPr lang="en-GB">
                  <a:solidFill>
                    <a:srgbClr val="0070C0"/>
                  </a:solidFill>
                </a:endParaRPr>
              </a:p>
            </p:txBody>
          </p:sp>
          <p:sp>
            <p:nvSpPr>
              <p:cNvPr id="85119" name="Oval 295"/>
              <p:cNvSpPr>
                <a:spLocks noChangeArrowheads="1"/>
              </p:cNvSpPr>
              <p:nvPr/>
            </p:nvSpPr>
            <p:spPr bwMode="auto">
              <a:xfrm>
                <a:off x="2538" y="2195"/>
                <a:ext cx="83" cy="81"/>
              </a:xfrm>
              <a:prstGeom prst="ellipse">
                <a:avLst/>
              </a:prstGeom>
              <a:solidFill>
                <a:srgbClr val="00B0F0"/>
              </a:solidFill>
              <a:ln w="12700">
                <a:solidFill>
                  <a:schemeClr val="tx1"/>
                </a:solidFill>
                <a:round/>
                <a:headEnd/>
                <a:tailEnd/>
              </a:ln>
            </p:spPr>
            <p:txBody>
              <a:bodyPr/>
              <a:lstStyle/>
              <a:p>
                <a:endParaRPr lang="en-GB">
                  <a:solidFill>
                    <a:srgbClr val="0070C0"/>
                  </a:solidFill>
                </a:endParaRPr>
              </a:p>
            </p:txBody>
          </p:sp>
          <p:sp>
            <p:nvSpPr>
              <p:cNvPr id="85120" name="Oval 296"/>
              <p:cNvSpPr>
                <a:spLocks noChangeArrowheads="1"/>
              </p:cNvSpPr>
              <p:nvPr/>
            </p:nvSpPr>
            <p:spPr bwMode="auto">
              <a:xfrm>
                <a:off x="2779" y="2249"/>
                <a:ext cx="83" cy="80"/>
              </a:xfrm>
              <a:prstGeom prst="ellipse">
                <a:avLst/>
              </a:prstGeom>
              <a:solidFill>
                <a:srgbClr val="00B0F0"/>
              </a:solidFill>
              <a:ln w="12700">
                <a:solidFill>
                  <a:schemeClr val="tx1"/>
                </a:solidFill>
                <a:round/>
                <a:headEnd/>
                <a:tailEnd/>
              </a:ln>
            </p:spPr>
            <p:txBody>
              <a:bodyPr/>
              <a:lstStyle/>
              <a:p>
                <a:endParaRPr lang="en-GB">
                  <a:solidFill>
                    <a:srgbClr val="0070C0"/>
                  </a:solidFill>
                </a:endParaRPr>
              </a:p>
            </p:txBody>
          </p:sp>
          <p:sp>
            <p:nvSpPr>
              <p:cNvPr id="85121" name="Oval 297"/>
              <p:cNvSpPr>
                <a:spLocks noChangeArrowheads="1"/>
              </p:cNvSpPr>
              <p:nvPr/>
            </p:nvSpPr>
            <p:spPr bwMode="auto">
              <a:xfrm>
                <a:off x="3121" y="2195"/>
                <a:ext cx="83" cy="81"/>
              </a:xfrm>
              <a:prstGeom prst="ellipse">
                <a:avLst/>
              </a:prstGeom>
              <a:solidFill>
                <a:srgbClr val="00B0F0"/>
              </a:solidFill>
              <a:ln w="12700">
                <a:solidFill>
                  <a:schemeClr val="tx1"/>
                </a:solidFill>
                <a:round/>
                <a:headEnd/>
                <a:tailEnd/>
              </a:ln>
            </p:spPr>
            <p:txBody>
              <a:bodyPr/>
              <a:lstStyle/>
              <a:p>
                <a:endParaRPr lang="en-GB">
                  <a:solidFill>
                    <a:srgbClr val="0070C0"/>
                  </a:solidFill>
                </a:endParaRPr>
              </a:p>
            </p:txBody>
          </p:sp>
          <p:sp>
            <p:nvSpPr>
              <p:cNvPr id="85122" name="Oval 298"/>
              <p:cNvSpPr>
                <a:spLocks noChangeArrowheads="1"/>
              </p:cNvSpPr>
              <p:nvPr/>
            </p:nvSpPr>
            <p:spPr bwMode="auto">
              <a:xfrm>
                <a:off x="3278" y="2195"/>
                <a:ext cx="83" cy="81"/>
              </a:xfrm>
              <a:prstGeom prst="ellipse">
                <a:avLst/>
              </a:prstGeom>
              <a:solidFill>
                <a:srgbClr val="00B0F0"/>
              </a:solidFill>
              <a:ln w="12700">
                <a:solidFill>
                  <a:schemeClr val="tx1"/>
                </a:solidFill>
                <a:round/>
                <a:headEnd/>
                <a:tailEnd/>
              </a:ln>
            </p:spPr>
            <p:txBody>
              <a:bodyPr/>
              <a:lstStyle/>
              <a:p>
                <a:endParaRPr lang="en-GB">
                  <a:solidFill>
                    <a:srgbClr val="0070C0"/>
                  </a:solidFill>
                </a:endParaRPr>
              </a:p>
            </p:txBody>
          </p:sp>
          <p:sp>
            <p:nvSpPr>
              <p:cNvPr id="85123" name="Oval 299"/>
              <p:cNvSpPr>
                <a:spLocks noChangeArrowheads="1"/>
              </p:cNvSpPr>
              <p:nvPr/>
            </p:nvSpPr>
            <p:spPr bwMode="auto">
              <a:xfrm>
                <a:off x="3629" y="2347"/>
                <a:ext cx="83" cy="79"/>
              </a:xfrm>
              <a:prstGeom prst="ellipse">
                <a:avLst/>
              </a:prstGeom>
              <a:solidFill>
                <a:srgbClr val="00B0F0"/>
              </a:solidFill>
              <a:ln w="12700">
                <a:solidFill>
                  <a:schemeClr val="tx1"/>
                </a:solidFill>
                <a:round/>
                <a:headEnd/>
                <a:tailEnd/>
              </a:ln>
            </p:spPr>
            <p:txBody>
              <a:bodyPr/>
              <a:lstStyle/>
              <a:p>
                <a:endParaRPr lang="en-GB">
                  <a:solidFill>
                    <a:srgbClr val="0070C0"/>
                  </a:solidFill>
                </a:endParaRPr>
              </a:p>
            </p:txBody>
          </p:sp>
          <p:sp>
            <p:nvSpPr>
              <p:cNvPr id="85124" name="Oval 300"/>
              <p:cNvSpPr>
                <a:spLocks noChangeArrowheads="1"/>
              </p:cNvSpPr>
              <p:nvPr/>
            </p:nvSpPr>
            <p:spPr bwMode="auto">
              <a:xfrm>
                <a:off x="3795" y="2497"/>
                <a:ext cx="84" cy="80"/>
              </a:xfrm>
              <a:prstGeom prst="ellipse">
                <a:avLst/>
              </a:prstGeom>
              <a:solidFill>
                <a:srgbClr val="00B0F0"/>
              </a:solidFill>
              <a:ln w="12700">
                <a:solidFill>
                  <a:schemeClr val="tx1"/>
                </a:solidFill>
                <a:round/>
                <a:headEnd/>
                <a:tailEnd/>
              </a:ln>
            </p:spPr>
            <p:txBody>
              <a:bodyPr/>
              <a:lstStyle/>
              <a:p>
                <a:endParaRPr lang="en-GB">
                  <a:solidFill>
                    <a:srgbClr val="0070C0"/>
                  </a:solidFill>
                </a:endParaRPr>
              </a:p>
            </p:txBody>
          </p:sp>
          <p:sp>
            <p:nvSpPr>
              <p:cNvPr id="85125" name="Oval 301"/>
              <p:cNvSpPr>
                <a:spLocks noChangeArrowheads="1"/>
              </p:cNvSpPr>
              <p:nvPr/>
            </p:nvSpPr>
            <p:spPr bwMode="auto">
              <a:xfrm>
                <a:off x="4193" y="2097"/>
                <a:ext cx="84" cy="80"/>
              </a:xfrm>
              <a:prstGeom prst="ellipse">
                <a:avLst/>
              </a:prstGeom>
              <a:solidFill>
                <a:srgbClr val="00B0F0"/>
              </a:solidFill>
              <a:ln w="12700">
                <a:solidFill>
                  <a:schemeClr val="tx1"/>
                </a:solidFill>
                <a:round/>
                <a:headEnd/>
                <a:tailEnd/>
              </a:ln>
            </p:spPr>
            <p:txBody>
              <a:bodyPr/>
              <a:lstStyle/>
              <a:p>
                <a:endParaRPr lang="en-GB">
                  <a:solidFill>
                    <a:srgbClr val="0070C0"/>
                  </a:solidFill>
                </a:endParaRPr>
              </a:p>
            </p:txBody>
          </p:sp>
          <p:sp>
            <p:nvSpPr>
              <p:cNvPr id="85126" name="Oval 302"/>
              <p:cNvSpPr>
                <a:spLocks noChangeArrowheads="1"/>
              </p:cNvSpPr>
              <p:nvPr/>
            </p:nvSpPr>
            <p:spPr bwMode="auto">
              <a:xfrm>
                <a:off x="4535" y="2497"/>
                <a:ext cx="84" cy="80"/>
              </a:xfrm>
              <a:prstGeom prst="ellipse">
                <a:avLst/>
              </a:prstGeom>
              <a:solidFill>
                <a:srgbClr val="00B0F0"/>
              </a:solidFill>
              <a:ln w="12700">
                <a:solidFill>
                  <a:schemeClr val="tx1"/>
                </a:solidFill>
                <a:round/>
                <a:headEnd/>
                <a:tailEnd/>
              </a:ln>
            </p:spPr>
            <p:txBody>
              <a:bodyPr/>
              <a:lstStyle/>
              <a:p>
                <a:endParaRPr lang="en-GB">
                  <a:solidFill>
                    <a:srgbClr val="0070C0"/>
                  </a:solidFill>
                </a:endParaRPr>
              </a:p>
            </p:txBody>
          </p:sp>
          <p:sp>
            <p:nvSpPr>
              <p:cNvPr id="85127" name="Oval 303"/>
              <p:cNvSpPr>
                <a:spLocks noChangeArrowheads="1"/>
              </p:cNvSpPr>
              <p:nvPr/>
            </p:nvSpPr>
            <p:spPr bwMode="auto">
              <a:xfrm>
                <a:off x="4887" y="2596"/>
                <a:ext cx="85" cy="80"/>
              </a:xfrm>
              <a:prstGeom prst="ellipse">
                <a:avLst/>
              </a:prstGeom>
              <a:solidFill>
                <a:srgbClr val="00B0F0"/>
              </a:solidFill>
              <a:ln w="12700">
                <a:solidFill>
                  <a:schemeClr val="tx1"/>
                </a:solidFill>
                <a:round/>
                <a:headEnd/>
                <a:tailEnd/>
              </a:ln>
            </p:spPr>
            <p:txBody>
              <a:bodyPr/>
              <a:lstStyle/>
              <a:p>
                <a:endParaRPr lang="en-GB">
                  <a:solidFill>
                    <a:srgbClr val="0070C0"/>
                  </a:solidFill>
                </a:endParaRPr>
              </a:p>
            </p:txBody>
          </p:sp>
          <p:sp>
            <p:nvSpPr>
              <p:cNvPr id="85128" name="Oval 304"/>
              <p:cNvSpPr>
                <a:spLocks noChangeArrowheads="1"/>
              </p:cNvSpPr>
              <p:nvPr/>
            </p:nvSpPr>
            <p:spPr bwMode="auto">
              <a:xfrm>
                <a:off x="5248" y="2400"/>
                <a:ext cx="84" cy="80"/>
              </a:xfrm>
              <a:prstGeom prst="ellipse">
                <a:avLst/>
              </a:prstGeom>
              <a:solidFill>
                <a:srgbClr val="00B0F0"/>
              </a:solidFill>
              <a:ln w="12700">
                <a:solidFill>
                  <a:schemeClr val="tx1"/>
                </a:solidFill>
                <a:round/>
                <a:headEnd/>
                <a:tailEnd/>
              </a:ln>
            </p:spPr>
            <p:txBody>
              <a:bodyPr/>
              <a:lstStyle/>
              <a:p>
                <a:endParaRPr lang="en-GB">
                  <a:solidFill>
                    <a:srgbClr val="0070C0"/>
                  </a:solidFill>
                </a:endParaRPr>
              </a:p>
            </p:txBody>
          </p:sp>
        </p:grpSp>
        <p:sp>
          <p:nvSpPr>
            <p:cNvPr id="85089" name="Rectangle 305"/>
            <p:cNvSpPr>
              <a:spLocks noChangeArrowheads="1"/>
            </p:cNvSpPr>
            <p:nvPr/>
          </p:nvSpPr>
          <p:spPr bwMode="auto">
            <a:xfrm>
              <a:off x="350" y="2968"/>
              <a:ext cx="173" cy="183"/>
            </a:xfrm>
            <a:prstGeom prst="rect">
              <a:avLst/>
            </a:prstGeom>
            <a:noFill/>
            <a:ln w="9525">
              <a:noFill/>
              <a:miter lim="800000"/>
              <a:headEnd/>
              <a:tailEnd/>
            </a:ln>
          </p:spPr>
          <p:txBody>
            <a:bodyPr wrap="none" lIns="0" tIns="0" rIns="0" bIns="0">
              <a:spAutoFit/>
            </a:bodyPr>
            <a:lstStyle/>
            <a:p>
              <a:pPr algn="r"/>
              <a:r>
                <a:rPr lang="de-DE" sz="1600" b="1" dirty="0">
                  <a:solidFill>
                    <a:srgbClr val="0070C0"/>
                  </a:solidFill>
                </a:rPr>
                <a:t>10</a:t>
              </a:r>
            </a:p>
          </p:txBody>
        </p:sp>
        <p:sp>
          <p:nvSpPr>
            <p:cNvPr id="85090" name="Rectangle 306"/>
            <p:cNvSpPr>
              <a:spLocks noChangeArrowheads="1"/>
            </p:cNvSpPr>
            <p:nvPr/>
          </p:nvSpPr>
          <p:spPr bwMode="auto">
            <a:xfrm>
              <a:off x="350" y="2493"/>
              <a:ext cx="173" cy="183"/>
            </a:xfrm>
            <a:prstGeom prst="rect">
              <a:avLst/>
            </a:prstGeom>
            <a:noFill/>
            <a:ln w="9525">
              <a:noFill/>
              <a:miter lim="800000"/>
              <a:headEnd/>
              <a:tailEnd/>
            </a:ln>
          </p:spPr>
          <p:txBody>
            <a:bodyPr wrap="none" lIns="0" tIns="0" rIns="0" bIns="0">
              <a:spAutoFit/>
            </a:bodyPr>
            <a:lstStyle/>
            <a:p>
              <a:pPr algn="r"/>
              <a:r>
                <a:rPr lang="de-DE" sz="1600" b="1" dirty="0">
                  <a:solidFill>
                    <a:srgbClr val="0070C0"/>
                  </a:solidFill>
                </a:rPr>
                <a:t>15</a:t>
              </a:r>
            </a:p>
          </p:txBody>
        </p:sp>
        <p:sp>
          <p:nvSpPr>
            <p:cNvPr id="85091" name="Rectangle 307"/>
            <p:cNvSpPr>
              <a:spLocks noChangeArrowheads="1"/>
            </p:cNvSpPr>
            <p:nvPr/>
          </p:nvSpPr>
          <p:spPr bwMode="auto">
            <a:xfrm>
              <a:off x="350" y="2020"/>
              <a:ext cx="173" cy="183"/>
            </a:xfrm>
            <a:prstGeom prst="rect">
              <a:avLst/>
            </a:prstGeom>
            <a:noFill/>
            <a:ln w="9525">
              <a:noFill/>
              <a:miter lim="800000"/>
              <a:headEnd/>
              <a:tailEnd/>
            </a:ln>
          </p:spPr>
          <p:txBody>
            <a:bodyPr wrap="none" lIns="0" tIns="0" rIns="0" bIns="0">
              <a:spAutoFit/>
            </a:bodyPr>
            <a:lstStyle/>
            <a:p>
              <a:pPr algn="r"/>
              <a:r>
                <a:rPr lang="de-DE" sz="1600" b="1" dirty="0">
                  <a:solidFill>
                    <a:srgbClr val="0070C0"/>
                  </a:solidFill>
                </a:rPr>
                <a:t>20</a:t>
              </a:r>
            </a:p>
          </p:txBody>
        </p:sp>
        <p:sp>
          <p:nvSpPr>
            <p:cNvPr id="85092" name="Rectangle 308"/>
            <p:cNvSpPr>
              <a:spLocks noChangeArrowheads="1"/>
            </p:cNvSpPr>
            <p:nvPr/>
          </p:nvSpPr>
          <p:spPr bwMode="auto">
            <a:xfrm>
              <a:off x="350" y="1545"/>
              <a:ext cx="173" cy="183"/>
            </a:xfrm>
            <a:prstGeom prst="rect">
              <a:avLst/>
            </a:prstGeom>
            <a:noFill/>
            <a:ln w="9525">
              <a:noFill/>
              <a:miter lim="800000"/>
              <a:headEnd/>
              <a:tailEnd/>
            </a:ln>
          </p:spPr>
          <p:txBody>
            <a:bodyPr wrap="none" lIns="0" tIns="0" rIns="0" bIns="0">
              <a:spAutoFit/>
            </a:bodyPr>
            <a:lstStyle/>
            <a:p>
              <a:pPr algn="r"/>
              <a:r>
                <a:rPr lang="de-DE" sz="1600" b="1" dirty="0">
                  <a:solidFill>
                    <a:srgbClr val="0070C0"/>
                  </a:solidFill>
                </a:rPr>
                <a:t>25</a:t>
              </a:r>
            </a:p>
          </p:txBody>
        </p:sp>
        <p:sp>
          <p:nvSpPr>
            <p:cNvPr id="85093" name="Rectangle 309"/>
            <p:cNvSpPr>
              <a:spLocks noChangeArrowheads="1"/>
            </p:cNvSpPr>
            <p:nvPr/>
          </p:nvSpPr>
          <p:spPr bwMode="auto">
            <a:xfrm>
              <a:off x="350" y="1080"/>
              <a:ext cx="173" cy="183"/>
            </a:xfrm>
            <a:prstGeom prst="rect">
              <a:avLst/>
            </a:prstGeom>
            <a:noFill/>
            <a:ln w="9525">
              <a:noFill/>
              <a:miter lim="800000"/>
              <a:headEnd/>
              <a:tailEnd/>
            </a:ln>
          </p:spPr>
          <p:txBody>
            <a:bodyPr wrap="none" lIns="0" tIns="0" rIns="0" bIns="0">
              <a:spAutoFit/>
            </a:bodyPr>
            <a:lstStyle/>
            <a:p>
              <a:pPr algn="r"/>
              <a:r>
                <a:rPr lang="de-DE" sz="1600" b="1" dirty="0">
                  <a:solidFill>
                    <a:srgbClr val="0070C0"/>
                  </a:solidFill>
                </a:rPr>
                <a:t>30</a:t>
              </a:r>
            </a:p>
          </p:txBody>
        </p:sp>
        <p:sp>
          <p:nvSpPr>
            <p:cNvPr id="85094" name="Rectangle 310"/>
            <p:cNvSpPr>
              <a:spLocks noChangeArrowheads="1"/>
            </p:cNvSpPr>
            <p:nvPr/>
          </p:nvSpPr>
          <p:spPr bwMode="auto">
            <a:xfrm>
              <a:off x="350" y="605"/>
              <a:ext cx="173" cy="183"/>
            </a:xfrm>
            <a:prstGeom prst="rect">
              <a:avLst/>
            </a:prstGeom>
            <a:noFill/>
            <a:ln w="9525">
              <a:noFill/>
              <a:miter lim="800000"/>
              <a:headEnd/>
              <a:tailEnd/>
            </a:ln>
          </p:spPr>
          <p:txBody>
            <a:bodyPr wrap="none" lIns="0" tIns="0" rIns="0" bIns="0">
              <a:spAutoFit/>
            </a:bodyPr>
            <a:lstStyle/>
            <a:p>
              <a:pPr algn="r"/>
              <a:r>
                <a:rPr lang="de-DE" sz="1600" b="1" dirty="0">
                  <a:solidFill>
                    <a:srgbClr val="0070C0"/>
                  </a:solidFill>
                </a:rPr>
                <a:t>35</a:t>
              </a:r>
            </a:p>
          </p:txBody>
        </p:sp>
        <p:sp>
          <p:nvSpPr>
            <p:cNvPr id="85095" name="Rectangle 311"/>
            <p:cNvSpPr>
              <a:spLocks noChangeArrowheads="1"/>
            </p:cNvSpPr>
            <p:nvPr/>
          </p:nvSpPr>
          <p:spPr bwMode="auto">
            <a:xfrm>
              <a:off x="583" y="3125"/>
              <a:ext cx="87" cy="183"/>
            </a:xfrm>
            <a:prstGeom prst="rect">
              <a:avLst/>
            </a:prstGeom>
            <a:noFill/>
            <a:ln w="28575">
              <a:noFill/>
              <a:miter lim="800000"/>
              <a:headEnd/>
              <a:tailEnd/>
            </a:ln>
          </p:spPr>
          <p:txBody>
            <a:bodyPr wrap="none" lIns="0" tIns="0" rIns="0" bIns="0">
              <a:spAutoFit/>
            </a:bodyPr>
            <a:lstStyle/>
            <a:p>
              <a:pPr algn="ctr"/>
              <a:r>
                <a:rPr lang="de-DE" sz="1600" b="1" dirty="0">
                  <a:solidFill>
                    <a:srgbClr val="0070C0"/>
                  </a:solidFill>
                </a:rPr>
                <a:t>0</a:t>
              </a:r>
            </a:p>
          </p:txBody>
        </p:sp>
        <p:sp>
          <p:nvSpPr>
            <p:cNvPr id="85096" name="Rectangle 312"/>
            <p:cNvSpPr>
              <a:spLocks noChangeArrowheads="1"/>
            </p:cNvSpPr>
            <p:nvPr/>
          </p:nvSpPr>
          <p:spPr bwMode="auto">
            <a:xfrm>
              <a:off x="1233" y="3125"/>
              <a:ext cx="173" cy="183"/>
            </a:xfrm>
            <a:prstGeom prst="rect">
              <a:avLst/>
            </a:prstGeom>
            <a:noFill/>
            <a:ln w="9525">
              <a:noFill/>
              <a:miter lim="800000"/>
              <a:headEnd/>
              <a:tailEnd/>
            </a:ln>
          </p:spPr>
          <p:txBody>
            <a:bodyPr wrap="none" lIns="0" tIns="0" rIns="0" bIns="0">
              <a:spAutoFit/>
            </a:bodyPr>
            <a:lstStyle/>
            <a:p>
              <a:pPr algn="ctr"/>
              <a:r>
                <a:rPr lang="de-DE" sz="1600" b="1" dirty="0">
                  <a:solidFill>
                    <a:srgbClr val="0070C0"/>
                  </a:solidFill>
                </a:rPr>
                <a:t>50</a:t>
              </a:r>
            </a:p>
          </p:txBody>
        </p:sp>
        <p:sp>
          <p:nvSpPr>
            <p:cNvPr id="85097" name="Rectangle 313"/>
            <p:cNvSpPr>
              <a:spLocks noChangeArrowheads="1"/>
            </p:cNvSpPr>
            <p:nvPr/>
          </p:nvSpPr>
          <p:spPr bwMode="auto">
            <a:xfrm>
              <a:off x="1894" y="3125"/>
              <a:ext cx="260" cy="183"/>
            </a:xfrm>
            <a:prstGeom prst="rect">
              <a:avLst/>
            </a:prstGeom>
            <a:noFill/>
            <a:ln w="9525">
              <a:noFill/>
              <a:miter lim="800000"/>
              <a:headEnd/>
              <a:tailEnd/>
            </a:ln>
          </p:spPr>
          <p:txBody>
            <a:bodyPr wrap="none" lIns="0" tIns="0" rIns="0" bIns="0">
              <a:spAutoFit/>
            </a:bodyPr>
            <a:lstStyle/>
            <a:p>
              <a:pPr algn="ctr"/>
              <a:r>
                <a:rPr lang="de-DE" sz="1600" b="1" dirty="0">
                  <a:solidFill>
                    <a:srgbClr val="0070C0"/>
                  </a:solidFill>
                </a:rPr>
                <a:t>100</a:t>
              </a:r>
            </a:p>
          </p:txBody>
        </p:sp>
        <p:sp>
          <p:nvSpPr>
            <p:cNvPr id="85098" name="Rectangle 314"/>
            <p:cNvSpPr>
              <a:spLocks noChangeArrowheads="1"/>
            </p:cNvSpPr>
            <p:nvPr/>
          </p:nvSpPr>
          <p:spPr bwMode="auto">
            <a:xfrm>
              <a:off x="2596" y="3125"/>
              <a:ext cx="260" cy="183"/>
            </a:xfrm>
            <a:prstGeom prst="rect">
              <a:avLst/>
            </a:prstGeom>
            <a:noFill/>
            <a:ln w="9525">
              <a:noFill/>
              <a:miter lim="800000"/>
              <a:headEnd/>
              <a:tailEnd/>
            </a:ln>
          </p:spPr>
          <p:txBody>
            <a:bodyPr wrap="none" lIns="0" tIns="0" rIns="0" bIns="0">
              <a:spAutoFit/>
            </a:bodyPr>
            <a:lstStyle/>
            <a:p>
              <a:pPr algn="ctr"/>
              <a:r>
                <a:rPr lang="de-DE" sz="1600" b="1" dirty="0">
                  <a:solidFill>
                    <a:srgbClr val="0070C0"/>
                  </a:solidFill>
                </a:rPr>
                <a:t>150</a:t>
              </a:r>
            </a:p>
          </p:txBody>
        </p:sp>
        <p:sp>
          <p:nvSpPr>
            <p:cNvPr id="85099" name="Rectangle 315"/>
            <p:cNvSpPr>
              <a:spLocks noChangeArrowheads="1"/>
            </p:cNvSpPr>
            <p:nvPr/>
          </p:nvSpPr>
          <p:spPr bwMode="auto">
            <a:xfrm>
              <a:off x="3307" y="3125"/>
              <a:ext cx="260" cy="183"/>
            </a:xfrm>
            <a:prstGeom prst="rect">
              <a:avLst/>
            </a:prstGeom>
            <a:noFill/>
            <a:ln w="9525">
              <a:noFill/>
              <a:miter lim="800000"/>
              <a:headEnd/>
              <a:tailEnd/>
            </a:ln>
          </p:spPr>
          <p:txBody>
            <a:bodyPr wrap="none" lIns="0" tIns="0" rIns="0" bIns="0">
              <a:spAutoFit/>
            </a:bodyPr>
            <a:lstStyle/>
            <a:p>
              <a:pPr algn="ctr"/>
              <a:r>
                <a:rPr lang="de-DE" sz="1600" b="1" dirty="0">
                  <a:solidFill>
                    <a:srgbClr val="0070C0"/>
                  </a:solidFill>
                </a:rPr>
                <a:t>200</a:t>
              </a:r>
            </a:p>
          </p:txBody>
        </p:sp>
        <p:sp>
          <p:nvSpPr>
            <p:cNvPr id="85100" name="Rectangle 316"/>
            <p:cNvSpPr>
              <a:spLocks noChangeArrowheads="1"/>
            </p:cNvSpPr>
            <p:nvPr/>
          </p:nvSpPr>
          <p:spPr bwMode="auto">
            <a:xfrm>
              <a:off x="4009" y="3125"/>
              <a:ext cx="260" cy="183"/>
            </a:xfrm>
            <a:prstGeom prst="rect">
              <a:avLst/>
            </a:prstGeom>
            <a:noFill/>
            <a:ln w="9525">
              <a:noFill/>
              <a:miter lim="800000"/>
              <a:headEnd/>
              <a:tailEnd/>
            </a:ln>
          </p:spPr>
          <p:txBody>
            <a:bodyPr wrap="none" lIns="0" tIns="0" rIns="0" bIns="0">
              <a:spAutoFit/>
            </a:bodyPr>
            <a:lstStyle/>
            <a:p>
              <a:pPr algn="ctr"/>
              <a:r>
                <a:rPr lang="de-DE" sz="1600" b="1" dirty="0">
                  <a:solidFill>
                    <a:srgbClr val="0070C0"/>
                  </a:solidFill>
                </a:rPr>
                <a:t>250</a:t>
              </a:r>
            </a:p>
          </p:txBody>
        </p:sp>
        <p:sp>
          <p:nvSpPr>
            <p:cNvPr id="85101" name="Rectangle 317"/>
            <p:cNvSpPr>
              <a:spLocks noChangeArrowheads="1"/>
            </p:cNvSpPr>
            <p:nvPr/>
          </p:nvSpPr>
          <p:spPr bwMode="auto">
            <a:xfrm>
              <a:off x="4711" y="3125"/>
              <a:ext cx="260" cy="183"/>
            </a:xfrm>
            <a:prstGeom prst="rect">
              <a:avLst/>
            </a:prstGeom>
            <a:noFill/>
            <a:ln w="9525">
              <a:noFill/>
              <a:miter lim="800000"/>
              <a:headEnd/>
              <a:tailEnd/>
            </a:ln>
          </p:spPr>
          <p:txBody>
            <a:bodyPr wrap="none" lIns="0" tIns="0" rIns="0" bIns="0">
              <a:spAutoFit/>
            </a:bodyPr>
            <a:lstStyle/>
            <a:p>
              <a:pPr algn="ctr"/>
              <a:r>
                <a:rPr lang="de-DE" sz="1600" b="1" dirty="0">
                  <a:solidFill>
                    <a:srgbClr val="0070C0"/>
                  </a:solidFill>
                </a:rPr>
                <a:t>300</a:t>
              </a:r>
            </a:p>
          </p:txBody>
        </p:sp>
        <p:sp>
          <p:nvSpPr>
            <p:cNvPr id="85102" name="Rectangle 318"/>
            <p:cNvSpPr>
              <a:spLocks noChangeArrowheads="1"/>
            </p:cNvSpPr>
            <p:nvPr/>
          </p:nvSpPr>
          <p:spPr bwMode="auto">
            <a:xfrm>
              <a:off x="5413" y="3125"/>
              <a:ext cx="260" cy="183"/>
            </a:xfrm>
            <a:prstGeom prst="rect">
              <a:avLst/>
            </a:prstGeom>
            <a:noFill/>
            <a:ln w="9525">
              <a:noFill/>
              <a:miter lim="800000"/>
              <a:headEnd/>
              <a:tailEnd/>
            </a:ln>
          </p:spPr>
          <p:txBody>
            <a:bodyPr wrap="none" lIns="0" tIns="0" rIns="0" bIns="0">
              <a:spAutoFit/>
            </a:bodyPr>
            <a:lstStyle/>
            <a:p>
              <a:pPr algn="ctr"/>
              <a:r>
                <a:rPr lang="de-DE" sz="1600" b="1" dirty="0">
                  <a:solidFill>
                    <a:srgbClr val="0070C0"/>
                  </a:solidFill>
                </a:rPr>
                <a:t>350</a:t>
              </a:r>
            </a:p>
          </p:txBody>
        </p:sp>
        <p:sp>
          <p:nvSpPr>
            <p:cNvPr id="85103" name="Text Box 319"/>
            <p:cNvSpPr txBox="1">
              <a:spLocks noChangeArrowheads="1"/>
            </p:cNvSpPr>
            <p:nvPr/>
          </p:nvSpPr>
          <p:spPr bwMode="auto">
            <a:xfrm rot="16200000">
              <a:off x="-331" y="1743"/>
              <a:ext cx="1094" cy="258"/>
            </a:xfrm>
            <a:prstGeom prst="rect">
              <a:avLst/>
            </a:prstGeom>
            <a:noFill/>
            <a:ln w="9525">
              <a:noFill/>
              <a:miter lim="800000"/>
              <a:headEnd/>
              <a:tailEnd/>
            </a:ln>
          </p:spPr>
          <p:txBody>
            <a:bodyPr wrap="none">
              <a:spAutoFit/>
            </a:bodyPr>
            <a:lstStyle/>
            <a:p>
              <a:r>
                <a:rPr lang="de-DE" sz="1600" b="1" dirty="0" smtClean="0">
                  <a:solidFill>
                    <a:srgbClr val="0070C0"/>
                  </a:solidFill>
                </a:rPr>
                <a:t>Volume  </a:t>
              </a:r>
              <a:r>
                <a:rPr lang="de-DE" sz="1600" b="1" dirty="0">
                  <a:solidFill>
                    <a:srgbClr val="0070C0"/>
                  </a:solidFill>
                </a:rPr>
                <a:t>(mL)</a:t>
              </a:r>
            </a:p>
          </p:txBody>
        </p:sp>
        <p:sp>
          <p:nvSpPr>
            <p:cNvPr id="85104" name="AutoShape 320"/>
            <p:cNvSpPr>
              <a:spLocks noChangeArrowheads="1"/>
            </p:cNvSpPr>
            <p:nvPr/>
          </p:nvSpPr>
          <p:spPr bwMode="auto">
            <a:xfrm rot="18900000">
              <a:off x="1488" y="1124"/>
              <a:ext cx="228" cy="224"/>
            </a:xfrm>
            <a:prstGeom prst="plus">
              <a:avLst>
                <a:gd name="adj" fmla="val 41667"/>
              </a:avLst>
            </a:prstGeom>
            <a:solidFill>
              <a:srgbClr val="FFBA00"/>
            </a:solidFill>
            <a:ln w="12700">
              <a:solidFill>
                <a:schemeClr val="tx1"/>
              </a:solidFill>
              <a:miter lim="800000"/>
              <a:headEnd/>
              <a:tailEnd/>
            </a:ln>
          </p:spPr>
          <p:txBody>
            <a:bodyPr wrap="none" anchor="ctr"/>
            <a:lstStyle/>
            <a:p>
              <a:endParaRPr lang="en-GB">
                <a:solidFill>
                  <a:srgbClr val="0070C0"/>
                </a:solidFill>
              </a:endParaRPr>
            </a:p>
          </p:txBody>
        </p:sp>
        <p:grpSp>
          <p:nvGrpSpPr>
            <p:cNvPr id="18" name="Group 321"/>
            <p:cNvGrpSpPr>
              <a:grpSpLocks/>
            </p:cNvGrpSpPr>
            <p:nvPr/>
          </p:nvGrpSpPr>
          <p:grpSpPr bwMode="auto">
            <a:xfrm>
              <a:off x="3645" y="3719"/>
              <a:ext cx="2837" cy="230"/>
              <a:chOff x="3631" y="4007"/>
              <a:chExt cx="2837" cy="230"/>
            </a:xfrm>
          </p:grpSpPr>
          <p:sp>
            <p:nvSpPr>
              <p:cNvPr id="85106" name="Text Box 322"/>
              <p:cNvSpPr txBox="1">
                <a:spLocks noChangeArrowheads="1"/>
              </p:cNvSpPr>
              <p:nvPr/>
            </p:nvSpPr>
            <p:spPr bwMode="auto">
              <a:xfrm>
                <a:off x="3787" y="4007"/>
                <a:ext cx="2681" cy="206"/>
              </a:xfrm>
              <a:prstGeom prst="rect">
                <a:avLst/>
              </a:prstGeom>
              <a:noFill/>
              <a:ln w="9525">
                <a:noFill/>
                <a:miter lim="800000"/>
                <a:headEnd/>
                <a:tailEnd/>
              </a:ln>
            </p:spPr>
            <p:txBody>
              <a:bodyPr wrap="none">
                <a:spAutoFit/>
              </a:bodyPr>
              <a:lstStyle/>
              <a:p>
                <a:pPr algn="r"/>
                <a:r>
                  <a:rPr lang="it-IT" sz="1200" dirty="0" smtClean="0"/>
                  <a:t>Valore più alto nel periodo totale di osservazione </a:t>
                </a:r>
                <a:endParaRPr lang="de-DE" sz="1200" dirty="0">
                  <a:solidFill>
                    <a:srgbClr val="0070C0"/>
                  </a:solidFill>
                </a:endParaRPr>
              </a:p>
            </p:txBody>
          </p:sp>
          <p:sp>
            <p:nvSpPr>
              <p:cNvPr id="85107" name="AutoShape 323"/>
              <p:cNvSpPr>
                <a:spLocks noChangeArrowheads="1"/>
              </p:cNvSpPr>
              <p:nvPr/>
            </p:nvSpPr>
            <p:spPr bwMode="auto">
              <a:xfrm rot="18900000">
                <a:off x="3631" y="4045"/>
                <a:ext cx="192" cy="192"/>
              </a:xfrm>
              <a:prstGeom prst="plus">
                <a:avLst>
                  <a:gd name="adj" fmla="val 41667"/>
                </a:avLst>
              </a:prstGeom>
              <a:solidFill>
                <a:srgbClr val="FFBA00"/>
              </a:solidFill>
              <a:ln w="9525">
                <a:solidFill>
                  <a:schemeClr val="tx1"/>
                </a:solidFill>
                <a:miter lim="800000"/>
                <a:headEnd/>
                <a:tailEnd/>
              </a:ln>
            </p:spPr>
            <p:txBody>
              <a:bodyPr wrap="none" anchor="ctr"/>
              <a:lstStyle/>
              <a:p>
                <a:endParaRPr lang="en-GB">
                  <a:solidFill>
                    <a:srgbClr val="0070C0"/>
                  </a:solidFill>
                </a:endParaRPr>
              </a:p>
            </p:txBody>
          </p:sp>
        </p:grpSp>
        <p:sp>
          <p:nvSpPr>
            <p:cNvPr id="168" name="Line 208"/>
            <p:cNvSpPr>
              <a:spLocks noChangeShapeType="1"/>
            </p:cNvSpPr>
            <p:nvPr/>
          </p:nvSpPr>
          <p:spPr bwMode="auto">
            <a:xfrm>
              <a:off x="2323" y="1703"/>
              <a:ext cx="61" cy="2"/>
            </a:xfrm>
            <a:prstGeom prst="line">
              <a:avLst/>
            </a:prstGeom>
            <a:noFill/>
            <a:ln w="12700">
              <a:solidFill>
                <a:srgbClr val="000304"/>
              </a:solidFill>
              <a:round/>
              <a:headEnd/>
              <a:tailEnd/>
            </a:ln>
          </p:spPr>
          <p:txBody>
            <a:bodyPr/>
            <a:lstStyle/>
            <a:p>
              <a:endParaRPr lang="en-GB">
                <a:solidFill>
                  <a:srgbClr val="0070C0"/>
                </a:solidFill>
              </a:endParaRPr>
            </a:p>
          </p:txBody>
        </p:sp>
        <p:sp>
          <p:nvSpPr>
            <p:cNvPr id="169" name="Line 210"/>
            <p:cNvSpPr>
              <a:spLocks noChangeShapeType="1"/>
            </p:cNvSpPr>
            <p:nvPr/>
          </p:nvSpPr>
          <p:spPr bwMode="auto">
            <a:xfrm>
              <a:off x="2552" y="1611"/>
              <a:ext cx="61" cy="1"/>
            </a:xfrm>
            <a:prstGeom prst="line">
              <a:avLst/>
            </a:prstGeom>
            <a:noFill/>
            <a:ln w="12700">
              <a:solidFill>
                <a:srgbClr val="000304"/>
              </a:solidFill>
              <a:round/>
              <a:headEnd/>
              <a:tailEnd/>
            </a:ln>
          </p:spPr>
          <p:txBody>
            <a:bodyPr/>
            <a:lstStyle/>
            <a:p>
              <a:endParaRPr lang="en-GB">
                <a:solidFill>
                  <a:srgbClr val="0070C0"/>
                </a:solidFill>
              </a:endParaRPr>
            </a:p>
          </p:txBody>
        </p:sp>
        <p:sp>
          <p:nvSpPr>
            <p:cNvPr id="85002" name="Line 169"/>
            <p:cNvSpPr>
              <a:spLocks noChangeShapeType="1"/>
            </p:cNvSpPr>
            <p:nvPr/>
          </p:nvSpPr>
          <p:spPr bwMode="auto">
            <a:xfrm>
              <a:off x="623" y="661"/>
              <a:ext cx="2" cy="2373"/>
            </a:xfrm>
            <a:prstGeom prst="line">
              <a:avLst/>
            </a:prstGeom>
            <a:noFill/>
            <a:ln w="28575">
              <a:solidFill>
                <a:srgbClr val="0070C0"/>
              </a:solidFill>
              <a:round/>
              <a:headEnd/>
              <a:tailEnd/>
            </a:ln>
          </p:spPr>
          <p:txBody>
            <a:bodyPr/>
            <a:lstStyle/>
            <a:p>
              <a:endParaRPr lang="en-GB">
                <a:solidFill>
                  <a:srgbClr val="0070C0"/>
                </a:solidFill>
              </a:endParaRPr>
            </a:p>
          </p:txBody>
        </p:sp>
      </p:grpSp>
      <p:sp>
        <p:nvSpPr>
          <p:cNvPr id="173" name="Text Box 7"/>
          <p:cNvSpPr txBox="1">
            <a:spLocks noChangeArrowheads="1"/>
          </p:cNvSpPr>
          <p:nvPr/>
        </p:nvSpPr>
        <p:spPr bwMode="auto">
          <a:xfrm>
            <a:off x="93484" y="6375400"/>
            <a:ext cx="3969526" cy="261610"/>
          </a:xfrm>
          <a:prstGeom prst="rect">
            <a:avLst/>
          </a:prstGeom>
          <a:noFill/>
          <a:ln w="12700">
            <a:noFill/>
            <a:miter lim="800000"/>
            <a:headEnd type="none" w="sm" len="sm"/>
            <a:tailEnd type="none" w="sm" len="sm"/>
          </a:ln>
        </p:spPr>
        <p:txBody>
          <a:bodyPr wrap="square">
            <a:spAutoFit/>
          </a:bodyPr>
          <a:lstStyle/>
          <a:p>
            <a:pPr eaLnBrk="0" hangingPunct="0">
              <a:defRPr/>
            </a:pPr>
            <a:r>
              <a:rPr lang="de-DE" sz="1100" dirty="0" smtClean="0"/>
              <a:t>Von Eckardstein S </a:t>
            </a:r>
            <a:r>
              <a:rPr lang="de-DE" sz="1100" i="1" dirty="0" smtClean="0"/>
              <a:t>et al</a:t>
            </a:r>
            <a:r>
              <a:rPr lang="de-DE" sz="1100" dirty="0" smtClean="0"/>
              <a:t>. </a:t>
            </a:r>
            <a:r>
              <a:rPr lang="de-DE" sz="1100" i="1" dirty="0" smtClean="0"/>
              <a:t>Andrologia </a:t>
            </a:r>
            <a:r>
              <a:rPr lang="de-DE" sz="1100" dirty="0" smtClean="0"/>
              <a:t>2004;36(4):65(Abstract).</a:t>
            </a:r>
            <a:endParaRPr lang="de-DE" sz="11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Title 197"/>
          <p:cNvSpPr>
            <a:spLocks noGrp="1"/>
          </p:cNvSpPr>
          <p:nvPr>
            <p:ph type="title"/>
          </p:nvPr>
        </p:nvSpPr>
        <p:spPr>
          <a:xfrm>
            <a:off x="598487" y="739979"/>
            <a:ext cx="7612063" cy="892174"/>
          </a:xfrm>
        </p:spPr>
        <p:txBody>
          <a:bodyPr>
            <a:normAutofit fontScale="90000"/>
          </a:bodyPr>
          <a:lstStyle/>
          <a:p>
            <a:r>
              <a:rPr lang="it-IT" sz="2200" dirty="0" smtClean="0"/>
              <a:t>Variazioni nei livelli di PSA in uomini con </a:t>
            </a:r>
            <a:r>
              <a:rPr lang="it-IT" sz="2200" dirty="0" err="1" smtClean="0"/>
              <a:t>ipogonadismo</a:t>
            </a:r>
            <a:r>
              <a:rPr lang="it-IT" sz="2200" dirty="0" smtClean="0"/>
              <a:t> sottoposti a trattamento a lungo termine con TU (</a:t>
            </a:r>
            <a:r>
              <a:rPr lang="it-IT" sz="2200" dirty="0" err="1" smtClean="0"/>
              <a:t>Nebido</a:t>
            </a:r>
            <a:r>
              <a:rPr lang="it-IT" sz="2200" baseline="30000" dirty="0" err="1" smtClean="0"/>
              <a:t>®</a:t>
            </a:r>
            <a:r>
              <a:rPr lang="it-IT" sz="2200" dirty="0" smtClean="0"/>
              <a:t>)</a:t>
            </a:r>
            <a:r>
              <a:rPr lang="it-IT" dirty="0" smtClean="0"/>
              <a:t/>
            </a:r>
            <a:br>
              <a:rPr lang="it-IT" dirty="0" smtClean="0"/>
            </a:br>
            <a:r>
              <a:rPr lang="en-GB" dirty="0" smtClean="0"/>
              <a:t/>
            </a:r>
            <a:br>
              <a:rPr lang="en-GB" dirty="0" smtClean="0"/>
            </a:br>
            <a:endParaRPr lang="en-GB" dirty="0"/>
          </a:p>
        </p:txBody>
      </p:sp>
      <p:sp>
        <p:nvSpPr>
          <p:cNvPr id="199" name="TextBox 198"/>
          <p:cNvSpPr txBox="1"/>
          <p:nvPr/>
        </p:nvSpPr>
        <p:spPr>
          <a:xfrm>
            <a:off x="8389768" y="6058068"/>
            <a:ext cx="754232" cy="307777"/>
          </a:xfrm>
          <a:prstGeom prst="rect">
            <a:avLst/>
          </a:prstGeom>
          <a:noFill/>
        </p:spPr>
        <p:txBody>
          <a:bodyPr wrap="square" rtlCol="0">
            <a:spAutoFit/>
          </a:bodyPr>
          <a:lstStyle/>
          <a:p>
            <a:pPr algn="r"/>
            <a:r>
              <a:rPr lang="en-GB" sz="1400" dirty="0" smtClean="0">
                <a:solidFill>
                  <a:srgbClr val="0070C0"/>
                </a:solidFill>
              </a:rPr>
              <a:t>N=22</a:t>
            </a:r>
            <a:endParaRPr lang="en-GB" sz="1400" dirty="0">
              <a:solidFill>
                <a:srgbClr val="0070C0"/>
              </a:solidFill>
            </a:endParaRPr>
          </a:p>
        </p:txBody>
      </p:sp>
      <p:grpSp>
        <p:nvGrpSpPr>
          <p:cNvPr id="212" name="Group 211"/>
          <p:cNvGrpSpPr/>
          <p:nvPr/>
        </p:nvGrpSpPr>
        <p:grpSpPr>
          <a:xfrm>
            <a:off x="818019" y="1949460"/>
            <a:ext cx="6708372" cy="4223691"/>
            <a:chOff x="818018" y="1777362"/>
            <a:chExt cx="7005649" cy="4319751"/>
          </a:xfrm>
        </p:grpSpPr>
        <p:grpSp>
          <p:nvGrpSpPr>
            <p:cNvPr id="2" name="Group 357"/>
            <p:cNvGrpSpPr>
              <a:grpSpLocks/>
            </p:cNvGrpSpPr>
            <p:nvPr/>
          </p:nvGrpSpPr>
          <p:grpSpPr bwMode="auto">
            <a:xfrm>
              <a:off x="818018" y="1777362"/>
              <a:ext cx="7005649" cy="4319751"/>
              <a:chOff x="58" y="745"/>
              <a:chExt cx="5506" cy="2973"/>
            </a:xfrm>
          </p:grpSpPr>
          <p:sp>
            <p:nvSpPr>
              <p:cNvPr id="86158" name="Line 355"/>
              <p:cNvSpPr>
                <a:spLocks noChangeShapeType="1"/>
              </p:cNvSpPr>
              <p:nvPr/>
            </p:nvSpPr>
            <p:spPr bwMode="auto">
              <a:xfrm>
                <a:off x="925" y="800"/>
                <a:ext cx="1" cy="2490"/>
              </a:xfrm>
              <a:prstGeom prst="line">
                <a:avLst/>
              </a:prstGeom>
              <a:noFill/>
              <a:ln w="28575">
                <a:solidFill>
                  <a:srgbClr val="0070C0"/>
                </a:solidFill>
                <a:round/>
                <a:headEnd/>
                <a:tailEnd/>
              </a:ln>
            </p:spPr>
            <p:txBody>
              <a:bodyPr/>
              <a:lstStyle/>
              <a:p>
                <a:endParaRPr lang="en-GB">
                  <a:solidFill>
                    <a:srgbClr val="0070C0"/>
                  </a:solidFill>
                </a:endParaRPr>
              </a:p>
            </p:txBody>
          </p:sp>
          <p:sp>
            <p:nvSpPr>
              <p:cNvPr id="86022" name="Text Box 165"/>
              <p:cNvSpPr txBox="1">
                <a:spLocks noChangeArrowheads="1"/>
              </p:cNvSpPr>
              <p:nvPr/>
            </p:nvSpPr>
            <p:spPr bwMode="auto">
              <a:xfrm>
                <a:off x="2720" y="3501"/>
                <a:ext cx="1463" cy="217"/>
              </a:xfrm>
              <a:prstGeom prst="rect">
                <a:avLst/>
              </a:prstGeom>
              <a:noFill/>
              <a:ln w="9525">
                <a:noFill/>
                <a:miter lim="800000"/>
                <a:headEnd/>
                <a:tailEnd/>
              </a:ln>
            </p:spPr>
            <p:txBody>
              <a:bodyPr wrap="none">
                <a:spAutoFit/>
              </a:bodyPr>
              <a:lstStyle/>
              <a:p>
                <a:r>
                  <a:rPr lang="de-DE" sz="1400" b="1" dirty="0" smtClean="0">
                    <a:solidFill>
                      <a:srgbClr val="0070C0"/>
                    </a:solidFill>
                  </a:rPr>
                  <a:t>Tempo (</a:t>
                </a:r>
                <a:r>
                  <a:rPr lang="de-DE" sz="1400" b="1" dirty="0" err="1" smtClean="0">
                    <a:solidFill>
                      <a:srgbClr val="0070C0"/>
                    </a:solidFill>
                  </a:rPr>
                  <a:t>Settimane</a:t>
                </a:r>
                <a:r>
                  <a:rPr lang="de-DE" sz="1400" b="1" dirty="0" smtClean="0">
                    <a:solidFill>
                      <a:srgbClr val="0070C0"/>
                    </a:solidFill>
                  </a:rPr>
                  <a:t>)</a:t>
                </a:r>
                <a:endParaRPr lang="de-DE" sz="1400" b="1" dirty="0">
                  <a:solidFill>
                    <a:srgbClr val="0070C0"/>
                  </a:solidFill>
                </a:endParaRPr>
              </a:p>
            </p:txBody>
          </p:sp>
          <p:sp>
            <p:nvSpPr>
              <p:cNvPr id="86023" name="Text Box 166"/>
              <p:cNvSpPr txBox="1">
                <a:spLocks noChangeArrowheads="1"/>
              </p:cNvSpPr>
              <p:nvPr/>
            </p:nvSpPr>
            <p:spPr bwMode="auto">
              <a:xfrm rot="51439">
                <a:off x="58" y="1635"/>
                <a:ext cx="660" cy="360"/>
              </a:xfrm>
              <a:prstGeom prst="rect">
                <a:avLst/>
              </a:prstGeom>
              <a:noFill/>
              <a:ln w="9525">
                <a:noFill/>
                <a:miter lim="800000"/>
                <a:headEnd/>
                <a:tailEnd/>
              </a:ln>
            </p:spPr>
            <p:txBody>
              <a:bodyPr wrap="none">
                <a:spAutoFit/>
              </a:bodyPr>
              <a:lstStyle/>
              <a:p>
                <a:pPr algn="ctr"/>
                <a:r>
                  <a:rPr lang="de-DE" sz="1400" b="1" dirty="0">
                    <a:solidFill>
                      <a:srgbClr val="0070C0"/>
                    </a:solidFill>
                  </a:rPr>
                  <a:t>PSA</a:t>
                </a:r>
              </a:p>
              <a:p>
                <a:pPr algn="ctr"/>
                <a:r>
                  <a:rPr lang="de-DE" sz="1400" b="1" dirty="0">
                    <a:solidFill>
                      <a:srgbClr val="0070C0"/>
                    </a:solidFill>
                  </a:rPr>
                  <a:t>(ng/mL)</a:t>
                </a:r>
              </a:p>
            </p:txBody>
          </p:sp>
          <p:sp>
            <p:nvSpPr>
              <p:cNvPr id="86024" name="Line 167"/>
              <p:cNvSpPr>
                <a:spLocks noChangeShapeType="1"/>
              </p:cNvSpPr>
              <p:nvPr/>
            </p:nvSpPr>
            <p:spPr bwMode="auto">
              <a:xfrm>
                <a:off x="889" y="3252"/>
                <a:ext cx="33" cy="1"/>
              </a:xfrm>
              <a:prstGeom prst="line">
                <a:avLst/>
              </a:prstGeom>
              <a:noFill/>
              <a:ln w="28575">
                <a:solidFill>
                  <a:srgbClr val="0070C0"/>
                </a:solidFill>
                <a:round/>
                <a:headEnd/>
                <a:tailEnd/>
              </a:ln>
            </p:spPr>
            <p:txBody>
              <a:bodyPr/>
              <a:lstStyle/>
              <a:p>
                <a:endParaRPr lang="en-GB">
                  <a:solidFill>
                    <a:srgbClr val="0070C0"/>
                  </a:solidFill>
                </a:endParaRPr>
              </a:p>
            </p:txBody>
          </p:sp>
          <p:sp>
            <p:nvSpPr>
              <p:cNvPr id="86025" name="Line 168"/>
              <p:cNvSpPr>
                <a:spLocks noChangeShapeType="1"/>
              </p:cNvSpPr>
              <p:nvPr/>
            </p:nvSpPr>
            <p:spPr bwMode="auto">
              <a:xfrm>
                <a:off x="889" y="2945"/>
                <a:ext cx="33" cy="2"/>
              </a:xfrm>
              <a:prstGeom prst="line">
                <a:avLst/>
              </a:prstGeom>
              <a:noFill/>
              <a:ln w="28575">
                <a:solidFill>
                  <a:srgbClr val="0070C0"/>
                </a:solidFill>
                <a:round/>
                <a:headEnd/>
                <a:tailEnd/>
              </a:ln>
            </p:spPr>
            <p:txBody>
              <a:bodyPr/>
              <a:lstStyle/>
              <a:p>
                <a:endParaRPr lang="en-GB">
                  <a:solidFill>
                    <a:srgbClr val="0070C0"/>
                  </a:solidFill>
                </a:endParaRPr>
              </a:p>
            </p:txBody>
          </p:sp>
          <p:sp>
            <p:nvSpPr>
              <p:cNvPr id="86026" name="Line 169"/>
              <p:cNvSpPr>
                <a:spLocks noChangeShapeType="1"/>
              </p:cNvSpPr>
              <p:nvPr/>
            </p:nvSpPr>
            <p:spPr bwMode="auto">
              <a:xfrm>
                <a:off x="889" y="2639"/>
                <a:ext cx="33" cy="2"/>
              </a:xfrm>
              <a:prstGeom prst="line">
                <a:avLst/>
              </a:prstGeom>
              <a:noFill/>
              <a:ln w="28575">
                <a:solidFill>
                  <a:srgbClr val="0070C0"/>
                </a:solidFill>
                <a:round/>
                <a:headEnd/>
                <a:tailEnd/>
              </a:ln>
            </p:spPr>
            <p:txBody>
              <a:bodyPr/>
              <a:lstStyle/>
              <a:p>
                <a:endParaRPr lang="en-GB">
                  <a:solidFill>
                    <a:srgbClr val="0070C0"/>
                  </a:solidFill>
                </a:endParaRPr>
              </a:p>
            </p:txBody>
          </p:sp>
          <p:sp>
            <p:nvSpPr>
              <p:cNvPr id="86027" name="Line 170"/>
              <p:cNvSpPr>
                <a:spLocks noChangeShapeType="1"/>
              </p:cNvSpPr>
              <p:nvPr/>
            </p:nvSpPr>
            <p:spPr bwMode="auto">
              <a:xfrm>
                <a:off x="889" y="2334"/>
                <a:ext cx="33" cy="0"/>
              </a:xfrm>
              <a:prstGeom prst="line">
                <a:avLst/>
              </a:prstGeom>
              <a:noFill/>
              <a:ln w="28575">
                <a:solidFill>
                  <a:srgbClr val="0070C0"/>
                </a:solidFill>
                <a:round/>
                <a:headEnd/>
                <a:tailEnd/>
              </a:ln>
            </p:spPr>
            <p:txBody>
              <a:bodyPr/>
              <a:lstStyle/>
              <a:p>
                <a:endParaRPr lang="en-GB">
                  <a:solidFill>
                    <a:srgbClr val="0070C0"/>
                  </a:solidFill>
                </a:endParaRPr>
              </a:p>
            </p:txBody>
          </p:sp>
          <p:sp>
            <p:nvSpPr>
              <p:cNvPr id="86028" name="Line 171"/>
              <p:cNvSpPr>
                <a:spLocks noChangeShapeType="1"/>
              </p:cNvSpPr>
              <p:nvPr/>
            </p:nvSpPr>
            <p:spPr bwMode="auto">
              <a:xfrm>
                <a:off x="889" y="2030"/>
                <a:ext cx="33" cy="0"/>
              </a:xfrm>
              <a:prstGeom prst="line">
                <a:avLst/>
              </a:prstGeom>
              <a:noFill/>
              <a:ln w="28575">
                <a:solidFill>
                  <a:srgbClr val="0070C0"/>
                </a:solidFill>
                <a:round/>
                <a:headEnd/>
                <a:tailEnd/>
              </a:ln>
            </p:spPr>
            <p:txBody>
              <a:bodyPr/>
              <a:lstStyle/>
              <a:p>
                <a:endParaRPr lang="en-GB">
                  <a:solidFill>
                    <a:srgbClr val="0070C0"/>
                  </a:solidFill>
                </a:endParaRPr>
              </a:p>
            </p:txBody>
          </p:sp>
          <p:sp>
            <p:nvSpPr>
              <p:cNvPr id="86029" name="Line 172"/>
              <p:cNvSpPr>
                <a:spLocks noChangeShapeType="1"/>
              </p:cNvSpPr>
              <p:nvPr/>
            </p:nvSpPr>
            <p:spPr bwMode="auto">
              <a:xfrm>
                <a:off x="889" y="1725"/>
                <a:ext cx="33" cy="0"/>
              </a:xfrm>
              <a:prstGeom prst="line">
                <a:avLst/>
              </a:prstGeom>
              <a:noFill/>
              <a:ln w="28575">
                <a:solidFill>
                  <a:srgbClr val="0070C0"/>
                </a:solidFill>
                <a:round/>
                <a:headEnd/>
                <a:tailEnd/>
              </a:ln>
            </p:spPr>
            <p:txBody>
              <a:bodyPr/>
              <a:lstStyle/>
              <a:p>
                <a:endParaRPr lang="en-GB">
                  <a:solidFill>
                    <a:srgbClr val="0070C0"/>
                  </a:solidFill>
                </a:endParaRPr>
              </a:p>
            </p:txBody>
          </p:sp>
          <p:sp>
            <p:nvSpPr>
              <p:cNvPr id="86030" name="Line 173"/>
              <p:cNvSpPr>
                <a:spLocks noChangeShapeType="1"/>
              </p:cNvSpPr>
              <p:nvPr/>
            </p:nvSpPr>
            <p:spPr bwMode="auto">
              <a:xfrm>
                <a:off x="889" y="1421"/>
                <a:ext cx="33" cy="0"/>
              </a:xfrm>
              <a:prstGeom prst="line">
                <a:avLst/>
              </a:prstGeom>
              <a:noFill/>
              <a:ln w="28575">
                <a:solidFill>
                  <a:srgbClr val="0070C0"/>
                </a:solidFill>
                <a:round/>
                <a:headEnd/>
                <a:tailEnd/>
              </a:ln>
            </p:spPr>
            <p:txBody>
              <a:bodyPr/>
              <a:lstStyle/>
              <a:p>
                <a:endParaRPr lang="en-GB">
                  <a:solidFill>
                    <a:srgbClr val="0070C0"/>
                  </a:solidFill>
                </a:endParaRPr>
              </a:p>
            </p:txBody>
          </p:sp>
          <p:sp>
            <p:nvSpPr>
              <p:cNvPr id="86031" name="Line 174"/>
              <p:cNvSpPr>
                <a:spLocks noChangeShapeType="1"/>
              </p:cNvSpPr>
              <p:nvPr/>
            </p:nvSpPr>
            <p:spPr bwMode="auto">
              <a:xfrm>
                <a:off x="889" y="1116"/>
                <a:ext cx="33" cy="0"/>
              </a:xfrm>
              <a:prstGeom prst="line">
                <a:avLst/>
              </a:prstGeom>
              <a:noFill/>
              <a:ln w="28575">
                <a:solidFill>
                  <a:srgbClr val="0070C0"/>
                </a:solidFill>
                <a:round/>
                <a:headEnd/>
                <a:tailEnd/>
              </a:ln>
            </p:spPr>
            <p:txBody>
              <a:bodyPr/>
              <a:lstStyle/>
              <a:p>
                <a:endParaRPr lang="en-GB">
                  <a:solidFill>
                    <a:srgbClr val="0070C0"/>
                  </a:solidFill>
                </a:endParaRPr>
              </a:p>
            </p:txBody>
          </p:sp>
          <p:sp>
            <p:nvSpPr>
              <p:cNvPr id="86032" name="Line 175"/>
              <p:cNvSpPr>
                <a:spLocks noChangeShapeType="1"/>
              </p:cNvSpPr>
              <p:nvPr/>
            </p:nvSpPr>
            <p:spPr bwMode="auto">
              <a:xfrm>
                <a:off x="896" y="811"/>
                <a:ext cx="31" cy="0"/>
              </a:xfrm>
              <a:prstGeom prst="line">
                <a:avLst/>
              </a:prstGeom>
              <a:noFill/>
              <a:ln w="28575">
                <a:solidFill>
                  <a:srgbClr val="0070C0"/>
                </a:solidFill>
                <a:round/>
                <a:headEnd/>
                <a:tailEnd/>
              </a:ln>
            </p:spPr>
            <p:txBody>
              <a:bodyPr/>
              <a:lstStyle/>
              <a:p>
                <a:endParaRPr lang="en-GB">
                  <a:solidFill>
                    <a:srgbClr val="0070C0"/>
                  </a:solidFill>
                </a:endParaRPr>
              </a:p>
            </p:txBody>
          </p:sp>
          <p:sp>
            <p:nvSpPr>
              <p:cNvPr id="86033" name="Rectangle 176"/>
              <p:cNvSpPr>
                <a:spLocks noChangeArrowheads="1"/>
              </p:cNvSpPr>
              <p:nvPr/>
            </p:nvSpPr>
            <p:spPr bwMode="auto">
              <a:xfrm>
                <a:off x="772" y="3185"/>
                <a:ext cx="78" cy="148"/>
              </a:xfrm>
              <a:prstGeom prst="rect">
                <a:avLst/>
              </a:prstGeom>
              <a:noFill/>
              <a:ln w="9525">
                <a:noFill/>
                <a:miter lim="800000"/>
                <a:headEnd/>
                <a:tailEnd/>
              </a:ln>
            </p:spPr>
            <p:txBody>
              <a:bodyPr wrap="none" lIns="0" tIns="0" rIns="0" bIns="0">
                <a:spAutoFit/>
              </a:bodyPr>
              <a:lstStyle/>
              <a:p>
                <a:pPr algn="r"/>
                <a:r>
                  <a:rPr lang="de-DE" sz="1400" b="1" dirty="0">
                    <a:solidFill>
                      <a:srgbClr val="0070C0"/>
                    </a:solidFill>
                  </a:rPr>
                  <a:t>0</a:t>
                </a:r>
              </a:p>
            </p:txBody>
          </p:sp>
          <p:sp>
            <p:nvSpPr>
              <p:cNvPr id="86034" name="Rectangle 177"/>
              <p:cNvSpPr>
                <a:spLocks noChangeArrowheads="1"/>
              </p:cNvSpPr>
              <p:nvPr/>
            </p:nvSpPr>
            <p:spPr bwMode="auto">
              <a:xfrm>
                <a:off x="655" y="2866"/>
                <a:ext cx="195" cy="148"/>
              </a:xfrm>
              <a:prstGeom prst="rect">
                <a:avLst/>
              </a:prstGeom>
              <a:noFill/>
              <a:ln w="9525">
                <a:noFill/>
                <a:miter lim="800000"/>
                <a:headEnd/>
                <a:tailEnd/>
              </a:ln>
            </p:spPr>
            <p:txBody>
              <a:bodyPr wrap="none" lIns="0" tIns="0" rIns="0" bIns="0">
                <a:spAutoFit/>
              </a:bodyPr>
              <a:lstStyle/>
              <a:p>
                <a:pPr algn="r"/>
                <a:r>
                  <a:rPr lang="de-DE" sz="1400" b="1" dirty="0">
                    <a:solidFill>
                      <a:srgbClr val="0070C0"/>
                    </a:solidFill>
                  </a:rPr>
                  <a:t>0.2</a:t>
                </a:r>
              </a:p>
            </p:txBody>
          </p:sp>
          <p:sp>
            <p:nvSpPr>
              <p:cNvPr id="86035" name="Rectangle 178"/>
              <p:cNvSpPr>
                <a:spLocks noChangeArrowheads="1"/>
              </p:cNvSpPr>
              <p:nvPr/>
            </p:nvSpPr>
            <p:spPr bwMode="auto">
              <a:xfrm>
                <a:off x="655" y="2570"/>
                <a:ext cx="195" cy="148"/>
              </a:xfrm>
              <a:prstGeom prst="rect">
                <a:avLst/>
              </a:prstGeom>
              <a:noFill/>
              <a:ln w="9525">
                <a:noFill/>
                <a:miter lim="800000"/>
                <a:headEnd/>
                <a:tailEnd/>
              </a:ln>
            </p:spPr>
            <p:txBody>
              <a:bodyPr wrap="none" lIns="0" tIns="0" rIns="0" bIns="0">
                <a:spAutoFit/>
              </a:bodyPr>
              <a:lstStyle/>
              <a:p>
                <a:pPr algn="r"/>
                <a:r>
                  <a:rPr lang="de-DE" sz="1400" b="1" dirty="0">
                    <a:solidFill>
                      <a:srgbClr val="0070C0"/>
                    </a:solidFill>
                  </a:rPr>
                  <a:t>0.4</a:t>
                </a:r>
              </a:p>
            </p:txBody>
          </p:sp>
          <p:sp>
            <p:nvSpPr>
              <p:cNvPr id="86036" name="Rectangle 179"/>
              <p:cNvSpPr>
                <a:spLocks noChangeArrowheads="1"/>
              </p:cNvSpPr>
              <p:nvPr/>
            </p:nvSpPr>
            <p:spPr bwMode="auto">
              <a:xfrm>
                <a:off x="655" y="2270"/>
                <a:ext cx="195" cy="148"/>
              </a:xfrm>
              <a:prstGeom prst="rect">
                <a:avLst/>
              </a:prstGeom>
              <a:noFill/>
              <a:ln w="9525">
                <a:noFill/>
                <a:miter lim="800000"/>
                <a:headEnd/>
                <a:tailEnd/>
              </a:ln>
            </p:spPr>
            <p:txBody>
              <a:bodyPr wrap="none" lIns="0" tIns="0" rIns="0" bIns="0">
                <a:spAutoFit/>
              </a:bodyPr>
              <a:lstStyle/>
              <a:p>
                <a:pPr algn="r"/>
                <a:r>
                  <a:rPr lang="de-DE" sz="1400" b="1" dirty="0">
                    <a:solidFill>
                      <a:srgbClr val="0070C0"/>
                    </a:solidFill>
                  </a:rPr>
                  <a:t>0.6</a:t>
                </a:r>
              </a:p>
            </p:txBody>
          </p:sp>
          <p:sp>
            <p:nvSpPr>
              <p:cNvPr id="86037" name="Rectangle 180"/>
              <p:cNvSpPr>
                <a:spLocks noChangeArrowheads="1"/>
              </p:cNvSpPr>
              <p:nvPr/>
            </p:nvSpPr>
            <p:spPr bwMode="auto">
              <a:xfrm>
                <a:off x="655" y="1963"/>
                <a:ext cx="195" cy="148"/>
              </a:xfrm>
              <a:prstGeom prst="rect">
                <a:avLst/>
              </a:prstGeom>
              <a:noFill/>
              <a:ln w="9525">
                <a:noFill/>
                <a:miter lim="800000"/>
                <a:headEnd/>
                <a:tailEnd/>
              </a:ln>
            </p:spPr>
            <p:txBody>
              <a:bodyPr wrap="none" lIns="0" tIns="0" rIns="0" bIns="0">
                <a:spAutoFit/>
              </a:bodyPr>
              <a:lstStyle/>
              <a:p>
                <a:pPr algn="r"/>
                <a:r>
                  <a:rPr lang="de-DE" sz="1400" b="1" dirty="0">
                    <a:solidFill>
                      <a:srgbClr val="0070C0"/>
                    </a:solidFill>
                  </a:rPr>
                  <a:t>0.8</a:t>
                </a:r>
              </a:p>
            </p:txBody>
          </p:sp>
          <p:sp>
            <p:nvSpPr>
              <p:cNvPr id="86038" name="Rectangle 181"/>
              <p:cNvSpPr>
                <a:spLocks noChangeArrowheads="1"/>
              </p:cNvSpPr>
              <p:nvPr/>
            </p:nvSpPr>
            <p:spPr bwMode="auto">
              <a:xfrm>
                <a:off x="655" y="1655"/>
                <a:ext cx="195" cy="148"/>
              </a:xfrm>
              <a:prstGeom prst="rect">
                <a:avLst/>
              </a:prstGeom>
              <a:noFill/>
              <a:ln w="9525">
                <a:noFill/>
                <a:miter lim="800000"/>
                <a:headEnd/>
                <a:tailEnd/>
              </a:ln>
            </p:spPr>
            <p:txBody>
              <a:bodyPr wrap="none" lIns="0" tIns="0" rIns="0" bIns="0">
                <a:spAutoFit/>
              </a:bodyPr>
              <a:lstStyle/>
              <a:p>
                <a:pPr algn="r"/>
                <a:r>
                  <a:rPr lang="de-DE" sz="1400" b="1" dirty="0">
                    <a:solidFill>
                      <a:srgbClr val="0070C0"/>
                    </a:solidFill>
                  </a:rPr>
                  <a:t>1.0</a:t>
                </a:r>
              </a:p>
            </p:txBody>
          </p:sp>
          <p:sp>
            <p:nvSpPr>
              <p:cNvPr id="86039" name="Rectangle 182"/>
              <p:cNvSpPr>
                <a:spLocks noChangeArrowheads="1"/>
              </p:cNvSpPr>
              <p:nvPr/>
            </p:nvSpPr>
            <p:spPr bwMode="auto">
              <a:xfrm>
                <a:off x="655" y="1349"/>
                <a:ext cx="195" cy="148"/>
              </a:xfrm>
              <a:prstGeom prst="rect">
                <a:avLst/>
              </a:prstGeom>
              <a:noFill/>
              <a:ln w="9525">
                <a:noFill/>
                <a:miter lim="800000"/>
                <a:headEnd/>
                <a:tailEnd/>
              </a:ln>
            </p:spPr>
            <p:txBody>
              <a:bodyPr wrap="none" lIns="0" tIns="0" rIns="0" bIns="0">
                <a:spAutoFit/>
              </a:bodyPr>
              <a:lstStyle/>
              <a:p>
                <a:pPr algn="r"/>
                <a:r>
                  <a:rPr lang="de-DE" sz="1400" b="1" dirty="0">
                    <a:solidFill>
                      <a:srgbClr val="0070C0"/>
                    </a:solidFill>
                  </a:rPr>
                  <a:t>1.2</a:t>
                </a:r>
              </a:p>
            </p:txBody>
          </p:sp>
          <p:sp>
            <p:nvSpPr>
              <p:cNvPr id="86040" name="Rectangle 183"/>
              <p:cNvSpPr>
                <a:spLocks noChangeArrowheads="1"/>
              </p:cNvSpPr>
              <p:nvPr/>
            </p:nvSpPr>
            <p:spPr bwMode="auto">
              <a:xfrm>
                <a:off x="655" y="1050"/>
                <a:ext cx="195" cy="148"/>
              </a:xfrm>
              <a:prstGeom prst="rect">
                <a:avLst/>
              </a:prstGeom>
              <a:noFill/>
              <a:ln w="9525">
                <a:noFill/>
                <a:miter lim="800000"/>
                <a:headEnd/>
                <a:tailEnd/>
              </a:ln>
            </p:spPr>
            <p:txBody>
              <a:bodyPr wrap="none" lIns="0" tIns="0" rIns="0" bIns="0">
                <a:spAutoFit/>
              </a:bodyPr>
              <a:lstStyle/>
              <a:p>
                <a:pPr algn="r"/>
                <a:r>
                  <a:rPr lang="de-DE" sz="1400" b="1" dirty="0">
                    <a:solidFill>
                      <a:srgbClr val="0070C0"/>
                    </a:solidFill>
                  </a:rPr>
                  <a:t>1.4</a:t>
                </a:r>
              </a:p>
            </p:txBody>
          </p:sp>
          <p:sp>
            <p:nvSpPr>
              <p:cNvPr id="86041" name="Rectangle 184"/>
              <p:cNvSpPr>
                <a:spLocks noChangeArrowheads="1"/>
              </p:cNvSpPr>
              <p:nvPr/>
            </p:nvSpPr>
            <p:spPr bwMode="auto">
              <a:xfrm>
                <a:off x="655" y="745"/>
                <a:ext cx="195" cy="148"/>
              </a:xfrm>
              <a:prstGeom prst="rect">
                <a:avLst/>
              </a:prstGeom>
              <a:noFill/>
              <a:ln w="9525">
                <a:noFill/>
                <a:miter lim="800000"/>
                <a:headEnd/>
                <a:tailEnd/>
              </a:ln>
            </p:spPr>
            <p:txBody>
              <a:bodyPr wrap="none" lIns="0" tIns="0" rIns="0" bIns="0">
                <a:spAutoFit/>
              </a:bodyPr>
              <a:lstStyle/>
              <a:p>
                <a:pPr algn="r"/>
                <a:r>
                  <a:rPr lang="de-DE" sz="1400" b="1" dirty="0">
                    <a:solidFill>
                      <a:srgbClr val="0070C0"/>
                    </a:solidFill>
                  </a:rPr>
                  <a:t>1.6</a:t>
                </a:r>
              </a:p>
            </p:txBody>
          </p:sp>
          <p:grpSp>
            <p:nvGrpSpPr>
              <p:cNvPr id="3" name="Group 185"/>
              <p:cNvGrpSpPr>
                <a:grpSpLocks/>
              </p:cNvGrpSpPr>
              <p:nvPr/>
            </p:nvGrpSpPr>
            <p:grpSpPr bwMode="auto">
              <a:xfrm>
                <a:off x="869" y="3195"/>
                <a:ext cx="4695" cy="238"/>
                <a:chOff x="11494" y="4837"/>
                <a:chExt cx="3175" cy="231"/>
              </a:xfrm>
            </p:grpSpPr>
            <p:sp>
              <p:nvSpPr>
                <p:cNvPr id="86194" name="Line 186"/>
                <p:cNvSpPr>
                  <a:spLocks noChangeShapeType="1"/>
                </p:cNvSpPr>
                <p:nvPr/>
              </p:nvSpPr>
              <p:spPr bwMode="auto">
                <a:xfrm flipV="1">
                  <a:off x="11525" y="4837"/>
                  <a:ext cx="1" cy="30"/>
                </a:xfrm>
                <a:prstGeom prst="line">
                  <a:avLst/>
                </a:prstGeom>
                <a:noFill/>
                <a:ln w="9525">
                  <a:noFill/>
                  <a:round/>
                  <a:headEnd/>
                  <a:tailEnd/>
                </a:ln>
              </p:spPr>
              <p:txBody>
                <a:bodyPr/>
                <a:lstStyle/>
                <a:p>
                  <a:endParaRPr lang="en-GB">
                    <a:solidFill>
                      <a:srgbClr val="0070C0"/>
                    </a:solidFill>
                  </a:endParaRPr>
                </a:p>
              </p:txBody>
            </p:sp>
            <p:sp>
              <p:nvSpPr>
                <p:cNvPr id="86195" name="Line 187"/>
                <p:cNvSpPr>
                  <a:spLocks noChangeShapeType="1"/>
                </p:cNvSpPr>
                <p:nvPr/>
              </p:nvSpPr>
              <p:spPr bwMode="auto">
                <a:xfrm flipV="1">
                  <a:off x="11865" y="4837"/>
                  <a:ext cx="1" cy="30"/>
                </a:xfrm>
                <a:prstGeom prst="line">
                  <a:avLst/>
                </a:prstGeom>
                <a:noFill/>
                <a:ln w="9525">
                  <a:noFill/>
                  <a:round/>
                  <a:headEnd/>
                  <a:tailEnd/>
                </a:ln>
              </p:spPr>
              <p:txBody>
                <a:bodyPr/>
                <a:lstStyle/>
                <a:p>
                  <a:endParaRPr lang="en-GB">
                    <a:solidFill>
                      <a:srgbClr val="0070C0"/>
                    </a:solidFill>
                  </a:endParaRPr>
                </a:p>
              </p:txBody>
            </p:sp>
            <p:sp>
              <p:nvSpPr>
                <p:cNvPr id="86196" name="Line 188"/>
                <p:cNvSpPr>
                  <a:spLocks noChangeShapeType="1"/>
                </p:cNvSpPr>
                <p:nvPr/>
              </p:nvSpPr>
              <p:spPr bwMode="auto">
                <a:xfrm flipV="1">
                  <a:off x="12206" y="4837"/>
                  <a:ext cx="1" cy="30"/>
                </a:xfrm>
                <a:prstGeom prst="line">
                  <a:avLst/>
                </a:prstGeom>
                <a:noFill/>
                <a:ln w="9525">
                  <a:noFill/>
                  <a:round/>
                  <a:headEnd/>
                  <a:tailEnd/>
                </a:ln>
              </p:spPr>
              <p:txBody>
                <a:bodyPr/>
                <a:lstStyle/>
                <a:p>
                  <a:endParaRPr lang="en-GB">
                    <a:solidFill>
                      <a:srgbClr val="0070C0"/>
                    </a:solidFill>
                  </a:endParaRPr>
                </a:p>
              </p:txBody>
            </p:sp>
            <p:sp>
              <p:nvSpPr>
                <p:cNvPr id="86197" name="Line 189"/>
                <p:cNvSpPr>
                  <a:spLocks noChangeShapeType="1"/>
                </p:cNvSpPr>
                <p:nvPr/>
              </p:nvSpPr>
              <p:spPr bwMode="auto">
                <a:xfrm flipV="1">
                  <a:off x="12547" y="4837"/>
                  <a:ext cx="0" cy="30"/>
                </a:xfrm>
                <a:prstGeom prst="line">
                  <a:avLst/>
                </a:prstGeom>
                <a:noFill/>
                <a:ln w="9525">
                  <a:noFill/>
                  <a:round/>
                  <a:headEnd/>
                  <a:tailEnd/>
                </a:ln>
              </p:spPr>
              <p:txBody>
                <a:bodyPr/>
                <a:lstStyle/>
                <a:p>
                  <a:endParaRPr lang="en-GB">
                    <a:solidFill>
                      <a:srgbClr val="0070C0"/>
                    </a:solidFill>
                  </a:endParaRPr>
                </a:p>
              </p:txBody>
            </p:sp>
            <p:sp>
              <p:nvSpPr>
                <p:cNvPr id="86198" name="Line 190"/>
                <p:cNvSpPr>
                  <a:spLocks noChangeShapeType="1"/>
                </p:cNvSpPr>
                <p:nvPr/>
              </p:nvSpPr>
              <p:spPr bwMode="auto">
                <a:xfrm flipV="1">
                  <a:off x="12886" y="4837"/>
                  <a:ext cx="1" cy="30"/>
                </a:xfrm>
                <a:prstGeom prst="line">
                  <a:avLst/>
                </a:prstGeom>
                <a:noFill/>
                <a:ln w="9525">
                  <a:noFill/>
                  <a:round/>
                  <a:headEnd/>
                  <a:tailEnd/>
                </a:ln>
              </p:spPr>
              <p:txBody>
                <a:bodyPr/>
                <a:lstStyle/>
                <a:p>
                  <a:endParaRPr lang="en-GB">
                    <a:solidFill>
                      <a:srgbClr val="0070C0"/>
                    </a:solidFill>
                  </a:endParaRPr>
                </a:p>
              </p:txBody>
            </p:sp>
            <p:sp>
              <p:nvSpPr>
                <p:cNvPr id="86199" name="Line 191"/>
                <p:cNvSpPr>
                  <a:spLocks noChangeShapeType="1"/>
                </p:cNvSpPr>
                <p:nvPr/>
              </p:nvSpPr>
              <p:spPr bwMode="auto">
                <a:xfrm flipV="1">
                  <a:off x="13568" y="4837"/>
                  <a:ext cx="1" cy="30"/>
                </a:xfrm>
                <a:prstGeom prst="line">
                  <a:avLst/>
                </a:prstGeom>
                <a:noFill/>
                <a:ln w="9525">
                  <a:noFill/>
                  <a:round/>
                  <a:headEnd/>
                  <a:tailEnd/>
                </a:ln>
              </p:spPr>
              <p:txBody>
                <a:bodyPr/>
                <a:lstStyle/>
                <a:p>
                  <a:endParaRPr lang="en-GB">
                    <a:solidFill>
                      <a:srgbClr val="0070C0"/>
                    </a:solidFill>
                  </a:endParaRPr>
                </a:p>
              </p:txBody>
            </p:sp>
            <p:sp>
              <p:nvSpPr>
                <p:cNvPr id="86200" name="Line 192"/>
                <p:cNvSpPr>
                  <a:spLocks noChangeShapeType="1"/>
                </p:cNvSpPr>
                <p:nvPr/>
              </p:nvSpPr>
              <p:spPr bwMode="auto">
                <a:xfrm flipV="1">
                  <a:off x="14249" y="4837"/>
                  <a:ext cx="1" cy="30"/>
                </a:xfrm>
                <a:prstGeom prst="line">
                  <a:avLst/>
                </a:prstGeom>
                <a:noFill/>
                <a:ln w="9525">
                  <a:noFill/>
                  <a:round/>
                  <a:headEnd/>
                  <a:tailEnd/>
                </a:ln>
              </p:spPr>
              <p:txBody>
                <a:bodyPr/>
                <a:lstStyle/>
                <a:p>
                  <a:endParaRPr lang="en-GB">
                    <a:solidFill>
                      <a:srgbClr val="0070C0"/>
                    </a:solidFill>
                  </a:endParaRPr>
                </a:p>
              </p:txBody>
            </p:sp>
            <p:sp>
              <p:nvSpPr>
                <p:cNvPr id="86201" name="Line 193"/>
                <p:cNvSpPr>
                  <a:spLocks noChangeShapeType="1"/>
                </p:cNvSpPr>
                <p:nvPr/>
              </p:nvSpPr>
              <p:spPr bwMode="auto">
                <a:xfrm flipV="1">
                  <a:off x="14590" y="4837"/>
                  <a:ext cx="0" cy="30"/>
                </a:xfrm>
                <a:prstGeom prst="line">
                  <a:avLst/>
                </a:prstGeom>
                <a:noFill/>
                <a:ln w="9525">
                  <a:noFill/>
                  <a:round/>
                  <a:headEnd/>
                  <a:tailEnd/>
                </a:ln>
              </p:spPr>
              <p:txBody>
                <a:bodyPr/>
                <a:lstStyle/>
                <a:p>
                  <a:endParaRPr lang="en-GB">
                    <a:solidFill>
                      <a:srgbClr val="0070C0"/>
                    </a:solidFill>
                  </a:endParaRPr>
                </a:p>
              </p:txBody>
            </p:sp>
            <p:sp>
              <p:nvSpPr>
                <p:cNvPr id="86202" name="Rectangle 194"/>
                <p:cNvSpPr>
                  <a:spLocks noChangeArrowheads="1"/>
                </p:cNvSpPr>
                <p:nvPr/>
              </p:nvSpPr>
              <p:spPr bwMode="auto">
                <a:xfrm>
                  <a:off x="11494" y="4924"/>
                  <a:ext cx="53" cy="144"/>
                </a:xfrm>
                <a:prstGeom prst="rect">
                  <a:avLst/>
                </a:prstGeom>
                <a:noFill/>
                <a:ln w="9525">
                  <a:noFill/>
                  <a:miter lim="800000"/>
                  <a:headEnd/>
                  <a:tailEnd/>
                </a:ln>
              </p:spPr>
              <p:txBody>
                <a:bodyPr wrap="none" lIns="0" tIns="0" rIns="0" bIns="0">
                  <a:spAutoFit/>
                </a:bodyPr>
                <a:lstStyle/>
                <a:p>
                  <a:pPr algn="ctr"/>
                  <a:r>
                    <a:rPr lang="de-DE" sz="1400" b="1" dirty="0">
                      <a:solidFill>
                        <a:srgbClr val="0070C0"/>
                      </a:solidFill>
                    </a:rPr>
                    <a:t>0</a:t>
                  </a:r>
                </a:p>
              </p:txBody>
            </p:sp>
            <p:sp>
              <p:nvSpPr>
                <p:cNvPr id="86203" name="Rectangle 195"/>
                <p:cNvSpPr>
                  <a:spLocks noChangeArrowheads="1"/>
                </p:cNvSpPr>
                <p:nvPr/>
              </p:nvSpPr>
              <p:spPr bwMode="auto">
                <a:xfrm>
                  <a:off x="11817" y="4924"/>
                  <a:ext cx="106" cy="144"/>
                </a:xfrm>
                <a:prstGeom prst="rect">
                  <a:avLst/>
                </a:prstGeom>
                <a:noFill/>
                <a:ln w="9525">
                  <a:noFill/>
                  <a:miter lim="800000"/>
                  <a:headEnd/>
                  <a:tailEnd/>
                </a:ln>
              </p:spPr>
              <p:txBody>
                <a:bodyPr wrap="none" lIns="0" tIns="0" rIns="0" bIns="0">
                  <a:spAutoFit/>
                </a:bodyPr>
                <a:lstStyle/>
                <a:p>
                  <a:pPr algn="ctr"/>
                  <a:r>
                    <a:rPr lang="de-DE" sz="1400" b="1" dirty="0">
                      <a:solidFill>
                        <a:srgbClr val="0070C0"/>
                      </a:solidFill>
                    </a:rPr>
                    <a:t>50</a:t>
                  </a:r>
                </a:p>
              </p:txBody>
            </p:sp>
            <p:sp>
              <p:nvSpPr>
                <p:cNvPr id="86204" name="Rectangle 196"/>
                <p:cNvSpPr>
                  <a:spLocks noChangeArrowheads="1"/>
                </p:cNvSpPr>
                <p:nvPr/>
              </p:nvSpPr>
              <p:spPr bwMode="auto">
                <a:xfrm>
                  <a:off x="12135" y="4924"/>
                  <a:ext cx="158" cy="144"/>
                </a:xfrm>
                <a:prstGeom prst="rect">
                  <a:avLst/>
                </a:prstGeom>
                <a:noFill/>
                <a:ln w="9525">
                  <a:noFill/>
                  <a:miter lim="800000"/>
                  <a:headEnd/>
                  <a:tailEnd/>
                </a:ln>
              </p:spPr>
              <p:txBody>
                <a:bodyPr wrap="none" lIns="0" tIns="0" rIns="0" bIns="0">
                  <a:spAutoFit/>
                </a:bodyPr>
                <a:lstStyle/>
                <a:p>
                  <a:pPr algn="ctr"/>
                  <a:r>
                    <a:rPr lang="de-DE" sz="1400" b="1" dirty="0">
                      <a:solidFill>
                        <a:srgbClr val="0070C0"/>
                      </a:solidFill>
                    </a:rPr>
                    <a:t>100</a:t>
                  </a:r>
                </a:p>
              </p:txBody>
            </p:sp>
            <p:sp>
              <p:nvSpPr>
                <p:cNvPr id="86205" name="Rectangle 197"/>
                <p:cNvSpPr>
                  <a:spLocks noChangeArrowheads="1"/>
                </p:cNvSpPr>
                <p:nvPr/>
              </p:nvSpPr>
              <p:spPr bwMode="auto">
                <a:xfrm>
                  <a:off x="12470" y="4924"/>
                  <a:ext cx="158" cy="144"/>
                </a:xfrm>
                <a:prstGeom prst="rect">
                  <a:avLst/>
                </a:prstGeom>
                <a:noFill/>
                <a:ln w="9525">
                  <a:noFill/>
                  <a:miter lim="800000"/>
                  <a:headEnd/>
                  <a:tailEnd/>
                </a:ln>
              </p:spPr>
              <p:txBody>
                <a:bodyPr wrap="none" lIns="0" tIns="0" rIns="0" bIns="0">
                  <a:spAutoFit/>
                </a:bodyPr>
                <a:lstStyle/>
                <a:p>
                  <a:pPr algn="ctr"/>
                  <a:r>
                    <a:rPr lang="de-DE" sz="1400" b="1" dirty="0">
                      <a:solidFill>
                        <a:srgbClr val="0070C0"/>
                      </a:solidFill>
                    </a:rPr>
                    <a:t>150</a:t>
                  </a:r>
                </a:p>
              </p:txBody>
            </p:sp>
            <p:sp>
              <p:nvSpPr>
                <p:cNvPr id="86206" name="Rectangle 198"/>
                <p:cNvSpPr>
                  <a:spLocks noChangeArrowheads="1"/>
                </p:cNvSpPr>
                <p:nvPr/>
              </p:nvSpPr>
              <p:spPr bwMode="auto">
                <a:xfrm>
                  <a:off x="12808" y="4924"/>
                  <a:ext cx="158" cy="144"/>
                </a:xfrm>
                <a:prstGeom prst="rect">
                  <a:avLst/>
                </a:prstGeom>
                <a:noFill/>
                <a:ln w="9525">
                  <a:noFill/>
                  <a:miter lim="800000"/>
                  <a:headEnd/>
                  <a:tailEnd/>
                </a:ln>
              </p:spPr>
              <p:txBody>
                <a:bodyPr wrap="none" lIns="0" tIns="0" rIns="0" bIns="0">
                  <a:spAutoFit/>
                </a:bodyPr>
                <a:lstStyle/>
                <a:p>
                  <a:pPr algn="ctr"/>
                  <a:r>
                    <a:rPr lang="de-DE" sz="1400" b="1" dirty="0">
                      <a:solidFill>
                        <a:srgbClr val="0070C0"/>
                      </a:solidFill>
                    </a:rPr>
                    <a:t>200</a:t>
                  </a:r>
                </a:p>
              </p:txBody>
            </p:sp>
            <p:sp>
              <p:nvSpPr>
                <p:cNvPr id="86207" name="Rectangle 199"/>
                <p:cNvSpPr>
                  <a:spLocks noChangeArrowheads="1"/>
                </p:cNvSpPr>
                <p:nvPr/>
              </p:nvSpPr>
              <p:spPr bwMode="auto">
                <a:xfrm>
                  <a:off x="13494" y="4924"/>
                  <a:ext cx="158" cy="144"/>
                </a:xfrm>
                <a:prstGeom prst="rect">
                  <a:avLst/>
                </a:prstGeom>
                <a:noFill/>
                <a:ln w="9525">
                  <a:noFill/>
                  <a:miter lim="800000"/>
                  <a:headEnd/>
                  <a:tailEnd/>
                </a:ln>
              </p:spPr>
              <p:txBody>
                <a:bodyPr wrap="none" lIns="0" tIns="0" rIns="0" bIns="0">
                  <a:spAutoFit/>
                </a:bodyPr>
                <a:lstStyle/>
                <a:p>
                  <a:pPr algn="ctr"/>
                  <a:r>
                    <a:rPr lang="de-DE" sz="1400" b="1" dirty="0">
                      <a:solidFill>
                        <a:srgbClr val="0070C0"/>
                      </a:solidFill>
                    </a:rPr>
                    <a:t>300</a:t>
                  </a:r>
                </a:p>
              </p:txBody>
            </p:sp>
            <p:sp>
              <p:nvSpPr>
                <p:cNvPr id="86208" name="Rectangle 200"/>
                <p:cNvSpPr>
                  <a:spLocks noChangeArrowheads="1"/>
                </p:cNvSpPr>
                <p:nvPr/>
              </p:nvSpPr>
              <p:spPr bwMode="auto">
                <a:xfrm>
                  <a:off x="14172" y="4924"/>
                  <a:ext cx="158" cy="144"/>
                </a:xfrm>
                <a:prstGeom prst="rect">
                  <a:avLst/>
                </a:prstGeom>
                <a:noFill/>
                <a:ln w="9525">
                  <a:noFill/>
                  <a:miter lim="800000"/>
                  <a:headEnd/>
                  <a:tailEnd/>
                </a:ln>
              </p:spPr>
              <p:txBody>
                <a:bodyPr wrap="none" lIns="0" tIns="0" rIns="0" bIns="0">
                  <a:spAutoFit/>
                </a:bodyPr>
                <a:lstStyle/>
                <a:p>
                  <a:pPr algn="ctr"/>
                  <a:r>
                    <a:rPr lang="de-DE" sz="1400" b="1" dirty="0">
                      <a:solidFill>
                        <a:srgbClr val="0070C0"/>
                      </a:solidFill>
                    </a:rPr>
                    <a:t>400</a:t>
                  </a:r>
                </a:p>
              </p:txBody>
            </p:sp>
            <p:sp>
              <p:nvSpPr>
                <p:cNvPr id="86209" name="Rectangle 201"/>
                <p:cNvSpPr>
                  <a:spLocks noChangeArrowheads="1"/>
                </p:cNvSpPr>
                <p:nvPr/>
              </p:nvSpPr>
              <p:spPr bwMode="auto">
                <a:xfrm>
                  <a:off x="14511" y="4924"/>
                  <a:ext cx="158" cy="144"/>
                </a:xfrm>
                <a:prstGeom prst="rect">
                  <a:avLst/>
                </a:prstGeom>
                <a:noFill/>
                <a:ln w="9525">
                  <a:noFill/>
                  <a:miter lim="800000"/>
                  <a:headEnd/>
                  <a:tailEnd/>
                </a:ln>
              </p:spPr>
              <p:txBody>
                <a:bodyPr wrap="none" lIns="0" tIns="0" rIns="0" bIns="0">
                  <a:spAutoFit/>
                </a:bodyPr>
                <a:lstStyle/>
                <a:p>
                  <a:pPr algn="ctr"/>
                  <a:r>
                    <a:rPr lang="de-DE" sz="1400" b="1" dirty="0">
                      <a:solidFill>
                        <a:srgbClr val="0070C0"/>
                      </a:solidFill>
                    </a:rPr>
                    <a:t>450</a:t>
                  </a:r>
                </a:p>
              </p:txBody>
            </p:sp>
            <p:sp>
              <p:nvSpPr>
                <p:cNvPr id="86210" name="Line 202"/>
                <p:cNvSpPr>
                  <a:spLocks noChangeShapeType="1"/>
                </p:cNvSpPr>
                <p:nvPr/>
              </p:nvSpPr>
              <p:spPr bwMode="auto">
                <a:xfrm flipV="1">
                  <a:off x="13227" y="4837"/>
                  <a:ext cx="1" cy="30"/>
                </a:xfrm>
                <a:prstGeom prst="line">
                  <a:avLst/>
                </a:prstGeom>
                <a:noFill/>
                <a:ln w="9525">
                  <a:noFill/>
                  <a:round/>
                  <a:headEnd/>
                  <a:tailEnd/>
                </a:ln>
              </p:spPr>
              <p:txBody>
                <a:bodyPr/>
                <a:lstStyle/>
                <a:p>
                  <a:endParaRPr lang="en-GB">
                    <a:solidFill>
                      <a:srgbClr val="0070C0"/>
                    </a:solidFill>
                  </a:endParaRPr>
                </a:p>
              </p:txBody>
            </p:sp>
            <p:sp>
              <p:nvSpPr>
                <p:cNvPr id="86211" name="Line 203"/>
                <p:cNvSpPr>
                  <a:spLocks noChangeShapeType="1"/>
                </p:cNvSpPr>
                <p:nvPr/>
              </p:nvSpPr>
              <p:spPr bwMode="auto">
                <a:xfrm flipV="1">
                  <a:off x="13908" y="4837"/>
                  <a:ext cx="1" cy="30"/>
                </a:xfrm>
                <a:prstGeom prst="line">
                  <a:avLst/>
                </a:prstGeom>
                <a:noFill/>
                <a:ln w="9525">
                  <a:noFill/>
                  <a:round/>
                  <a:headEnd/>
                  <a:tailEnd/>
                </a:ln>
              </p:spPr>
              <p:txBody>
                <a:bodyPr/>
                <a:lstStyle/>
                <a:p>
                  <a:endParaRPr lang="en-GB">
                    <a:solidFill>
                      <a:srgbClr val="0070C0"/>
                    </a:solidFill>
                  </a:endParaRPr>
                </a:p>
              </p:txBody>
            </p:sp>
            <p:sp>
              <p:nvSpPr>
                <p:cNvPr id="86212" name="Rectangle 204"/>
                <p:cNvSpPr>
                  <a:spLocks noChangeArrowheads="1"/>
                </p:cNvSpPr>
                <p:nvPr/>
              </p:nvSpPr>
              <p:spPr bwMode="auto">
                <a:xfrm>
                  <a:off x="13163" y="4924"/>
                  <a:ext cx="158" cy="144"/>
                </a:xfrm>
                <a:prstGeom prst="rect">
                  <a:avLst/>
                </a:prstGeom>
                <a:noFill/>
                <a:ln w="9525">
                  <a:noFill/>
                  <a:miter lim="800000"/>
                  <a:headEnd/>
                  <a:tailEnd/>
                </a:ln>
              </p:spPr>
              <p:txBody>
                <a:bodyPr wrap="none" lIns="0" tIns="0" rIns="0" bIns="0">
                  <a:spAutoFit/>
                </a:bodyPr>
                <a:lstStyle/>
                <a:p>
                  <a:pPr algn="ctr"/>
                  <a:r>
                    <a:rPr lang="de-DE" sz="1400" b="1" dirty="0">
                      <a:solidFill>
                        <a:srgbClr val="0070C0"/>
                      </a:solidFill>
                    </a:rPr>
                    <a:t>250</a:t>
                  </a:r>
                </a:p>
              </p:txBody>
            </p:sp>
            <p:sp>
              <p:nvSpPr>
                <p:cNvPr id="86213" name="Rectangle 205"/>
                <p:cNvSpPr>
                  <a:spLocks noChangeArrowheads="1"/>
                </p:cNvSpPr>
                <p:nvPr/>
              </p:nvSpPr>
              <p:spPr bwMode="auto">
                <a:xfrm>
                  <a:off x="13843" y="4924"/>
                  <a:ext cx="158" cy="144"/>
                </a:xfrm>
                <a:prstGeom prst="rect">
                  <a:avLst/>
                </a:prstGeom>
                <a:noFill/>
                <a:ln w="9525">
                  <a:noFill/>
                  <a:miter lim="800000"/>
                  <a:headEnd/>
                  <a:tailEnd/>
                </a:ln>
              </p:spPr>
              <p:txBody>
                <a:bodyPr wrap="none" lIns="0" tIns="0" rIns="0" bIns="0">
                  <a:spAutoFit/>
                </a:bodyPr>
                <a:lstStyle/>
                <a:p>
                  <a:pPr algn="ctr"/>
                  <a:r>
                    <a:rPr lang="de-DE" sz="1400" b="1" dirty="0">
                      <a:solidFill>
                        <a:srgbClr val="0070C0"/>
                      </a:solidFill>
                    </a:rPr>
                    <a:t>350</a:t>
                  </a:r>
                </a:p>
              </p:txBody>
            </p:sp>
          </p:grpSp>
          <p:sp>
            <p:nvSpPr>
              <p:cNvPr id="86043" name="Freeform 206"/>
              <p:cNvSpPr>
                <a:spLocks/>
              </p:cNvSpPr>
              <p:nvPr/>
            </p:nvSpPr>
            <p:spPr bwMode="auto">
              <a:xfrm>
                <a:off x="937" y="1886"/>
                <a:ext cx="3071" cy="751"/>
              </a:xfrm>
              <a:custGeom>
                <a:avLst/>
                <a:gdLst>
                  <a:gd name="T0" fmla="*/ 0 w 373"/>
                  <a:gd name="T1" fmla="*/ 2147483647 h 94"/>
                  <a:gd name="T2" fmla="*/ 2090008692 w 373"/>
                  <a:gd name="T3" fmla="*/ 2147483647 h 94"/>
                  <a:gd name="T4" fmla="*/ 2147483647 w 373"/>
                  <a:gd name="T5" fmla="*/ 2147483647 h 94"/>
                  <a:gd name="T6" fmla="*/ 2147483647 w 373"/>
                  <a:gd name="T7" fmla="*/ 2147483647 h 94"/>
                  <a:gd name="T8" fmla="*/ 2147483647 w 373"/>
                  <a:gd name="T9" fmla="*/ 2147483647 h 94"/>
                  <a:gd name="T10" fmla="*/ 2147483647 w 373"/>
                  <a:gd name="T11" fmla="*/ 2147483647 h 94"/>
                  <a:gd name="T12" fmla="*/ 2147483647 w 373"/>
                  <a:gd name="T13" fmla="*/ 2147483647 h 94"/>
                  <a:gd name="T14" fmla="*/ 2147483647 w 373"/>
                  <a:gd name="T15" fmla="*/ 2147483647 h 94"/>
                  <a:gd name="T16" fmla="*/ 2147483647 w 373"/>
                  <a:gd name="T17" fmla="*/ 2147483647 h 94"/>
                  <a:gd name="T18" fmla="*/ 2147483647 w 373"/>
                  <a:gd name="T19" fmla="*/ 2147483647 h 94"/>
                  <a:gd name="T20" fmla="*/ 2147483647 w 373"/>
                  <a:gd name="T21" fmla="*/ 1726521212 h 94"/>
                  <a:gd name="T22" fmla="*/ 2147483647 w 373"/>
                  <a:gd name="T23" fmla="*/ 0 h 94"/>
                  <a:gd name="T24" fmla="*/ 2147483647 w 373"/>
                  <a:gd name="T25" fmla="*/ 2147483647 h 94"/>
                  <a:gd name="T26" fmla="*/ 2147483647 w 373"/>
                  <a:gd name="T27" fmla="*/ 2147483647 h 94"/>
                  <a:gd name="T28" fmla="*/ 2147483647 w 373"/>
                  <a:gd name="T29" fmla="*/ 2147483647 h 94"/>
                  <a:gd name="T30" fmla="*/ 2147483647 w 373"/>
                  <a:gd name="T31" fmla="*/ 2147483647 h 94"/>
                  <a:gd name="T32" fmla="*/ 2147483647 w 373"/>
                  <a:gd name="T33" fmla="*/ 2147483647 h 94"/>
                  <a:gd name="T34" fmla="*/ 2147483647 w 373"/>
                  <a:gd name="T35" fmla="*/ 2147483647 h 94"/>
                  <a:gd name="T36" fmla="*/ 2147483647 w 373"/>
                  <a:gd name="T37" fmla="*/ 2147483647 h 94"/>
                  <a:gd name="T38" fmla="*/ 2147483647 w 373"/>
                  <a:gd name="T39" fmla="*/ 2147483647 h 94"/>
                  <a:gd name="T40" fmla="*/ 2147483647 w 373"/>
                  <a:gd name="T41" fmla="*/ 2147483647 h 94"/>
                  <a:gd name="T42" fmla="*/ 2147483647 w 373"/>
                  <a:gd name="T43" fmla="*/ 2147483647 h 94"/>
                  <a:gd name="T44" fmla="*/ 2147483647 w 373"/>
                  <a:gd name="T45" fmla="*/ 2147483647 h 9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73"/>
                  <a:gd name="T70" fmla="*/ 0 h 94"/>
                  <a:gd name="T71" fmla="*/ 373 w 373"/>
                  <a:gd name="T72" fmla="*/ 94 h 9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73" h="94">
                    <a:moveTo>
                      <a:pt x="0" y="79"/>
                    </a:moveTo>
                    <a:lnTo>
                      <a:pt x="12" y="70"/>
                    </a:lnTo>
                    <a:lnTo>
                      <a:pt x="26" y="55"/>
                    </a:lnTo>
                    <a:lnTo>
                      <a:pt x="40" y="22"/>
                    </a:lnTo>
                    <a:lnTo>
                      <a:pt x="53" y="41"/>
                    </a:lnTo>
                    <a:lnTo>
                      <a:pt x="68" y="46"/>
                    </a:lnTo>
                    <a:lnTo>
                      <a:pt x="81" y="36"/>
                    </a:lnTo>
                    <a:lnTo>
                      <a:pt x="94" y="22"/>
                    </a:lnTo>
                    <a:lnTo>
                      <a:pt x="107" y="30"/>
                    </a:lnTo>
                    <a:lnTo>
                      <a:pt x="118" y="60"/>
                    </a:lnTo>
                    <a:lnTo>
                      <a:pt x="139" y="13"/>
                    </a:lnTo>
                    <a:lnTo>
                      <a:pt x="154" y="0"/>
                    </a:lnTo>
                    <a:lnTo>
                      <a:pt x="178" y="37"/>
                    </a:lnTo>
                    <a:lnTo>
                      <a:pt x="204" y="50"/>
                    </a:lnTo>
                    <a:lnTo>
                      <a:pt x="217" y="63"/>
                    </a:lnTo>
                    <a:lnTo>
                      <a:pt x="231" y="66"/>
                    </a:lnTo>
                    <a:lnTo>
                      <a:pt x="260" y="82"/>
                    </a:lnTo>
                    <a:lnTo>
                      <a:pt x="275" y="75"/>
                    </a:lnTo>
                    <a:lnTo>
                      <a:pt x="312" y="56"/>
                    </a:lnTo>
                    <a:lnTo>
                      <a:pt x="329" y="94"/>
                    </a:lnTo>
                    <a:lnTo>
                      <a:pt x="345" y="56"/>
                    </a:lnTo>
                    <a:lnTo>
                      <a:pt x="359" y="94"/>
                    </a:lnTo>
                    <a:lnTo>
                      <a:pt x="373" y="94"/>
                    </a:lnTo>
                  </a:path>
                </a:pathLst>
              </a:custGeom>
              <a:noFill/>
              <a:ln w="38100">
                <a:solidFill>
                  <a:srgbClr val="00B0F0"/>
                </a:solidFill>
                <a:round/>
                <a:headEnd/>
                <a:tailEnd/>
              </a:ln>
            </p:spPr>
            <p:txBody>
              <a:bodyPr/>
              <a:lstStyle/>
              <a:p>
                <a:endParaRPr lang="en-GB">
                  <a:solidFill>
                    <a:srgbClr val="0070C0"/>
                  </a:solidFill>
                </a:endParaRPr>
              </a:p>
            </p:txBody>
          </p:sp>
          <p:sp>
            <p:nvSpPr>
              <p:cNvPr id="86044" name="Freeform 207"/>
              <p:cNvSpPr>
                <a:spLocks/>
              </p:cNvSpPr>
              <p:nvPr/>
            </p:nvSpPr>
            <p:spPr bwMode="auto">
              <a:xfrm>
                <a:off x="4256" y="2332"/>
                <a:ext cx="633" cy="153"/>
              </a:xfrm>
              <a:custGeom>
                <a:avLst/>
                <a:gdLst>
                  <a:gd name="T0" fmla="*/ 0 w 77"/>
                  <a:gd name="T1" fmla="*/ 0 h 19"/>
                  <a:gd name="T2" fmla="*/ 2147483647 w 77"/>
                  <a:gd name="T3" fmla="*/ 0 h 19"/>
                  <a:gd name="T4" fmla="*/ 2147483647 w 77"/>
                  <a:gd name="T5" fmla="*/ 2147483647 h 19"/>
                  <a:gd name="T6" fmla="*/ 2147483647 w 77"/>
                  <a:gd name="T7" fmla="*/ 0 h 19"/>
                  <a:gd name="T8" fmla="*/ 2147483647 w 77"/>
                  <a:gd name="T9" fmla="*/ 2147483647 h 19"/>
                  <a:gd name="T10" fmla="*/ 2147483647 w 77"/>
                  <a:gd name="T11" fmla="*/ 0 h 19"/>
                  <a:gd name="T12" fmla="*/ 0 60000 65536"/>
                  <a:gd name="T13" fmla="*/ 0 60000 65536"/>
                  <a:gd name="T14" fmla="*/ 0 60000 65536"/>
                  <a:gd name="T15" fmla="*/ 0 60000 65536"/>
                  <a:gd name="T16" fmla="*/ 0 60000 65536"/>
                  <a:gd name="T17" fmla="*/ 0 60000 65536"/>
                  <a:gd name="T18" fmla="*/ 0 w 77"/>
                  <a:gd name="T19" fmla="*/ 0 h 19"/>
                  <a:gd name="T20" fmla="*/ 77 w 77"/>
                  <a:gd name="T21" fmla="*/ 19 h 19"/>
                </a:gdLst>
                <a:ahLst/>
                <a:cxnLst>
                  <a:cxn ang="T12">
                    <a:pos x="T0" y="T1"/>
                  </a:cxn>
                  <a:cxn ang="T13">
                    <a:pos x="T2" y="T3"/>
                  </a:cxn>
                  <a:cxn ang="T14">
                    <a:pos x="T4" y="T5"/>
                  </a:cxn>
                  <a:cxn ang="T15">
                    <a:pos x="T6" y="T7"/>
                  </a:cxn>
                  <a:cxn ang="T16">
                    <a:pos x="T8" y="T9"/>
                  </a:cxn>
                  <a:cxn ang="T17">
                    <a:pos x="T10" y="T11"/>
                  </a:cxn>
                </a:cxnLst>
                <a:rect l="T18" t="T19" r="T20" b="T21"/>
                <a:pathLst>
                  <a:path w="77" h="19">
                    <a:moveTo>
                      <a:pt x="0" y="0"/>
                    </a:moveTo>
                    <a:lnTo>
                      <a:pt x="15" y="0"/>
                    </a:lnTo>
                    <a:lnTo>
                      <a:pt x="29" y="19"/>
                    </a:lnTo>
                    <a:lnTo>
                      <a:pt x="44" y="0"/>
                    </a:lnTo>
                    <a:lnTo>
                      <a:pt x="60" y="19"/>
                    </a:lnTo>
                    <a:lnTo>
                      <a:pt x="77" y="0"/>
                    </a:lnTo>
                  </a:path>
                </a:pathLst>
              </a:custGeom>
              <a:noFill/>
              <a:ln w="38100">
                <a:solidFill>
                  <a:srgbClr val="00B0F0"/>
                </a:solidFill>
                <a:round/>
                <a:headEnd/>
                <a:tailEnd/>
              </a:ln>
            </p:spPr>
            <p:txBody>
              <a:bodyPr/>
              <a:lstStyle/>
              <a:p>
                <a:endParaRPr lang="en-GB">
                  <a:solidFill>
                    <a:srgbClr val="0070C0"/>
                  </a:solidFill>
                </a:endParaRPr>
              </a:p>
            </p:txBody>
          </p:sp>
          <p:sp>
            <p:nvSpPr>
              <p:cNvPr id="86045" name="Line 208"/>
              <p:cNvSpPr>
                <a:spLocks noChangeShapeType="1"/>
              </p:cNvSpPr>
              <p:nvPr/>
            </p:nvSpPr>
            <p:spPr bwMode="auto">
              <a:xfrm>
                <a:off x="937" y="2516"/>
                <a:ext cx="1" cy="2"/>
              </a:xfrm>
              <a:prstGeom prst="line">
                <a:avLst/>
              </a:prstGeom>
              <a:noFill/>
              <a:ln w="28575">
                <a:solidFill>
                  <a:schemeClr val="tx1"/>
                </a:solidFill>
                <a:round/>
                <a:headEnd/>
                <a:tailEnd/>
              </a:ln>
            </p:spPr>
            <p:txBody>
              <a:bodyPr/>
              <a:lstStyle/>
              <a:p>
                <a:endParaRPr lang="en-GB">
                  <a:solidFill>
                    <a:srgbClr val="0070C0"/>
                  </a:solidFill>
                </a:endParaRPr>
              </a:p>
            </p:txBody>
          </p:sp>
          <p:sp>
            <p:nvSpPr>
              <p:cNvPr id="86046" name="Line 209"/>
              <p:cNvSpPr>
                <a:spLocks noChangeShapeType="1"/>
              </p:cNvSpPr>
              <p:nvPr/>
            </p:nvSpPr>
            <p:spPr bwMode="auto">
              <a:xfrm>
                <a:off x="937" y="2492"/>
                <a:ext cx="1" cy="56"/>
              </a:xfrm>
              <a:prstGeom prst="line">
                <a:avLst/>
              </a:prstGeom>
              <a:noFill/>
              <a:ln w="28575">
                <a:solidFill>
                  <a:schemeClr val="tx1"/>
                </a:solidFill>
                <a:round/>
                <a:headEnd/>
                <a:tailEnd/>
              </a:ln>
            </p:spPr>
            <p:txBody>
              <a:bodyPr/>
              <a:lstStyle/>
              <a:p>
                <a:endParaRPr lang="en-GB">
                  <a:solidFill>
                    <a:srgbClr val="0070C0"/>
                  </a:solidFill>
                </a:endParaRPr>
              </a:p>
            </p:txBody>
          </p:sp>
          <p:grpSp>
            <p:nvGrpSpPr>
              <p:cNvPr id="4" name="Group 210"/>
              <p:cNvGrpSpPr>
                <a:grpSpLocks/>
              </p:cNvGrpSpPr>
              <p:nvPr/>
            </p:nvGrpSpPr>
            <p:grpSpPr bwMode="auto">
              <a:xfrm rot="5400000">
                <a:off x="1028" y="2411"/>
                <a:ext cx="20" cy="80"/>
                <a:chOff x="22695" y="4034"/>
                <a:chExt cx="18" cy="54"/>
              </a:xfrm>
            </p:grpSpPr>
            <p:sp>
              <p:nvSpPr>
                <p:cNvPr id="86192" name="Line 211"/>
                <p:cNvSpPr>
                  <a:spLocks noChangeShapeType="1"/>
                </p:cNvSpPr>
                <p:nvPr/>
              </p:nvSpPr>
              <p:spPr bwMode="auto">
                <a:xfrm>
                  <a:off x="22695" y="4060"/>
                  <a:ext cx="17" cy="1"/>
                </a:xfrm>
                <a:prstGeom prst="line">
                  <a:avLst/>
                </a:prstGeom>
                <a:noFill/>
                <a:ln w="9525">
                  <a:solidFill>
                    <a:schemeClr val="tx1"/>
                  </a:solidFill>
                  <a:round/>
                  <a:headEnd/>
                  <a:tailEnd/>
                </a:ln>
              </p:spPr>
              <p:txBody>
                <a:bodyPr/>
                <a:lstStyle/>
                <a:p>
                  <a:endParaRPr lang="en-GB">
                    <a:solidFill>
                      <a:srgbClr val="0070C0"/>
                    </a:solidFill>
                  </a:endParaRPr>
                </a:p>
              </p:txBody>
            </p:sp>
            <p:sp>
              <p:nvSpPr>
                <p:cNvPr id="86193" name="Line 212"/>
                <p:cNvSpPr>
                  <a:spLocks noChangeShapeType="1"/>
                </p:cNvSpPr>
                <p:nvPr/>
              </p:nvSpPr>
              <p:spPr bwMode="auto">
                <a:xfrm>
                  <a:off x="22712" y="4034"/>
                  <a:ext cx="1" cy="54"/>
                </a:xfrm>
                <a:prstGeom prst="line">
                  <a:avLst/>
                </a:prstGeom>
                <a:noFill/>
                <a:ln w="9525">
                  <a:solidFill>
                    <a:schemeClr val="tx1"/>
                  </a:solidFill>
                  <a:round/>
                  <a:headEnd/>
                  <a:tailEnd/>
                </a:ln>
              </p:spPr>
              <p:txBody>
                <a:bodyPr/>
                <a:lstStyle/>
                <a:p>
                  <a:endParaRPr lang="en-GB">
                    <a:solidFill>
                      <a:srgbClr val="0070C0"/>
                    </a:solidFill>
                  </a:endParaRPr>
                </a:p>
              </p:txBody>
            </p:sp>
          </p:grpSp>
          <p:grpSp>
            <p:nvGrpSpPr>
              <p:cNvPr id="5" name="Group 213"/>
              <p:cNvGrpSpPr>
                <a:grpSpLocks/>
              </p:cNvGrpSpPr>
              <p:nvPr/>
            </p:nvGrpSpPr>
            <p:grpSpPr bwMode="auto">
              <a:xfrm rot="5400000">
                <a:off x="1132" y="2306"/>
                <a:ext cx="35" cy="80"/>
                <a:chOff x="22773" y="3918"/>
                <a:chExt cx="34" cy="54"/>
              </a:xfrm>
            </p:grpSpPr>
            <p:sp>
              <p:nvSpPr>
                <p:cNvPr id="86190" name="Line 214"/>
                <p:cNvSpPr>
                  <a:spLocks noChangeShapeType="1"/>
                </p:cNvSpPr>
                <p:nvPr/>
              </p:nvSpPr>
              <p:spPr bwMode="auto">
                <a:xfrm>
                  <a:off x="22773" y="3944"/>
                  <a:ext cx="33" cy="1"/>
                </a:xfrm>
                <a:prstGeom prst="line">
                  <a:avLst/>
                </a:prstGeom>
                <a:noFill/>
                <a:ln w="9525">
                  <a:solidFill>
                    <a:schemeClr val="tx1"/>
                  </a:solidFill>
                  <a:round/>
                  <a:headEnd/>
                  <a:tailEnd/>
                </a:ln>
              </p:spPr>
              <p:txBody>
                <a:bodyPr/>
                <a:lstStyle/>
                <a:p>
                  <a:endParaRPr lang="en-GB">
                    <a:solidFill>
                      <a:srgbClr val="0070C0"/>
                    </a:solidFill>
                  </a:endParaRPr>
                </a:p>
              </p:txBody>
            </p:sp>
            <p:sp>
              <p:nvSpPr>
                <p:cNvPr id="86191" name="Line 215"/>
                <p:cNvSpPr>
                  <a:spLocks noChangeShapeType="1"/>
                </p:cNvSpPr>
                <p:nvPr/>
              </p:nvSpPr>
              <p:spPr bwMode="auto">
                <a:xfrm>
                  <a:off x="22806" y="3918"/>
                  <a:ext cx="1" cy="54"/>
                </a:xfrm>
                <a:prstGeom prst="line">
                  <a:avLst/>
                </a:prstGeom>
                <a:noFill/>
                <a:ln w="9525">
                  <a:solidFill>
                    <a:srgbClr val="000304"/>
                  </a:solidFill>
                  <a:round/>
                  <a:headEnd/>
                  <a:tailEnd/>
                </a:ln>
              </p:spPr>
              <p:txBody>
                <a:bodyPr/>
                <a:lstStyle/>
                <a:p>
                  <a:endParaRPr lang="en-GB">
                    <a:solidFill>
                      <a:srgbClr val="0070C0"/>
                    </a:solidFill>
                  </a:endParaRPr>
                </a:p>
              </p:txBody>
            </p:sp>
          </p:grpSp>
          <p:grpSp>
            <p:nvGrpSpPr>
              <p:cNvPr id="6" name="Group 216"/>
              <p:cNvGrpSpPr>
                <a:grpSpLocks/>
              </p:cNvGrpSpPr>
              <p:nvPr/>
            </p:nvGrpSpPr>
            <p:grpSpPr bwMode="auto">
              <a:xfrm rot="5400000">
                <a:off x="1246" y="2042"/>
                <a:ext cx="41" cy="80"/>
                <a:chOff x="22851" y="3664"/>
                <a:chExt cx="40" cy="54"/>
              </a:xfrm>
            </p:grpSpPr>
            <p:sp>
              <p:nvSpPr>
                <p:cNvPr id="86188" name="Line 217"/>
                <p:cNvSpPr>
                  <a:spLocks noChangeShapeType="1"/>
                </p:cNvSpPr>
                <p:nvPr/>
              </p:nvSpPr>
              <p:spPr bwMode="auto">
                <a:xfrm>
                  <a:off x="22851" y="3690"/>
                  <a:ext cx="39" cy="1"/>
                </a:xfrm>
                <a:prstGeom prst="line">
                  <a:avLst/>
                </a:prstGeom>
                <a:noFill/>
                <a:ln w="9525">
                  <a:solidFill>
                    <a:schemeClr val="tx1"/>
                  </a:solidFill>
                  <a:round/>
                  <a:headEnd/>
                  <a:tailEnd/>
                </a:ln>
              </p:spPr>
              <p:txBody>
                <a:bodyPr/>
                <a:lstStyle/>
                <a:p>
                  <a:endParaRPr lang="en-GB">
                    <a:solidFill>
                      <a:srgbClr val="0070C0"/>
                    </a:solidFill>
                  </a:endParaRPr>
                </a:p>
              </p:txBody>
            </p:sp>
            <p:sp>
              <p:nvSpPr>
                <p:cNvPr id="86189" name="Line 218"/>
                <p:cNvSpPr>
                  <a:spLocks noChangeShapeType="1"/>
                </p:cNvSpPr>
                <p:nvPr/>
              </p:nvSpPr>
              <p:spPr bwMode="auto">
                <a:xfrm>
                  <a:off x="22890" y="3664"/>
                  <a:ext cx="1" cy="54"/>
                </a:xfrm>
                <a:prstGeom prst="line">
                  <a:avLst/>
                </a:prstGeom>
                <a:noFill/>
                <a:ln w="9525">
                  <a:solidFill>
                    <a:srgbClr val="000304"/>
                  </a:solidFill>
                  <a:round/>
                  <a:headEnd/>
                  <a:tailEnd/>
                </a:ln>
              </p:spPr>
              <p:txBody>
                <a:bodyPr/>
                <a:lstStyle/>
                <a:p>
                  <a:endParaRPr lang="en-GB">
                    <a:solidFill>
                      <a:srgbClr val="0070C0"/>
                    </a:solidFill>
                  </a:endParaRPr>
                </a:p>
              </p:txBody>
            </p:sp>
          </p:grpSp>
          <p:grpSp>
            <p:nvGrpSpPr>
              <p:cNvPr id="7" name="Group 219"/>
              <p:cNvGrpSpPr>
                <a:grpSpLocks/>
              </p:cNvGrpSpPr>
              <p:nvPr/>
            </p:nvGrpSpPr>
            <p:grpSpPr bwMode="auto">
              <a:xfrm rot="5400000">
                <a:off x="1352" y="2201"/>
                <a:ext cx="47" cy="79"/>
                <a:chOff x="22923" y="3811"/>
                <a:chExt cx="46" cy="54"/>
              </a:xfrm>
            </p:grpSpPr>
            <p:sp>
              <p:nvSpPr>
                <p:cNvPr id="86186" name="Line 220"/>
                <p:cNvSpPr>
                  <a:spLocks noChangeShapeType="1"/>
                </p:cNvSpPr>
                <p:nvPr/>
              </p:nvSpPr>
              <p:spPr bwMode="auto">
                <a:xfrm>
                  <a:off x="22923" y="3837"/>
                  <a:ext cx="45" cy="1"/>
                </a:xfrm>
                <a:prstGeom prst="line">
                  <a:avLst/>
                </a:prstGeom>
                <a:noFill/>
                <a:ln w="9525">
                  <a:solidFill>
                    <a:schemeClr val="tx1"/>
                  </a:solidFill>
                  <a:round/>
                  <a:headEnd/>
                  <a:tailEnd/>
                </a:ln>
              </p:spPr>
              <p:txBody>
                <a:bodyPr/>
                <a:lstStyle/>
                <a:p>
                  <a:endParaRPr lang="en-GB">
                    <a:solidFill>
                      <a:srgbClr val="0070C0"/>
                    </a:solidFill>
                  </a:endParaRPr>
                </a:p>
              </p:txBody>
            </p:sp>
            <p:sp>
              <p:nvSpPr>
                <p:cNvPr id="86187" name="Line 221"/>
                <p:cNvSpPr>
                  <a:spLocks noChangeShapeType="1"/>
                </p:cNvSpPr>
                <p:nvPr/>
              </p:nvSpPr>
              <p:spPr bwMode="auto">
                <a:xfrm>
                  <a:off x="22968" y="3811"/>
                  <a:ext cx="1" cy="54"/>
                </a:xfrm>
                <a:prstGeom prst="line">
                  <a:avLst/>
                </a:prstGeom>
                <a:noFill/>
                <a:ln w="9525">
                  <a:solidFill>
                    <a:srgbClr val="000304"/>
                  </a:solidFill>
                  <a:round/>
                  <a:headEnd/>
                  <a:tailEnd/>
                </a:ln>
              </p:spPr>
              <p:txBody>
                <a:bodyPr/>
                <a:lstStyle/>
                <a:p>
                  <a:endParaRPr lang="en-GB">
                    <a:solidFill>
                      <a:srgbClr val="0070C0"/>
                    </a:solidFill>
                  </a:endParaRPr>
                </a:p>
              </p:txBody>
            </p:sp>
          </p:grpSp>
          <p:grpSp>
            <p:nvGrpSpPr>
              <p:cNvPr id="8" name="Group 222"/>
              <p:cNvGrpSpPr>
                <a:grpSpLocks/>
              </p:cNvGrpSpPr>
              <p:nvPr/>
            </p:nvGrpSpPr>
            <p:grpSpPr bwMode="auto">
              <a:xfrm rot="5400000">
                <a:off x="1472" y="2244"/>
                <a:ext cx="52" cy="80"/>
                <a:chOff x="23007" y="3849"/>
                <a:chExt cx="51" cy="54"/>
              </a:xfrm>
            </p:grpSpPr>
            <p:sp>
              <p:nvSpPr>
                <p:cNvPr id="86184" name="Line 223"/>
                <p:cNvSpPr>
                  <a:spLocks noChangeShapeType="1"/>
                </p:cNvSpPr>
                <p:nvPr/>
              </p:nvSpPr>
              <p:spPr bwMode="auto">
                <a:xfrm>
                  <a:off x="23007" y="3875"/>
                  <a:ext cx="50" cy="1"/>
                </a:xfrm>
                <a:prstGeom prst="line">
                  <a:avLst/>
                </a:prstGeom>
                <a:noFill/>
                <a:ln w="9525">
                  <a:solidFill>
                    <a:schemeClr val="tx1"/>
                  </a:solidFill>
                  <a:round/>
                  <a:headEnd/>
                  <a:tailEnd/>
                </a:ln>
              </p:spPr>
              <p:txBody>
                <a:bodyPr/>
                <a:lstStyle/>
                <a:p>
                  <a:endParaRPr lang="en-GB">
                    <a:solidFill>
                      <a:srgbClr val="0070C0"/>
                    </a:solidFill>
                  </a:endParaRPr>
                </a:p>
              </p:txBody>
            </p:sp>
            <p:sp>
              <p:nvSpPr>
                <p:cNvPr id="86185" name="Line 224"/>
                <p:cNvSpPr>
                  <a:spLocks noChangeShapeType="1"/>
                </p:cNvSpPr>
                <p:nvPr/>
              </p:nvSpPr>
              <p:spPr bwMode="auto">
                <a:xfrm>
                  <a:off x="23057" y="3849"/>
                  <a:ext cx="1" cy="54"/>
                </a:xfrm>
                <a:prstGeom prst="line">
                  <a:avLst/>
                </a:prstGeom>
                <a:noFill/>
                <a:ln w="9525">
                  <a:solidFill>
                    <a:srgbClr val="000304"/>
                  </a:solidFill>
                  <a:round/>
                  <a:headEnd/>
                  <a:tailEnd/>
                </a:ln>
              </p:spPr>
              <p:txBody>
                <a:bodyPr/>
                <a:lstStyle/>
                <a:p>
                  <a:endParaRPr lang="en-GB">
                    <a:solidFill>
                      <a:srgbClr val="0070C0"/>
                    </a:solidFill>
                  </a:endParaRPr>
                </a:p>
              </p:txBody>
            </p:sp>
          </p:grpSp>
          <p:grpSp>
            <p:nvGrpSpPr>
              <p:cNvPr id="9" name="Group 225"/>
              <p:cNvGrpSpPr>
                <a:grpSpLocks/>
              </p:cNvGrpSpPr>
              <p:nvPr/>
            </p:nvGrpSpPr>
            <p:grpSpPr bwMode="auto">
              <a:xfrm rot="5400000">
                <a:off x="1579" y="2164"/>
                <a:ext cx="60" cy="81"/>
                <a:chOff x="23079" y="3772"/>
                <a:chExt cx="57" cy="54"/>
              </a:xfrm>
            </p:grpSpPr>
            <p:sp>
              <p:nvSpPr>
                <p:cNvPr id="86182" name="Line 226"/>
                <p:cNvSpPr>
                  <a:spLocks noChangeShapeType="1"/>
                </p:cNvSpPr>
                <p:nvPr/>
              </p:nvSpPr>
              <p:spPr bwMode="auto">
                <a:xfrm>
                  <a:off x="23079" y="3798"/>
                  <a:ext cx="56" cy="1"/>
                </a:xfrm>
                <a:prstGeom prst="line">
                  <a:avLst/>
                </a:prstGeom>
                <a:noFill/>
                <a:ln w="9525">
                  <a:solidFill>
                    <a:srgbClr val="000304"/>
                  </a:solidFill>
                  <a:round/>
                  <a:headEnd/>
                  <a:tailEnd/>
                </a:ln>
              </p:spPr>
              <p:txBody>
                <a:bodyPr/>
                <a:lstStyle/>
                <a:p>
                  <a:endParaRPr lang="en-GB">
                    <a:solidFill>
                      <a:srgbClr val="0070C0"/>
                    </a:solidFill>
                  </a:endParaRPr>
                </a:p>
              </p:txBody>
            </p:sp>
            <p:sp>
              <p:nvSpPr>
                <p:cNvPr id="86183" name="Line 227"/>
                <p:cNvSpPr>
                  <a:spLocks noChangeShapeType="1"/>
                </p:cNvSpPr>
                <p:nvPr/>
              </p:nvSpPr>
              <p:spPr bwMode="auto">
                <a:xfrm>
                  <a:off x="23135" y="3772"/>
                  <a:ext cx="1" cy="54"/>
                </a:xfrm>
                <a:prstGeom prst="line">
                  <a:avLst/>
                </a:prstGeom>
                <a:noFill/>
                <a:ln w="9525">
                  <a:solidFill>
                    <a:srgbClr val="000304"/>
                  </a:solidFill>
                  <a:round/>
                  <a:headEnd/>
                  <a:tailEnd/>
                </a:ln>
              </p:spPr>
              <p:txBody>
                <a:bodyPr/>
                <a:lstStyle/>
                <a:p>
                  <a:endParaRPr lang="en-GB">
                    <a:solidFill>
                      <a:srgbClr val="0070C0"/>
                    </a:solidFill>
                  </a:endParaRPr>
                </a:p>
              </p:txBody>
            </p:sp>
          </p:grpSp>
          <p:grpSp>
            <p:nvGrpSpPr>
              <p:cNvPr id="10" name="Group 228"/>
              <p:cNvGrpSpPr>
                <a:grpSpLocks/>
              </p:cNvGrpSpPr>
              <p:nvPr/>
            </p:nvGrpSpPr>
            <p:grpSpPr bwMode="auto">
              <a:xfrm rot="5400000">
                <a:off x="1684" y="2054"/>
                <a:ext cx="58" cy="79"/>
                <a:chOff x="23151" y="3664"/>
                <a:chExt cx="57" cy="54"/>
              </a:xfrm>
            </p:grpSpPr>
            <p:sp>
              <p:nvSpPr>
                <p:cNvPr id="86180" name="Line 229"/>
                <p:cNvSpPr>
                  <a:spLocks noChangeShapeType="1"/>
                </p:cNvSpPr>
                <p:nvPr/>
              </p:nvSpPr>
              <p:spPr bwMode="auto">
                <a:xfrm>
                  <a:off x="23151" y="3690"/>
                  <a:ext cx="56" cy="1"/>
                </a:xfrm>
                <a:prstGeom prst="line">
                  <a:avLst/>
                </a:prstGeom>
                <a:noFill/>
                <a:ln w="9525">
                  <a:solidFill>
                    <a:srgbClr val="000304"/>
                  </a:solidFill>
                  <a:round/>
                  <a:headEnd/>
                  <a:tailEnd/>
                </a:ln>
              </p:spPr>
              <p:txBody>
                <a:bodyPr/>
                <a:lstStyle/>
                <a:p>
                  <a:endParaRPr lang="en-GB">
                    <a:solidFill>
                      <a:srgbClr val="0070C0"/>
                    </a:solidFill>
                  </a:endParaRPr>
                </a:p>
              </p:txBody>
            </p:sp>
            <p:sp>
              <p:nvSpPr>
                <p:cNvPr id="86181" name="Line 230"/>
                <p:cNvSpPr>
                  <a:spLocks noChangeShapeType="1"/>
                </p:cNvSpPr>
                <p:nvPr/>
              </p:nvSpPr>
              <p:spPr bwMode="auto">
                <a:xfrm>
                  <a:off x="23207" y="3664"/>
                  <a:ext cx="1" cy="54"/>
                </a:xfrm>
                <a:prstGeom prst="line">
                  <a:avLst/>
                </a:prstGeom>
                <a:noFill/>
                <a:ln w="9525">
                  <a:solidFill>
                    <a:srgbClr val="000304"/>
                  </a:solidFill>
                  <a:round/>
                  <a:headEnd/>
                  <a:tailEnd/>
                </a:ln>
              </p:spPr>
              <p:txBody>
                <a:bodyPr/>
                <a:lstStyle/>
                <a:p>
                  <a:endParaRPr lang="en-GB">
                    <a:solidFill>
                      <a:srgbClr val="0070C0"/>
                    </a:solidFill>
                  </a:endParaRPr>
                </a:p>
              </p:txBody>
            </p:sp>
          </p:grpSp>
          <p:grpSp>
            <p:nvGrpSpPr>
              <p:cNvPr id="11" name="Group 231"/>
              <p:cNvGrpSpPr>
                <a:grpSpLocks/>
              </p:cNvGrpSpPr>
              <p:nvPr/>
            </p:nvGrpSpPr>
            <p:grpSpPr bwMode="auto">
              <a:xfrm rot="5400000">
                <a:off x="1786" y="2120"/>
                <a:ext cx="63" cy="78"/>
                <a:chOff x="23224" y="3726"/>
                <a:chExt cx="62" cy="54"/>
              </a:xfrm>
            </p:grpSpPr>
            <p:sp>
              <p:nvSpPr>
                <p:cNvPr id="86178" name="Line 232"/>
                <p:cNvSpPr>
                  <a:spLocks noChangeShapeType="1"/>
                </p:cNvSpPr>
                <p:nvPr/>
              </p:nvSpPr>
              <p:spPr bwMode="auto">
                <a:xfrm>
                  <a:off x="23224" y="3752"/>
                  <a:ext cx="61" cy="1"/>
                </a:xfrm>
                <a:prstGeom prst="line">
                  <a:avLst/>
                </a:prstGeom>
                <a:noFill/>
                <a:ln w="9525">
                  <a:solidFill>
                    <a:srgbClr val="000304"/>
                  </a:solidFill>
                  <a:round/>
                  <a:headEnd/>
                  <a:tailEnd/>
                </a:ln>
              </p:spPr>
              <p:txBody>
                <a:bodyPr/>
                <a:lstStyle/>
                <a:p>
                  <a:endParaRPr lang="en-GB">
                    <a:solidFill>
                      <a:srgbClr val="0070C0"/>
                    </a:solidFill>
                  </a:endParaRPr>
                </a:p>
              </p:txBody>
            </p:sp>
            <p:sp>
              <p:nvSpPr>
                <p:cNvPr id="86179" name="Line 233"/>
                <p:cNvSpPr>
                  <a:spLocks noChangeShapeType="1"/>
                </p:cNvSpPr>
                <p:nvPr/>
              </p:nvSpPr>
              <p:spPr bwMode="auto">
                <a:xfrm>
                  <a:off x="23285" y="3726"/>
                  <a:ext cx="1" cy="54"/>
                </a:xfrm>
                <a:prstGeom prst="line">
                  <a:avLst/>
                </a:prstGeom>
                <a:noFill/>
                <a:ln w="9525">
                  <a:solidFill>
                    <a:srgbClr val="000304"/>
                  </a:solidFill>
                  <a:round/>
                  <a:headEnd/>
                  <a:tailEnd/>
                </a:ln>
              </p:spPr>
              <p:txBody>
                <a:bodyPr/>
                <a:lstStyle/>
                <a:p>
                  <a:endParaRPr lang="en-GB">
                    <a:solidFill>
                      <a:srgbClr val="0070C0"/>
                    </a:solidFill>
                  </a:endParaRPr>
                </a:p>
              </p:txBody>
            </p:sp>
          </p:grpSp>
          <p:grpSp>
            <p:nvGrpSpPr>
              <p:cNvPr id="12" name="Group 234"/>
              <p:cNvGrpSpPr>
                <a:grpSpLocks/>
              </p:cNvGrpSpPr>
              <p:nvPr/>
            </p:nvGrpSpPr>
            <p:grpSpPr bwMode="auto">
              <a:xfrm rot="5400000">
                <a:off x="1868" y="2368"/>
                <a:ext cx="83" cy="80"/>
                <a:chOff x="23285" y="3957"/>
                <a:chExt cx="79" cy="54"/>
              </a:xfrm>
            </p:grpSpPr>
            <p:sp>
              <p:nvSpPr>
                <p:cNvPr id="86176" name="Line 235"/>
                <p:cNvSpPr>
                  <a:spLocks noChangeShapeType="1"/>
                </p:cNvSpPr>
                <p:nvPr/>
              </p:nvSpPr>
              <p:spPr bwMode="auto">
                <a:xfrm>
                  <a:off x="23285" y="3983"/>
                  <a:ext cx="78" cy="1"/>
                </a:xfrm>
                <a:prstGeom prst="line">
                  <a:avLst/>
                </a:prstGeom>
                <a:noFill/>
                <a:ln w="9525">
                  <a:solidFill>
                    <a:srgbClr val="000304"/>
                  </a:solidFill>
                  <a:round/>
                  <a:headEnd/>
                  <a:tailEnd/>
                </a:ln>
              </p:spPr>
              <p:txBody>
                <a:bodyPr/>
                <a:lstStyle/>
                <a:p>
                  <a:endParaRPr lang="en-GB">
                    <a:solidFill>
                      <a:srgbClr val="0070C0"/>
                    </a:solidFill>
                  </a:endParaRPr>
                </a:p>
              </p:txBody>
            </p:sp>
            <p:sp>
              <p:nvSpPr>
                <p:cNvPr id="86177" name="Line 236"/>
                <p:cNvSpPr>
                  <a:spLocks noChangeShapeType="1"/>
                </p:cNvSpPr>
                <p:nvPr/>
              </p:nvSpPr>
              <p:spPr bwMode="auto">
                <a:xfrm>
                  <a:off x="23363" y="3957"/>
                  <a:ext cx="1" cy="54"/>
                </a:xfrm>
                <a:prstGeom prst="line">
                  <a:avLst/>
                </a:prstGeom>
                <a:noFill/>
                <a:ln w="9525">
                  <a:solidFill>
                    <a:srgbClr val="000304"/>
                  </a:solidFill>
                  <a:round/>
                  <a:headEnd/>
                  <a:tailEnd/>
                </a:ln>
              </p:spPr>
              <p:txBody>
                <a:bodyPr/>
                <a:lstStyle/>
                <a:p>
                  <a:endParaRPr lang="en-GB">
                    <a:solidFill>
                      <a:srgbClr val="0070C0"/>
                    </a:solidFill>
                  </a:endParaRPr>
                </a:p>
              </p:txBody>
            </p:sp>
          </p:grpSp>
          <p:grpSp>
            <p:nvGrpSpPr>
              <p:cNvPr id="13" name="Group 237"/>
              <p:cNvGrpSpPr>
                <a:grpSpLocks/>
              </p:cNvGrpSpPr>
              <p:nvPr/>
            </p:nvGrpSpPr>
            <p:grpSpPr bwMode="auto">
              <a:xfrm rot="5400000">
                <a:off x="2035" y="1992"/>
                <a:ext cx="94" cy="81"/>
                <a:chOff x="23402" y="3595"/>
                <a:chExt cx="90" cy="54"/>
              </a:xfrm>
            </p:grpSpPr>
            <p:sp>
              <p:nvSpPr>
                <p:cNvPr id="86174" name="Line 238"/>
                <p:cNvSpPr>
                  <a:spLocks noChangeShapeType="1"/>
                </p:cNvSpPr>
                <p:nvPr/>
              </p:nvSpPr>
              <p:spPr bwMode="auto">
                <a:xfrm>
                  <a:off x="23402" y="3621"/>
                  <a:ext cx="89" cy="1"/>
                </a:xfrm>
                <a:prstGeom prst="line">
                  <a:avLst/>
                </a:prstGeom>
                <a:noFill/>
                <a:ln w="9525">
                  <a:solidFill>
                    <a:srgbClr val="000304"/>
                  </a:solidFill>
                  <a:round/>
                  <a:headEnd/>
                  <a:tailEnd/>
                </a:ln>
              </p:spPr>
              <p:txBody>
                <a:bodyPr/>
                <a:lstStyle/>
                <a:p>
                  <a:endParaRPr lang="en-GB">
                    <a:solidFill>
                      <a:srgbClr val="0070C0"/>
                    </a:solidFill>
                  </a:endParaRPr>
                </a:p>
              </p:txBody>
            </p:sp>
            <p:sp>
              <p:nvSpPr>
                <p:cNvPr id="86175" name="Line 239"/>
                <p:cNvSpPr>
                  <a:spLocks noChangeShapeType="1"/>
                </p:cNvSpPr>
                <p:nvPr/>
              </p:nvSpPr>
              <p:spPr bwMode="auto">
                <a:xfrm>
                  <a:off x="23491" y="3595"/>
                  <a:ext cx="1" cy="54"/>
                </a:xfrm>
                <a:prstGeom prst="line">
                  <a:avLst/>
                </a:prstGeom>
                <a:noFill/>
                <a:ln w="9525">
                  <a:solidFill>
                    <a:srgbClr val="000304"/>
                  </a:solidFill>
                  <a:round/>
                  <a:headEnd/>
                  <a:tailEnd/>
                </a:ln>
              </p:spPr>
              <p:txBody>
                <a:bodyPr/>
                <a:lstStyle/>
                <a:p>
                  <a:endParaRPr lang="en-GB">
                    <a:solidFill>
                      <a:srgbClr val="0070C0"/>
                    </a:solidFill>
                  </a:endParaRPr>
                </a:p>
              </p:txBody>
            </p:sp>
          </p:grpSp>
          <p:grpSp>
            <p:nvGrpSpPr>
              <p:cNvPr id="14" name="Group 240"/>
              <p:cNvGrpSpPr>
                <a:grpSpLocks/>
              </p:cNvGrpSpPr>
              <p:nvPr/>
            </p:nvGrpSpPr>
            <p:grpSpPr bwMode="auto">
              <a:xfrm rot="5400000">
                <a:off x="2161" y="1891"/>
                <a:ext cx="92" cy="80"/>
                <a:chOff x="23485" y="3495"/>
                <a:chExt cx="90" cy="54"/>
              </a:xfrm>
            </p:grpSpPr>
            <p:sp>
              <p:nvSpPr>
                <p:cNvPr id="86172" name="Line 241"/>
                <p:cNvSpPr>
                  <a:spLocks noChangeShapeType="1"/>
                </p:cNvSpPr>
                <p:nvPr/>
              </p:nvSpPr>
              <p:spPr bwMode="auto">
                <a:xfrm>
                  <a:off x="23485" y="3521"/>
                  <a:ext cx="89" cy="1"/>
                </a:xfrm>
                <a:prstGeom prst="line">
                  <a:avLst/>
                </a:prstGeom>
                <a:noFill/>
                <a:ln w="9525">
                  <a:solidFill>
                    <a:srgbClr val="000304"/>
                  </a:solidFill>
                  <a:round/>
                  <a:headEnd/>
                  <a:tailEnd/>
                </a:ln>
              </p:spPr>
              <p:txBody>
                <a:bodyPr/>
                <a:lstStyle/>
                <a:p>
                  <a:endParaRPr lang="en-GB">
                    <a:solidFill>
                      <a:srgbClr val="0070C0"/>
                    </a:solidFill>
                  </a:endParaRPr>
                </a:p>
              </p:txBody>
            </p:sp>
            <p:sp>
              <p:nvSpPr>
                <p:cNvPr id="86173" name="Line 242"/>
                <p:cNvSpPr>
                  <a:spLocks noChangeShapeType="1"/>
                </p:cNvSpPr>
                <p:nvPr/>
              </p:nvSpPr>
              <p:spPr bwMode="auto">
                <a:xfrm>
                  <a:off x="23574" y="3495"/>
                  <a:ext cx="1" cy="54"/>
                </a:xfrm>
                <a:prstGeom prst="line">
                  <a:avLst/>
                </a:prstGeom>
                <a:noFill/>
                <a:ln w="9525">
                  <a:solidFill>
                    <a:srgbClr val="000304"/>
                  </a:solidFill>
                  <a:round/>
                  <a:headEnd/>
                  <a:tailEnd/>
                </a:ln>
              </p:spPr>
              <p:txBody>
                <a:bodyPr/>
                <a:lstStyle/>
                <a:p>
                  <a:endParaRPr lang="en-GB">
                    <a:solidFill>
                      <a:srgbClr val="0070C0"/>
                    </a:solidFill>
                  </a:endParaRPr>
                </a:p>
              </p:txBody>
            </p:sp>
          </p:grpSp>
          <p:grpSp>
            <p:nvGrpSpPr>
              <p:cNvPr id="15" name="Group 243"/>
              <p:cNvGrpSpPr>
                <a:grpSpLocks/>
              </p:cNvGrpSpPr>
              <p:nvPr/>
            </p:nvGrpSpPr>
            <p:grpSpPr bwMode="auto">
              <a:xfrm rot="5400000">
                <a:off x="2386" y="2160"/>
                <a:ext cx="41" cy="80"/>
                <a:chOff x="23619" y="3780"/>
                <a:chExt cx="39" cy="54"/>
              </a:xfrm>
            </p:grpSpPr>
            <p:sp>
              <p:nvSpPr>
                <p:cNvPr id="86170" name="Line 244"/>
                <p:cNvSpPr>
                  <a:spLocks noChangeShapeType="1"/>
                </p:cNvSpPr>
                <p:nvPr/>
              </p:nvSpPr>
              <p:spPr bwMode="auto">
                <a:xfrm>
                  <a:off x="23619" y="3806"/>
                  <a:ext cx="38" cy="1"/>
                </a:xfrm>
                <a:prstGeom prst="line">
                  <a:avLst/>
                </a:prstGeom>
                <a:noFill/>
                <a:ln w="9525">
                  <a:solidFill>
                    <a:schemeClr val="tx1"/>
                  </a:solidFill>
                  <a:round/>
                  <a:headEnd/>
                  <a:tailEnd/>
                </a:ln>
              </p:spPr>
              <p:txBody>
                <a:bodyPr/>
                <a:lstStyle/>
                <a:p>
                  <a:endParaRPr lang="en-GB">
                    <a:solidFill>
                      <a:srgbClr val="0070C0"/>
                    </a:solidFill>
                  </a:endParaRPr>
                </a:p>
              </p:txBody>
            </p:sp>
            <p:sp>
              <p:nvSpPr>
                <p:cNvPr id="86171" name="Line 245"/>
                <p:cNvSpPr>
                  <a:spLocks noChangeShapeType="1"/>
                </p:cNvSpPr>
                <p:nvPr/>
              </p:nvSpPr>
              <p:spPr bwMode="auto">
                <a:xfrm>
                  <a:off x="23657" y="3780"/>
                  <a:ext cx="1" cy="54"/>
                </a:xfrm>
                <a:prstGeom prst="line">
                  <a:avLst/>
                </a:prstGeom>
                <a:noFill/>
                <a:ln w="9525">
                  <a:solidFill>
                    <a:srgbClr val="000304"/>
                  </a:solidFill>
                  <a:round/>
                  <a:headEnd/>
                  <a:tailEnd/>
                </a:ln>
              </p:spPr>
              <p:txBody>
                <a:bodyPr/>
                <a:lstStyle/>
                <a:p>
                  <a:endParaRPr lang="en-GB">
                    <a:solidFill>
                      <a:srgbClr val="0070C0"/>
                    </a:solidFill>
                  </a:endParaRPr>
                </a:p>
              </p:txBody>
            </p:sp>
          </p:grpSp>
          <p:grpSp>
            <p:nvGrpSpPr>
              <p:cNvPr id="16" name="Group 246"/>
              <p:cNvGrpSpPr>
                <a:grpSpLocks/>
              </p:cNvGrpSpPr>
              <p:nvPr/>
            </p:nvGrpSpPr>
            <p:grpSpPr bwMode="auto">
              <a:xfrm rot="5400000">
                <a:off x="2554" y="2310"/>
                <a:ext cx="127" cy="81"/>
                <a:chOff x="23763" y="3880"/>
                <a:chExt cx="123" cy="54"/>
              </a:xfrm>
            </p:grpSpPr>
            <p:sp>
              <p:nvSpPr>
                <p:cNvPr id="86168" name="Line 247"/>
                <p:cNvSpPr>
                  <a:spLocks noChangeShapeType="1"/>
                </p:cNvSpPr>
                <p:nvPr/>
              </p:nvSpPr>
              <p:spPr bwMode="auto">
                <a:xfrm>
                  <a:off x="23763" y="3906"/>
                  <a:ext cx="122" cy="1"/>
                </a:xfrm>
                <a:prstGeom prst="line">
                  <a:avLst/>
                </a:prstGeom>
                <a:noFill/>
                <a:ln w="9525">
                  <a:solidFill>
                    <a:srgbClr val="000304"/>
                  </a:solidFill>
                  <a:round/>
                  <a:headEnd/>
                  <a:tailEnd/>
                </a:ln>
              </p:spPr>
              <p:txBody>
                <a:bodyPr/>
                <a:lstStyle/>
                <a:p>
                  <a:endParaRPr lang="en-GB">
                    <a:solidFill>
                      <a:srgbClr val="0070C0"/>
                    </a:solidFill>
                  </a:endParaRPr>
                </a:p>
              </p:txBody>
            </p:sp>
            <p:sp>
              <p:nvSpPr>
                <p:cNvPr id="86169" name="Line 248"/>
                <p:cNvSpPr>
                  <a:spLocks noChangeShapeType="1"/>
                </p:cNvSpPr>
                <p:nvPr/>
              </p:nvSpPr>
              <p:spPr bwMode="auto">
                <a:xfrm>
                  <a:off x="23885" y="3880"/>
                  <a:ext cx="1" cy="54"/>
                </a:xfrm>
                <a:prstGeom prst="line">
                  <a:avLst/>
                </a:prstGeom>
                <a:noFill/>
                <a:ln w="9525">
                  <a:solidFill>
                    <a:srgbClr val="000304"/>
                  </a:solidFill>
                  <a:round/>
                  <a:headEnd/>
                  <a:tailEnd/>
                </a:ln>
              </p:spPr>
              <p:txBody>
                <a:bodyPr/>
                <a:lstStyle/>
                <a:p>
                  <a:endParaRPr lang="en-GB">
                    <a:solidFill>
                      <a:srgbClr val="0070C0"/>
                    </a:solidFill>
                  </a:endParaRPr>
                </a:p>
              </p:txBody>
            </p:sp>
          </p:grpSp>
          <p:grpSp>
            <p:nvGrpSpPr>
              <p:cNvPr id="17" name="Group 249"/>
              <p:cNvGrpSpPr>
                <a:grpSpLocks/>
              </p:cNvGrpSpPr>
              <p:nvPr/>
            </p:nvGrpSpPr>
            <p:grpSpPr bwMode="auto">
              <a:xfrm rot="5400000">
                <a:off x="2655" y="2417"/>
                <a:ext cx="135" cy="80"/>
                <a:chOff x="23835" y="3980"/>
                <a:chExt cx="129" cy="54"/>
              </a:xfrm>
            </p:grpSpPr>
            <p:sp>
              <p:nvSpPr>
                <p:cNvPr id="86166" name="Line 250"/>
                <p:cNvSpPr>
                  <a:spLocks noChangeShapeType="1"/>
                </p:cNvSpPr>
                <p:nvPr/>
              </p:nvSpPr>
              <p:spPr bwMode="auto">
                <a:xfrm>
                  <a:off x="23835" y="4006"/>
                  <a:ext cx="128" cy="1"/>
                </a:xfrm>
                <a:prstGeom prst="line">
                  <a:avLst/>
                </a:prstGeom>
                <a:noFill/>
                <a:ln w="9525">
                  <a:solidFill>
                    <a:srgbClr val="000304"/>
                  </a:solidFill>
                  <a:round/>
                  <a:headEnd/>
                  <a:tailEnd/>
                </a:ln>
              </p:spPr>
              <p:txBody>
                <a:bodyPr/>
                <a:lstStyle/>
                <a:p>
                  <a:endParaRPr lang="en-GB">
                    <a:solidFill>
                      <a:srgbClr val="0070C0"/>
                    </a:solidFill>
                  </a:endParaRPr>
                </a:p>
              </p:txBody>
            </p:sp>
            <p:sp>
              <p:nvSpPr>
                <p:cNvPr id="86167" name="Line 251"/>
                <p:cNvSpPr>
                  <a:spLocks noChangeShapeType="1"/>
                </p:cNvSpPr>
                <p:nvPr/>
              </p:nvSpPr>
              <p:spPr bwMode="auto">
                <a:xfrm>
                  <a:off x="23963" y="3980"/>
                  <a:ext cx="1" cy="54"/>
                </a:xfrm>
                <a:prstGeom prst="line">
                  <a:avLst/>
                </a:prstGeom>
                <a:noFill/>
                <a:ln w="9525">
                  <a:solidFill>
                    <a:srgbClr val="000304"/>
                  </a:solidFill>
                  <a:round/>
                  <a:headEnd/>
                  <a:tailEnd/>
                </a:ln>
              </p:spPr>
              <p:txBody>
                <a:bodyPr/>
                <a:lstStyle/>
                <a:p>
                  <a:endParaRPr lang="en-GB">
                    <a:solidFill>
                      <a:srgbClr val="0070C0"/>
                    </a:solidFill>
                  </a:endParaRPr>
                </a:p>
              </p:txBody>
            </p:sp>
          </p:grpSp>
          <p:grpSp>
            <p:nvGrpSpPr>
              <p:cNvPr id="18" name="Group 252"/>
              <p:cNvGrpSpPr>
                <a:grpSpLocks/>
              </p:cNvGrpSpPr>
              <p:nvPr/>
            </p:nvGrpSpPr>
            <p:grpSpPr bwMode="auto">
              <a:xfrm rot="5400000">
                <a:off x="2774" y="2437"/>
                <a:ext cx="133" cy="79"/>
                <a:chOff x="23913" y="4003"/>
                <a:chExt cx="129" cy="54"/>
              </a:xfrm>
            </p:grpSpPr>
            <p:sp>
              <p:nvSpPr>
                <p:cNvPr id="86164" name="Line 253"/>
                <p:cNvSpPr>
                  <a:spLocks noChangeShapeType="1"/>
                </p:cNvSpPr>
                <p:nvPr/>
              </p:nvSpPr>
              <p:spPr bwMode="auto">
                <a:xfrm>
                  <a:off x="23913" y="4029"/>
                  <a:ext cx="128" cy="1"/>
                </a:xfrm>
                <a:prstGeom prst="line">
                  <a:avLst/>
                </a:prstGeom>
                <a:noFill/>
                <a:ln w="9525">
                  <a:solidFill>
                    <a:srgbClr val="000304"/>
                  </a:solidFill>
                  <a:round/>
                  <a:headEnd/>
                  <a:tailEnd/>
                </a:ln>
              </p:spPr>
              <p:txBody>
                <a:bodyPr/>
                <a:lstStyle/>
                <a:p>
                  <a:endParaRPr lang="en-GB">
                    <a:solidFill>
                      <a:srgbClr val="0070C0"/>
                    </a:solidFill>
                  </a:endParaRPr>
                </a:p>
              </p:txBody>
            </p:sp>
            <p:sp>
              <p:nvSpPr>
                <p:cNvPr id="86165" name="Line 254"/>
                <p:cNvSpPr>
                  <a:spLocks noChangeShapeType="1"/>
                </p:cNvSpPr>
                <p:nvPr/>
              </p:nvSpPr>
              <p:spPr bwMode="auto">
                <a:xfrm>
                  <a:off x="24041" y="4003"/>
                  <a:ext cx="1" cy="54"/>
                </a:xfrm>
                <a:prstGeom prst="line">
                  <a:avLst/>
                </a:prstGeom>
                <a:noFill/>
                <a:ln w="9525">
                  <a:solidFill>
                    <a:srgbClr val="000304"/>
                  </a:solidFill>
                  <a:round/>
                  <a:headEnd/>
                  <a:tailEnd/>
                </a:ln>
              </p:spPr>
              <p:txBody>
                <a:bodyPr/>
                <a:lstStyle/>
                <a:p>
                  <a:endParaRPr lang="en-GB">
                    <a:solidFill>
                      <a:srgbClr val="0070C0"/>
                    </a:solidFill>
                  </a:endParaRPr>
                </a:p>
              </p:txBody>
            </p:sp>
          </p:grpSp>
          <p:grpSp>
            <p:nvGrpSpPr>
              <p:cNvPr id="19" name="Group 255"/>
              <p:cNvGrpSpPr>
                <a:grpSpLocks/>
              </p:cNvGrpSpPr>
              <p:nvPr/>
            </p:nvGrpSpPr>
            <p:grpSpPr bwMode="auto">
              <a:xfrm rot="5400000">
                <a:off x="3030" y="2544"/>
                <a:ext cx="98" cy="81"/>
                <a:chOff x="24075" y="4126"/>
                <a:chExt cx="95" cy="54"/>
              </a:xfrm>
            </p:grpSpPr>
            <p:sp>
              <p:nvSpPr>
                <p:cNvPr id="86162" name="Line 256"/>
                <p:cNvSpPr>
                  <a:spLocks noChangeShapeType="1"/>
                </p:cNvSpPr>
                <p:nvPr/>
              </p:nvSpPr>
              <p:spPr bwMode="auto">
                <a:xfrm>
                  <a:off x="24075" y="4152"/>
                  <a:ext cx="94" cy="1"/>
                </a:xfrm>
                <a:prstGeom prst="line">
                  <a:avLst/>
                </a:prstGeom>
                <a:noFill/>
                <a:ln w="9525">
                  <a:solidFill>
                    <a:srgbClr val="000304"/>
                  </a:solidFill>
                  <a:round/>
                  <a:headEnd/>
                  <a:tailEnd/>
                </a:ln>
              </p:spPr>
              <p:txBody>
                <a:bodyPr/>
                <a:lstStyle/>
                <a:p>
                  <a:endParaRPr lang="en-GB">
                    <a:solidFill>
                      <a:srgbClr val="0070C0"/>
                    </a:solidFill>
                  </a:endParaRPr>
                </a:p>
              </p:txBody>
            </p:sp>
            <p:sp>
              <p:nvSpPr>
                <p:cNvPr id="86163" name="Line 257"/>
                <p:cNvSpPr>
                  <a:spLocks noChangeShapeType="1"/>
                </p:cNvSpPr>
                <p:nvPr/>
              </p:nvSpPr>
              <p:spPr bwMode="auto">
                <a:xfrm>
                  <a:off x="24169" y="4126"/>
                  <a:ext cx="1" cy="54"/>
                </a:xfrm>
                <a:prstGeom prst="line">
                  <a:avLst/>
                </a:prstGeom>
                <a:noFill/>
                <a:ln w="9525">
                  <a:solidFill>
                    <a:srgbClr val="000304"/>
                  </a:solidFill>
                  <a:round/>
                  <a:headEnd/>
                  <a:tailEnd/>
                </a:ln>
              </p:spPr>
              <p:txBody>
                <a:bodyPr/>
                <a:lstStyle/>
                <a:p>
                  <a:endParaRPr lang="en-GB">
                    <a:solidFill>
                      <a:srgbClr val="0070C0"/>
                    </a:solidFill>
                  </a:endParaRPr>
                </a:p>
              </p:txBody>
            </p:sp>
          </p:grpSp>
          <p:grpSp>
            <p:nvGrpSpPr>
              <p:cNvPr id="20" name="Group 258"/>
              <p:cNvGrpSpPr>
                <a:grpSpLocks/>
              </p:cNvGrpSpPr>
              <p:nvPr/>
            </p:nvGrpSpPr>
            <p:grpSpPr bwMode="auto">
              <a:xfrm rot="5400000">
                <a:off x="3146" y="2505"/>
                <a:ext cx="121" cy="79"/>
                <a:chOff x="24158" y="4072"/>
                <a:chExt cx="118" cy="54"/>
              </a:xfrm>
            </p:grpSpPr>
            <p:sp>
              <p:nvSpPr>
                <p:cNvPr id="86160" name="Line 259"/>
                <p:cNvSpPr>
                  <a:spLocks noChangeShapeType="1"/>
                </p:cNvSpPr>
                <p:nvPr/>
              </p:nvSpPr>
              <p:spPr bwMode="auto">
                <a:xfrm>
                  <a:off x="24158" y="4098"/>
                  <a:ext cx="117" cy="1"/>
                </a:xfrm>
                <a:prstGeom prst="line">
                  <a:avLst/>
                </a:prstGeom>
                <a:noFill/>
                <a:ln w="9525">
                  <a:solidFill>
                    <a:srgbClr val="000304"/>
                  </a:solidFill>
                  <a:round/>
                  <a:headEnd/>
                  <a:tailEnd/>
                </a:ln>
              </p:spPr>
              <p:txBody>
                <a:bodyPr/>
                <a:lstStyle/>
                <a:p>
                  <a:endParaRPr lang="en-GB">
                    <a:solidFill>
                      <a:srgbClr val="0070C0"/>
                    </a:solidFill>
                  </a:endParaRPr>
                </a:p>
              </p:txBody>
            </p:sp>
            <p:sp>
              <p:nvSpPr>
                <p:cNvPr id="86161" name="Line 260"/>
                <p:cNvSpPr>
                  <a:spLocks noChangeShapeType="1"/>
                </p:cNvSpPr>
                <p:nvPr/>
              </p:nvSpPr>
              <p:spPr bwMode="auto">
                <a:xfrm>
                  <a:off x="24275" y="4072"/>
                  <a:ext cx="1" cy="54"/>
                </a:xfrm>
                <a:prstGeom prst="line">
                  <a:avLst/>
                </a:prstGeom>
                <a:noFill/>
                <a:ln w="9525">
                  <a:solidFill>
                    <a:srgbClr val="000304"/>
                  </a:solidFill>
                  <a:round/>
                  <a:headEnd/>
                  <a:tailEnd/>
                </a:ln>
              </p:spPr>
              <p:txBody>
                <a:bodyPr/>
                <a:lstStyle/>
                <a:p>
                  <a:endParaRPr lang="en-GB">
                    <a:solidFill>
                      <a:srgbClr val="0070C0"/>
                    </a:solidFill>
                  </a:endParaRPr>
                </a:p>
              </p:txBody>
            </p:sp>
          </p:grpSp>
          <p:sp>
            <p:nvSpPr>
              <p:cNvPr id="86064" name="Line 261"/>
              <p:cNvSpPr>
                <a:spLocks noChangeShapeType="1"/>
              </p:cNvSpPr>
              <p:nvPr/>
            </p:nvSpPr>
            <p:spPr bwMode="auto">
              <a:xfrm>
                <a:off x="3507" y="2332"/>
                <a:ext cx="1" cy="1"/>
              </a:xfrm>
              <a:prstGeom prst="line">
                <a:avLst/>
              </a:prstGeom>
              <a:noFill/>
              <a:ln w="9525">
                <a:solidFill>
                  <a:schemeClr val="tx1"/>
                </a:solidFill>
                <a:round/>
                <a:headEnd/>
                <a:tailEnd/>
              </a:ln>
            </p:spPr>
            <p:txBody>
              <a:bodyPr/>
              <a:lstStyle/>
              <a:p>
                <a:endParaRPr lang="en-GB">
                  <a:solidFill>
                    <a:srgbClr val="0070C0"/>
                  </a:solidFill>
                </a:endParaRPr>
              </a:p>
            </p:txBody>
          </p:sp>
          <p:sp>
            <p:nvSpPr>
              <p:cNvPr id="86065" name="Line 262"/>
              <p:cNvSpPr>
                <a:spLocks noChangeShapeType="1"/>
              </p:cNvSpPr>
              <p:nvPr/>
            </p:nvSpPr>
            <p:spPr bwMode="auto">
              <a:xfrm>
                <a:off x="3507" y="2309"/>
                <a:ext cx="1" cy="56"/>
              </a:xfrm>
              <a:prstGeom prst="line">
                <a:avLst/>
              </a:prstGeom>
              <a:noFill/>
              <a:ln w="9525">
                <a:solidFill>
                  <a:schemeClr val="tx1"/>
                </a:solidFill>
                <a:round/>
                <a:headEnd/>
                <a:tailEnd/>
              </a:ln>
            </p:spPr>
            <p:txBody>
              <a:bodyPr/>
              <a:lstStyle/>
              <a:p>
                <a:endParaRPr lang="en-GB">
                  <a:solidFill>
                    <a:srgbClr val="0070C0"/>
                  </a:solidFill>
                </a:endParaRPr>
              </a:p>
            </p:txBody>
          </p:sp>
          <p:sp>
            <p:nvSpPr>
              <p:cNvPr id="86066" name="Line 263"/>
              <p:cNvSpPr>
                <a:spLocks noChangeShapeType="1"/>
              </p:cNvSpPr>
              <p:nvPr/>
            </p:nvSpPr>
            <p:spPr bwMode="auto">
              <a:xfrm>
                <a:off x="3646" y="2637"/>
                <a:ext cx="2" cy="1"/>
              </a:xfrm>
              <a:prstGeom prst="line">
                <a:avLst/>
              </a:prstGeom>
              <a:noFill/>
              <a:ln w="9525">
                <a:solidFill>
                  <a:schemeClr val="tx1"/>
                </a:solidFill>
                <a:round/>
                <a:headEnd/>
                <a:tailEnd/>
              </a:ln>
            </p:spPr>
            <p:txBody>
              <a:bodyPr/>
              <a:lstStyle/>
              <a:p>
                <a:endParaRPr lang="en-GB">
                  <a:solidFill>
                    <a:srgbClr val="0070C0"/>
                  </a:solidFill>
                </a:endParaRPr>
              </a:p>
            </p:txBody>
          </p:sp>
          <p:sp>
            <p:nvSpPr>
              <p:cNvPr id="86067" name="Line 264"/>
              <p:cNvSpPr>
                <a:spLocks noChangeShapeType="1"/>
              </p:cNvSpPr>
              <p:nvPr/>
            </p:nvSpPr>
            <p:spPr bwMode="auto">
              <a:xfrm>
                <a:off x="3646" y="2612"/>
                <a:ext cx="2" cy="55"/>
              </a:xfrm>
              <a:prstGeom prst="line">
                <a:avLst/>
              </a:prstGeom>
              <a:noFill/>
              <a:ln w="9525">
                <a:solidFill>
                  <a:schemeClr val="tx1"/>
                </a:solidFill>
                <a:round/>
                <a:headEnd/>
                <a:tailEnd/>
              </a:ln>
            </p:spPr>
            <p:txBody>
              <a:bodyPr/>
              <a:lstStyle/>
              <a:p>
                <a:endParaRPr lang="en-GB">
                  <a:solidFill>
                    <a:srgbClr val="0070C0"/>
                  </a:solidFill>
                </a:endParaRPr>
              </a:p>
            </p:txBody>
          </p:sp>
          <p:sp>
            <p:nvSpPr>
              <p:cNvPr id="86068" name="Line 265"/>
              <p:cNvSpPr>
                <a:spLocks noChangeShapeType="1"/>
              </p:cNvSpPr>
              <p:nvPr/>
            </p:nvSpPr>
            <p:spPr bwMode="auto">
              <a:xfrm>
                <a:off x="3778" y="2332"/>
                <a:ext cx="2" cy="1"/>
              </a:xfrm>
              <a:prstGeom prst="line">
                <a:avLst/>
              </a:prstGeom>
              <a:noFill/>
              <a:ln w="9525">
                <a:solidFill>
                  <a:schemeClr val="tx1"/>
                </a:solidFill>
                <a:round/>
                <a:headEnd/>
                <a:tailEnd/>
              </a:ln>
            </p:spPr>
            <p:txBody>
              <a:bodyPr/>
              <a:lstStyle/>
              <a:p>
                <a:endParaRPr lang="en-GB">
                  <a:solidFill>
                    <a:srgbClr val="0070C0"/>
                  </a:solidFill>
                </a:endParaRPr>
              </a:p>
            </p:txBody>
          </p:sp>
          <p:sp>
            <p:nvSpPr>
              <p:cNvPr id="86069" name="Line 266"/>
              <p:cNvSpPr>
                <a:spLocks noChangeShapeType="1"/>
              </p:cNvSpPr>
              <p:nvPr/>
            </p:nvSpPr>
            <p:spPr bwMode="auto">
              <a:xfrm>
                <a:off x="3778" y="2309"/>
                <a:ext cx="2" cy="56"/>
              </a:xfrm>
              <a:prstGeom prst="line">
                <a:avLst/>
              </a:prstGeom>
              <a:noFill/>
              <a:ln w="9525">
                <a:solidFill>
                  <a:schemeClr val="tx1"/>
                </a:solidFill>
                <a:round/>
                <a:headEnd/>
                <a:tailEnd/>
              </a:ln>
            </p:spPr>
            <p:txBody>
              <a:bodyPr/>
              <a:lstStyle/>
              <a:p>
                <a:endParaRPr lang="en-GB">
                  <a:solidFill>
                    <a:srgbClr val="0070C0"/>
                  </a:solidFill>
                </a:endParaRPr>
              </a:p>
            </p:txBody>
          </p:sp>
          <p:sp>
            <p:nvSpPr>
              <p:cNvPr id="86070" name="Line 267"/>
              <p:cNvSpPr>
                <a:spLocks noChangeShapeType="1"/>
              </p:cNvSpPr>
              <p:nvPr/>
            </p:nvSpPr>
            <p:spPr bwMode="auto">
              <a:xfrm>
                <a:off x="4256" y="2332"/>
                <a:ext cx="1" cy="1"/>
              </a:xfrm>
              <a:prstGeom prst="line">
                <a:avLst/>
              </a:prstGeom>
              <a:noFill/>
              <a:ln w="9525">
                <a:solidFill>
                  <a:schemeClr val="tx1"/>
                </a:solidFill>
                <a:round/>
                <a:headEnd/>
                <a:tailEnd/>
              </a:ln>
            </p:spPr>
            <p:txBody>
              <a:bodyPr/>
              <a:lstStyle/>
              <a:p>
                <a:endParaRPr lang="en-GB">
                  <a:solidFill>
                    <a:srgbClr val="0070C0"/>
                  </a:solidFill>
                </a:endParaRPr>
              </a:p>
            </p:txBody>
          </p:sp>
          <p:sp>
            <p:nvSpPr>
              <p:cNvPr id="86071" name="Line 268"/>
              <p:cNvSpPr>
                <a:spLocks noChangeShapeType="1"/>
              </p:cNvSpPr>
              <p:nvPr/>
            </p:nvSpPr>
            <p:spPr bwMode="auto">
              <a:xfrm>
                <a:off x="4256" y="2309"/>
                <a:ext cx="1" cy="56"/>
              </a:xfrm>
              <a:prstGeom prst="line">
                <a:avLst/>
              </a:prstGeom>
              <a:noFill/>
              <a:ln w="9525">
                <a:solidFill>
                  <a:schemeClr val="tx1"/>
                </a:solidFill>
                <a:round/>
                <a:headEnd/>
                <a:tailEnd/>
              </a:ln>
            </p:spPr>
            <p:txBody>
              <a:bodyPr/>
              <a:lstStyle/>
              <a:p>
                <a:endParaRPr lang="en-GB">
                  <a:solidFill>
                    <a:srgbClr val="0070C0"/>
                  </a:solidFill>
                </a:endParaRPr>
              </a:p>
            </p:txBody>
          </p:sp>
          <p:sp>
            <p:nvSpPr>
              <p:cNvPr id="86072" name="Line 269"/>
              <p:cNvSpPr>
                <a:spLocks noChangeShapeType="1"/>
              </p:cNvSpPr>
              <p:nvPr/>
            </p:nvSpPr>
            <p:spPr bwMode="auto">
              <a:xfrm>
                <a:off x="4379" y="2332"/>
                <a:ext cx="2" cy="1"/>
              </a:xfrm>
              <a:prstGeom prst="line">
                <a:avLst/>
              </a:prstGeom>
              <a:noFill/>
              <a:ln w="9525">
                <a:solidFill>
                  <a:schemeClr val="tx1"/>
                </a:solidFill>
                <a:round/>
                <a:headEnd/>
                <a:tailEnd/>
              </a:ln>
            </p:spPr>
            <p:txBody>
              <a:bodyPr/>
              <a:lstStyle/>
              <a:p>
                <a:endParaRPr lang="en-GB">
                  <a:solidFill>
                    <a:srgbClr val="0070C0"/>
                  </a:solidFill>
                </a:endParaRPr>
              </a:p>
            </p:txBody>
          </p:sp>
          <p:sp>
            <p:nvSpPr>
              <p:cNvPr id="86073" name="Line 270"/>
              <p:cNvSpPr>
                <a:spLocks noChangeShapeType="1"/>
              </p:cNvSpPr>
              <p:nvPr/>
            </p:nvSpPr>
            <p:spPr bwMode="auto">
              <a:xfrm>
                <a:off x="4379" y="2309"/>
                <a:ext cx="2" cy="56"/>
              </a:xfrm>
              <a:prstGeom prst="line">
                <a:avLst/>
              </a:prstGeom>
              <a:noFill/>
              <a:ln w="9525">
                <a:solidFill>
                  <a:schemeClr val="tx1"/>
                </a:solidFill>
                <a:round/>
                <a:headEnd/>
                <a:tailEnd/>
              </a:ln>
            </p:spPr>
            <p:txBody>
              <a:bodyPr/>
              <a:lstStyle/>
              <a:p>
                <a:endParaRPr lang="en-GB">
                  <a:solidFill>
                    <a:srgbClr val="0070C0"/>
                  </a:solidFill>
                </a:endParaRPr>
              </a:p>
            </p:txBody>
          </p:sp>
          <p:sp>
            <p:nvSpPr>
              <p:cNvPr id="86074" name="Line 271"/>
              <p:cNvSpPr>
                <a:spLocks noChangeShapeType="1"/>
              </p:cNvSpPr>
              <p:nvPr/>
            </p:nvSpPr>
            <p:spPr bwMode="auto">
              <a:xfrm>
                <a:off x="4494" y="2485"/>
                <a:ext cx="2" cy="0"/>
              </a:xfrm>
              <a:prstGeom prst="line">
                <a:avLst/>
              </a:prstGeom>
              <a:noFill/>
              <a:ln w="9525">
                <a:solidFill>
                  <a:schemeClr val="tx1"/>
                </a:solidFill>
                <a:round/>
                <a:headEnd/>
                <a:tailEnd/>
              </a:ln>
            </p:spPr>
            <p:txBody>
              <a:bodyPr/>
              <a:lstStyle/>
              <a:p>
                <a:endParaRPr lang="en-GB">
                  <a:solidFill>
                    <a:srgbClr val="0070C0"/>
                  </a:solidFill>
                </a:endParaRPr>
              </a:p>
            </p:txBody>
          </p:sp>
          <p:sp>
            <p:nvSpPr>
              <p:cNvPr id="86075" name="Line 272"/>
              <p:cNvSpPr>
                <a:spLocks noChangeShapeType="1"/>
              </p:cNvSpPr>
              <p:nvPr/>
            </p:nvSpPr>
            <p:spPr bwMode="auto">
              <a:xfrm>
                <a:off x="4494" y="2461"/>
                <a:ext cx="2" cy="55"/>
              </a:xfrm>
              <a:prstGeom prst="line">
                <a:avLst/>
              </a:prstGeom>
              <a:noFill/>
              <a:ln w="9525">
                <a:solidFill>
                  <a:schemeClr val="tx1"/>
                </a:solidFill>
                <a:round/>
                <a:headEnd/>
                <a:tailEnd/>
              </a:ln>
            </p:spPr>
            <p:txBody>
              <a:bodyPr/>
              <a:lstStyle/>
              <a:p>
                <a:endParaRPr lang="en-GB">
                  <a:solidFill>
                    <a:srgbClr val="0070C0"/>
                  </a:solidFill>
                </a:endParaRPr>
              </a:p>
            </p:txBody>
          </p:sp>
          <p:sp>
            <p:nvSpPr>
              <p:cNvPr id="86076" name="Line 273"/>
              <p:cNvSpPr>
                <a:spLocks noChangeShapeType="1"/>
              </p:cNvSpPr>
              <p:nvPr/>
            </p:nvSpPr>
            <p:spPr bwMode="auto">
              <a:xfrm>
                <a:off x="4618" y="2332"/>
                <a:ext cx="2" cy="1"/>
              </a:xfrm>
              <a:prstGeom prst="line">
                <a:avLst/>
              </a:prstGeom>
              <a:noFill/>
              <a:ln w="9525">
                <a:solidFill>
                  <a:schemeClr val="tx1"/>
                </a:solidFill>
                <a:round/>
                <a:headEnd/>
                <a:tailEnd/>
              </a:ln>
            </p:spPr>
            <p:txBody>
              <a:bodyPr/>
              <a:lstStyle/>
              <a:p>
                <a:endParaRPr lang="en-GB">
                  <a:solidFill>
                    <a:srgbClr val="0070C0"/>
                  </a:solidFill>
                </a:endParaRPr>
              </a:p>
            </p:txBody>
          </p:sp>
          <p:sp>
            <p:nvSpPr>
              <p:cNvPr id="86077" name="Line 274"/>
              <p:cNvSpPr>
                <a:spLocks noChangeShapeType="1"/>
              </p:cNvSpPr>
              <p:nvPr/>
            </p:nvSpPr>
            <p:spPr bwMode="auto">
              <a:xfrm>
                <a:off x="4618" y="2309"/>
                <a:ext cx="2" cy="56"/>
              </a:xfrm>
              <a:prstGeom prst="line">
                <a:avLst/>
              </a:prstGeom>
              <a:noFill/>
              <a:ln w="9525">
                <a:solidFill>
                  <a:schemeClr val="tx1"/>
                </a:solidFill>
                <a:round/>
                <a:headEnd/>
                <a:tailEnd/>
              </a:ln>
            </p:spPr>
            <p:txBody>
              <a:bodyPr/>
              <a:lstStyle/>
              <a:p>
                <a:endParaRPr lang="en-GB">
                  <a:solidFill>
                    <a:srgbClr val="0070C0"/>
                  </a:solidFill>
                </a:endParaRPr>
              </a:p>
            </p:txBody>
          </p:sp>
          <p:sp>
            <p:nvSpPr>
              <p:cNvPr id="86078" name="Line 275"/>
              <p:cNvSpPr>
                <a:spLocks noChangeShapeType="1"/>
              </p:cNvSpPr>
              <p:nvPr/>
            </p:nvSpPr>
            <p:spPr bwMode="auto">
              <a:xfrm>
                <a:off x="4750" y="2485"/>
                <a:ext cx="1" cy="0"/>
              </a:xfrm>
              <a:prstGeom prst="line">
                <a:avLst/>
              </a:prstGeom>
              <a:noFill/>
              <a:ln w="9525">
                <a:solidFill>
                  <a:schemeClr val="tx1"/>
                </a:solidFill>
                <a:round/>
                <a:headEnd/>
                <a:tailEnd/>
              </a:ln>
            </p:spPr>
            <p:txBody>
              <a:bodyPr/>
              <a:lstStyle/>
              <a:p>
                <a:endParaRPr lang="en-GB">
                  <a:solidFill>
                    <a:srgbClr val="0070C0"/>
                  </a:solidFill>
                </a:endParaRPr>
              </a:p>
            </p:txBody>
          </p:sp>
          <p:sp>
            <p:nvSpPr>
              <p:cNvPr id="86079" name="Line 276"/>
              <p:cNvSpPr>
                <a:spLocks noChangeShapeType="1"/>
              </p:cNvSpPr>
              <p:nvPr/>
            </p:nvSpPr>
            <p:spPr bwMode="auto">
              <a:xfrm>
                <a:off x="4750" y="2461"/>
                <a:ext cx="1" cy="55"/>
              </a:xfrm>
              <a:prstGeom prst="line">
                <a:avLst/>
              </a:prstGeom>
              <a:noFill/>
              <a:ln w="9525">
                <a:solidFill>
                  <a:schemeClr val="tx1"/>
                </a:solidFill>
                <a:round/>
                <a:headEnd/>
                <a:tailEnd/>
              </a:ln>
            </p:spPr>
            <p:txBody>
              <a:bodyPr/>
              <a:lstStyle/>
              <a:p>
                <a:endParaRPr lang="en-GB">
                  <a:solidFill>
                    <a:srgbClr val="0070C0"/>
                  </a:solidFill>
                </a:endParaRPr>
              </a:p>
            </p:txBody>
          </p:sp>
          <p:sp>
            <p:nvSpPr>
              <p:cNvPr id="86080" name="Line 277"/>
              <p:cNvSpPr>
                <a:spLocks noChangeShapeType="1"/>
              </p:cNvSpPr>
              <p:nvPr/>
            </p:nvSpPr>
            <p:spPr bwMode="auto">
              <a:xfrm>
                <a:off x="4889" y="2332"/>
                <a:ext cx="2" cy="1"/>
              </a:xfrm>
              <a:prstGeom prst="line">
                <a:avLst/>
              </a:prstGeom>
              <a:noFill/>
              <a:ln w="9525">
                <a:solidFill>
                  <a:srgbClr val="000000"/>
                </a:solidFill>
                <a:round/>
                <a:headEnd/>
                <a:tailEnd/>
              </a:ln>
            </p:spPr>
            <p:txBody>
              <a:bodyPr/>
              <a:lstStyle/>
              <a:p>
                <a:endParaRPr lang="en-GB">
                  <a:solidFill>
                    <a:srgbClr val="0070C0"/>
                  </a:solidFill>
                </a:endParaRPr>
              </a:p>
            </p:txBody>
          </p:sp>
          <p:sp>
            <p:nvSpPr>
              <p:cNvPr id="86081" name="Line 278"/>
              <p:cNvSpPr>
                <a:spLocks noChangeShapeType="1"/>
              </p:cNvSpPr>
              <p:nvPr/>
            </p:nvSpPr>
            <p:spPr bwMode="auto">
              <a:xfrm>
                <a:off x="4889" y="2309"/>
                <a:ext cx="2" cy="56"/>
              </a:xfrm>
              <a:prstGeom prst="line">
                <a:avLst/>
              </a:prstGeom>
              <a:noFill/>
              <a:ln w="9525">
                <a:solidFill>
                  <a:srgbClr val="000000"/>
                </a:solidFill>
                <a:round/>
                <a:headEnd/>
                <a:tailEnd/>
              </a:ln>
            </p:spPr>
            <p:txBody>
              <a:bodyPr/>
              <a:lstStyle/>
              <a:p>
                <a:endParaRPr lang="en-GB">
                  <a:solidFill>
                    <a:srgbClr val="0070C0"/>
                  </a:solidFill>
                </a:endParaRPr>
              </a:p>
            </p:txBody>
          </p:sp>
          <p:sp>
            <p:nvSpPr>
              <p:cNvPr id="86083" name="Line 280"/>
              <p:cNvSpPr>
                <a:spLocks noChangeShapeType="1"/>
              </p:cNvSpPr>
              <p:nvPr/>
            </p:nvSpPr>
            <p:spPr bwMode="auto">
              <a:xfrm flipV="1">
                <a:off x="1036" y="2189"/>
                <a:ext cx="1" cy="256"/>
              </a:xfrm>
              <a:prstGeom prst="line">
                <a:avLst/>
              </a:prstGeom>
              <a:noFill/>
              <a:ln w="9525">
                <a:solidFill>
                  <a:srgbClr val="000304"/>
                </a:solidFill>
                <a:round/>
                <a:headEnd/>
                <a:tailEnd/>
              </a:ln>
            </p:spPr>
            <p:txBody>
              <a:bodyPr/>
              <a:lstStyle/>
              <a:p>
                <a:endParaRPr lang="en-GB">
                  <a:solidFill>
                    <a:srgbClr val="0070C0"/>
                  </a:solidFill>
                </a:endParaRPr>
              </a:p>
            </p:txBody>
          </p:sp>
          <p:sp>
            <p:nvSpPr>
              <p:cNvPr id="86084" name="Line 281"/>
              <p:cNvSpPr>
                <a:spLocks noChangeShapeType="1"/>
              </p:cNvSpPr>
              <p:nvPr/>
            </p:nvSpPr>
            <p:spPr bwMode="auto">
              <a:xfrm flipV="1">
                <a:off x="1152" y="1909"/>
                <a:ext cx="1" cy="417"/>
              </a:xfrm>
              <a:prstGeom prst="line">
                <a:avLst/>
              </a:prstGeom>
              <a:noFill/>
              <a:ln w="9525">
                <a:solidFill>
                  <a:srgbClr val="000304"/>
                </a:solidFill>
                <a:round/>
                <a:headEnd/>
                <a:tailEnd/>
              </a:ln>
            </p:spPr>
            <p:txBody>
              <a:bodyPr/>
              <a:lstStyle/>
              <a:p>
                <a:endParaRPr lang="en-GB">
                  <a:solidFill>
                    <a:srgbClr val="0070C0"/>
                  </a:solidFill>
                </a:endParaRPr>
              </a:p>
            </p:txBody>
          </p:sp>
          <p:sp>
            <p:nvSpPr>
              <p:cNvPr id="86085" name="Line 282"/>
              <p:cNvSpPr>
                <a:spLocks noChangeShapeType="1"/>
              </p:cNvSpPr>
              <p:nvPr/>
            </p:nvSpPr>
            <p:spPr bwMode="auto">
              <a:xfrm flipV="1">
                <a:off x="1267" y="1271"/>
                <a:ext cx="1" cy="790"/>
              </a:xfrm>
              <a:prstGeom prst="line">
                <a:avLst/>
              </a:prstGeom>
              <a:noFill/>
              <a:ln w="9525">
                <a:solidFill>
                  <a:srgbClr val="000304"/>
                </a:solidFill>
                <a:round/>
                <a:headEnd/>
                <a:tailEnd/>
              </a:ln>
            </p:spPr>
            <p:txBody>
              <a:bodyPr/>
              <a:lstStyle/>
              <a:p>
                <a:endParaRPr lang="en-GB">
                  <a:solidFill>
                    <a:srgbClr val="0070C0"/>
                  </a:solidFill>
                </a:endParaRPr>
              </a:p>
            </p:txBody>
          </p:sp>
          <p:sp>
            <p:nvSpPr>
              <p:cNvPr id="86086" name="Line 283"/>
              <p:cNvSpPr>
                <a:spLocks noChangeShapeType="1"/>
              </p:cNvSpPr>
              <p:nvPr/>
            </p:nvSpPr>
            <p:spPr bwMode="auto">
              <a:xfrm flipV="1">
                <a:off x="1374" y="1687"/>
                <a:ext cx="1" cy="526"/>
              </a:xfrm>
              <a:prstGeom prst="line">
                <a:avLst/>
              </a:prstGeom>
              <a:noFill/>
              <a:ln w="9525">
                <a:solidFill>
                  <a:srgbClr val="000304"/>
                </a:solidFill>
                <a:round/>
                <a:headEnd/>
                <a:tailEnd/>
              </a:ln>
            </p:spPr>
            <p:txBody>
              <a:bodyPr/>
              <a:lstStyle/>
              <a:p>
                <a:endParaRPr lang="en-GB">
                  <a:solidFill>
                    <a:srgbClr val="0070C0"/>
                  </a:solidFill>
                </a:endParaRPr>
              </a:p>
            </p:txBody>
          </p:sp>
          <p:sp>
            <p:nvSpPr>
              <p:cNvPr id="86087" name="Line 284"/>
              <p:cNvSpPr>
                <a:spLocks noChangeShapeType="1"/>
              </p:cNvSpPr>
              <p:nvPr/>
            </p:nvSpPr>
            <p:spPr bwMode="auto">
              <a:xfrm flipV="1">
                <a:off x="1498" y="1743"/>
                <a:ext cx="2" cy="510"/>
              </a:xfrm>
              <a:prstGeom prst="line">
                <a:avLst/>
              </a:prstGeom>
              <a:noFill/>
              <a:ln w="9525">
                <a:solidFill>
                  <a:srgbClr val="000304"/>
                </a:solidFill>
                <a:round/>
                <a:headEnd/>
                <a:tailEnd/>
              </a:ln>
            </p:spPr>
            <p:txBody>
              <a:bodyPr/>
              <a:lstStyle/>
              <a:p>
                <a:endParaRPr lang="en-GB">
                  <a:solidFill>
                    <a:srgbClr val="0070C0"/>
                  </a:solidFill>
                </a:endParaRPr>
              </a:p>
            </p:txBody>
          </p:sp>
          <p:sp>
            <p:nvSpPr>
              <p:cNvPr id="86088" name="Line 285"/>
              <p:cNvSpPr>
                <a:spLocks noChangeShapeType="1"/>
              </p:cNvSpPr>
              <p:nvPr/>
            </p:nvSpPr>
            <p:spPr bwMode="auto">
              <a:xfrm flipV="1">
                <a:off x="1607" y="1543"/>
                <a:ext cx="2" cy="630"/>
              </a:xfrm>
              <a:prstGeom prst="line">
                <a:avLst/>
              </a:prstGeom>
              <a:noFill/>
              <a:ln w="9525">
                <a:solidFill>
                  <a:srgbClr val="000304"/>
                </a:solidFill>
                <a:round/>
                <a:headEnd/>
                <a:tailEnd/>
              </a:ln>
            </p:spPr>
            <p:txBody>
              <a:bodyPr/>
              <a:lstStyle/>
              <a:p>
                <a:endParaRPr lang="en-GB">
                  <a:solidFill>
                    <a:srgbClr val="0070C0"/>
                  </a:solidFill>
                </a:endParaRPr>
              </a:p>
            </p:txBody>
          </p:sp>
          <p:sp>
            <p:nvSpPr>
              <p:cNvPr id="86089" name="Line 286"/>
              <p:cNvSpPr>
                <a:spLocks noChangeShapeType="1"/>
              </p:cNvSpPr>
              <p:nvPr/>
            </p:nvSpPr>
            <p:spPr bwMode="auto">
              <a:xfrm flipV="1">
                <a:off x="1711" y="1279"/>
                <a:ext cx="2" cy="782"/>
              </a:xfrm>
              <a:prstGeom prst="line">
                <a:avLst/>
              </a:prstGeom>
              <a:noFill/>
              <a:ln w="9525">
                <a:solidFill>
                  <a:srgbClr val="000304"/>
                </a:solidFill>
                <a:round/>
                <a:headEnd/>
                <a:tailEnd/>
              </a:ln>
            </p:spPr>
            <p:txBody>
              <a:bodyPr/>
              <a:lstStyle/>
              <a:p>
                <a:endParaRPr lang="en-GB">
                  <a:solidFill>
                    <a:srgbClr val="0070C0"/>
                  </a:solidFill>
                </a:endParaRPr>
              </a:p>
            </p:txBody>
          </p:sp>
          <p:sp>
            <p:nvSpPr>
              <p:cNvPr id="86090" name="Line 287"/>
              <p:cNvSpPr>
                <a:spLocks noChangeShapeType="1"/>
              </p:cNvSpPr>
              <p:nvPr/>
            </p:nvSpPr>
            <p:spPr bwMode="auto">
              <a:xfrm flipV="1">
                <a:off x="1821" y="1519"/>
                <a:ext cx="1" cy="606"/>
              </a:xfrm>
              <a:prstGeom prst="line">
                <a:avLst/>
              </a:prstGeom>
              <a:noFill/>
              <a:ln w="9525">
                <a:solidFill>
                  <a:srgbClr val="000304"/>
                </a:solidFill>
                <a:round/>
                <a:headEnd/>
                <a:tailEnd/>
              </a:ln>
            </p:spPr>
            <p:txBody>
              <a:bodyPr/>
              <a:lstStyle/>
              <a:p>
                <a:endParaRPr lang="en-GB">
                  <a:solidFill>
                    <a:srgbClr val="0070C0"/>
                  </a:solidFill>
                </a:endParaRPr>
              </a:p>
            </p:txBody>
          </p:sp>
          <p:sp>
            <p:nvSpPr>
              <p:cNvPr id="86091" name="Line 288"/>
              <p:cNvSpPr>
                <a:spLocks noChangeShapeType="1"/>
              </p:cNvSpPr>
              <p:nvPr/>
            </p:nvSpPr>
            <p:spPr bwMode="auto">
              <a:xfrm flipV="1">
                <a:off x="1912" y="2045"/>
                <a:ext cx="1" cy="320"/>
              </a:xfrm>
              <a:prstGeom prst="line">
                <a:avLst/>
              </a:prstGeom>
              <a:noFill/>
              <a:ln w="9525">
                <a:solidFill>
                  <a:srgbClr val="000304"/>
                </a:solidFill>
                <a:round/>
                <a:headEnd/>
                <a:tailEnd/>
              </a:ln>
            </p:spPr>
            <p:txBody>
              <a:bodyPr/>
              <a:lstStyle/>
              <a:p>
                <a:endParaRPr lang="en-GB">
                  <a:solidFill>
                    <a:srgbClr val="0070C0"/>
                  </a:solidFill>
                </a:endParaRPr>
              </a:p>
            </p:txBody>
          </p:sp>
          <p:sp>
            <p:nvSpPr>
              <p:cNvPr id="86092" name="Line 289"/>
              <p:cNvSpPr>
                <a:spLocks noChangeShapeType="1"/>
              </p:cNvSpPr>
              <p:nvPr/>
            </p:nvSpPr>
            <p:spPr bwMode="auto">
              <a:xfrm flipV="1">
                <a:off x="2083" y="1136"/>
                <a:ext cx="1" cy="854"/>
              </a:xfrm>
              <a:prstGeom prst="line">
                <a:avLst/>
              </a:prstGeom>
              <a:noFill/>
              <a:ln w="9525">
                <a:solidFill>
                  <a:srgbClr val="000304"/>
                </a:solidFill>
                <a:round/>
                <a:headEnd/>
                <a:tailEnd/>
              </a:ln>
            </p:spPr>
            <p:txBody>
              <a:bodyPr/>
              <a:lstStyle/>
              <a:p>
                <a:endParaRPr lang="en-GB">
                  <a:solidFill>
                    <a:srgbClr val="0070C0"/>
                  </a:solidFill>
                </a:endParaRPr>
              </a:p>
            </p:txBody>
          </p:sp>
          <p:sp>
            <p:nvSpPr>
              <p:cNvPr id="86093" name="Line 290"/>
              <p:cNvSpPr>
                <a:spLocks noChangeShapeType="1"/>
              </p:cNvSpPr>
              <p:nvPr/>
            </p:nvSpPr>
            <p:spPr bwMode="auto">
              <a:xfrm flipV="1">
                <a:off x="2208" y="984"/>
                <a:ext cx="2" cy="902"/>
              </a:xfrm>
              <a:prstGeom prst="line">
                <a:avLst/>
              </a:prstGeom>
              <a:noFill/>
              <a:ln w="9525">
                <a:solidFill>
                  <a:srgbClr val="000304"/>
                </a:solidFill>
                <a:round/>
                <a:headEnd/>
                <a:tailEnd/>
              </a:ln>
            </p:spPr>
            <p:txBody>
              <a:bodyPr/>
              <a:lstStyle/>
              <a:p>
                <a:endParaRPr lang="en-GB">
                  <a:solidFill>
                    <a:srgbClr val="0070C0"/>
                  </a:solidFill>
                </a:endParaRPr>
              </a:p>
            </p:txBody>
          </p:sp>
          <p:sp>
            <p:nvSpPr>
              <p:cNvPr id="86094" name="Line 291"/>
              <p:cNvSpPr>
                <a:spLocks noChangeShapeType="1"/>
              </p:cNvSpPr>
              <p:nvPr/>
            </p:nvSpPr>
            <p:spPr bwMode="auto">
              <a:xfrm flipV="1">
                <a:off x="2404" y="1854"/>
                <a:ext cx="1" cy="327"/>
              </a:xfrm>
              <a:prstGeom prst="line">
                <a:avLst/>
              </a:prstGeom>
              <a:noFill/>
              <a:ln w="9525">
                <a:solidFill>
                  <a:srgbClr val="000304"/>
                </a:solidFill>
                <a:round/>
                <a:headEnd/>
                <a:tailEnd/>
              </a:ln>
            </p:spPr>
            <p:txBody>
              <a:bodyPr/>
              <a:lstStyle/>
              <a:p>
                <a:endParaRPr lang="en-GB">
                  <a:solidFill>
                    <a:srgbClr val="0070C0"/>
                  </a:solidFill>
                </a:endParaRPr>
              </a:p>
            </p:txBody>
          </p:sp>
          <p:sp>
            <p:nvSpPr>
              <p:cNvPr id="86095" name="Line 292"/>
              <p:cNvSpPr>
                <a:spLocks noChangeShapeType="1"/>
              </p:cNvSpPr>
              <p:nvPr/>
            </p:nvSpPr>
            <p:spPr bwMode="auto">
              <a:xfrm flipV="1">
                <a:off x="2620" y="1822"/>
                <a:ext cx="2" cy="463"/>
              </a:xfrm>
              <a:prstGeom prst="line">
                <a:avLst/>
              </a:prstGeom>
              <a:noFill/>
              <a:ln w="9525">
                <a:solidFill>
                  <a:srgbClr val="000304"/>
                </a:solidFill>
                <a:round/>
                <a:headEnd/>
                <a:tailEnd/>
              </a:ln>
            </p:spPr>
            <p:txBody>
              <a:bodyPr/>
              <a:lstStyle/>
              <a:p>
                <a:endParaRPr lang="en-GB">
                  <a:solidFill>
                    <a:srgbClr val="0070C0"/>
                  </a:solidFill>
                </a:endParaRPr>
              </a:p>
            </p:txBody>
          </p:sp>
          <p:sp>
            <p:nvSpPr>
              <p:cNvPr id="86096" name="Line 293"/>
              <p:cNvSpPr>
                <a:spLocks noChangeShapeType="1"/>
              </p:cNvSpPr>
              <p:nvPr/>
            </p:nvSpPr>
            <p:spPr bwMode="auto">
              <a:xfrm flipV="1">
                <a:off x="2724" y="2078"/>
                <a:ext cx="1" cy="311"/>
              </a:xfrm>
              <a:prstGeom prst="line">
                <a:avLst/>
              </a:prstGeom>
              <a:noFill/>
              <a:ln w="9525">
                <a:solidFill>
                  <a:srgbClr val="000304"/>
                </a:solidFill>
                <a:round/>
                <a:headEnd/>
                <a:tailEnd/>
              </a:ln>
            </p:spPr>
            <p:txBody>
              <a:bodyPr/>
              <a:lstStyle/>
              <a:p>
                <a:endParaRPr lang="en-GB">
                  <a:solidFill>
                    <a:srgbClr val="0070C0"/>
                  </a:solidFill>
                </a:endParaRPr>
              </a:p>
            </p:txBody>
          </p:sp>
          <p:sp>
            <p:nvSpPr>
              <p:cNvPr id="86097" name="Line 294"/>
              <p:cNvSpPr>
                <a:spLocks noChangeShapeType="1"/>
              </p:cNvSpPr>
              <p:nvPr/>
            </p:nvSpPr>
            <p:spPr bwMode="auto">
              <a:xfrm flipV="1">
                <a:off x="2840" y="1886"/>
                <a:ext cx="0" cy="527"/>
              </a:xfrm>
              <a:prstGeom prst="line">
                <a:avLst/>
              </a:prstGeom>
              <a:noFill/>
              <a:ln w="9525">
                <a:solidFill>
                  <a:srgbClr val="000304"/>
                </a:solidFill>
                <a:round/>
                <a:headEnd/>
                <a:tailEnd/>
              </a:ln>
            </p:spPr>
            <p:txBody>
              <a:bodyPr/>
              <a:lstStyle/>
              <a:p>
                <a:endParaRPr lang="en-GB">
                  <a:solidFill>
                    <a:srgbClr val="0070C0"/>
                  </a:solidFill>
                </a:endParaRPr>
              </a:p>
            </p:txBody>
          </p:sp>
          <p:sp>
            <p:nvSpPr>
              <p:cNvPr id="86098" name="Line 295"/>
              <p:cNvSpPr>
                <a:spLocks noChangeShapeType="1"/>
              </p:cNvSpPr>
              <p:nvPr/>
            </p:nvSpPr>
            <p:spPr bwMode="auto">
              <a:xfrm flipV="1">
                <a:off x="3079" y="2157"/>
                <a:ext cx="2" cy="384"/>
              </a:xfrm>
              <a:prstGeom prst="line">
                <a:avLst/>
              </a:prstGeom>
              <a:noFill/>
              <a:ln w="9525">
                <a:solidFill>
                  <a:srgbClr val="000304"/>
                </a:solidFill>
                <a:round/>
                <a:headEnd/>
                <a:tailEnd/>
              </a:ln>
            </p:spPr>
            <p:txBody>
              <a:bodyPr/>
              <a:lstStyle/>
              <a:p>
                <a:endParaRPr lang="en-GB">
                  <a:solidFill>
                    <a:srgbClr val="0070C0"/>
                  </a:solidFill>
                </a:endParaRPr>
              </a:p>
            </p:txBody>
          </p:sp>
          <p:sp>
            <p:nvSpPr>
              <p:cNvPr id="86099" name="Line 296"/>
              <p:cNvSpPr>
                <a:spLocks noChangeShapeType="1"/>
              </p:cNvSpPr>
              <p:nvPr/>
            </p:nvSpPr>
            <p:spPr bwMode="auto">
              <a:xfrm flipV="1">
                <a:off x="3201" y="2030"/>
                <a:ext cx="1" cy="455"/>
              </a:xfrm>
              <a:prstGeom prst="line">
                <a:avLst/>
              </a:prstGeom>
              <a:noFill/>
              <a:ln w="9525">
                <a:solidFill>
                  <a:srgbClr val="000304"/>
                </a:solidFill>
                <a:round/>
                <a:headEnd/>
                <a:tailEnd/>
              </a:ln>
            </p:spPr>
            <p:txBody>
              <a:bodyPr/>
              <a:lstStyle/>
              <a:p>
                <a:endParaRPr lang="en-GB">
                  <a:solidFill>
                    <a:srgbClr val="0070C0"/>
                  </a:solidFill>
                </a:endParaRPr>
              </a:p>
            </p:txBody>
          </p:sp>
          <p:sp>
            <p:nvSpPr>
              <p:cNvPr id="86100" name="Line 297"/>
              <p:cNvSpPr>
                <a:spLocks noChangeShapeType="1"/>
              </p:cNvSpPr>
              <p:nvPr/>
            </p:nvSpPr>
            <p:spPr bwMode="auto">
              <a:xfrm flipV="1">
                <a:off x="3507" y="2181"/>
                <a:ext cx="1" cy="151"/>
              </a:xfrm>
              <a:prstGeom prst="line">
                <a:avLst/>
              </a:prstGeom>
              <a:noFill/>
              <a:ln w="9525">
                <a:solidFill>
                  <a:srgbClr val="000304"/>
                </a:solidFill>
                <a:round/>
                <a:headEnd/>
                <a:tailEnd/>
              </a:ln>
            </p:spPr>
            <p:txBody>
              <a:bodyPr/>
              <a:lstStyle/>
              <a:p>
                <a:endParaRPr lang="en-GB">
                  <a:solidFill>
                    <a:srgbClr val="0070C0"/>
                  </a:solidFill>
                </a:endParaRPr>
              </a:p>
            </p:txBody>
          </p:sp>
          <p:sp>
            <p:nvSpPr>
              <p:cNvPr id="86101" name="Line 298"/>
              <p:cNvSpPr>
                <a:spLocks noChangeShapeType="1"/>
              </p:cNvSpPr>
              <p:nvPr/>
            </p:nvSpPr>
            <p:spPr bwMode="auto">
              <a:xfrm>
                <a:off x="3646" y="2637"/>
                <a:ext cx="2" cy="1"/>
              </a:xfrm>
              <a:prstGeom prst="line">
                <a:avLst/>
              </a:prstGeom>
              <a:noFill/>
              <a:ln w="9525">
                <a:solidFill>
                  <a:schemeClr val="tx1"/>
                </a:solidFill>
                <a:round/>
                <a:headEnd/>
                <a:tailEnd/>
              </a:ln>
            </p:spPr>
            <p:txBody>
              <a:bodyPr/>
              <a:lstStyle/>
              <a:p>
                <a:endParaRPr lang="en-GB">
                  <a:solidFill>
                    <a:srgbClr val="0070C0"/>
                  </a:solidFill>
                </a:endParaRPr>
              </a:p>
            </p:txBody>
          </p:sp>
          <p:sp>
            <p:nvSpPr>
              <p:cNvPr id="86102" name="Line 299"/>
              <p:cNvSpPr>
                <a:spLocks noChangeShapeType="1"/>
              </p:cNvSpPr>
              <p:nvPr/>
            </p:nvSpPr>
            <p:spPr bwMode="auto">
              <a:xfrm>
                <a:off x="3778" y="2332"/>
                <a:ext cx="2" cy="1"/>
              </a:xfrm>
              <a:prstGeom prst="line">
                <a:avLst/>
              </a:prstGeom>
              <a:noFill/>
              <a:ln w="9525">
                <a:solidFill>
                  <a:schemeClr val="tx1"/>
                </a:solidFill>
                <a:round/>
                <a:headEnd/>
                <a:tailEnd/>
              </a:ln>
            </p:spPr>
            <p:txBody>
              <a:bodyPr/>
              <a:lstStyle/>
              <a:p>
                <a:endParaRPr lang="en-GB">
                  <a:solidFill>
                    <a:srgbClr val="0070C0"/>
                  </a:solidFill>
                </a:endParaRPr>
              </a:p>
            </p:txBody>
          </p:sp>
          <p:sp>
            <p:nvSpPr>
              <p:cNvPr id="86103" name="Line 300"/>
              <p:cNvSpPr>
                <a:spLocks noChangeShapeType="1"/>
              </p:cNvSpPr>
              <p:nvPr/>
            </p:nvSpPr>
            <p:spPr bwMode="auto">
              <a:xfrm>
                <a:off x="4256" y="2332"/>
                <a:ext cx="1" cy="1"/>
              </a:xfrm>
              <a:prstGeom prst="line">
                <a:avLst/>
              </a:prstGeom>
              <a:noFill/>
              <a:ln w="9525">
                <a:solidFill>
                  <a:schemeClr val="tx1"/>
                </a:solidFill>
                <a:round/>
                <a:headEnd/>
                <a:tailEnd/>
              </a:ln>
            </p:spPr>
            <p:txBody>
              <a:bodyPr/>
              <a:lstStyle/>
              <a:p>
                <a:endParaRPr lang="en-GB">
                  <a:solidFill>
                    <a:srgbClr val="0070C0"/>
                  </a:solidFill>
                </a:endParaRPr>
              </a:p>
            </p:txBody>
          </p:sp>
          <p:sp>
            <p:nvSpPr>
              <p:cNvPr id="86104" name="Line 301"/>
              <p:cNvSpPr>
                <a:spLocks noChangeShapeType="1"/>
              </p:cNvSpPr>
              <p:nvPr/>
            </p:nvSpPr>
            <p:spPr bwMode="auto">
              <a:xfrm>
                <a:off x="4379" y="2332"/>
                <a:ext cx="2" cy="1"/>
              </a:xfrm>
              <a:prstGeom prst="line">
                <a:avLst/>
              </a:prstGeom>
              <a:noFill/>
              <a:ln w="9525">
                <a:solidFill>
                  <a:schemeClr val="tx1"/>
                </a:solidFill>
                <a:round/>
                <a:headEnd/>
                <a:tailEnd/>
              </a:ln>
            </p:spPr>
            <p:txBody>
              <a:bodyPr/>
              <a:lstStyle/>
              <a:p>
                <a:endParaRPr lang="en-GB">
                  <a:solidFill>
                    <a:srgbClr val="0070C0"/>
                  </a:solidFill>
                </a:endParaRPr>
              </a:p>
            </p:txBody>
          </p:sp>
          <p:sp>
            <p:nvSpPr>
              <p:cNvPr id="86105" name="Line 302"/>
              <p:cNvSpPr>
                <a:spLocks noChangeShapeType="1"/>
              </p:cNvSpPr>
              <p:nvPr/>
            </p:nvSpPr>
            <p:spPr bwMode="auto">
              <a:xfrm>
                <a:off x="4494" y="2485"/>
                <a:ext cx="2" cy="0"/>
              </a:xfrm>
              <a:prstGeom prst="line">
                <a:avLst/>
              </a:prstGeom>
              <a:noFill/>
              <a:ln w="9525">
                <a:solidFill>
                  <a:schemeClr val="tx1"/>
                </a:solidFill>
                <a:round/>
                <a:headEnd/>
                <a:tailEnd/>
              </a:ln>
            </p:spPr>
            <p:txBody>
              <a:bodyPr/>
              <a:lstStyle/>
              <a:p>
                <a:endParaRPr lang="en-GB">
                  <a:solidFill>
                    <a:srgbClr val="0070C0"/>
                  </a:solidFill>
                </a:endParaRPr>
              </a:p>
            </p:txBody>
          </p:sp>
          <p:sp>
            <p:nvSpPr>
              <p:cNvPr id="86106" name="Line 303"/>
              <p:cNvSpPr>
                <a:spLocks noChangeShapeType="1"/>
              </p:cNvSpPr>
              <p:nvPr/>
            </p:nvSpPr>
            <p:spPr bwMode="auto">
              <a:xfrm>
                <a:off x="4618" y="2332"/>
                <a:ext cx="2" cy="1"/>
              </a:xfrm>
              <a:prstGeom prst="line">
                <a:avLst/>
              </a:prstGeom>
              <a:noFill/>
              <a:ln w="9525">
                <a:solidFill>
                  <a:schemeClr val="tx1"/>
                </a:solidFill>
                <a:round/>
                <a:headEnd/>
                <a:tailEnd/>
              </a:ln>
            </p:spPr>
            <p:txBody>
              <a:bodyPr/>
              <a:lstStyle/>
              <a:p>
                <a:endParaRPr lang="en-GB">
                  <a:solidFill>
                    <a:srgbClr val="0070C0"/>
                  </a:solidFill>
                </a:endParaRPr>
              </a:p>
            </p:txBody>
          </p:sp>
          <p:sp>
            <p:nvSpPr>
              <p:cNvPr id="86107" name="Line 304"/>
              <p:cNvSpPr>
                <a:spLocks noChangeShapeType="1"/>
              </p:cNvSpPr>
              <p:nvPr/>
            </p:nvSpPr>
            <p:spPr bwMode="auto">
              <a:xfrm>
                <a:off x="4750" y="2485"/>
                <a:ext cx="1" cy="0"/>
              </a:xfrm>
              <a:prstGeom prst="line">
                <a:avLst/>
              </a:prstGeom>
              <a:noFill/>
              <a:ln w="9525">
                <a:solidFill>
                  <a:schemeClr val="tx1"/>
                </a:solidFill>
                <a:round/>
                <a:headEnd/>
                <a:tailEnd/>
              </a:ln>
            </p:spPr>
            <p:txBody>
              <a:bodyPr/>
              <a:lstStyle/>
              <a:p>
                <a:endParaRPr lang="en-GB">
                  <a:solidFill>
                    <a:srgbClr val="0070C0"/>
                  </a:solidFill>
                </a:endParaRPr>
              </a:p>
            </p:txBody>
          </p:sp>
          <p:sp>
            <p:nvSpPr>
              <p:cNvPr id="86108" name="Line 305"/>
              <p:cNvSpPr>
                <a:spLocks noChangeShapeType="1"/>
              </p:cNvSpPr>
              <p:nvPr/>
            </p:nvSpPr>
            <p:spPr bwMode="auto">
              <a:xfrm>
                <a:off x="4889" y="2332"/>
                <a:ext cx="2" cy="1"/>
              </a:xfrm>
              <a:prstGeom prst="line">
                <a:avLst/>
              </a:prstGeom>
              <a:noFill/>
              <a:ln w="9525">
                <a:solidFill>
                  <a:srgbClr val="000000"/>
                </a:solidFill>
                <a:round/>
                <a:headEnd/>
                <a:tailEnd/>
              </a:ln>
            </p:spPr>
            <p:txBody>
              <a:bodyPr/>
              <a:lstStyle/>
              <a:p>
                <a:endParaRPr lang="en-GB">
                  <a:solidFill>
                    <a:srgbClr val="0070C0"/>
                  </a:solidFill>
                </a:endParaRPr>
              </a:p>
            </p:txBody>
          </p:sp>
          <p:sp>
            <p:nvSpPr>
              <p:cNvPr id="86109" name="Freeform 306"/>
              <p:cNvSpPr>
                <a:spLocks/>
              </p:cNvSpPr>
              <p:nvPr/>
            </p:nvSpPr>
            <p:spPr bwMode="auto">
              <a:xfrm>
                <a:off x="897" y="2476"/>
                <a:ext cx="81" cy="81"/>
              </a:xfrm>
              <a:custGeom>
                <a:avLst/>
                <a:gdLst>
                  <a:gd name="T0" fmla="*/ 887 w 55"/>
                  <a:gd name="T1" fmla="*/ 0 h 77"/>
                  <a:gd name="T2" fmla="*/ 1789 w 55"/>
                  <a:gd name="T3" fmla="*/ 59 h 77"/>
                  <a:gd name="T4" fmla="*/ 887 w 55"/>
                  <a:gd name="T5" fmla="*/ 121 h 77"/>
                  <a:gd name="T6" fmla="*/ 0 w 55"/>
                  <a:gd name="T7" fmla="*/ 59 h 77"/>
                  <a:gd name="T8" fmla="*/ 887 w 55"/>
                  <a:gd name="T9" fmla="*/ 0 h 77"/>
                  <a:gd name="T10" fmla="*/ 0 60000 65536"/>
                  <a:gd name="T11" fmla="*/ 0 60000 65536"/>
                  <a:gd name="T12" fmla="*/ 0 60000 65536"/>
                  <a:gd name="T13" fmla="*/ 0 60000 65536"/>
                  <a:gd name="T14" fmla="*/ 0 60000 65536"/>
                  <a:gd name="T15" fmla="*/ 0 w 55"/>
                  <a:gd name="T16" fmla="*/ 0 h 77"/>
                  <a:gd name="T17" fmla="*/ 55 w 55"/>
                  <a:gd name="T18" fmla="*/ 77 h 77"/>
                </a:gdLst>
                <a:ahLst/>
                <a:cxnLst>
                  <a:cxn ang="T10">
                    <a:pos x="T0" y="T1"/>
                  </a:cxn>
                  <a:cxn ang="T11">
                    <a:pos x="T2" y="T3"/>
                  </a:cxn>
                  <a:cxn ang="T12">
                    <a:pos x="T4" y="T5"/>
                  </a:cxn>
                  <a:cxn ang="T13">
                    <a:pos x="T6" y="T7"/>
                  </a:cxn>
                  <a:cxn ang="T14">
                    <a:pos x="T8" y="T9"/>
                  </a:cxn>
                </a:cxnLst>
                <a:rect l="T15" t="T16" r="T17" b="T18"/>
                <a:pathLst>
                  <a:path w="55" h="77">
                    <a:moveTo>
                      <a:pt x="27" y="0"/>
                    </a:moveTo>
                    <a:lnTo>
                      <a:pt x="55" y="38"/>
                    </a:lnTo>
                    <a:lnTo>
                      <a:pt x="27" y="77"/>
                    </a:lnTo>
                    <a:lnTo>
                      <a:pt x="0" y="38"/>
                    </a:lnTo>
                    <a:lnTo>
                      <a:pt x="27"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10" name="Freeform 307"/>
              <p:cNvSpPr>
                <a:spLocks/>
              </p:cNvSpPr>
              <p:nvPr/>
            </p:nvSpPr>
            <p:spPr bwMode="auto">
              <a:xfrm>
                <a:off x="994" y="2404"/>
                <a:ext cx="84" cy="81"/>
              </a:xfrm>
              <a:custGeom>
                <a:avLst/>
                <a:gdLst>
                  <a:gd name="T0" fmla="*/ 1073 w 56"/>
                  <a:gd name="T1" fmla="*/ 0 h 77"/>
                  <a:gd name="T2" fmla="*/ 2157 w 56"/>
                  <a:gd name="T3" fmla="*/ 61 h 77"/>
                  <a:gd name="T4" fmla="*/ 1073 w 56"/>
                  <a:gd name="T5" fmla="*/ 121 h 77"/>
                  <a:gd name="T6" fmla="*/ 0 w 56"/>
                  <a:gd name="T7" fmla="*/ 61 h 77"/>
                  <a:gd name="T8" fmla="*/ 1073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28" y="0"/>
                    </a:moveTo>
                    <a:lnTo>
                      <a:pt x="56" y="39"/>
                    </a:lnTo>
                    <a:lnTo>
                      <a:pt x="28" y="77"/>
                    </a:lnTo>
                    <a:lnTo>
                      <a:pt x="0" y="39"/>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11" name="Freeform 308"/>
              <p:cNvSpPr>
                <a:spLocks/>
              </p:cNvSpPr>
              <p:nvPr/>
            </p:nvSpPr>
            <p:spPr bwMode="auto">
              <a:xfrm>
                <a:off x="1110" y="2285"/>
                <a:ext cx="83" cy="80"/>
              </a:xfrm>
              <a:custGeom>
                <a:avLst/>
                <a:gdLst>
                  <a:gd name="T0" fmla="*/ 974 w 56"/>
                  <a:gd name="T1" fmla="*/ 0 h 77"/>
                  <a:gd name="T2" fmla="*/ 1931 w 56"/>
                  <a:gd name="T3" fmla="*/ 57 h 77"/>
                  <a:gd name="T4" fmla="*/ 974 w 56"/>
                  <a:gd name="T5" fmla="*/ 108 h 77"/>
                  <a:gd name="T6" fmla="*/ 0 w 56"/>
                  <a:gd name="T7" fmla="*/ 57 h 77"/>
                  <a:gd name="T8" fmla="*/ 974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28" y="0"/>
                    </a:moveTo>
                    <a:lnTo>
                      <a:pt x="56" y="39"/>
                    </a:lnTo>
                    <a:lnTo>
                      <a:pt x="28" y="77"/>
                    </a:lnTo>
                    <a:lnTo>
                      <a:pt x="0" y="39"/>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12" name="Freeform 309"/>
              <p:cNvSpPr>
                <a:spLocks/>
              </p:cNvSpPr>
              <p:nvPr/>
            </p:nvSpPr>
            <p:spPr bwMode="auto">
              <a:xfrm>
                <a:off x="1225" y="2021"/>
                <a:ext cx="84" cy="80"/>
              </a:xfrm>
              <a:custGeom>
                <a:avLst/>
                <a:gdLst>
                  <a:gd name="T0" fmla="*/ 1073 w 56"/>
                  <a:gd name="T1" fmla="*/ 0 h 77"/>
                  <a:gd name="T2" fmla="*/ 2157 w 56"/>
                  <a:gd name="T3" fmla="*/ 55 h 77"/>
                  <a:gd name="T4" fmla="*/ 1073 w 56"/>
                  <a:gd name="T5" fmla="*/ 108 h 77"/>
                  <a:gd name="T6" fmla="*/ 0 w 56"/>
                  <a:gd name="T7" fmla="*/ 55 h 77"/>
                  <a:gd name="T8" fmla="*/ 1073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28" y="0"/>
                    </a:moveTo>
                    <a:lnTo>
                      <a:pt x="56" y="38"/>
                    </a:lnTo>
                    <a:lnTo>
                      <a:pt x="28" y="77"/>
                    </a:lnTo>
                    <a:lnTo>
                      <a:pt x="0" y="38"/>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13" name="Freeform 310"/>
              <p:cNvSpPr>
                <a:spLocks/>
              </p:cNvSpPr>
              <p:nvPr/>
            </p:nvSpPr>
            <p:spPr bwMode="auto">
              <a:xfrm>
                <a:off x="1333" y="2173"/>
                <a:ext cx="82" cy="80"/>
              </a:xfrm>
              <a:custGeom>
                <a:avLst/>
                <a:gdLst>
                  <a:gd name="T0" fmla="*/ 871 w 56"/>
                  <a:gd name="T1" fmla="*/ 0 h 77"/>
                  <a:gd name="T2" fmla="*/ 1740 w 56"/>
                  <a:gd name="T3" fmla="*/ 57 h 77"/>
                  <a:gd name="T4" fmla="*/ 871 w 56"/>
                  <a:gd name="T5" fmla="*/ 108 h 77"/>
                  <a:gd name="T6" fmla="*/ 0 w 56"/>
                  <a:gd name="T7" fmla="*/ 57 h 77"/>
                  <a:gd name="T8" fmla="*/ 871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28" y="0"/>
                    </a:moveTo>
                    <a:lnTo>
                      <a:pt x="56" y="39"/>
                    </a:lnTo>
                    <a:lnTo>
                      <a:pt x="28" y="77"/>
                    </a:lnTo>
                    <a:lnTo>
                      <a:pt x="0" y="39"/>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14" name="Freeform 311"/>
              <p:cNvSpPr>
                <a:spLocks/>
              </p:cNvSpPr>
              <p:nvPr/>
            </p:nvSpPr>
            <p:spPr bwMode="auto">
              <a:xfrm>
                <a:off x="1457" y="2213"/>
                <a:ext cx="82" cy="81"/>
              </a:xfrm>
              <a:custGeom>
                <a:avLst/>
                <a:gdLst>
                  <a:gd name="T0" fmla="*/ 871 w 56"/>
                  <a:gd name="T1" fmla="*/ 0 h 77"/>
                  <a:gd name="T2" fmla="*/ 1740 w 56"/>
                  <a:gd name="T3" fmla="*/ 59 h 77"/>
                  <a:gd name="T4" fmla="*/ 871 w 56"/>
                  <a:gd name="T5" fmla="*/ 121 h 77"/>
                  <a:gd name="T6" fmla="*/ 0 w 56"/>
                  <a:gd name="T7" fmla="*/ 59 h 77"/>
                  <a:gd name="T8" fmla="*/ 871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28" y="0"/>
                    </a:moveTo>
                    <a:lnTo>
                      <a:pt x="56" y="38"/>
                    </a:lnTo>
                    <a:lnTo>
                      <a:pt x="28" y="77"/>
                    </a:lnTo>
                    <a:lnTo>
                      <a:pt x="0" y="38"/>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15" name="Freeform 312"/>
              <p:cNvSpPr>
                <a:spLocks/>
              </p:cNvSpPr>
              <p:nvPr/>
            </p:nvSpPr>
            <p:spPr bwMode="auto">
              <a:xfrm>
                <a:off x="1564" y="2134"/>
                <a:ext cx="81" cy="79"/>
              </a:xfrm>
              <a:custGeom>
                <a:avLst/>
                <a:gdLst>
                  <a:gd name="T0" fmla="*/ 778 w 56"/>
                  <a:gd name="T1" fmla="*/ 0 h 77"/>
                  <a:gd name="T2" fmla="*/ 1546 w 56"/>
                  <a:gd name="T3" fmla="*/ 47 h 77"/>
                  <a:gd name="T4" fmla="*/ 778 w 56"/>
                  <a:gd name="T5" fmla="*/ 95 h 77"/>
                  <a:gd name="T6" fmla="*/ 0 w 56"/>
                  <a:gd name="T7" fmla="*/ 47 h 77"/>
                  <a:gd name="T8" fmla="*/ 778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28" y="0"/>
                    </a:moveTo>
                    <a:lnTo>
                      <a:pt x="56" y="38"/>
                    </a:lnTo>
                    <a:lnTo>
                      <a:pt x="28" y="77"/>
                    </a:lnTo>
                    <a:lnTo>
                      <a:pt x="0" y="38"/>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16" name="Freeform 313"/>
              <p:cNvSpPr>
                <a:spLocks/>
              </p:cNvSpPr>
              <p:nvPr/>
            </p:nvSpPr>
            <p:spPr bwMode="auto">
              <a:xfrm>
                <a:off x="1670" y="2021"/>
                <a:ext cx="82" cy="80"/>
              </a:xfrm>
              <a:custGeom>
                <a:avLst/>
                <a:gdLst>
                  <a:gd name="T0" fmla="*/ 871 w 56"/>
                  <a:gd name="T1" fmla="*/ 0 h 77"/>
                  <a:gd name="T2" fmla="*/ 1740 w 56"/>
                  <a:gd name="T3" fmla="*/ 55 h 77"/>
                  <a:gd name="T4" fmla="*/ 871 w 56"/>
                  <a:gd name="T5" fmla="*/ 108 h 77"/>
                  <a:gd name="T6" fmla="*/ 0 w 56"/>
                  <a:gd name="T7" fmla="*/ 55 h 77"/>
                  <a:gd name="T8" fmla="*/ 871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28" y="0"/>
                    </a:moveTo>
                    <a:lnTo>
                      <a:pt x="56" y="38"/>
                    </a:lnTo>
                    <a:lnTo>
                      <a:pt x="28" y="77"/>
                    </a:lnTo>
                    <a:lnTo>
                      <a:pt x="0" y="38"/>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17" name="Freeform 314"/>
              <p:cNvSpPr>
                <a:spLocks/>
              </p:cNvSpPr>
              <p:nvPr/>
            </p:nvSpPr>
            <p:spPr bwMode="auto">
              <a:xfrm>
                <a:off x="1779" y="2086"/>
                <a:ext cx="80" cy="80"/>
              </a:xfrm>
              <a:custGeom>
                <a:avLst/>
                <a:gdLst>
                  <a:gd name="T0" fmla="*/ 828 w 55"/>
                  <a:gd name="T1" fmla="*/ 0 h 77"/>
                  <a:gd name="T2" fmla="*/ 1604 w 55"/>
                  <a:gd name="T3" fmla="*/ 55 h 77"/>
                  <a:gd name="T4" fmla="*/ 828 w 55"/>
                  <a:gd name="T5" fmla="*/ 108 h 77"/>
                  <a:gd name="T6" fmla="*/ 0 w 55"/>
                  <a:gd name="T7" fmla="*/ 55 h 77"/>
                  <a:gd name="T8" fmla="*/ 828 w 55"/>
                  <a:gd name="T9" fmla="*/ 0 h 77"/>
                  <a:gd name="T10" fmla="*/ 0 60000 65536"/>
                  <a:gd name="T11" fmla="*/ 0 60000 65536"/>
                  <a:gd name="T12" fmla="*/ 0 60000 65536"/>
                  <a:gd name="T13" fmla="*/ 0 60000 65536"/>
                  <a:gd name="T14" fmla="*/ 0 60000 65536"/>
                  <a:gd name="T15" fmla="*/ 0 w 55"/>
                  <a:gd name="T16" fmla="*/ 0 h 77"/>
                  <a:gd name="T17" fmla="*/ 55 w 55"/>
                  <a:gd name="T18" fmla="*/ 77 h 77"/>
                </a:gdLst>
                <a:ahLst/>
                <a:cxnLst>
                  <a:cxn ang="T10">
                    <a:pos x="T0" y="T1"/>
                  </a:cxn>
                  <a:cxn ang="T11">
                    <a:pos x="T2" y="T3"/>
                  </a:cxn>
                  <a:cxn ang="T12">
                    <a:pos x="T4" y="T5"/>
                  </a:cxn>
                  <a:cxn ang="T13">
                    <a:pos x="T6" y="T7"/>
                  </a:cxn>
                  <a:cxn ang="T14">
                    <a:pos x="T8" y="T9"/>
                  </a:cxn>
                </a:cxnLst>
                <a:rect l="T15" t="T16" r="T17" b="T18"/>
                <a:pathLst>
                  <a:path w="55" h="77">
                    <a:moveTo>
                      <a:pt x="28" y="0"/>
                    </a:moveTo>
                    <a:lnTo>
                      <a:pt x="55" y="38"/>
                    </a:lnTo>
                    <a:lnTo>
                      <a:pt x="28" y="77"/>
                    </a:lnTo>
                    <a:lnTo>
                      <a:pt x="0" y="38"/>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18" name="Freeform 315"/>
              <p:cNvSpPr>
                <a:spLocks/>
              </p:cNvSpPr>
              <p:nvPr/>
            </p:nvSpPr>
            <p:spPr bwMode="auto">
              <a:xfrm>
                <a:off x="1869" y="2326"/>
                <a:ext cx="82" cy="78"/>
              </a:xfrm>
              <a:custGeom>
                <a:avLst/>
                <a:gdLst>
                  <a:gd name="T0" fmla="*/ 871 w 56"/>
                  <a:gd name="T1" fmla="*/ 0 h 76"/>
                  <a:gd name="T2" fmla="*/ 1740 w 56"/>
                  <a:gd name="T3" fmla="*/ 47 h 76"/>
                  <a:gd name="T4" fmla="*/ 871 w 56"/>
                  <a:gd name="T5" fmla="*/ 94 h 76"/>
                  <a:gd name="T6" fmla="*/ 0 w 56"/>
                  <a:gd name="T7" fmla="*/ 47 h 76"/>
                  <a:gd name="T8" fmla="*/ 871 w 56"/>
                  <a:gd name="T9" fmla="*/ 0 h 76"/>
                  <a:gd name="T10" fmla="*/ 0 60000 65536"/>
                  <a:gd name="T11" fmla="*/ 0 60000 65536"/>
                  <a:gd name="T12" fmla="*/ 0 60000 65536"/>
                  <a:gd name="T13" fmla="*/ 0 60000 65536"/>
                  <a:gd name="T14" fmla="*/ 0 60000 65536"/>
                  <a:gd name="T15" fmla="*/ 0 w 56"/>
                  <a:gd name="T16" fmla="*/ 0 h 76"/>
                  <a:gd name="T17" fmla="*/ 56 w 56"/>
                  <a:gd name="T18" fmla="*/ 76 h 76"/>
                </a:gdLst>
                <a:ahLst/>
                <a:cxnLst>
                  <a:cxn ang="T10">
                    <a:pos x="T0" y="T1"/>
                  </a:cxn>
                  <a:cxn ang="T11">
                    <a:pos x="T2" y="T3"/>
                  </a:cxn>
                  <a:cxn ang="T12">
                    <a:pos x="T4" y="T5"/>
                  </a:cxn>
                  <a:cxn ang="T13">
                    <a:pos x="T6" y="T7"/>
                  </a:cxn>
                  <a:cxn ang="T14">
                    <a:pos x="T8" y="T9"/>
                  </a:cxn>
                </a:cxnLst>
                <a:rect l="T15" t="T16" r="T17" b="T18"/>
                <a:pathLst>
                  <a:path w="56" h="76">
                    <a:moveTo>
                      <a:pt x="28" y="0"/>
                    </a:moveTo>
                    <a:lnTo>
                      <a:pt x="56" y="38"/>
                    </a:lnTo>
                    <a:lnTo>
                      <a:pt x="28" y="76"/>
                    </a:lnTo>
                    <a:lnTo>
                      <a:pt x="0" y="38"/>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19" name="Freeform 316"/>
              <p:cNvSpPr>
                <a:spLocks/>
              </p:cNvSpPr>
              <p:nvPr/>
            </p:nvSpPr>
            <p:spPr bwMode="auto">
              <a:xfrm>
                <a:off x="2041" y="1950"/>
                <a:ext cx="82" cy="80"/>
              </a:xfrm>
              <a:custGeom>
                <a:avLst/>
                <a:gdLst>
                  <a:gd name="T0" fmla="*/ 1033 w 55"/>
                  <a:gd name="T1" fmla="*/ 0 h 77"/>
                  <a:gd name="T2" fmla="*/ 1996 w 55"/>
                  <a:gd name="T3" fmla="*/ 55 h 77"/>
                  <a:gd name="T4" fmla="*/ 1033 w 55"/>
                  <a:gd name="T5" fmla="*/ 108 h 77"/>
                  <a:gd name="T6" fmla="*/ 0 w 55"/>
                  <a:gd name="T7" fmla="*/ 55 h 77"/>
                  <a:gd name="T8" fmla="*/ 1033 w 55"/>
                  <a:gd name="T9" fmla="*/ 0 h 77"/>
                  <a:gd name="T10" fmla="*/ 0 60000 65536"/>
                  <a:gd name="T11" fmla="*/ 0 60000 65536"/>
                  <a:gd name="T12" fmla="*/ 0 60000 65536"/>
                  <a:gd name="T13" fmla="*/ 0 60000 65536"/>
                  <a:gd name="T14" fmla="*/ 0 60000 65536"/>
                  <a:gd name="T15" fmla="*/ 0 w 55"/>
                  <a:gd name="T16" fmla="*/ 0 h 77"/>
                  <a:gd name="T17" fmla="*/ 55 w 55"/>
                  <a:gd name="T18" fmla="*/ 77 h 77"/>
                </a:gdLst>
                <a:ahLst/>
                <a:cxnLst>
                  <a:cxn ang="T10">
                    <a:pos x="T0" y="T1"/>
                  </a:cxn>
                  <a:cxn ang="T11">
                    <a:pos x="T2" y="T3"/>
                  </a:cxn>
                  <a:cxn ang="T12">
                    <a:pos x="T4" y="T5"/>
                  </a:cxn>
                  <a:cxn ang="T13">
                    <a:pos x="T6" y="T7"/>
                  </a:cxn>
                  <a:cxn ang="T14">
                    <a:pos x="T8" y="T9"/>
                  </a:cxn>
                </a:cxnLst>
                <a:rect l="T15" t="T16" r="T17" b="T18"/>
                <a:pathLst>
                  <a:path w="55" h="77">
                    <a:moveTo>
                      <a:pt x="28" y="0"/>
                    </a:moveTo>
                    <a:lnTo>
                      <a:pt x="55" y="38"/>
                    </a:lnTo>
                    <a:lnTo>
                      <a:pt x="28" y="77"/>
                    </a:lnTo>
                    <a:lnTo>
                      <a:pt x="0" y="38"/>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20" name="Freeform 317"/>
              <p:cNvSpPr>
                <a:spLocks/>
              </p:cNvSpPr>
              <p:nvPr/>
            </p:nvSpPr>
            <p:spPr bwMode="auto">
              <a:xfrm>
                <a:off x="2165" y="1846"/>
                <a:ext cx="82" cy="80"/>
              </a:xfrm>
              <a:custGeom>
                <a:avLst/>
                <a:gdLst>
                  <a:gd name="T0" fmla="*/ 871 w 56"/>
                  <a:gd name="T1" fmla="*/ 0 h 77"/>
                  <a:gd name="T2" fmla="*/ 1740 w 56"/>
                  <a:gd name="T3" fmla="*/ 55 h 77"/>
                  <a:gd name="T4" fmla="*/ 871 w 56"/>
                  <a:gd name="T5" fmla="*/ 108 h 77"/>
                  <a:gd name="T6" fmla="*/ 0 w 56"/>
                  <a:gd name="T7" fmla="*/ 55 h 77"/>
                  <a:gd name="T8" fmla="*/ 871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28" y="0"/>
                    </a:moveTo>
                    <a:lnTo>
                      <a:pt x="56" y="38"/>
                    </a:lnTo>
                    <a:lnTo>
                      <a:pt x="28" y="77"/>
                    </a:lnTo>
                    <a:lnTo>
                      <a:pt x="0" y="38"/>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21" name="Freeform 318"/>
              <p:cNvSpPr>
                <a:spLocks/>
              </p:cNvSpPr>
              <p:nvPr/>
            </p:nvSpPr>
            <p:spPr bwMode="auto">
              <a:xfrm>
                <a:off x="2362" y="2140"/>
                <a:ext cx="82" cy="81"/>
              </a:xfrm>
              <a:custGeom>
                <a:avLst/>
                <a:gdLst>
                  <a:gd name="T0" fmla="*/ 1033 w 55"/>
                  <a:gd name="T1" fmla="*/ 0 h 77"/>
                  <a:gd name="T2" fmla="*/ 1996 w 55"/>
                  <a:gd name="T3" fmla="*/ 61 h 77"/>
                  <a:gd name="T4" fmla="*/ 1033 w 55"/>
                  <a:gd name="T5" fmla="*/ 121 h 77"/>
                  <a:gd name="T6" fmla="*/ 0 w 55"/>
                  <a:gd name="T7" fmla="*/ 61 h 77"/>
                  <a:gd name="T8" fmla="*/ 1033 w 55"/>
                  <a:gd name="T9" fmla="*/ 0 h 77"/>
                  <a:gd name="T10" fmla="*/ 0 60000 65536"/>
                  <a:gd name="T11" fmla="*/ 0 60000 65536"/>
                  <a:gd name="T12" fmla="*/ 0 60000 65536"/>
                  <a:gd name="T13" fmla="*/ 0 60000 65536"/>
                  <a:gd name="T14" fmla="*/ 0 60000 65536"/>
                  <a:gd name="T15" fmla="*/ 0 w 55"/>
                  <a:gd name="T16" fmla="*/ 0 h 77"/>
                  <a:gd name="T17" fmla="*/ 55 w 55"/>
                  <a:gd name="T18" fmla="*/ 77 h 77"/>
                </a:gdLst>
                <a:ahLst/>
                <a:cxnLst>
                  <a:cxn ang="T10">
                    <a:pos x="T0" y="T1"/>
                  </a:cxn>
                  <a:cxn ang="T11">
                    <a:pos x="T2" y="T3"/>
                  </a:cxn>
                  <a:cxn ang="T12">
                    <a:pos x="T4" y="T5"/>
                  </a:cxn>
                  <a:cxn ang="T13">
                    <a:pos x="T6" y="T7"/>
                  </a:cxn>
                  <a:cxn ang="T14">
                    <a:pos x="T8" y="T9"/>
                  </a:cxn>
                </a:cxnLst>
                <a:rect l="T15" t="T16" r="T17" b="T18"/>
                <a:pathLst>
                  <a:path w="55" h="77">
                    <a:moveTo>
                      <a:pt x="28" y="0"/>
                    </a:moveTo>
                    <a:lnTo>
                      <a:pt x="55" y="39"/>
                    </a:lnTo>
                    <a:lnTo>
                      <a:pt x="28" y="77"/>
                    </a:lnTo>
                    <a:lnTo>
                      <a:pt x="0" y="39"/>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22" name="Freeform 319"/>
              <p:cNvSpPr>
                <a:spLocks/>
              </p:cNvSpPr>
              <p:nvPr/>
            </p:nvSpPr>
            <p:spPr bwMode="auto">
              <a:xfrm>
                <a:off x="2576" y="2246"/>
                <a:ext cx="83" cy="80"/>
              </a:xfrm>
              <a:custGeom>
                <a:avLst/>
                <a:gdLst>
                  <a:gd name="T0" fmla="*/ 974 w 56"/>
                  <a:gd name="T1" fmla="*/ 0 h 77"/>
                  <a:gd name="T2" fmla="*/ 1931 w 56"/>
                  <a:gd name="T3" fmla="*/ 55 h 77"/>
                  <a:gd name="T4" fmla="*/ 974 w 56"/>
                  <a:gd name="T5" fmla="*/ 108 h 77"/>
                  <a:gd name="T6" fmla="*/ 0 w 56"/>
                  <a:gd name="T7" fmla="*/ 55 h 77"/>
                  <a:gd name="T8" fmla="*/ 974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28" y="0"/>
                    </a:moveTo>
                    <a:lnTo>
                      <a:pt x="56" y="38"/>
                    </a:lnTo>
                    <a:lnTo>
                      <a:pt x="28" y="77"/>
                    </a:lnTo>
                    <a:lnTo>
                      <a:pt x="0" y="38"/>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23" name="Freeform 320"/>
              <p:cNvSpPr>
                <a:spLocks/>
              </p:cNvSpPr>
              <p:nvPr/>
            </p:nvSpPr>
            <p:spPr bwMode="auto">
              <a:xfrm>
                <a:off x="2684" y="2349"/>
                <a:ext cx="80" cy="80"/>
              </a:xfrm>
              <a:custGeom>
                <a:avLst/>
                <a:gdLst>
                  <a:gd name="T0" fmla="*/ 787 w 55"/>
                  <a:gd name="T1" fmla="*/ 0 h 77"/>
                  <a:gd name="T2" fmla="*/ 1604 w 55"/>
                  <a:gd name="T3" fmla="*/ 55 h 77"/>
                  <a:gd name="T4" fmla="*/ 787 w 55"/>
                  <a:gd name="T5" fmla="*/ 108 h 77"/>
                  <a:gd name="T6" fmla="*/ 0 w 55"/>
                  <a:gd name="T7" fmla="*/ 55 h 77"/>
                  <a:gd name="T8" fmla="*/ 787 w 55"/>
                  <a:gd name="T9" fmla="*/ 0 h 77"/>
                  <a:gd name="T10" fmla="*/ 0 60000 65536"/>
                  <a:gd name="T11" fmla="*/ 0 60000 65536"/>
                  <a:gd name="T12" fmla="*/ 0 60000 65536"/>
                  <a:gd name="T13" fmla="*/ 0 60000 65536"/>
                  <a:gd name="T14" fmla="*/ 0 60000 65536"/>
                  <a:gd name="T15" fmla="*/ 0 w 55"/>
                  <a:gd name="T16" fmla="*/ 0 h 77"/>
                  <a:gd name="T17" fmla="*/ 55 w 55"/>
                  <a:gd name="T18" fmla="*/ 77 h 77"/>
                </a:gdLst>
                <a:ahLst/>
                <a:cxnLst>
                  <a:cxn ang="T10">
                    <a:pos x="T0" y="T1"/>
                  </a:cxn>
                  <a:cxn ang="T11">
                    <a:pos x="T2" y="T3"/>
                  </a:cxn>
                  <a:cxn ang="T12">
                    <a:pos x="T4" y="T5"/>
                  </a:cxn>
                  <a:cxn ang="T13">
                    <a:pos x="T6" y="T7"/>
                  </a:cxn>
                  <a:cxn ang="T14">
                    <a:pos x="T8" y="T9"/>
                  </a:cxn>
                </a:cxnLst>
                <a:rect l="T15" t="T16" r="T17" b="T18"/>
                <a:pathLst>
                  <a:path w="55" h="77">
                    <a:moveTo>
                      <a:pt x="27" y="0"/>
                    </a:moveTo>
                    <a:lnTo>
                      <a:pt x="55" y="38"/>
                    </a:lnTo>
                    <a:lnTo>
                      <a:pt x="27" y="77"/>
                    </a:lnTo>
                    <a:lnTo>
                      <a:pt x="0" y="38"/>
                    </a:lnTo>
                    <a:lnTo>
                      <a:pt x="27"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24" name="Freeform 321"/>
              <p:cNvSpPr>
                <a:spLocks/>
              </p:cNvSpPr>
              <p:nvPr/>
            </p:nvSpPr>
            <p:spPr bwMode="auto">
              <a:xfrm>
                <a:off x="2798" y="2373"/>
                <a:ext cx="82" cy="80"/>
              </a:xfrm>
              <a:custGeom>
                <a:avLst/>
                <a:gdLst>
                  <a:gd name="T0" fmla="*/ 871 w 56"/>
                  <a:gd name="T1" fmla="*/ 0 h 77"/>
                  <a:gd name="T2" fmla="*/ 1740 w 56"/>
                  <a:gd name="T3" fmla="*/ 55 h 77"/>
                  <a:gd name="T4" fmla="*/ 871 w 56"/>
                  <a:gd name="T5" fmla="*/ 108 h 77"/>
                  <a:gd name="T6" fmla="*/ 0 w 56"/>
                  <a:gd name="T7" fmla="*/ 55 h 77"/>
                  <a:gd name="T8" fmla="*/ 871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28" y="0"/>
                    </a:moveTo>
                    <a:lnTo>
                      <a:pt x="56" y="38"/>
                    </a:lnTo>
                    <a:lnTo>
                      <a:pt x="28" y="77"/>
                    </a:lnTo>
                    <a:lnTo>
                      <a:pt x="0" y="38"/>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25" name="Freeform 322"/>
              <p:cNvSpPr>
                <a:spLocks/>
              </p:cNvSpPr>
              <p:nvPr/>
            </p:nvSpPr>
            <p:spPr bwMode="auto">
              <a:xfrm>
                <a:off x="3037" y="2501"/>
                <a:ext cx="82" cy="79"/>
              </a:xfrm>
              <a:custGeom>
                <a:avLst/>
                <a:gdLst>
                  <a:gd name="T0" fmla="*/ 1033 w 55"/>
                  <a:gd name="T1" fmla="*/ 0 h 77"/>
                  <a:gd name="T2" fmla="*/ 1996 w 55"/>
                  <a:gd name="T3" fmla="*/ 47 h 77"/>
                  <a:gd name="T4" fmla="*/ 1033 w 55"/>
                  <a:gd name="T5" fmla="*/ 95 h 77"/>
                  <a:gd name="T6" fmla="*/ 0 w 55"/>
                  <a:gd name="T7" fmla="*/ 47 h 77"/>
                  <a:gd name="T8" fmla="*/ 1033 w 55"/>
                  <a:gd name="T9" fmla="*/ 0 h 77"/>
                  <a:gd name="T10" fmla="*/ 0 60000 65536"/>
                  <a:gd name="T11" fmla="*/ 0 60000 65536"/>
                  <a:gd name="T12" fmla="*/ 0 60000 65536"/>
                  <a:gd name="T13" fmla="*/ 0 60000 65536"/>
                  <a:gd name="T14" fmla="*/ 0 60000 65536"/>
                  <a:gd name="T15" fmla="*/ 0 w 55"/>
                  <a:gd name="T16" fmla="*/ 0 h 77"/>
                  <a:gd name="T17" fmla="*/ 55 w 55"/>
                  <a:gd name="T18" fmla="*/ 77 h 77"/>
                </a:gdLst>
                <a:ahLst/>
                <a:cxnLst>
                  <a:cxn ang="T10">
                    <a:pos x="T0" y="T1"/>
                  </a:cxn>
                  <a:cxn ang="T11">
                    <a:pos x="T2" y="T3"/>
                  </a:cxn>
                  <a:cxn ang="T12">
                    <a:pos x="T4" y="T5"/>
                  </a:cxn>
                  <a:cxn ang="T13">
                    <a:pos x="T6" y="T7"/>
                  </a:cxn>
                  <a:cxn ang="T14">
                    <a:pos x="T8" y="T9"/>
                  </a:cxn>
                </a:cxnLst>
                <a:rect l="T15" t="T16" r="T17" b="T18"/>
                <a:pathLst>
                  <a:path w="55" h="77">
                    <a:moveTo>
                      <a:pt x="28" y="0"/>
                    </a:moveTo>
                    <a:lnTo>
                      <a:pt x="55" y="38"/>
                    </a:lnTo>
                    <a:lnTo>
                      <a:pt x="28" y="77"/>
                    </a:lnTo>
                    <a:lnTo>
                      <a:pt x="0" y="38"/>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26" name="Freeform 323"/>
              <p:cNvSpPr>
                <a:spLocks/>
              </p:cNvSpPr>
              <p:nvPr/>
            </p:nvSpPr>
            <p:spPr bwMode="auto">
              <a:xfrm>
                <a:off x="3160" y="2445"/>
                <a:ext cx="84" cy="79"/>
              </a:xfrm>
              <a:custGeom>
                <a:avLst/>
                <a:gdLst>
                  <a:gd name="T0" fmla="*/ 1073 w 56"/>
                  <a:gd name="T1" fmla="*/ 0 h 77"/>
                  <a:gd name="T2" fmla="*/ 2157 w 56"/>
                  <a:gd name="T3" fmla="*/ 47 h 77"/>
                  <a:gd name="T4" fmla="*/ 1073 w 56"/>
                  <a:gd name="T5" fmla="*/ 95 h 77"/>
                  <a:gd name="T6" fmla="*/ 0 w 56"/>
                  <a:gd name="T7" fmla="*/ 47 h 77"/>
                  <a:gd name="T8" fmla="*/ 1073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28" y="0"/>
                    </a:moveTo>
                    <a:lnTo>
                      <a:pt x="56" y="38"/>
                    </a:lnTo>
                    <a:lnTo>
                      <a:pt x="28" y="77"/>
                    </a:lnTo>
                    <a:lnTo>
                      <a:pt x="0" y="38"/>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27" name="Freeform 324"/>
              <p:cNvSpPr>
                <a:spLocks/>
              </p:cNvSpPr>
              <p:nvPr/>
            </p:nvSpPr>
            <p:spPr bwMode="auto">
              <a:xfrm>
                <a:off x="3465" y="2294"/>
                <a:ext cx="84" cy="79"/>
              </a:xfrm>
              <a:custGeom>
                <a:avLst/>
                <a:gdLst>
                  <a:gd name="T0" fmla="*/ 1073 w 56"/>
                  <a:gd name="T1" fmla="*/ 0 h 77"/>
                  <a:gd name="T2" fmla="*/ 2157 w 56"/>
                  <a:gd name="T3" fmla="*/ 47 h 77"/>
                  <a:gd name="T4" fmla="*/ 1073 w 56"/>
                  <a:gd name="T5" fmla="*/ 95 h 77"/>
                  <a:gd name="T6" fmla="*/ 0 w 56"/>
                  <a:gd name="T7" fmla="*/ 47 h 77"/>
                  <a:gd name="T8" fmla="*/ 1073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28" y="0"/>
                    </a:moveTo>
                    <a:lnTo>
                      <a:pt x="56" y="38"/>
                    </a:lnTo>
                    <a:lnTo>
                      <a:pt x="28" y="77"/>
                    </a:lnTo>
                    <a:lnTo>
                      <a:pt x="0" y="38"/>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28" name="Freeform 325"/>
              <p:cNvSpPr>
                <a:spLocks/>
              </p:cNvSpPr>
              <p:nvPr/>
            </p:nvSpPr>
            <p:spPr bwMode="auto">
              <a:xfrm>
                <a:off x="3606" y="2595"/>
                <a:ext cx="82" cy="81"/>
              </a:xfrm>
              <a:custGeom>
                <a:avLst/>
                <a:gdLst>
                  <a:gd name="T0" fmla="*/ 978 w 55"/>
                  <a:gd name="T1" fmla="*/ 0 h 77"/>
                  <a:gd name="T2" fmla="*/ 1996 w 55"/>
                  <a:gd name="T3" fmla="*/ 61 h 77"/>
                  <a:gd name="T4" fmla="*/ 978 w 55"/>
                  <a:gd name="T5" fmla="*/ 121 h 77"/>
                  <a:gd name="T6" fmla="*/ 0 w 55"/>
                  <a:gd name="T7" fmla="*/ 61 h 77"/>
                  <a:gd name="T8" fmla="*/ 978 w 55"/>
                  <a:gd name="T9" fmla="*/ 0 h 77"/>
                  <a:gd name="T10" fmla="*/ 0 60000 65536"/>
                  <a:gd name="T11" fmla="*/ 0 60000 65536"/>
                  <a:gd name="T12" fmla="*/ 0 60000 65536"/>
                  <a:gd name="T13" fmla="*/ 0 60000 65536"/>
                  <a:gd name="T14" fmla="*/ 0 60000 65536"/>
                  <a:gd name="T15" fmla="*/ 0 w 55"/>
                  <a:gd name="T16" fmla="*/ 0 h 77"/>
                  <a:gd name="T17" fmla="*/ 55 w 55"/>
                  <a:gd name="T18" fmla="*/ 77 h 77"/>
                </a:gdLst>
                <a:ahLst/>
                <a:cxnLst>
                  <a:cxn ang="T10">
                    <a:pos x="T0" y="T1"/>
                  </a:cxn>
                  <a:cxn ang="T11">
                    <a:pos x="T2" y="T3"/>
                  </a:cxn>
                  <a:cxn ang="T12">
                    <a:pos x="T4" y="T5"/>
                  </a:cxn>
                  <a:cxn ang="T13">
                    <a:pos x="T6" y="T7"/>
                  </a:cxn>
                  <a:cxn ang="T14">
                    <a:pos x="T8" y="T9"/>
                  </a:cxn>
                </a:cxnLst>
                <a:rect l="T15" t="T16" r="T17" b="T18"/>
                <a:pathLst>
                  <a:path w="55" h="77">
                    <a:moveTo>
                      <a:pt x="27" y="0"/>
                    </a:moveTo>
                    <a:lnTo>
                      <a:pt x="55" y="39"/>
                    </a:lnTo>
                    <a:lnTo>
                      <a:pt x="27" y="77"/>
                    </a:lnTo>
                    <a:lnTo>
                      <a:pt x="0" y="39"/>
                    </a:lnTo>
                    <a:lnTo>
                      <a:pt x="27"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29" name="Freeform 326"/>
              <p:cNvSpPr>
                <a:spLocks/>
              </p:cNvSpPr>
              <p:nvPr/>
            </p:nvSpPr>
            <p:spPr bwMode="auto">
              <a:xfrm>
                <a:off x="3737" y="2294"/>
                <a:ext cx="83" cy="79"/>
              </a:xfrm>
              <a:custGeom>
                <a:avLst/>
                <a:gdLst>
                  <a:gd name="T0" fmla="*/ 1109 w 55"/>
                  <a:gd name="T1" fmla="*/ 0 h 77"/>
                  <a:gd name="T2" fmla="*/ 2229 w 55"/>
                  <a:gd name="T3" fmla="*/ 47 h 77"/>
                  <a:gd name="T4" fmla="*/ 1109 w 55"/>
                  <a:gd name="T5" fmla="*/ 95 h 77"/>
                  <a:gd name="T6" fmla="*/ 0 w 55"/>
                  <a:gd name="T7" fmla="*/ 47 h 77"/>
                  <a:gd name="T8" fmla="*/ 1109 w 55"/>
                  <a:gd name="T9" fmla="*/ 0 h 77"/>
                  <a:gd name="T10" fmla="*/ 0 60000 65536"/>
                  <a:gd name="T11" fmla="*/ 0 60000 65536"/>
                  <a:gd name="T12" fmla="*/ 0 60000 65536"/>
                  <a:gd name="T13" fmla="*/ 0 60000 65536"/>
                  <a:gd name="T14" fmla="*/ 0 60000 65536"/>
                  <a:gd name="T15" fmla="*/ 0 w 55"/>
                  <a:gd name="T16" fmla="*/ 0 h 77"/>
                  <a:gd name="T17" fmla="*/ 55 w 55"/>
                  <a:gd name="T18" fmla="*/ 77 h 77"/>
                </a:gdLst>
                <a:ahLst/>
                <a:cxnLst>
                  <a:cxn ang="T10">
                    <a:pos x="T0" y="T1"/>
                  </a:cxn>
                  <a:cxn ang="T11">
                    <a:pos x="T2" y="T3"/>
                  </a:cxn>
                  <a:cxn ang="T12">
                    <a:pos x="T4" y="T5"/>
                  </a:cxn>
                  <a:cxn ang="T13">
                    <a:pos x="T6" y="T7"/>
                  </a:cxn>
                  <a:cxn ang="T14">
                    <a:pos x="T8" y="T9"/>
                  </a:cxn>
                </a:cxnLst>
                <a:rect l="T15" t="T16" r="T17" b="T18"/>
                <a:pathLst>
                  <a:path w="55" h="77">
                    <a:moveTo>
                      <a:pt x="27" y="0"/>
                    </a:moveTo>
                    <a:lnTo>
                      <a:pt x="55" y="38"/>
                    </a:lnTo>
                    <a:lnTo>
                      <a:pt x="27" y="77"/>
                    </a:lnTo>
                    <a:lnTo>
                      <a:pt x="0" y="38"/>
                    </a:lnTo>
                    <a:lnTo>
                      <a:pt x="27"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30" name="Freeform 327"/>
              <p:cNvSpPr>
                <a:spLocks/>
              </p:cNvSpPr>
              <p:nvPr/>
            </p:nvSpPr>
            <p:spPr bwMode="auto">
              <a:xfrm>
                <a:off x="3852" y="2595"/>
                <a:ext cx="83" cy="81"/>
              </a:xfrm>
              <a:custGeom>
                <a:avLst/>
                <a:gdLst>
                  <a:gd name="T0" fmla="*/ 974 w 56"/>
                  <a:gd name="T1" fmla="*/ 0 h 77"/>
                  <a:gd name="T2" fmla="*/ 1931 w 56"/>
                  <a:gd name="T3" fmla="*/ 61 h 77"/>
                  <a:gd name="T4" fmla="*/ 974 w 56"/>
                  <a:gd name="T5" fmla="*/ 121 h 77"/>
                  <a:gd name="T6" fmla="*/ 0 w 56"/>
                  <a:gd name="T7" fmla="*/ 61 h 77"/>
                  <a:gd name="T8" fmla="*/ 974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28" y="0"/>
                    </a:moveTo>
                    <a:lnTo>
                      <a:pt x="56" y="39"/>
                    </a:lnTo>
                    <a:lnTo>
                      <a:pt x="28" y="77"/>
                    </a:lnTo>
                    <a:lnTo>
                      <a:pt x="0" y="39"/>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31" name="Freeform 328"/>
              <p:cNvSpPr>
                <a:spLocks/>
              </p:cNvSpPr>
              <p:nvPr/>
            </p:nvSpPr>
            <p:spPr bwMode="auto">
              <a:xfrm>
                <a:off x="3967" y="2595"/>
                <a:ext cx="84" cy="81"/>
              </a:xfrm>
              <a:custGeom>
                <a:avLst/>
                <a:gdLst>
                  <a:gd name="T0" fmla="*/ 1073 w 56"/>
                  <a:gd name="T1" fmla="*/ 0 h 77"/>
                  <a:gd name="T2" fmla="*/ 2157 w 56"/>
                  <a:gd name="T3" fmla="*/ 61 h 77"/>
                  <a:gd name="T4" fmla="*/ 1073 w 56"/>
                  <a:gd name="T5" fmla="*/ 121 h 77"/>
                  <a:gd name="T6" fmla="*/ 0 w 56"/>
                  <a:gd name="T7" fmla="*/ 61 h 77"/>
                  <a:gd name="T8" fmla="*/ 1073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28" y="0"/>
                    </a:moveTo>
                    <a:lnTo>
                      <a:pt x="56" y="39"/>
                    </a:lnTo>
                    <a:lnTo>
                      <a:pt x="28" y="77"/>
                    </a:lnTo>
                    <a:lnTo>
                      <a:pt x="0" y="39"/>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32" name="Freeform 329"/>
              <p:cNvSpPr>
                <a:spLocks/>
              </p:cNvSpPr>
              <p:nvPr/>
            </p:nvSpPr>
            <p:spPr bwMode="auto">
              <a:xfrm>
                <a:off x="4214" y="2294"/>
                <a:ext cx="83" cy="79"/>
              </a:xfrm>
              <a:custGeom>
                <a:avLst/>
                <a:gdLst>
                  <a:gd name="T0" fmla="*/ 974 w 56"/>
                  <a:gd name="T1" fmla="*/ 0 h 77"/>
                  <a:gd name="T2" fmla="*/ 1931 w 56"/>
                  <a:gd name="T3" fmla="*/ 47 h 77"/>
                  <a:gd name="T4" fmla="*/ 974 w 56"/>
                  <a:gd name="T5" fmla="*/ 95 h 77"/>
                  <a:gd name="T6" fmla="*/ 0 w 56"/>
                  <a:gd name="T7" fmla="*/ 47 h 77"/>
                  <a:gd name="T8" fmla="*/ 974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28" y="0"/>
                    </a:moveTo>
                    <a:lnTo>
                      <a:pt x="56" y="38"/>
                    </a:lnTo>
                    <a:lnTo>
                      <a:pt x="28" y="77"/>
                    </a:lnTo>
                    <a:lnTo>
                      <a:pt x="0" y="38"/>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33" name="Freeform 330"/>
              <p:cNvSpPr>
                <a:spLocks/>
              </p:cNvSpPr>
              <p:nvPr/>
            </p:nvSpPr>
            <p:spPr bwMode="auto">
              <a:xfrm>
                <a:off x="4339" y="2294"/>
                <a:ext cx="81" cy="79"/>
              </a:xfrm>
              <a:custGeom>
                <a:avLst/>
                <a:gdLst>
                  <a:gd name="T0" fmla="*/ 887 w 55"/>
                  <a:gd name="T1" fmla="*/ 0 h 77"/>
                  <a:gd name="T2" fmla="*/ 1789 w 55"/>
                  <a:gd name="T3" fmla="*/ 47 h 77"/>
                  <a:gd name="T4" fmla="*/ 887 w 55"/>
                  <a:gd name="T5" fmla="*/ 95 h 77"/>
                  <a:gd name="T6" fmla="*/ 0 w 55"/>
                  <a:gd name="T7" fmla="*/ 47 h 77"/>
                  <a:gd name="T8" fmla="*/ 887 w 55"/>
                  <a:gd name="T9" fmla="*/ 0 h 77"/>
                  <a:gd name="T10" fmla="*/ 0 60000 65536"/>
                  <a:gd name="T11" fmla="*/ 0 60000 65536"/>
                  <a:gd name="T12" fmla="*/ 0 60000 65536"/>
                  <a:gd name="T13" fmla="*/ 0 60000 65536"/>
                  <a:gd name="T14" fmla="*/ 0 60000 65536"/>
                  <a:gd name="T15" fmla="*/ 0 w 55"/>
                  <a:gd name="T16" fmla="*/ 0 h 77"/>
                  <a:gd name="T17" fmla="*/ 55 w 55"/>
                  <a:gd name="T18" fmla="*/ 77 h 77"/>
                </a:gdLst>
                <a:ahLst/>
                <a:cxnLst>
                  <a:cxn ang="T10">
                    <a:pos x="T0" y="T1"/>
                  </a:cxn>
                  <a:cxn ang="T11">
                    <a:pos x="T2" y="T3"/>
                  </a:cxn>
                  <a:cxn ang="T12">
                    <a:pos x="T4" y="T5"/>
                  </a:cxn>
                  <a:cxn ang="T13">
                    <a:pos x="T6" y="T7"/>
                  </a:cxn>
                  <a:cxn ang="T14">
                    <a:pos x="T8" y="T9"/>
                  </a:cxn>
                </a:cxnLst>
                <a:rect l="T15" t="T16" r="T17" b="T18"/>
                <a:pathLst>
                  <a:path w="55" h="77">
                    <a:moveTo>
                      <a:pt x="27" y="0"/>
                    </a:moveTo>
                    <a:lnTo>
                      <a:pt x="55" y="38"/>
                    </a:lnTo>
                    <a:lnTo>
                      <a:pt x="27" y="77"/>
                    </a:lnTo>
                    <a:lnTo>
                      <a:pt x="0" y="38"/>
                    </a:lnTo>
                    <a:lnTo>
                      <a:pt x="27"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34" name="Freeform 331"/>
              <p:cNvSpPr>
                <a:spLocks/>
              </p:cNvSpPr>
              <p:nvPr/>
            </p:nvSpPr>
            <p:spPr bwMode="auto">
              <a:xfrm>
                <a:off x="4453" y="2445"/>
                <a:ext cx="83" cy="79"/>
              </a:xfrm>
              <a:custGeom>
                <a:avLst/>
                <a:gdLst>
                  <a:gd name="T0" fmla="*/ 974 w 56"/>
                  <a:gd name="T1" fmla="*/ 0 h 77"/>
                  <a:gd name="T2" fmla="*/ 1931 w 56"/>
                  <a:gd name="T3" fmla="*/ 47 h 77"/>
                  <a:gd name="T4" fmla="*/ 974 w 56"/>
                  <a:gd name="T5" fmla="*/ 95 h 77"/>
                  <a:gd name="T6" fmla="*/ 0 w 56"/>
                  <a:gd name="T7" fmla="*/ 47 h 77"/>
                  <a:gd name="T8" fmla="*/ 974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28" y="0"/>
                    </a:moveTo>
                    <a:lnTo>
                      <a:pt x="56" y="38"/>
                    </a:lnTo>
                    <a:lnTo>
                      <a:pt x="28" y="77"/>
                    </a:lnTo>
                    <a:lnTo>
                      <a:pt x="0" y="38"/>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35" name="Freeform 332"/>
              <p:cNvSpPr>
                <a:spLocks/>
              </p:cNvSpPr>
              <p:nvPr/>
            </p:nvSpPr>
            <p:spPr bwMode="auto">
              <a:xfrm>
                <a:off x="4577" y="2294"/>
                <a:ext cx="83" cy="79"/>
              </a:xfrm>
              <a:custGeom>
                <a:avLst/>
                <a:gdLst>
                  <a:gd name="T0" fmla="*/ 974 w 56"/>
                  <a:gd name="T1" fmla="*/ 0 h 77"/>
                  <a:gd name="T2" fmla="*/ 1931 w 56"/>
                  <a:gd name="T3" fmla="*/ 47 h 77"/>
                  <a:gd name="T4" fmla="*/ 974 w 56"/>
                  <a:gd name="T5" fmla="*/ 95 h 77"/>
                  <a:gd name="T6" fmla="*/ 0 w 56"/>
                  <a:gd name="T7" fmla="*/ 47 h 77"/>
                  <a:gd name="T8" fmla="*/ 974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28" y="0"/>
                    </a:moveTo>
                    <a:lnTo>
                      <a:pt x="56" y="38"/>
                    </a:lnTo>
                    <a:lnTo>
                      <a:pt x="28" y="77"/>
                    </a:lnTo>
                    <a:lnTo>
                      <a:pt x="0" y="38"/>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36" name="Freeform 333"/>
              <p:cNvSpPr>
                <a:spLocks/>
              </p:cNvSpPr>
              <p:nvPr/>
            </p:nvSpPr>
            <p:spPr bwMode="auto">
              <a:xfrm>
                <a:off x="4709" y="2445"/>
                <a:ext cx="81" cy="79"/>
              </a:xfrm>
              <a:custGeom>
                <a:avLst/>
                <a:gdLst>
                  <a:gd name="T0" fmla="*/ 898 w 55"/>
                  <a:gd name="T1" fmla="*/ 0 h 77"/>
                  <a:gd name="T2" fmla="*/ 1789 w 55"/>
                  <a:gd name="T3" fmla="*/ 47 h 77"/>
                  <a:gd name="T4" fmla="*/ 898 w 55"/>
                  <a:gd name="T5" fmla="*/ 95 h 77"/>
                  <a:gd name="T6" fmla="*/ 0 w 55"/>
                  <a:gd name="T7" fmla="*/ 47 h 77"/>
                  <a:gd name="T8" fmla="*/ 898 w 55"/>
                  <a:gd name="T9" fmla="*/ 0 h 77"/>
                  <a:gd name="T10" fmla="*/ 0 60000 65536"/>
                  <a:gd name="T11" fmla="*/ 0 60000 65536"/>
                  <a:gd name="T12" fmla="*/ 0 60000 65536"/>
                  <a:gd name="T13" fmla="*/ 0 60000 65536"/>
                  <a:gd name="T14" fmla="*/ 0 60000 65536"/>
                  <a:gd name="T15" fmla="*/ 0 w 55"/>
                  <a:gd name="T16" fmla="*/ 0 h 77"/>
                  <a:gd name="T17" fmla="*/ 55 w 55"/>
                  <a:gd name="T18" fmla="*/ 77 h 77"/>
                </a:gdLst>
                <a:ahLst/>
                <a:cxnLst>
                  <a:cxn ang="T10">
                    <a:pos x="T0" y="T1"/>
                  </a:cxn>
                  <a:cxn ang="T11">
                    <a:pos x="T2" y="T3"/>
                  </a:cxn>
                  <a:cxn ang="T12">
                    <a:pos x="T4" y="T5"/>
                  </a:cxn>
                  <a:cxn ang="T13">
                    <a:pos x="T6" y="T7"/>
                  </a:cxn>
                  <a:cxn ang="T14">
                    <a:pos x="T8" y="T9"/>
                  </a:cxn>
                </a:cxnLst>
                <a:rect l="T15" t="T16" r="T17" b="T18"/>
                <a:pathLst>
                  <a:path w="55" h="77">
                    <a:moveTo>
                      <a:pt x="28" y="0"/>
                    </a:moveTo>
                    <a:lnTo>
                      <a:pt x="55" y="38"/>
                    </a:lnTo>
                    <a:lnTo>
                      <a:pt x="28" y="77"/>
                    </a:lnTo>
                    <a:lnTo>
                      <a:pt x="0" y="38"/>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37" name="Freeform 334"/>
              <p:cNvSpPr>
                <a:spLocks/>
              </p:cNvSpPr>
              <p:nvPr/>
            </p:nvSpPr>
            <p:spPr bwMode="auto">
              <a:xfrm>
                <a:off x="4848" y="2294"/>
                <a:ext cx="83" cy="79"/>
              </a:xfrm>
              <a:custGeom>
                <a:avLst/>
                <a:gdLst>
                  <a:gd name="T0" fmla="*/ 974 w 56"/>
                  <a:gd name="T1" fmla="*/ 0 h 77"/>
                  <a:gd name="T2" fmla="*/ 1931 w 56"/>
                  <a:gd name="T3" fmla="*/ 47 h 77"/>
                  <a:gd name="T4" fmla="*/ 974 w 56"/>
                  <a:gd name="T5" fmla="*/ 95 h 77"/>
                  <a:gd name="T6" fmla="*/ 0 w 56"/>
                  <a:gd name="T7" fmla="*/ 47 h 77"/>
                  <a:gd name="T8" fmla="*/ 974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28" y="0"/>
                    </a:moveTo>
                    <a:lnTo>
                      <a:pt x="56" y="38"/>
                    </a:lnTo>
                    <a:lnTo>
                      <a:pt x="28" y="77"/>
                    </a:lnTo>
                    <a:lnTo>
                      <a:pt x="0" y="38"/>
                    </a:lnTo>
                    <a:lnTo>
                      <a:pt x="28" y="0"/>
                    </a:lnTo>
                    <a:close/>
                  </a:path>
                </a:pathLst>
              </a:custGeom>
              <a:solidFill>
                <a:srgbClr val="00B0F0"/>
              </a:solidFill>
              <a:ln w="9525">
                <a:solidFill>
                  <a:schemeClr val="tx1"/>
                </a:solidFill>
                <a:round/>
                <a:headEnd/>
                <a:tailEnd/>
              </a:ln>
            </p:spPr>
            <p:txBody>
              <a:bodyPr/>
              <a:lstStyle/>
              <a:p>
                <a:endParaRPr lang="en-GB">
                  <a:solidFill>
                    <a:srgbClr val="0070C0"/>
                  </a:solidFill>
                </a:endParaRPr>
              </a:p>
            </p:txBody>
          </p:sp>
          <p:sp>
            <p:nvSpPr>
              <p:cNvPr id="86138" name="Line 335"/>
              <p:cNvSpPr>
                <a:spLocks noChangeShapeType="1"/>
              </p:cNvSpPr>
              <p:nvPr/>
            </p:nvSpPr>
            <p:spPr bwMode="auto">
              <a:xfrm flipV="1">
                <a:off x="4032" y="2304"/>
                <a:ext cx="248" cy="311"/>
              </a:xfrm>
              <a:prstGeom prst="line">
                <a:avLst/>
              </a:prstGeom>
              <a:solidFill>
                <a:srgbClr val="00B0F0"/>
              </a:solidFill>
              <a:ln w="9525">
                <a:solidFill>
                  <a:schemeClr val="tx1"/>
                </a:solidFill>
                <a:round/>
                <a:headEnd/>
                <a:tailEnd/>
              </a:ln>
            </p:spPr>
            <p:txBody>
              <a:bodyPr/>
              <a:lstStyle/>
              <a:p>
                <a:endParaRPr lang="en-GB">
                  <a:solidFill>
                    <a:srgbClr val="0070C0"/>
                  </a:solidFill>
                </a:endParaRPr>
              </a:p>
            </p:txBody>
          </p:sp>
          <p:sp>
            <p:nvSpPr>
              <p:cNvPr id="86139" name="Line 336"/>
              <p:cNvSpPr>
                <a:spLocks noChangeShapeType="1"/>
              </p:cNvSpPr>
              <p:nvPr/>
            </p:nvSpPr>
            <p:spPr bwMode="auto">
              <a:xfrm rot="-5400000">
                <a:off x="3506" y="2142"/>
                <a:ext cx="2" cy="80"/>
              </a:xfrm>
              <a:prstGeom prst="line">
                <a:avLst/>
              </a:prstGeom>
              <a:noFill/>
              <a:ln w="9525">
                <a:solidFill>
                  <a:srgbClr val="000304"/>
                </a:solidFill>
                <a:round/>
                <a:headEnd/>
                <a:tailEnd/>
              </a:ln>
            </p:spPr>
            <p:txBody>
              <a:bodyPr/>
              <a:lstStyle/>
              <a:p>
                <a:endParaRPr lang="en-GB">
                  <a:solidFill>
                    <a:srgbClr val="0070C0"/>
                  </a:solidFill>
                </a:endParaRPr>
              </a:p>
            </p:txBody>
          </p:sp>
          <p:sp>
            <p:nvSpPr>
              <p:cNvPr id="86140" name="Line 337"/>
              <p:cNvSpPr>
                <a:spLocks noChangeShapeType="1"/>
              </p:cNvSpPr>
              <p:nvPr/>
            </p:nvSpPr>
            <p:spPr bwMode="auto">
              <a:xfrm rot="-5400000">
                <a:off x="3201" y="1991"/>
                <a:ext cx="1" cy="80"/>
              </a:xfrm>
              <a:prstGeom prst="line">
                <a:avLst/>
              </a:prstGeom>
              <a:noFill/>
              <a:ln w="9525">
                <a:solidFill>
                  <a:srgbClr val="000304"/>
                </a:solidFill>
                <a:round/>
                <a:headEnd/>
                <a:tailEnd/>
              </a:ln>
            </p:spPr>
            <p:txBody>
              <a:bodyPr/>
              <a:lstStyle/>
              <a:p>
                <a:endParaRPr lang="en-GB">
                  <a:solidFill>
                    <a:srgbClr val="0070C0"/>
                  </a:solidFill>
                </a:endParaRPr>
              </a:p>
            </p:txBody>
          </p:sp>
          <p:sp>
            <p:nvSpPr>
              <p:cNvPr id="86141" name="Line 338"/>
              <p:cNvSpPr>
                <a:spLocks noChangeShapeType="1"/>
              </p:cNvSpPr>
              <p:nvPr/>
            </p:nvSpPr>
            <p:spPr bwMode="auto">
              <a:xfrm rot="-5400000">
                <a:off x="3079" y="2118"/>
                <a:ext cx="1" cy="80"/>
              </a:xfrm>
              <a:prstGeom prst="line">
                <a:avLst/>
              </a:prstGeom>
              <a:noFill/>
              <a:ln w="9525">
                <a:solidFill>
                  <a:srgbClr val="000304"/>
                </a:solidFill>
                <a:round/>
                <a:headEnd/>
                <a:tailEnd/>
              </a:ln>
            </p:spPr>
            <p:txBody>
              <a:bodyPr/>
              <a:lstStyle/>
              <a:p>
                <a:endParaRPr lang="en-GB">
                  <a:solidFill>
                    <a:srgbClr val="0070C0"/>
                  </a:solidFill>
                </a:endParaRPr>
              </a:p>
            </p:txBody>
          </p:sp>
          <p:sp>
            <p:nvSpPr>
              <p:cNvPr id="86142" name="Line 339"/>
              <p:cNvSpPr>
                <a:spLocks noChangeShapeType="1"/>
              </p:cNvSpPr>
              <p:nvPr/>
            </p:nvSpPr>
            <p:spPr bwMode="auto">
              <a:xfrm rot="-5400000">
                <a:off x="2840" y="1847"/>
                <a:ext cx="1" cy="79"/>
              </a:xfrm>
              <a:prstGeom prst="line">
                <a:avLst/>
              </a:prstGeom>
              <a:noFill/>
              <a:ln w="9525">
                <a:solidFill>
                  <a:srgbClr val="000304"/>
                </a:solidFill>
                <a:round/>
                <a:headEnd/>
                <a:tailEnd/>
              </a:ln>
            </p:spPr>
            <p:txBody>
              <a:bodyPr/>
              <a:lstStyle/>
              <a:p>
                <a:endParaRPr lang="en-GB">
                  <a:solidFill>
                    <a:srgbClr val="0070C0"/>
                  </a:solidFill>
                </a:endParaRPr>
              </a:p>
            </p:txBody>
          </p:sp>
          <p:sp>
            <p:nvSpPr>
              <p:cNvPr id="86143" name="Line 340"/>
              <p:cNvSpPr>
                <a:spLocks noChangeShapeType="1"/>
              </p:cNvSpPr>
              <p:nvPr/>
            </p:nvSpPr>
            <p:spPr bwMode="auto">
              <a:xfrm rot="-5400000">
                <a:off x="2724" y="2040"/>
                <a:ext cx="1" cy="78"/>
              </a:xfrm>
              <a:prstGeom prst="line">
                <a:avLst/>
              </a:prstGeom>
              <a:noFill/>
              <a:ln w="9525">
                <a:solidFill>
                  <a:srgbClr val="000304"/>
                </a:solidFill>
                <a:round/>
                <a:headEnd/>
                <a:tailEnd/>
              </a:ln>
            </p:spPr>
            <p:txBody>
              <a:bodyPr/>
              <a:lstStyle/>
              <a:p>
                <a:endParaRPr lang="en-GB">
                  <a:solidFill>
                    <a:srgbClr val="0070C0"/>
                  </a:solidFill>
                </a:endParaRPr>
              </a:p>
            </p:txBody>
          </p:sp>
          <p:sp>
            <p:nvSpPr>
              <p:cNvPr id="86144" name="Line 341"/>
              <p:cNvSpPr>
                <a:spLocks noChangeShapeType="1"/>
              </p:cNvSpPr>
              <p:nvPr/>
            </p:nvSpPr>
            <p:spPr bwMode="auto">
              <a:xfrm rot="-5400000">
                <a:off x="2621" y="1783"/>
                <a:ext cx="1" cy="79"/>
              </a:xfrm>
              <a:prstGeom prst="line">
                <a:avLst/>
              </a:prstGeom>
              <a:noFill/>
              <a:ln w="9525">
                <a:solidFill>
                  <a:srgbClr val="000304"/>
                </a:solidFill>
                <a:round/>
                <a:headEnd/>
                <a:tailEnd/>
              </a:ln>
            </p:spPr>
            <p:txBody>
              <a:bodyPr/>
              <a:lstStyle/>
              <a:p>
                <a:endParaRPr lang="en-GB">
                  <a:solidFill>
                    <a:srgbClr val="0070C0"/>
                  </a:solidFill>
                </a:endParaRPr>
              </a:p>
            </p:txBody>
          </p:sp>
          <p:sp>
            <p:nvSpPr>
              <p:cNvPr id="86145" name="Line 342"/>
              <p:cNvSpPr>
                <a:spLocks noChangeShapeType="1"/>
              </p:cNvSpPr>
              <p:nvPr/>
            </p:nvSpPr>
            <p:spPr bwMode="auto">
              <a:xfrm rot="-5400000">
                <a:off x="2406" y="1814"/>
                <a:ext cx="0" cy="80"/>
              </a:xfrm>
              <a:prstGeom prst="line">
                <a:avLst/>
              </a:prstGeom>
              <a:noFill/>
              <a:ln w="9525">
                <a:solidFill>
                  <a:srgbClr val="000304"/>
                </a:solidFill>
                <a:round/>
                <a:headEnd/>
                <a:tailEnd/>
              </a:ln>
            </p:spPr>
            <p:txBody>
              <a:bodyPr/>
              <a:lstStyle/>
              <a:p>
                <a:endParaRPr lang="en-GB">
                  <a:solidFill>
                    <a:srgbClr val="0070C0"/>
                  </a:solidFill>
                </a:endParaRPr>
              </a:p>
            </p:txBody>
          </p:sp>
          <p:sp>
            <p:nvSpPr>
              <p:cNvPr id="86146" name="Line 343"/>
              <p:cNvSpPr>
                <a:spLocks noChangeShapeType="1"/>
              </p:cNvSpPr>
              <p:nvPr/>
            </p:nvSpPr>
            <p:spPr bwMode="auto">
              <a:xfrm rot="-5400000">
                <a:off x="2209" y="945"/>
                <a:ext cx="1" cy="79"/>
              </a:xfrm>
              <a:prstGeom prst="line">
                <a:avLst/>
              </a:prstGeom>
              <a:noFill/>
              <a:ln w="9525">
                <a:solidFill>
                  <a:srgbClr val="000304"/>
                </a:solidFill>
                <a:round/>
                <a:headEnd/>
                <a:tailEnd/>
              </a:ln>
            </p:spPr>
            <p:txBody>
              <a:bodyPr/>
              <a:lstStyle/>
              <a:p>
                <a:endParaRPr lang="en-GB">
                  <a:solidFill>
                    <a:srgbClr val="0070C0"/>
                  </a:solidFill>
                </a:endParaRPr>
              </a:p>
            </p:txBody>
          </p:sp>
          <p:sp>
            <p:nvSpPr>
              <p:cNvPr id="86147" name="Line 344"/>
              <p:cNvSpPr>
                <a:spLocks noChangeShapeType="1"/>
              </p:cNvSpPr>
              <p:nvPr/>
            </p:nvSpPr>
            <p:spPr bwMode="auto">
              <a:xfrm rot="-5400000">
                <a:off x="2082" y="1097"/>
                <a:ext cx="1" cy="80"/>
              </a:xfrm>
              <a:prstGeom prst="line">
                <a:avLst/>
              </a:prstGeom>
              <a:noFill/>
              <a:ln w="9525">
                <a:solidFill>
                  <a:srgbClr val="000304"/>
                </a:solidFill>
                <a:round/>
                <a:headEnd/>
                <a:tailEnd/>
              </a:ln>
            </p:spPr>
            <p:txBody>
              <a:bodyPr/>
              <a:lstStyle/>
              <a:p>
                <a:endParaRPr lang="en-GB">
                  <a:solidFill>
                    <a:srgbClr val="0070C0"/>
                  </a:solidFill>
                </a:endParaRPr>
              </a:p>
            </p:txBody>
          </p:sp>
          <p:sp>
            <p:nvSpPr>
              <p:cNvPr id="86148" name="Line 345"/>
              <p:cNvSpPr>
                <a:spLocks noChangeShapeType="1"/>
              </p:cNvSpPr>
              <p:nvPr/>
            </p:nvSpPr>
            <p:spPr bwMode="auto">
              <a:xfrm rot="-5400000">
                <a:off x="1821" y="1480"/>
                <a:ext cx="1" cy="80"/>
              </a:xfrm>
              <a:prstGeom prst="line">
                <a:avLst/>
              </a:prstGeom>
              <a:noFill/>
              <a:ln w="9525">
                <a:solidFill>
                  <a:srgbClr val="000304"/>
                </a:solidFill>
                <a:round/>
                <a:headEnd/>
                <a:tailEnd/>
              </a:ln>
            </p:spPr>
            <p:txBody>
              <a:bodyPr/>
              <a:lstStyle/>
              <a:p>
                <a:endParaRPr lang="en-GB">
                  <a:solidFill>
                    <a:srgbClr val="0070C0"/>
                  </a:solidFill>
                </a:endParaRPr>
              </a:p>
            </p:txBody>
          </p:sp>
          <p:sp>
            <p:nvSpPr>
              <p:cNvPr id="86149" name="Line 346"/>
              <p:cNvSpPr>
                <a:spLocks noChangeShapeType="1"/>
              </p:cNvSpPr>
              <p:nvPr/>
            </p:nvSpPr>
            <p:spPr bwMode="auto">
              <a:xfrm rot="-5400000">
                <a:off x="1910" y="2006"/>
                <a:ext cx="2" cy="80"/>
              </a:xfrm>
              <a:prstGeom prst="line">
                <a:avLst/>
              </a:prstGeom>
              <a:noFill/>
              <a:ln w="9525">
                <a:solidFill>
                  <a:srgbClr val="000304"/>
                </a:solidFill>
                <a:round/>
                <a:headEnd/>
                <a:tailEnd/>
              </a:ln>
            </p:spPr>
            <p:txBody>
              <a:bodyPr/>
              <a:lstStyle/>
              <a:p>
                <a:endParaRPr lang="en-GB">
                  <a:solidFill>
                    <a:srgbClr val="0070C0"/>
                  </a:solidFill>
                </a:endParaRPr>
              </a:p>
            </p:txBody>
          </p:sp>
          <p:sp>
            <p:nvSpPr>
              <p:cNvPr id="86150" name="Line 347"/>
              <p:cNvSpPr>
                <a:spLocks noChangeShapeType="1"/>
              </p:cNvSpPr>
              <p:nvPr/>
            </p:nvSpPr>
            <p:spPr bwMode="auto">
              <a:xfrm rot="-5400000">
                <a:off x="1712" y="1240"/>
                <a:ext cx="1" cy="79"/>
              </a:xfrm>
              <a:prstGeom prst="line">
                <a:avLst/>
              </a:prstGeom>
              <a:noFill/>
              <a:ln w="9525">
                <a:solidFill>
                  <a:srgbClr val="000304"/>
                </a:solidFill>
                <a:round/>
                <a:headEnd/>
                <a:tailEnd/>
              </a:ln>
            </p:spPr>
            <p:txBody>
              <a:bodyPr/>
              <a:lstStyle/>
              <a:p>
                <a:endParaRPr lang="en-GB">
                  <a:solidFill>
                    <a:srgbClr val="0070C0"/>
                  </a:solidFill>
                </a:endParaRPr>
              </a:p>
            </p:txBody>
          </p:sp>
          <p:sp>
            <p:nvSpPr>
              <p:cNvPr id="86151" name="Line 348"/>
              <p:cNvSpPr>
                <a:spLocks noChangeShapeType="1"/>
              </p:cNvSpPr>
              <p:nvPr/>
            </p:nvSpPr>
            <p:spPr bwMode="auto">
              <a:xfrm rot="-5400000">
                <a:off x="1608" y="1503"/>
                <a:ext cx="1" cy="81"/>
              </a:xfrm>
              <a:prstGeom prst="line">
                <a:avLst/>
              </a:prstGeom>
              <a:noFill/>
              <a:ln w="9525">
                <a:solidFill>
                  <a:srgbClr val="000304"/>
                </a:solidFill>
                <a:round/>
                <a:headEnd/>
                <a:tailEnd/>
              </a:ln>
            </p:spPr>
            <p:txBody>
              <a:bodyPr/>
              <a:lstStyle/>
              <a:p>
                <a:endParaRPr lang="en-GB">
                  <a:solidFill>
                    <a:srgbClr val="0070C0"/>
                  </a:solidFill>
                </a:endParaRPr>
              </a:p>
            </p:txBody>
          </p:sp>
          <p:sp>
            <p:nvSpPr>
              <p:cNvPr id="86152" name="Line 349"/>
              <p:cNvSpPr>
                <a:spLocks noChangeShapeType="1"/>
              </p:cNvSpPr>
              <p:nvPr/>
            </p:nvSpPr>
            <p:spPr bwMode="auto">
              <a:xfrm rot="-5400000">
                <a:off x="1499" y="1704"/>
                <a:ext cx="1" cy="79"/>
              </a:xfrm>
              <a:prstGeom prst="line">
                <a:avLst/>
              </a:prstGeom>
              <a:noFill/>
              <a:ln w="9525">
                <a:solidFill>
                  <a:srgbClr val="000304"/>
                </a:solidFill>
                <a:round/>
                <a:headEnd/>
                <a:tailEnd/>
              </a:ln>
            </p:spPr>
            <p:txBody>
              <a:bodyPr/>
              <a:lstStyle/>
              <a:p>
                <a:endParaRPr lang="en-GB">
                  <a:solidFill>
                    <a:srgbClr val="0070C0"/>
                  </a:solidFill>
                </a:endParaRPr>
              </a:p>
            </p:txBody>
          </p:sp>
          <p:sp>
            <p:nvSpPr>
              <p:cNvPr id="86153" name="Line 350"/>
              <p:cNvSpPr>
                <a:spLocks noChangeShapeType="1"/>
              </p:cNvSpPr>
              <p:nvPr/>
            </p:nvSpPr>
            <p:spPr bwMode="auto">
              <a:xfrm rot="-5400000">
                <a:off x="1375" y="1648"/>
                <a:ext cx="1" cy="79"/>
              </a:xfrm>
              <a:prstGeom prst="line">
                <a:avLst/>
              </a:prstGeom>
              <a:noFill/>
              <a:ln w="9525">
                <a:solidFill>
                  <a:srgbClr val="000304"/>
                </a:solidFill>
                <a:round/>
                <a:headEnd/>
                <a:tailEnd/>
              </a:ln>
            </p:spPr>
            <p:txBody>
              <a:bodyPr/>
              <a:lstStyle/>
              <a:p>
                <a:endParaRPr lang="en-GB">
                  <a:solidFill>
                    <a:srgbClr val="0070C0"/>
                  </a:solidFill>
                </a:endParaRPr>
              </a:p>
            </p:txBody>
          </p:sp>
          <p:sp>
            <p:nvSpPr>
              <p:cNvPr id="86154" name="Line 351"/>
              <p:cNvSpPr>
                <a:spLocks noChangeShapeType="1"/>
              </p:cNvSpPr>
              <p:nvPr/>
            </p:nvSpPr>
            <p:spPr bwMode="auto">
              <a:xfrm rot="-5400000">
                <a:off x="1268" y="1232"/>
                <a:ext cx="1" cy="80"/>
              </a:xfrm>
              <a:prstGeom prst="line">
                <a:avLst/>
              </a:prstGeom>
              <a:noFill/>
              <a:ln w="9525">
                <a:solidFill>
                  <a:srgbClr val="000304"/>
                </a:solidFill>
                <a:round/>
                <a:headEnd/>
                <a:tailEnd/>
              </a:ln>
            </p:spPr>
            <p:txBody>
              <a:bodyPr/>
              <a:lstStyle/>
              <a:p>
                <a:endParaRPr lang="en-GB">
                  <a:solidFill>
                    <a:srgbClr val="0070C0"/>
                  </a:solidFill>
                </a:endParaRPr>
              </a:p>
            </p:txBody>
          </p:sp>
          <p:sp>
            <p:nvSpPr>
              <p:cNvPr id="86155" name="Line 352"/>
              <p:cNvSpPr>
                <a:spLocks noChangeShapeType="1"/>
              </p:cNvSpPr>
              <p:nvPr/>
            </p:nvSpPr>
            <p:spPr bwMode="auto">
              <a:xfrm rot="-5400000">
                <a:off x="1152" y="1870"/>
                <a:ext cx="2" cy="80"/>
              </a:xfrm>
              <a:prstGeom prst="line">
                <a:avLst/>
              </a:prstGeom>
              <a:noFill/>
              <a:ln w="9525">
                <a:solidFill>
                  <a:srgbClr val="000304"/>
                </a:solidFill>
                <a:round/>
                <a:headEnd/>
                <a:tailEnd/>
              </a:ln>
            </p:spPr>
            <p:txBody>
              <a:bodyPr/>
              <a:lstStyle/>
              <a:p>
                <a:endParaRPr lang="en-GB">
                  <a:solidFill>
                    <a:srgbClr val="0070C0"/>
                  </a:solidFill>
                </a:endParaRPr>
              </a:p>
            </p:txBody>
          </p:sp>
          <p:sp>
            <p:nvSpPr>
              <p:cNvPr id="86156" name="Line 353"/>
              <p:cNvSpPr>
                <a:spLocks noChangeShapeType="1"/>
              </p:cNvSpPr>
              <p:nvPr/>
            </p:nvSpPr>
            <p:spPr bwMode="auto">
              <a:xfrm rot="-5400000">
                <a:off x="1037" y="2150"/>
                <a:ext cx="1" cy="80"/>
              </a:xfrm>
              <a:prstGeom prst="line">
                <a:avLst/>
              </a:prstGeom>
              <a:noFill/>
              <a:ln w="9525">
                <a:solidFill>
                  <a:srgbClr val="000304"/>
                </a:solidFill>
                <a:round/>
                <a:headEnd/>
                <a:tailEnd/>
              </a:ln>
            </p:spPr>
            <p:txBody>
              <a:bodyPr/>
              <a:lstStyle/>
              <a:p>
                <a:endParaRPr lang="en-GB">
                  <a:solidFill>
                    <a:srgbClr val="0070C0"/>
                  </a:solidFill>
                </a:endParaRPr>
              </a:p>
            </p:txBody>
          </p:sp>
          <p:sp>
            <p:nvSpPr>
              <p:cNvPr id="86157" name="Line 354"/>
              <p:cNvSpPr>
                <a:spLocks noChangeShapeType="1"/>
              </p:cNvSpPr>
              <p:nvPr/>
            </p:nvSpPr>
            <p:spPr bwMode="auto">
              <a:xfrm rot="-5400000">
                <a:off x="936" y="2269"/>
                <a:ext cx="1" cy="79"/>
              </a:xfrm>
              <a:prstGeom prst="line">
                <a:avLst/>
              </a:prstGeom>
              <a:noFill/>
              <a:ln w="9525">
                <a:solidFill>
                  <a:srgbClr val="000304"/>
                </a:solidFill>
                <a:round/>
                <a:headEnd/>
                <a:tailEnd/>
              </a:ln>
            </p:spPr>
            <p:txBody>
              <a:bodyPr/>
              <a:lstStyle/>
              <a:p>
                <a:endParaRPr lang="en-GB">
                  <a:solidFill>
                    <a:srgbClr val="0070C0"/>
                  </a:solidFill>
                </a:endParaRPr>
              </a:p>
            </p:txBody>
          </p:sp>
          <p:sp>
            <p:nvSpPr>
              <p:cNvPr id="86159" name="Line 356"/>
              <p:cNvSpPr>
                <a:spLocks noChangeShapeType="1"/>
              </p:cNvSpPr>
              <p:nvPr/>
            </p:nvSpPr>
            <p:spPr bwMode="auto">
              <a:xfrm flipV="1">
                <a:off x="925" y="3251"/>
                <a:ext cx="4528" cy="2"/>
              </a:xfrm>
              <a:prstGeom prst="line">
                <a:avLst/>
              </a:prstGeom>
              <a:noFill/>
              <a:ln w="28575">
                <a:solidFill>
                  <a:srgbClr val="0070C0"/>
                </a:solidFill>
                <a:round/>
                <a:headEnd/>
                <a:tailEnd/>
              </a:ln>
            </p:spPr>
            <p:txBody>
              <a:bodyPr/>
              <a:lstStyle/>
              <a:p>
                <a:endParaRPr lang="en-GB">
                  <a:solidFill>
                    <a:srgbClr val="0070C0"/>
                  </a:solidFill>
                </a:endParaRPr>
              </a:p>
            </p:txBody>
          </p:sp>
        </p:grpSp>
        <p:sp>
          <p:nvSpPr>
            <p:cNvPr id="201" name="Line 175"/>
            <p:cNvSpPr>
              <a:spLocks noChangeShapeType="1"/>
            </p:cNvSpPr>
            <p:nvPr/>
          </p:nvSpPr>
          <p:spPr bwMode="auto">
            <a:xfrm flipV="1">
              <a:off x="2558782" y="5444289"/>
              <a:ext cx="265" cy="45241"/>
            </a:xfrm>
            <a:prstGeom prst="line">
              <a:avLst/>
            </a:prstGeom>
            <a:noFill/>
            <a:ln w="28575">
              <a:solidFill>
                <a:srgbClr val="0070C0"/>
              </a:solidFill>
              <a:round/>
              <a:headEnd/>
              <a:tailEnd/>
            </a:ln>
          </p:spPr>
          <p:txBody>
            <a:bodyPr/>
            <a:lstStyle/>
            <a:p>
              <a:endParaRPr lang="en-GB">
                <a:solidFill>
                  <a:srgbClr val="0070C0"/>
                </a:solidFill>
              </a:endParaRPr>
            </a:p>
          </p:txBody>
        </p:sp>
        <p:sp>
          <p:nvSpPr>
            <p:cNvPr id="202" name="Line 175"/>
            <p:cNvSpPr>
              <a:spLocks noChangeShapeType="1"/>
            </p:cNvSpPr>
            <p:nvPr/>
          </p:nvSpPr>
          <p:spPr bwMode="auto">
            <a:xfrm flipV="1">
              <a:off x="3196958" y="5444289"/>
              <a:ext cx="530" cy="40479"/>
            </a:xfrm>
            <a:prstGeom prst="line">
              <a:avLst/>
            </a:prstGeom>
            <a:noFill/>
            <a:ln w="28575">
              <a:solidFill>
                <a:srgbClr val="0070C0"/>
              </a:solidFill>
              <a:round/>
              <a:headEnd/>
              <a:tailEnd/>
            </a:ln>
          </p:spPr>
          <p:txBody>
            <a:bodyPr/>
            <a:lstStyle/>
            <a:p>
              <a:endParaRPr lang="en-GB">
                <a:solidFill>
                  <a:srgbClr val="0070C0"/>
                </a:solidFill>
              </a:endParaRPr>
            </a:p>
          </p:txBody>
        </p:sp>
        <p:sp>
          <p:nvSpPr>
            <p:cNvPr id="203" name="Line 175"/>
            <p:cNvSpPr>
              <a:spLocks noChangeShapeType="1"/>
            </p:cNvSpPr>
            <p:nvPr/>
          </p:nvSpPr>
          <p:spPr bwMode="auto">
            <a:xfrm flipV="1">
              <a:off x="3835132" y="5444289"/>
              <a:ext cx="795" cy="42860"/>
            </a:xfrm>
            <a:prstGeom prst="line">
              <a:avLst/>
            </a:prstGeom>
            <a:noFill/>
            <a:ln w="28575">
              <a:solidFill>
                <a:srgbClr val="0070C0"/>
              </a:solidFill>
              <a:round/>
              <a:headEnd/>
              <a:tailEnd/>
            </a:ln>
          </p:spPr>
          <p:txBody>
            <a:bodyPr/>
            <a:lstStyle/>
            <a:p>
              <a:endParaRPr lang="en-GB">
                <a:solidFill>
                  <a:srgbClr val="0070C0"/>
                </a:solidFill>
              </a:endParaRPr>
            </a:p>
          </p:txBody>
        </p:sp>
        <p:sp>
          <p:nvSpPr>
            <p:cNvPr id="204" name="Line 175"/>
            <p:cNvSpPr>
              <a:spLocks noChangeShapeType="1"/>
            </p:cNvSpPr>
            <p:nvPr/>
          </p:nvSpPr>
          <p:spPr bwMode="auto">
            <a:xfrm flipV="1">
              <a:off x="4473308" y="5444289"/>
              <a:ext cx="1060" cy="45241"/>
            </a:xfrm>
            <a:prstGeom prst="line">
              <a:avLst/>
            </a:prstGeom>
            <a:noFill/>
            <a:ln w="28575">
              <a:solidFill>
                <a:srgbClr val="0070C0"/>
              </a:solidFill>
              <a:round/>
              <a:headEnd/>
              <a:tailEnd/>
            </a:ln>
          </p:spPr>
          <p:txBody>
            <a:bodyPr/>
            <a:lstStyle/>
            <a:p>
              <a:endParaRPr lang="en-GB">
                <a:solidFill>
                  <a:srgbClr val="0070C0"/>
                </a:solidFill>
              </a:endParaRPr>
            </a:p>
          </p:txBody>
        </p:sp>
        <p:sp>
          <p:nvSpPr>
            <p:cNvPr id="205" name="Line 175"/>
            <p:cNvSpPr>
              <a:spLocks noChangeShapeType="1"/>
            </p:cNvSpPr>
            <p:nvPr/>
          </p:nvSpPr>
          <p:spPr bwMode="auto">
            <a:xfrm flipH="1" flipV="1">
              <a:off x="1920608" y="5444289"/>
              <a:ext cx="1017" cy="45406"/>
            </a:xfrm>
            <a:prstGeom prst="line">
              <a:avLst/>
            </a:prstGeom>
            <a:noFill/>
            <a:ln w="28575">
              <a:solidFill>
                <a:srgbClr val="0070C0"/>
              </a:solidFill>
              <a:round/>
              <a:headEnd/>
              <a:tailEnd/>
            </a:ln>
          </p:spPr>
          <p:txBody>
            <a:bodyPr/>
            <a:lstStyle/>
            <a:p>
              <a:endParaRPr lang="en-GB">
                <a:solidFill>
                  <a:srgbClr val="0070C0"/>
                </a:solidFill>
              </a:endParaRPr>
            </a:p>
          </p:txBody>
        </p:sp>
        <p:sp>
          <p:nvSpPr>
            <p:cNvPr id="206" name="Line 175"/>
            <p:cNvSpPr>
              <a:spLocks noChangeShapeType="1"/>
            </p:cNvSpPr>
            <p:nvPr/>
          </p:nvSpPr>
          <p:spPr bwMode="auto">
            <a:xfrm flipH="1" flipV="1">
              <a:off x="5112808" y="5444289"/>
              <a:ext cx="1017" cy="45406"/>
            </a:xfrm>
            <a:prstGeom prst="line">
              <a:avLst/>
            </a:prstGeom>
            <a:noFill/>
            <a:ln w="28575">
              <a:solidFill>
                <a:srgbClr val="0070C0"/>
              </a:solidFill>
              <a:round/>
              <a:headEnd/>
              <a:tailEnd/>
            </a:ln>
          </p:spPr>
          <p:txBody>
            <a:bodyPr/>
            <a:lstStyle/>
            <a:p>
              <a:endParaRPr lang="en-GB">
                <a:solidFill>
                  <a:srgbClr val="0070C0"/>
                </a:solidFill>
              </a:endParaRPr>
            </a:p>
          </p:txBody>
        </p:sp>
        <p:sp>
          <p:nvSpPr>
            <p:cNvPr id="207" name="Line 175"/>
            <p:cNvSpPr>
              <a:spLocks noChangeShapeType="1"/>
            </p:cNvSpPr>
            <p:nvPr/>
          </p:nvSpPr>
          <p:spPr bwMode="auto">
            <a:xfrm flipH="1" flipV="1">
              <a:off x="5751248" y="5444289"/>
              <a:ext cx="1017" cy="45406"/>
            </a:xfrm>
            <a:prstGeom prst="line">
              <a:avLst/>
            </a:prstGeom>
            <a:noFill/>
            <a:ln w="28575">
              <a:solidFill>
                <a:srgbClr val="0070C0"/>
              </a:solidFill>
              <a:round/>
              <a:headEnd/>
              <a:tailEnd/>
            </a:ln>
          </p:spPr>
          <p:txBody>
            <a:bodyPr/>
            <a:lstStyle/>
            <a:p>
              <a:endParaRPr lang="en-GB">
                <a:solidFill>
                  <a:srgbClr val="0070C0"/>
                </a:solidFill>
              </a:endParaRPr>
            </a:p>
          </p:txBody>
        </p:sp>
        <p:sp>
          <p:nvSpPr>
            <p:cNvPr id="208" name="Line 175"/>
            <p:cNvSpPr>
              <a:spLocks noChangeShapeType="1"/>
            </p:cNvSpPr>
            <p:nvPr/>
          </p:nvSpPr>
          <p:spPr bwMode="auto">
            <a:xfrm flipH="1" flipV="1">
              <a:off x="6389688" y="5444289"/>
              <a:ext cx="1017" cy="45406"/>
            </a:xfrm>
            <a:prstGeom prst="line">
              <a:avLst/>
            </a:prstGeom>
            <a:noFill/>
            <a:ln w="28575">
              <a:solidFill>
                <a:srgbClr val="0070C0"/>
              </a:solidFill>
              <a:round/>
              <a:headEnd/>
              <a:tailEnd/>
            </a:ln>
          </p:spPr>
          <p:txBody>
            <a:bodyPr/>
            <a:lstStyle/>
            <a:p>
              <a:endParaRPr lang="en-GB">
                <a:solidFill>
                  <a:srgbClr val="0070C0"/>
                </a:solidFill>
              </a:endParaRPr>
            </a:p>
          </p:txBody>
        </p:sp>
        <p:sp>
          <p:nvSpPr>
            <p:cNvPr id="209" name="Line 175"/>
            <p:cNvSpPr>
              <a:spLocks noChangeShapeType="1"/>
            </p:cNvSpPr>
            <p:nvPr/>
          </p:nvSpPr>
          <p:spPr bwMode="auto">
            <a:xfrm flipH="1" flipV="1">
              <a:off x="7028128" y="5444289"/>
              <a:ext cx="1017" cy="45406"/>
            </a:xfrm>
            <a:prstGeom prst="line">
              <a:avLst/>
            </a:prstGeom>
            <a:noFill/>
            <a:ln w="28575">
              <a:solidFill>
                <a:srgbClr val="0070C0"/>
              </a:solidFill>
              <a:round/>
              <a:headEnd/>
              <a:tailEnd/>
            </a:ln>
          </p:spPr>
          <p:txBody>
            <a:bodyPr/>
            <a:lstStyle/>
            <a:p>
              <a:endParaRPr lang="en-GB">
                <a:solidFill>
                  <a:srgbClr val="0070C0"/>
                </a:solidFill>
              </a:endParaRPr>
            </a:p>
          </p:txBody>
        </p:sp>
        <p:sp>
          <p:nvSpPr>
            <p:cNvPr id="210" name="Line 175"/>
            <p:cNvSpPr>
              <a:spLocks noChangeShapeType="1"/>
            </p:cNvSpPr>
            <p:nvPr/>
          </p:nvSpPr>
          <p:spPr bwMode="auto">
            <a:xfrm flipH="1" flipV="1">
              <a:off x="7666566" y="5444289"/>
              <a:ext cx="1017" cy="45406"/>
            </a:xfrm>
            <a:prstGeom prst="line">
              <a:avLst/>
            </a:prstGeom>
            <a:noFill/>
            <a:ln w="28575">
              <a:solidFill>
                <a:srgbClr val="0070C0"/>
              </a:solidFill>
              <a:round/>
              <a:headEnd/>
              <a:tailEnd/>
            </a:ln>
          </p:spPr>
          <p:txBody>
            <a:bodyPr/>
            <a:lstStyle/>
            <a:p>
              <a:endParaRPr lang="en-GB">
                <a:solidFill>
                  <a:srgbClr val="0070C0"/>
                </a:solidFill>
              </a:endParaRPr>
            </a:p>
          </p:txBody>
        </p:sp>
      </p:grpSp>
      <p:sp>
        <p:nvSpPr>
          <p:cNvPr id="211" name="Text Box 7"/>
          <p:cNvSpPr txBox="1">
            <a:spLocks noChangeArrowheads="1"/>
          </p:cNvSpPr>
          <p:nvPr/>
        </p:nvSpPr>
        <p:spPr bwMode="auto">
          <a:xfrm>
            <a:off x="107990" y="6365845"/>
            <a:ext cx="3969526" cy="261610"/>
          </a:xfrm>
          <a:prstGeom prst="rect">
            <a:avLst/>
          </a:prstGeom>
          <a:noFill/>
          <a:ln w="12700">
            <a:noFill/>
            <a:miter lim="800000"/>
            <a:headEnd type="none" w="sm" len="sm"/>
            <a:tailEnd type="none" w="sm" len="sm"/>
          </a:ln>
        </p:spPr>
        <p:txBody>
          <a:bodyPr wrap="square">
            <a:spAutoFit/>
          </a:bodyPr>
          <a:lstStyle/>
          <a:p>
            <a:pPr eaLnBrk="0" hangingPunct="0">
              <a:defRPr/>
            </a:pPr>
            <a:r>
              <a:rPr lang="de-DE" sz="1100" dirty="0" smtClean="0">
                <a:solidFill>
                  <a:srgbClr val="0070C0"/>
                </a:solidFill>
              </a:rPr>
              <a:t>Zitzmann M </a:t>
            </a:r>
            <a:r>
              <a:rPr lang="de-DE" sz="1100" i="1" dirty="0" smtClean="0">
                <a:solidFill>
                  <a:srgbClr val="0070C0"/>
                </a:solidFill>
              </a:rPr>
              <a:t>et al</a:t>
            </a:r>
            <a:r>
              <a:rPr lang="de-DE" sz="1100" dirty="0" smtClean="0">
                <a:solidFill>
                  <a:srgbClr val="0070C0"/>
                </a:solidFill>
              </a:rPr>
              <a:t>. </a:t>
            </a:r>
            <a:r>
              <a:rPr lang="de-DE" sz="1100" i="1" dirty="0" smtClean="0">
                <a:solidFill>
                  <a:srgbClr val="0070C0"/>
                </a:solidFill>
              </a:rPr>
              <a:t>Endo</a:t>
            </a:r>
            <a:r>
              <a:rPr lang="de-DE" sz="1100" dirty="0" smtClean="0">
                <a:solidFill>
                  <a:srgbClr val="0070C0"/>
                </a:solidFill>
              </a:rPr>
              <a:t> 2005. Abstract 306.</a:t>
            </a:r>
            <a:endParaRPr lang="de-DE" sz="1100" dirty="0">
              <a:solidFill>
                <a:srgbClr val="0070C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7" name="Title 8"/>
          <p:cNvSpPr>
            <a:spLocks noGrp="1"/>
          </p:cNvSpPr>
          <p:nvPr>
            <p:ph type="title"/>
          </p:nvPr>
        </p:nvSpPr>
        <p:spPr>
          <a:xfrm>
            <a:off x="598488" y="730251"/>
            <a:ext cx="6566241" cy="895350"/>
          </a:xfrm>
        </p:spPr>
        <p:txBody>
          <a:bodyPr/>
          <a:lstStyle/>
          <a:p>
            <a:r>
              <a:rPr lang="it-IT" dirty="0" smtClean="0"/>
              <a:t>Testosterone in pazienti ad alto rischio di cancro alla prostata</a:t>
            </a:r>
            <a:endParaRPr lang="it-IT" dirty="0"/>
          </a:p>
        </p:txBody>
      </p:sp>
      <p:sp>
        <p:nvSpPr>
          <p:cNvPr id="10" name="Content Placeholder 9"/>
          <p:cNvSpPr>
            <a:spLocks noGrp="1"/>
          </p:cNvSpPr>
          <p:nvPr>
            <p:ph idx="1"/>
          </p:nvPr>
        </p:nvSpPr>
        <p:spPr>
          <a:xfrm>
            <a:off x="598488" y="1781175"/>
            <a:ext cx="3973512" cy="4344988"/>
          </a:xfrm>
        </p:spPr>
        <p:txBody>
          <a:bodyPr>
            <a:normAutofit fontScale="85000" lnSpcReduction="20000"/>
          </a:bodyPr>
          <a:lstStyle/>
          <a:p>
            <a:pPr algn="just">
              <a:buNone/>
            </a:pPr>
            <a:r>
              <a:rPr lang="it-IT" dirty="0" smtClean="0"/>
              <a:t>	</a:t>
            </a:r>
            <a:r>
              <a:rPr lang="it-IT" b="1" dirty="0" smtClean="0"/>
              <a:t>Conclusioni </a:t>
            </a:r>
            <a:endParaRPr lang="it-IT" b="1" dirty="0"/>
          </a:p>
          <a:p>
            <a:pPr algn="just">
              <a:buNone/>
            </a:pPr>
            <a:r>
              <a:rPr lang="it-IT" dirty="0" smtClean="0"/>
              <a:t>	• </a:t>
            </a:r>
            <a:r>
              <a:rPr lang="it-IT" dirty="0"/>
              <a:t>Dopo un anno di </a:t>
            </a:r>
            <a:r>
              <a:rPr lang="it-IT" dirty="0" smtClean="0"/>
              <a:t>terapia </a:t>
            </a:r>
            <a:r>
              <a:rPr lang="it-IT" dirty="0"/>
              <a:t>sostitutiva con testosterone:</a:t>
            </a:r>
          </a:p>
          <a:p>
            <a:pPr algn="just">
              <a:buNone/>
            </a:pPr>
            <a:r>
              <a:rPr lang="it-IT" dirty="0" smtClean="0"/>
              <a:t>	- </a:t>
            </a:r>
            <a:r>
              <a:rPr lang="it-IT" dirty="0"/>
              <a:t>Non è stato riscontrato alcun aumento del PSA negli uomini  affetti da PIN</a:t>
            </a:r>
          </a:p>
          <a:p>
            <a:pPr algn="just">
              <a:buNone/>
            </a:pPr>
            <a:r>
              <a:rPr lang="it-IT" dirty="0" smtClean="0"/>
              <a:t>	- </a:t>
            </a:r>
            <a:r>
              <a:rPr lang="it-IT" dirty="0"/>
              <a:t>Non è stato riscontrato alcun aumento significativo del rischio di cancro negli uomini </a:t>
            </a:r>
            <a:r>
              <a:rPr lang="it-IT" dirty="0" smtClean="0"/>
              <a:t>con PIN positivo</a:t>
            </a:r>
            <a:endParaRPr lang="it-IT" dirty="0"/>
          </a:p>
          <a:p>
            <a:pPr algn="just">
              <a:buNone/>
            </a:pPr>
            <a:r>
              <a:rPr lang="it-IT" dirty="0" smtClean="0"/>
              <a:t>	- </a:t>
            </a:r>
            <a:r>
              <a:rPr lang="it-IT" dirty="0"/>
              <a:t>Pertanto la </a:t>
            </a:r>
            <a:r>
              <a:rPr lang="it-IT" dirty="0" smtClean="0"/>
              <a:t>terapia </a:t>
            </a:r>
            <a:r>
              <a:rPr lang="it-IT" dirty="0"/>
              <a:t>sostitutiva con </a:t>
            </a:r>
            <a:r>
              <a:rPr lang="it-IT" dirty="0" smtClean="0"/>
              <a:t>T </a:t>
            </a:r>
            <a:r>
              <a:rPr lang="it-IT" dirty="0"/>
              <a:t>non è controindicata negli uomini con </a:t>
            </a:r>
            <a:r>
              <a:rPr lang="it-IT" dirty="0" smtClean="0"/>
              <a:t>storia  </a:t>
            </a:r>
            <a:r>
              <a:rPr lang="it-IT" dirty="0"/>
              <a:t>di </a:t>
            </a:r>
            <a:r>
              <a:rPr lang="it-IT" dirty="0" smtClean="0"/>
              <a:t>PIN positivo</a:t>
            </a:r>
            <a:endParaRPr lang="it-IT" dirty="0"/>
          </a:p>
          <a:p>
            <a:pPr algn="just">
              <a:buNone/>
            </a:pPr>
            <a:r>
              <a:rPr lang="it-IT" dirty="0" smtClean="0"/>
              <a:t>	</a:t>
            </a:r>
            <a:endParaRPr lang="de-DE" dirty="0" smtClean="0"/>
          </a:p>
        </p:txBody>
      </p:sp>
      <p:sp>
        <p:nvSpPr>
          <p:cNvPr id="11" name="Text Box 7"/>
          <p:cNvSpPr txBox="1">
            <a:spLocks noChangeArrowheads="1"/>
          </p:cNvSpPr>
          <p:nvPr/>
        </p:nvSpPr>
        <p:spPr bwMode="auto">
          <a:xfrm>
            <a:off x="107030" y="6375400"/>
            <a:ext cx="3969526" cy="261610"/>
          </a:xfrm>
          <a:prstGeom prst="rect">
            <a:avLst/>
          </a:prstGeom>
          <a:noFill/>
          <a:ln w="12700">
            <a:noFill/>
            <a:miter lim="800000"/>
            <a:headEnd type="none" w="sm" len="sm"/>
            <a:tailEnd type="none" w="sm" len="sm"/>
          </a:ln>
        </p:spPr>
        <p:txBody>
          <a:bodyPr wrap="square">
            <a:spAutoFit/>
          </a:bodyPr>
          <a:lstStyle/>
          <a:p>
            <a:pPr eaLnBrk="0" hangingPunct="0">
              <a:defRPr/>
            </a:pPr>
            <a:r>
              <a:rPr lang="en-US" altLang="en-GB" sz="1100" dirty="0" smtClean="0">
                <a:latin typeface="Frutiger 55 Roman"/>
              </a:rPr>
              <a:t>Rhoden EL &amp; </a:t>
            </a:r>
            <a:r>
              <a:rPr lang="en-US" altLang="en-GB" sz="1100" dirty="0" err="1" smtClean="0">
                <a:latin typeface="Frutiger 55 Roman"/>
              </a:rPr>
              <a:t>Morgentaler</a:t>
            </a:r>
            <a:r>
              <a:rPr lang="en-US" altLang="en-GB" sz="1100" dirty="0" smtClean="0">
                <a:latin typeface="Frutiger 55 Roman"/>
              </a:rPr>
              <a:t> A. </a:t>
            </a:r>
            <a:r>
              <a:rPr lang="en-US" altLang="en-GB" sz="1100" i="1" dirty="0" smtClean="0">
                <a:latin typeface="Frutiger 55 Roman"/>
              </a:rPr>
              <a:t>J </a:t>
            </a:r>
            <a:r>
              <a:rPr lang="en-US" altLang="en-GB" sz="1100" i="1" dirty="0" err="1" smtClean="0">
                <a:latin typeface="Frutiger 55 Roman"/>
              </a:rPr>
              <a:t>Urol</a:t>
            </a:r>
            <a:r>
              <a:rPr lang="en-US" altLang="en-GB" sz="1100" dirty="0" smtClean="0">
                <a:latin typeface="Frutiger 55 Roman"/>
              </a:rPr>
              <a:t> 2003;170:2348–2351.</a:t>
            </a:r>
            <a:endParaRPr lang="de-DE" sz="1100" dirty="0">
              <a:latin typeface="Frutiger 55 Roman"/>
            </a:endParaRP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25776" t="24552" r="55775" b="44222"/>
          <a:stretch/>
        </p:blipFill>
        <p:spPr bwMode="auto">
          <a:xfrm>
            <a:off x="4713889" y="1718110"/>
            <a:ext cx="4232695" cy="44777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Title 6"/>
          <p:cNvSpPr>
            <a:spLocks noGrp="1"/>
          </p:cNvSpPr>
          <p:nvPr>
            <p:ph type="title"/>
          </p:nvPr>
        </p:nvSpPr>
        <p:spPr/>
        <p:txBody>
          <a:bodyPr/>
          <a:lstStyle/>
          <a:p>
            <a:r>
              <a:rPr lang="it-IT" dirty="0" smtClean="0"/>
              <a:t>Testosterone in pazienti ad alto rischio di cancro alla prostata</a:t>
            </a:r>
            <a:endParaRPr lang="it-IT" dirty="0"/>
          </a:p>
        </p:txBody>
      </p:sp>
      <p:sp>
        <p:nvSpPr>
          <p:cNvPr id="9" name="Text Box 7"/>
          <p:cNvSpPr txBox="1">
            <a:spLocks noChangeArrowheads="1"/>
          </p:cNvSpPr>
          <p:nvPr/>
        </p:nvSpPr>
        <p:spPr bwMode="auto">
          <a:xfrm>
            <a:off x="97567" y="6375400"/>
            <a:ext cx="3969526" cy="261610"/>
          </a:xfrm>
          <a:prstGeom prst="rect">
            <a:avLst/>
          </a:prstGeom>
          <a:noFill/>
          <a:ln w="12700">
            <a:noFill/>
            <a:miter lim="800000"/>
            <a:headEnd type="none" w="sm" len="sm"/>
            <a:tailEnd type="none" w="sm" len="sm"/>
          </a:ln>
        </p:spPr>
        <p:txBody>
          <a:bodyPr wrap="square">
            <a:spAutoFit/>
          </a:bodyPr>
          <a:lstStyle/>
          <a:p>
            <a:r>
              <a:rPr lang="de-DE" sz="1100" dirty="0" smtClean="0">
                <a:latin typeface="Frutiger 55 Roman"/>
              </a:rPr>
              <a:t>Khera M </a:t>
            </a:r>
            <a:r>
              <a:rPr lang="de-DE" sz="1100" i="1" dirty="0" smtClean="0">
                <a:latin typeface="Frutiger 55 Roman"/>
              </a:rPr>
              <a:t>et al</a:t>
            </a:r>
            <a:r>
              <a:rPr lang="de-DE" sz="1100" dirty="0" smtClean="0">
                <a:latin typeface="Frutiger 55 Roman"/>
              </a:rPr>
              <a:t>. </a:t>
            </a:r>
            <a:r>
              <a:rPr lang="de-DE" sz="1100" i="1" dirty="0" smtClean="0">
                <a:latin typeface="Frutiger 55 Roman"/>
              </a:rPr>
              <a:t>J Sex Med </a:t>
            </a:r>
            <a:r>
              <a:rPr lang="de-DE" sz="1100" dirty="0" smtClean="0">
                <a:latin typeface="Frutiger 55 Roman"/>
              </a:rPr>
              <a:t>2009;6:1165–1170.</a:t>
            </a:r>
            <a:endParaRPr lang="de-DE" sz="1100" dirty="0">
              <a:latin typeface="Frutiger 55 Roman"/>
            </a:endParaRPr>
          </a:p>
        </p:txBody>
      </p:sp>
      <p:sp>
        <p:nvSpPr>
          <p:cNvPr id="18" name="Rectangle 4"/>
          <p:cNvSpPr>
            <a:spLocks noChangeArrowheads="1"/>
          </p:cNvSpPr>
          <p:nvPr/>
        </p:nvSpPr>
        <p:spPr bwMode="auto">
          <a:xfrm>
            <a:off x="354843" y="5349922"/>
            <a:ext cx="8529849" cy="461665"/>
          </a:xfrm>
          <a:prstGeom prst="rect">
            <a:avLst/>
          </a:prstGeom>
          <a:solidFill>
            <a:srgbClr val="00B0F0"/>
          </a:solidFill>
          <a:ln w="12700">
            <a:noFill/>
            <a:miter lim="800000"/>
            <a:headEnd/>
            <a:tailEnd/>
          </a:ln>
        </p:spPr>
        <p:txBody>
          <a:bodyPr wrap="square">
            <a:spAutoFit/>
          </a:bodyPr>
          <a:lstStyle/>
          <a:p>
            <a:pPr algn="ctr"/>
            <a:r>
              <a:rPr lang="it-IT" sz="1200" b="1" dirty="0" smtClean="0">
                <a:solidFill>
                  <a:schemeClr val="bg2"/>
                </a:solidFill>
              </a:rPr>
              <a:t>Conclusioni: La TRT funziona efficacemente per migliorare i livelli di testosterone, senza aumentare i valori di PSA, in uomini affetti da </a:t>
            </a:r>
            <a:r>
              <a:rPr lang="it-IT" sz="1200" b="1" dirty="0" err="1" smtClean="0">
                <a:solidFill>
                  <a:schemeClr val="bg2"/>
                </a:solidFill>
              </a:rPr>
              <a:t>ipogonadismo</a:t>
            </a:r>
            <a:r>
              <a:rPr lang="it-IT" sz="1200" b="1" dirty="0" smtClean="0">
                <a:solidFill>
                  <a:schemeClr val="bg2"/>
                </a:solidFill>
              </a:rPr>
              <a:t> che hanno subito una prostatectomia radicale </a:t>
            </a:r>
            <a:endParaRPr lang="it-IT" sz="1200" b="1" dirty="0">
              <a:solidFill>
                <a:schemeClr val="bg2"/>
              </a:solidFill>
            </a:endParaRPr>
          </a:p>
        </p:txBody>
      </p:sp>
      <p:graphicFrame>
        <p:nvGraphicFramePr>
          <p:cNvPr id="10" name="Table 9"/>
          <p:cNvGraphicFramePr>
            <a:graphicFrameLocks noGrp="1"/>
          </p:cNvGraphicFramePr>
          <p:nvPr>
            <p:extLst>
              <p:ext uri="{D42A27DB-BD31-4B8C-83A1-F6EECF244321}">
                <p14:modId xmlns:p14="http://schemas.microsoft.com/office/powerpoint/2010/main" xmlns="" val="3457004682"/>
              </p:ext>
            </p:extLst>
          </p:nvPr>
        </p:nvGraphicFramePr>
        <p:xfrm>
          <a:off x="354842" y="1801504"/>
          <a:ext cx="8529850" cy="3205480"/>
        </p:xfrm>
        <a:graphic>
          <a:graphicData uri="http://schemas.openxmlformats.org/drawingml/2006/table">
            <a:tbl>
              <a:tblPr firstRow="1" bandRow="1">
                <a:tableStyleId>{5C22544A-7EE6-4342-B048-85BDC9FD1C3A}</a:tableStyleId>
              </a:tblPr>
              <a:tblGrid>
                <a:gridCol w="1419367"/>
                <a:gridCol w="1050878"/>
                <a:gridCol w="1185405"/>
                <a:gridCol w="1218550"/>
                <a:gridCol w="1218550"/>
                <a:gridCol w="1218550"/>
                <a:gridCol w="1218550"/>
              </a:tblGrid>
              <a:tr h="370840">
                <a:tc>
                  <a:txBody>
                    <a:bodyPr/>
                    <a:lstStyle/>
                    <a:p>
                      <a:r>
                        <a:rPr lang="en-GB" dirty="0" smtClean="0"/>
                        <a:t>Studio</a:t>
                      </a:r>
                      <a:endParaRPr lang="en-GB"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a:r>
                        <a:rPr lang="en-GB" dirty="0" smtClean="0"/>
                        <a:t>No. </a:t>
                      </a:r>
                      <a:r>
                        <a:rPr lang="en-GB" dirty="0" err="1" smtClean="0"/>
                        <a:t>di</a:t>
                      </a:r>
                      <a:r>
                        <a:rPr lang="en-GB" dirty="0" smtClean="0"/>
                        <a:t> </a:t>
                      </a:r>
                      <a:r>
                        <a:rPr lang="en-GB" dirty="0" err="1" smtClean="0"/>
                        <a:t>pazienti</a:t>
                      </a:r>
                      <a:endParaRPr lang="en-GB"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a:r>
                        <a:rPr lang="en-GB" dirty="0" smtClean="0"/>
                        <a:t>Follow-up (</a:t>
                      </a:r>
                      <a:r>
                        <a:rPr lang="en-GB" dirty="0" err="1" smtClean="0"/>
                        <a:t>mesi</a:t>
                      </a:r>
                      <a:r>
                        <a:rPr lang="en-GB" dirty="0" smtClean="0"/>
                        <a:t>)</a:t>
                      </a:r>
                      <a:endParaRPr lang="en-GB"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a:r>
                        <a:rPr lang="en-GB" dirty="0" smtClean="0"/>
                        <a:t>Pre-TRT PSA</a:t>
                      </a:r>
                      <a:r>
                        <a:rPr lang="en-GB" baseline="0" dirty="0" smtClean="0"/>
                        <a:t> (</a:t>
                      </a:r>
                      <a:r>
                        <a:rPr lang="en-GB" baseline="0" dirty="0" err="1" smtClean="0"/>
                        <a:t>ng</a:t>
                      </a:r>
                      <a:r>
                        <a:rPr lang="en-GB" baseline="0" dirty="0" smtClean="0"/>
                        <a:t>/</a:t>
                      </a:r>
                      <a:r>
                        <a:rPr lang="en-GB" baseline="0" dirty="0" err="1" smtClean="0"/>
                        <a:t>dL</a:t>
                      </a:r>
                      <a:r>
                        <a:rPr lang="en-GB" baseline="0" dirty="0" smtClean="0"/>
                        <a:t>)</a:t>
                      </a:r>
                      <a:endParaRPr lang="en-GB"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a:r>
                        <a:rPr lang="en-GB" dirty="0" smtClean="0"/>
                        <a:t>Post-TRT PSA (</a:t>
                      </a:r>
                      <a:r>
                        <a:rPr lang="en-GB" dirty="0" err="1" smtClean="0"/>
                        <a:t>ng</a:t>
                      </a:r>
                      <a:r>
                        <a:rPr lang="en-GB" dirty="0" smtClean="0"/>
                        <a:t>/</a:t>
                      </a:r>
                      <a:r>
                        <a:rPr lang="en-GB" dirty="0" err="1" smtClean="0"/>
                        <a:t>dL</a:t>
                      </a:r>
                      <a:r>
                        <a:rPr lang="en-GB" dirty="0" smtClean="0"/>
                        <a:t>)</a:t>
                      </a:r>
                      <a:endParaRPr lang="en-GB"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a:r>
                        <a:rPr lang="en-GB" dirty="0" smtClean="0"/>
                        <a:t>Pre-T</a:t>
                      </a:r>
                      <a:r>
                        <a:rPr lang="en-GB" baseline="0" dirty="0" smtClean="0"/>
                        <a:t> (</a:t>
                      </a:r>
                      <a:r>
                        <a:rPr lang="en-GB" baseline="0" dirty="0" err="1" smtClean="0"/>
                        <a:t>ng</a:t>
                      </a:r>
                      <a:r>
                        <a:rPr lang="en-GB" baseline="0" dirty="0" smtClean="0"/>
                        <a:t>/</a:t>
                      </a:r>
                      <a:r>
                        <a:rPr lang="en-GB" baseline="0" dirty="0" err="1" smtClean="0"/>
                        <a:t>dL</a:t>
                      </a:r>
                      <a:r>
                        <a:rPr lang="en-GB" baseline="0" dirty="0" smtClean="0"/>
                        <a:t>)</a:t>
                      </a:r>
                      <a:endParaRPr lang="en-GB"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a:r>
                        <a:rPr lang="en-GB" dirty="0" smtClean="0"/>
                        <a:t>Post-T (</a:t>
                      </a:r>
                      <a:r>
                        <a:rPr lang="en-GB" dirty="0" err="1" smtClean="0"/>
                        <a:t>ng</a:t>
                      </a:r>
                      <a:r>
                        <a:rPr lang="en-GB" dirty="0" smtClean="0"/>
                        <a:t>/</a:t>
                      </a:r>
                      <a:r>
                        <a:rPr lang="en-GB" dirty="0" err="1" smtClean="0"/>
                        <a:t>dL</a:t>
                      </a:r>
                      <a:r>
                        <a:rPr lang="en-GB" dirty="0" smtClean="0"/>
                        <a:t>)</a:t>
                      </a:r>
                      <a:endParaRPr lang="en-GB"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800" b="1" i="0" dirty="0" err="1" smtClean="0"/>
                        <a:t>Agarwal</a:t>
                      </a:r>
                      <a:r>
                        <a:rPr lang="de-DE" sz="1800" b="1" i="0" dirty="0" smtClean="0"/>
                        <a:t> e </a:t>
                      </a:r>
                      <a:r>
                        <a:rPr lang="de-DE" sz="1800" b="1" i="0" dirty="0" err="1" smtClean="0"/>
                        <a:t>Oefelein</a:t>
                      </a:r>
                      <a:r>
                        <a:rPr lang="de-DE" sz="1800" i="0" dirty="0" smtClean="0"/>
                        <a:t> </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GB" dirty="0" smtClean="0">
                          <a:solidFill>
                            <a:srgbClr val="0070C0"/>
                          </a:solidFill>
                        </a:rPr>
                        <a:t>10</a:t>
                      </a:r>
                      <a:endParaRPr lang="en-GB" dirty="0">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smtClean="0">
                          <a:solidFill>
                            <a:srgbClr val="0070C0"/>
                          </a:solidFill>
                        </a:rPr>
                        <a:t>19</a:t>
                      </a:r>
                      <a:endParaRPr lang="en-GB" dirty="0">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smtClean="0">
                          <a:solidFill>
                            <a:srgbClr val="0070C0"/>
                          </a:solidFill>
                        </a:rPr>
                        <a:t>&lt;0.1</a:t>
                      </a:r>
                      <a:endParaRPr lang="en-GB" dirty="0">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smtClean="0">
                          <a:solidFill>
                            <a:srgbClr val="0070C0"/>
                          </a:solidFill>
                        </a:rPr>
                        <a:t>&lt;0.1</a:t>
                      </a:r>
                      <a:endParaRPr lang="en-GB" dirty="0">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smtClean="0">
                          <a:solidFill>
                            <a:srgbClr val="0070C0"/>
                          </a:solidFill>
                        </a:rPr>
                        <a:t>197</a:t>
                      </a:r>
                      <a:endParaRPr lang="en-GB" dirty="0">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smtClean="0">
                          <a:solidFill>
                            <a:srgbClr val="0070C0"/>
                          </a:solidFill>
                        </a:rPr>
                        <a:t>591</a:t>
                      </a:r>
                      <a:endParaRPr lang="en-GB" dirty="0">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800" b="1" i="0" dirty="0" smtClean="0"/>
                        <a:t>Kaufman e </a:t>
                      </a:r>
                      <a:r>
                        <a:rPr lang="de-DE" sz="1800" b="1" i="0" dirty="0" err="1" smtClean="0"/>
                        <a:t>Graydon</a:t>
                      </a:r>
                      <a:r>
                        <a:rPr lang="de-DE" sz="1800" i="0" dirty="0" smtClean="0"/>
                        <a:t> </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GB" dirty="0" smtClean="0">
                          <a:solidFill>
                            <a:srgbClr val="0070C0"/>
                          </a:solidFill>
                        </a:rPr>
                        <a:t>7</a:t>
                      </a:r>
                      <a:endParaRPr lang="en-GB" dirty="0">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smtClean="0">
                          <a:solidFill>
                            <a:srgbClr val="0070C0"/>
                          </a:solidFill>
                        </a:rPr>
                        <a:t>24</a:t>
                      </a:r>
                      <a:endParaRPr lang="en-GB" dirty="0">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smtClean="0">
                          <a:solidFill>
                            <a:srgbClr val="0070C0"/>
                          </a:solidFill>
                        </a:rPr>
                        <a:t>&lt;0.1</a:t>
                      </a:r>
                      <a:endParaRPr lang="en-GB" dirty="0">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smtClean="0">
                          <a:solidFill>
                            <a:srgbClr val="0070C0"/>
                          </a:solidFill>
                        </a:rPr>
                        <a:t>&lt;0.1</a:t>
                      </a:r>
                      <a:endParaRPr lang="en-GB" dirty="0">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smtClean="0">
                          <a:solidFill>
                            <a:srgbClr val="0070C0"/>
                          </a:solidFill>
                        </a:rPr>
                        <a:t>97</a:t>
                      </a:r>
                      <a:endParaRPr lang="en-GB" dirty="0">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smtClean="0">
                          <a:solidFill>
                            <a:srgbClr val="0070C0"/>
                          </a:solidFill>
                        </a:rPr>
                        <a:t>434</a:t>
                      </a:r>
                      <a:endParaRPr lang="en-GB" dirty="0">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861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800" b="1" i="0" dirty="0" smtClean="0"/>
                        <a:t>Khera </a:t>
                      </a:r>
                      <a:r>
                        <a:rPr lang="de-DE" sz="1800" b="1" i="1" dirty="0" smtClean="0"/>
                        <a:t>et al</a:t>
                      </a:r>
                      <a:r>
                        <a:rPr lang="de-DE" sz="1800" b="1" i="0" dirty="0" smtClean="0"/>
                        <a:t>.</a:t>
                      </a:r>
                      <a:r>
                        <a:rPr lang="de-DE" sz="1800" b="1" i="1" dirty="0" smtClean="0"/>
                        <a:t> </a:t>
                      </a:r>
                      <a:r>
                        <a:rPr lang="de-DE" sz="1800" i="1" dirty="0" smtClean="0"/>
                        <a:t> </a:t>
                      </a:r>
                    </a:p>
                    <a:p>
                      <a:endParaRPr lang="en-GB" i="0"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GB" dirty="0" smtClean="0">
                          <a:solidFill>
                            <a:srgbClr val="0070C0"/>
                          </a:solidFill>
                        </a:rPr>
                        <a:t>57</a:t>
                      </a:r>
                      <a:endParaRPr lang="en-GB" dirty="0">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smtClean="0">
                          <a:solidFill>
                            <a:srgbClr val="0070C0"/>
                          </a:solidFill>
                        </a:rPr>
                        <a:t>13</a:t>
                      </a:r>
                      <a:endParaRPr lang="en-GB" dirty="0">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smtClean="0">
                          <a:solidFill>
                            <a:srgbClr val="0070C0"/>
                          </a:solidFill>
                        </a:rPr>
                        <a:t>&lt;0.1</a:t>
                      </a:r>
                      <a:endParaRPr lang="en-GB" dirty="0">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smtClean="0">
                          <a:solidFill>
                            <a:srgbClr val="0070C0"/>
                          </a:solidFill>
                        </a:rPr>
                        <a:t>&lt;0.1</a:t>
                      </a:r>
                      <a:endParaRPr lang="en-GB" dirty="0">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smtClean="0">
                          <a:solidFill>
                            <a:srgbClr val="0070C0"/>
                          </a:solidFill>
                        </a:rPr>
                        <a:t>254</a:t>
                      </a:r>
                      <a:endParaRPr lang="en-GB" dirty="0">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smtClean="0">
                          <a:solidFill>
                            <a:srgbClr val="0070C0"/>
                          </a:solidFill>
                        </a:rPr>
                        <a:t>459</a:t>
                      </a:r>
                      <a:endParaRPr lang="en-GB" dirty="0">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r>
                        <a:rPr lang="en-GB" b="1" i="0" dirty="0" err="1" smtClean="0"/>
                        <a:t>Totale</a:t>
                      </a:r>
                      <a:endParaRPr lang="en-GB" b="1" i="0" dirty="0"/>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GB" dirty="0" smtClean="0">
                          <a:solidFill>
                            <a:srgbClr val="0070C0"/>
                          </a:solidFill>
                        </a:rPr>
                        <a:t>74</a:t>
                      </a:r>
                      <a:endParaRPr lang="en-GB" dirty="0">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0070C0"/>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Text Box 2"/>
          <p:cNvSpPr txBox="1">
            <a:spLocks noChangeArrowheads="1"/>
          </p:cNvSpPr>
          <p:nvPr/>
        </p:nvSpPr>
        <p:spPr bwMode="auto">
          <a:xfrm>
            <a:off x="1199665" y="1741487"/>
            <a:ext cx="6760059" cy="369332"/>
          </a:xfrm>
          <a:prstGeom prst="rect">
            <a:avLst/>
          </a:prstGeom>
          <a:solidFill>
            <a:srgbClr val="00B0F0"/>
          </a:solidFill>
          <a:ln w="9525">
            <a:solidFill>
              <a:schemeClr val="tx1"/>
            </a:solidFill>
            <a:miter lim="800000"/>
            <a:headEnd/>
            <a:tailEnd/>
          </a:ln>
          <a:effectLst>
            <a:outerShdw dist="17961" dir="2700000" algn="ctr" rotWithShape="0">
              <a:schemeClr val="bg2"/>
            </a:outerShdw>
          </a:effectLst>
        </p:spPr>
        <p:txBody>
          <a:bodyPr wrap="square" lIns="0" tIns="0" rIns="0" bIns="0">
            <a:spAutoFit/>
          </a:bodyPr>
          <a:lstStyle/>
          <a:p>
            <a:pPr algn="ctr"/>
            <a:r>
              <a:rPr lang="it-IT" sz="1200" b="1" dirty="0" smtClean="0">
                <a:solidFill>
                  <a:schemeClr val="bg2"/>
                </a:solidFill>
              </a:rPr>
              <a:t>Flusso urinario in uomini affetti da </a:t>
            </a:r>
            <a:r>
              <a:rPr lang="it-IT" sz="1200" b="1" dirty="0" err="1" smtClean="0">
                <a:solidFill>
                  <a:schemeClr val="bg2"/>
                </a:solidFill>
              </a:rPr>
              <a:t>ipogonadismo</a:t>
            </a:r>
            <a:r>
              <a:rPr lang="it-IT" sz="1200" b="1" dirty="0" smtClean="0">
                <a:solidFill>
                  <a:schemeClr val="bg2"/>
                </a:solidFill>
              </a:rPr>
              <a:t> non in terapia (n=47), in uomini affetti da </a:t>
            </a:r>
            <a:r>
              <a:rPr lang="it-IT" sz="1200" b="1" dirty="0" err="1" smtClean="0">
                <a:solidFill>
                  <a:schemeClr val="bg2"/>
                </a:solidFill>
              </a:rPr>
              <a:t>ipogonadismo</a:t>
            </a:r>
            <a:r>
              <a:rPr lang="it-IT" sz="1200" b="1" dirty="0" smtClean="0">
                <a:solidFill>
                  <a:schemeClr val="bg2"/>
                </a:solidFill>
              </a:rPr>
              <a:t> in terapia con testosterone (n=78) e in uomini sani di pari età (n=75)</a:t>
            </a:r>
            <a:endParaRPr lang="it-IT" sz="1200" b="1" dirty="0">
              <a:solidFill>
                <a:schemeClr val="bg2"/>
              </a:solidFill>
            </a:endParaRPr>
          </a:p>
        </p:txBody>
      </p:sp>
      <p:grpSp>
        <p:nvGrpSpPr>
          <p:cNvPr id="2" name="Group 3"/>
          <p:cNvGrpSpPr>
            <a:grpSpLocks/>
          </p:cNvGrpSpPr>
          <p:nvPr/>
        </p:nvGrpSpPr>
        <p:grpSpPr bwMode="auto">
          <a:xfrm>
            <a:off x="1198418" y="2172373"/>
            <a:ext cx="5965841" cy="3906996"/>
            <a:chOff x="646" y="820"/>
            <a:chExt cx="4777" cy="2983"/>
          </a:xfrm>
        </p:grpSpPr>
        <p:sp>
          <p:nvSpPr>
            <p:cNvPr id="88072" name="Text Box 5"/>
            <p:cNvSpPr txBox="1">
              <a:spLocks noChangeArrowheads="1"/>
            </p:cNvSpPr>
            <p:nvPr/>
          </p:nvSpPr>
          <p:spPr bwMode="auto">
            <a:xfrm rot="16200000">
              <a:off x="-312" y="2015"/>
              <a:ext cx="2162" cy="246"/>
            </a:xfrm>
            <a:prstGeom prst="rect">
              <a:avLst/>
            </a:prstGeom>
            <a:noFill/>
            <a:ln w="9525">
              <a:noFill/>
              <a:miter lim="800000"/>
              <a:headEnd/>
              <a:tailEnd/>
            </a:ln>
          </p:spPr>
          <p:txBody>
            <a:bodyPr wrap="none">
              <a:spAutoFit/>
            </a:bodyPr>
            <a:lstStyle/>
            <a:p>
              <a:pPr eaLnBrk="0" hangingPunct="0"/>
              <a:r>
                <a:rPr lang="en-US" sz="1400" b="1" dirty="0" err="1" smtClean="0">
                  <a:solidFill>
                    <a:srgbClr val="0070C0"/>
                  </a:solidFill>
                </a:rPr>
                <a:t>Flusso</a:t>
              </a:r>
              <a:r>
                <a:rPr lang="en-US" sz="1400" b="1" dirty="0" smtClean="0">
                  <a:solidFill>
                    <a:srgbClr val="0070C0"/>
                  </a:solidFill>
                </a:rPr>
                <a:t> </a:t>
              </a:r>
              <a:r>
                <a:rPr lang="en-US" sz="1400" b="1" dirty="0" err="1" smtClean="0">
                  <a:solidFill>
                    <a:srgbClr val="0070C0"/>
                  </a:solidFill>
                </a:rPr>
                <a:t>urinario</a:t>
              </a:r>
              <a:r>
                <a:rPr lang="en-US" sz="1400" b="1" dirty="0" smtClean="0">
                  <a:solidFill>
                    <a:srgbClr val="0070C0"/>
                  </a:solidFill>
                </a:rPr>
                <a:t> </a:t>
              </a:r>
              <a:r>
                <a:rPr lang="en-US" sz="1400" b="1" dirty="0" err="1" smtClean="0">
                  <a:solidFill>
                    <a:srgbClr val="0070C0"/>
                  </a:solidFill>
                </a:rPr>
                <a:t>massimo</a:t>
              </a:r>
              <a:r>
                <a:rPr lang="en-US" sz="1400" b="1" dirty="0" smtClean="0">
                  <a:solidFill>
                    <a:srgbClr val="0070C0"/>
                  </a:solidFill>
                </a:rPr>
                <a:t> </a:t>
              </a:r>
              <a:r>
                <a:rPr lang="en-US" sz="1400" b="1" dirty="0">
                  <a:solidFill>
                    <a:srgbClr val="0070C0"/>
                  </a:solidFill>
                </a:rPr>
                <a:t>(ml/s)</a:t>
              </a:r>
            </a:p>
          </p:txBody>
        </p:sp>
        <p:sp>
          <p:nvSpPr>
            <p:cNvPr id="88073" name="Text Box 6"/>
            <p:cNvSpPr txBox="1">
              <a:spLocks noChangeArrowheads="1"/>
            </p:cNvSpPr>
            <p:nvPr/>
          </p:nvSpPr>
          <p:spPr bwMode="auto">
            <a:xfrm>
              <a:off x="1248" y="3404"/>
              <a:ext cx="1516" cy="399"/>
            </a:xfrm>
            <a:prstGeom prst="rect">
              <a:avLst/>
            </a:prstGeom>
            <a:noFill/>
            <a:ln w="9525">
              <a:noFill/>
              <a:miter lim="800000"/>
              <a:headEnd/>
              <a:tailEnd/>
            </a:ln>
          </p:spPr>
          <p:txBody>
            <a:bodyPr wrap="none">
              <a:spAutoFit/>
            </a:bodyPr>
            <a:lstStyle/>
            <a:p>
              <a:pPr algn="ctr" eaLnBrk="0" hangingPunct="0"/>
              <a:r>
                <a:rPr lang="en-US" sz="1400" b="1" dirty="0" err="1" smtClean="0">
                  <a:solidFill>
                    <a:srgbClr val="0070C0"/>
                  </a:solidFill>
                </a:rPr>
                <a:t>Uomini</a:t>
              </a:r>
              <a:r>
                <a:rPr lang="en-US" sz="1400" b="1" dirty="0" smtClean="0">
                  <a:solidFill>
                    <a:srgbClr val="0070C0"/>
                  </a:solidFill>
                </a:rPr>
                <a:t> </a:t>
              </a:r>
              <a:r>
                <a:rPr lang="en-US" sz="1400" b="1" dirty="0" err="1" smtClean="0">
                  <a:solidFill>
                    <a:srgbClr val="0070C0"/>
                  </a:solidFill>
                </a:rPr>
                <a:t>ipogonadici</a:t>
              </a:r>
              <a:r>
                <a:rPr lang="en-US" sz="1400" b="1" dirty="0" smtClean="0">
                  <a:solidFill>
                    <a:srgbClr val="0070C0"/>
                  </a:solidFill>
                </a:rPr>
                <a:t> </a:t>
              </a:r>
              <a:endParaRPr lang="en-US" sz="1400" b="1" dirty="0">
                <a:solidFill>
                  <a:srgbClr val="0070C0"/>
                </a:solidFill>
              </a:endParaRPr>
            </a:p>
            <a:p>
              <a:pPr algn="ctr" eaLnBrk="0" hangingPunct="0"/>
              <a:r>
                <a:rPr lang="en-US" sz="1400" b="1" dirty="0" smtClean="0">
                  <a:solidFill>
                    <a:srgbClr val="0070C0"/>
                  </a:solidFill>
                </a:rPr>
                <a:t>non in </a:t>
              </a:r>
              <a:r>
                <a:rPr lang="en-US" sz="1400" b="1" dirty="0" err="1" smtClean="0">
                  <a:solidFill>
                    <a:srgbClr val="0070C0"/>
                  </a:solidFill>
                </a:rPr>
                <a:t>terapia</a:t>
              </a:r>
              <a:endParaRPr lang="en-US" sz="1400" b="1" dirty="0">
                <a:solidFill>
                  <a:srgbClr val="0070C0"/>
                </a:solidFill>
              </a:endParaRPr>
            </a:p>
          </p:txBody>
        </p:sp>
        <p:sp>
          <p:nvSpPr>
            <p:cNvPr id="88074" name="Text Box 7"/>
            <p:cNvSpPr txBox="1">
              <a:spLocks noChangeArrowheads="1"/>
            </p:cNvSpPr>
            <p:nvPr/>
          </p:nvSpPr>
          <p:spPr bwMode="auto">
            <a:xfrm>
              <a:off x="2697" y="3404"/>
              <a:ext cx="1516" cy="399"/>
            </a:xfrm>
            <a:prstGeom prst="rect">
              <a:avLst/>
            </a:prstGeom>
            <a:noFill/>
            <a:ln w="9525">
              <a:noFill/>
              <a:miter lim="800000"/>
              <a:headEnd/>
              <a:tailEnd/>
            </a:ln>
          </p:spPr>
          <p:txBody>
            <a:bodyPr wrap="none">
              <a:spAutoFit/>
            </a:bodyPr>
            <a:lstStyle/>
            <a:p>
              <a:pPr algn="ctr" eaLnBrk="0" hangingPunct="0"/>
              <a:r>
                <a:rPr lang="en-US" sz="1400" b="1" dirty="0" err="1" smtClean="0">
                  <a:solidFill>
                    <a:srgbClr val="0070C0"/>
                  </a:solidFill>
                </a:rPr>
                <a:t>Uomini</a:t>
              </a:r>
              <a:r>
                <a:rPr lang="en-US" sz="1400" b="1" dirty="0" smtClean="0">
                  <a:solidFill>
                    <a:srgbClr val="0070C0"/>
                  </a:solidFill>
                </a:rPr>
                <a:t> </a:t>
              </a:r>
              <a:r>
                <a:rPr lang="en-US" sz="1400" b="1" dirty="0" err="1" smtClean="0">
                  <a:solidFill>
                    <a:srgbClr val="0070C0"/>
                  </a:solidFill>
                </a:rPr>
                <a:t>ipogonadici</a:t>
              </a:r>
              <a:r>
                <a:rPr lang="en-US" sz="1400" b="1" dirty="0" smtClean="0">
                  <a:solidFill>
                    <a:srgbClr val="0070C0"/>
                  </a:solidFill>
                </a:rPr>
                <a:t> </a:t>
              </a:r>
              <a:endParaRPr lang="en-US" sz="1400" b="1" dirty="0">
                <a:solidFill>
                  <a:srgbClr val="0070C0"/>
                </a:solidFill>
              </a:endParaRPr>
            </a:p>
            <a:p>
              <a:pPr algn="ctr" eaLnBrk="0" hangingPunct="0"/>
              <a:r>
                <a:rPr lang="en-US" sz="1400" b="1" dirty="0" smtClean="0">
                  <a:solidFill>
                    <a:srgbClr val="0070C0"/>
                  </a:solidFill>
                </a:rPr>
                <a:t>in </a:t>
              </a:r>
              <a:r>
                <a:rPr lang="en-US" sz="1400" b="1" dirty="0" err="1" smtClean="0">
                  <a:solidFill>
                    <a:srgbClr val="0070C0"/>
                  </a:solidFill>
                </a:rPr>
                <a:t>terapia</a:t>
              </a:r>
              <a:endParaRPr lang="en-US" sz="1400" b="1" dirty="0">
                <a:solidFill>
                  <a:srgbClr val="0070C0"/>
                </a:solidFill>
              </a:endParaRPr>
            </a:p>
          </p:txBody>
        </p:sp>
        <p:sp>
          <p:nvSpPr>
            <p:cNvPr id="88075" name="Text Box 8"/>
            <p:cNvSpPr txBox="1">
              <a:spLocks noChangeArrowheads="1"/>
            </p:cNvSpPr>
            <p:nvPr/>
          </p:nvSpPr>
          <p:spPr bwMode="auto">
            <a:xfrm>
              <a:off x="4432" y="3404"/>
              <a:ext cx="674" cy="399"/>
            </a:xfrm>
            <a:prstGeom prst="rect">
              <a:avLst/>
            </a:prstGeom>
            <a:noFill/>
            <a:ln w="9525">
              <a:noFill/>
              <a:miter lim="800000"/>
              <a:headEnd/>
              <a:tailEnd/>
            </a:ln>
          </p:spPr>
          <p:txBody>
            <a:bodyPr wrap="none">
              <a:spAutoFit/>
            </a:bodyPr>
            <a:lstStyle/>
            <a:p>
              <a:pPr algn="ctr" eaLnBrk="0" hangingPunct="0"/>
              <a:r>
                <a:rPr lang="en-US" sz="1400" b="1" dirty="0" err="1" smtClean="0">
                  <a:solidFill>
                    <a:srgbClr val="0070C0"/>
                  </a:solidFill>
                </a:rPr>
                <a:t>Uomini</a:t>
              </a:r>
              <a:r>
                <a:rPr lang="en-US" sz="1400" b="1" dirty="0" smtClean="0">
                  <a:solidFill>
                    <a:srgbClr val="0070C0"/>
                  </a:solidFill>
                </a:rPr>
                <a:t> </a:t>
              </a:r>
              <a:endParaRPr lang="en-US" sz="1400" b="1" dirty="0">
                <a:solidFill>
                  <a:srgbClr val="0070C0"/>
                </a:solidFill>
              </a:endParaRPr>
            </a:p>
            <a:p>
              <a:pPr algn="ctr" eaLnBrk="0" hangingPunct="0"/>
              <a:r>
                <a:rPr lang="en-US" sz="1400" b="1" dirty="0" err="1" smtClean="0">
                  <a:solidFill>
                    <a:srgbClr val="0070C0"/>
                  </a:solidFill>
                </a:rPr>
                <a:t>sani</a:t>
              </a:r>
              <a:endParaRPr lang="en-US" sz="1400" b="1" dirty="0">
                <a:solidFill>
                  <a:srgbClr val="0070C0"/>
                </a:solidFill>
              </a:endParaRPr>
            </a:p>
          </p:txBody>
        </p:sp>
        <p:sp>
          <p:nvSpPr>
            <p:cNvPr id="88076" name="Rectangle 9"/>
            <p:cNvSpPr>
              <a:spLocks noChangeArrowheads="1"/>
            </p:cNvSpPr>
            <p:nvPr/>
          </p:nvSpPr>
          <p:spPr bwMode="auto">
            <a:xfrm>
              <a:off x="1226" y="820"/>
              <a:ext cx="4197" cy="2544"/>
            </a:xfrm>
            <a:prstGeom prst="rect">
              <a:avLst/>
            </a:prstGeom>
            <a:noFill/>
            <a:ln w="9525">
              <a:solidFill>
                <a:schemeClr val="accent1"/>
              </a:solidFill>
              <a:miter lim="800000"/>
              <a:headEnd/>
              <a:tailEnd/>
            </a:ln>
          </p:spPr>
          <p:txBody>
            <a:bodyPr/>
            <a:lstStyle/>
            <a:p>
              <a:endParaRPr lang="en-US">
                <a:solidFill>
                  <a:srgbClr val="0070C0"/>
                </a:solidFill>
              </a:endParaRPr>
            </a:p>
          </p:txBody>
        </p:sp>
        <p:sp>
          <p:nvSpPr>
            <p:cNvPr id="88077" name="Line 10"/>
            <p:cNvSpPr>
              <a:spLocks noChangeShapeType="1"/>
            </p:cNvSpPr>
            <p:nvPr/>
          </p:nvSpPr>
          <p:spPr bwMode="auto">
            <a:xfrm flipV="1">
              <a:off x="1925" y="3312"/>
              <a:ext cx="1" cy="51"/>
            </a:xfrm>
            <a:prstGeom prst="line">
              <a:avLst/>
            </a:prstGeom>
            <a:noFill/>
            <a:ln w="14288">
              <a:solidFill>
                <a:schemeClr val="accent1"/>
              </a:solidFill>
              <a:round/>
              <a:headEnd/>
              <a:tailEnd/>
            </a:ln>
          </p:spPr>
          <p:txBody>
            <a:bodyPr/>
            <a:lstStyle/>
            <a:p>
              <a:endParaRPr lang="en-GB">
                <a:solidFill>
                  <a:srgbClr val="0070C0"/>
                </a:solidFill>
              </a:endParaRPr>
            </a:p>
          </p:txBody>
        </p:sp>
        <p:sp>
          <p:nvSpPr>
            <p:cNvPr id="88078" name="Line 11"/>
            <p:cNvSpPr>
              <a:spLocks noChangeShapeType="1"/>
            </p:cNvSpPr>
            <p:nvPr/>
          </p:nvSpPr>
          <p:spPr bwMode="auto">
            <a:xfrm flipV="1">
              <a:off x="3324" y="3312"/>
              <a:ext cx="2" cy="51"/>
            </a:xfrm>
            <a:prstGeom prst="line">
              <a:avLst/>
            </a:prstGeom>
            <a:noFill/>
            <a:ln w="14288">
              <a:solidFill>
                <a:schemeClr val="accent1"/>
              </a:solidFill>
              <a:round/>
              <a:headEnd/>
              <a:tailEnd/>
            </a:ln>
          </p:spPr>
          <p:txBody>
            <a:bodyPr/>
            <a:lstStyle/>
            <a:p>
              <a:endParaRPr lang="en-GB">
                <a:solidFill>
                  <a:srgbClr val="0070C0"/>
                </a:solidFill>
              </a:endParaRPr>
            </a:p>
          </p:txBody>
        </p:sp>
        <p:sp>
          <p:nvSpPr>
            <p:cNvPr id="88079" name="Line 12"/>
            <p:cNvSpPr>
              <a:spLocks noChangeShapeType="1"/>
            </p:cNvSpPr>
            <p:nvPr/>
          </p:nvSpPr>
          <p:spPr bwMode="auto">
            <a:xfrm flipV="1">
              <a:off x="4723" y="3312"/>
              <a:ext cx="1" cy="51"/>
            </a:xfrm>
            <a:prstGeom prst="line">
              <a:avLst/>
            </a:prstGeom>
            <a:noFill/>
            <a:ln w="14288">
              <a:solidFill>
                <a:schemeClr val="accent1"/>
              </a:solidFill>
              <a:round/>
              <a:headEnd/>
              <a:tailEnd/>
            </a:ln>
          </p:spPr>
          <p:txBody>
            <a:bodyPr/>
            <a:lstStyle/>
            <a:p>
              <a:endParaRPr lang="en-GB">
                <a:solidFill>
                  <a:srgbClr val="0070C0"/>
                </a:solidFill>
              </a:endParaRPr>
            </a:p>
          </p:txBody>
        </p:sp>
        <p:sp>
          <p:nvSpPr>
            <p:cNvPr id="88080" name="Line 13"/>
            <p:cNvSpPr>
              <a:spLocks noChangeShapeType="1"/>
            </p:cNvSpPr>
            <p:nvPr/>
          </p:nvSpPr>
          <p:spPr bwMode="auto">
            <a:xfrm>
              <a:off x="1227" y="3068"/>
              <a:ext cx="53" cy="1"/>
            </a:xfrm>
            <a:prstGeom prst="line">
              <a:avLst/>
            </a:prstGeom>
            <a:noFill/>
            <a:ln w="14288">
              <a:solidFill>
                <a:schemeClr val="accent1"/>
              </a:solidFill>
              <a:round/>
              <a:headEnd/>
              <a:tailEnd/>
            </a:ln>
          </p:spPr>
          <p:txBody>
            <a:bodyPr/>
            <a:lstStyle/>
            <a:p>
              <a:endParaRPr lang="en-GB">
                <a:solidFill>
                  <a:srgbClr val="0070C0"/>
                </a:solidFill>
              </a:endParaRPr>
            </a:p>
          </p:txBody>
        </p:sp>
        <p:sp>
          <p:nvSpPr>
            <p:cNvPr id="88081" name="Line 14"/>
            <p:cNvSpPr>
              <a:spLocks noChangeShapeType="1"/>
            </p:cNvSpPr>
            <p:nvPr/>
          </p:nvSpPr>
          <p:spPr bwMode="auto">
            <a:xfrm>
              <a:off x="1227" y="2772"/>
              <a:ext cx="53" cy="1"/>
            </a:xfrm>
            <a:prstGeom prst="line">
              <a:avLst/>
            </a:prstGeom>
            <a:noFill/>
            <a:ln w="14288">
              <a:solidFill>
                <a:schemeClr val="accent1"/>
              </a:solidFill>
              <a:round/>
              <a:headEnd/>
              <a:tailEnd/>
            </a:ln>
          </p:spPr>
          <p:txBody>
            <a:bodyPr/>
            <a:lstStyle/>
            <a:p>
              <a:endParaRPr lang="en-GB">
                <a:solidFill>
                  <a:srgbClr val="0070C0"/>
                </a:solidFill>
              </a:endParaRPr>
            </a:p>
          </p:txBody>
        </p:sp>
        <p:sp>
          <p:nvSpPr>
            <p:cNvPr id="88082" name="Line 15"/>
            <p:cNvSpPr>
              <a:spLocks noChangeShapeType="1"/>
            </p:cNvSpPr>
            <p:nvPr/>
          </p:nvSpPr>
          <p:spPr bwMode="auto">
            <a:xfrm>
              <a:off x="1227" y="2476"/>
              <a:ext cx="53" cy="1"/>
            </a:xfrm>
            <a:prstGeom prst="line">
              <a:avLst/>
            </a:prstGeom>
            <a:noFill/>
            <a:ln w="14288">
              <a:solidFill>
                <a:schemeClr val="accent1"/>
              </a:solidFill>
              <a:round/>
              <a:headEnd/>
              <a:tailEnd/>
            </a:ln>
          </p:spPr>
          <p:txBody>
            <a:bodyPr/>
            <a:lstStyle/>
            <a:p>
              <a:endParaRPr lang="en-GB">
                <a:solidFill>
                  <a:srgbClr val="0070C0"/>
                </a:solidFill>
              </a:endParaRPr>
            </a:p>
          </p:txBody>
        </p:sp>
        <p:sp>
          <p:nvSpPr>
            <p:cNvPr id="88083" name="Line 16"/>
            <p:cNvSpPr>
              <a:spLocks noChangeShapeType="1"/>
            </p:cNvSpPr>
            <p:nvPr/>
          </p:nvSpPr>
          <p:spPr bwMode="auto">
            <a:xfrm>
              <a:off x="1227" y="2180"/>
              <a:ext cx="53" cy="1"/>
            </a:xfrm>
            <a:prstGeom prst="line">
              <a:avLst/>
            </a:prstGeom>
            <a:noFill/>
            <a:ln w="14288">
              <a:solidFill>
                <a:schemeClr val="accent1"/>
              </a:solidFill>
              <a:round/>
              <a:headEnd/>
              <a:tailEnd/>
            </a:ln>
          </p:spPr>
          <p:txBody>
            <a:bodyPr/>
            <a:lstStyle/>
            <a:p>
              <a:endParaRPr lang="en-GB">
                <a:solidFill>
                  <a:srgbClr val="0070C0"/>
                </a:solidFill>
              </a:endParaRPr>
            </a:p>
          </p:txBody>
        </p:sp>
        <p:sp>
          <p:nvSpPr>
            <p:cNvPr id="88084" name="Line 17"/>
            <p:cNvSpPr>
              <a:spLocks noChangeShapeType="1"/>
            </p:cNvSpPr>
            <p:nvPr/>
          </p:nvSpPr>
          <p:spPr bwMode="auto">
            <a:xfrm>
              <a:off x="1227" y="1885"/>
              <a:ext cx="53" cy="1"/>
            </a:xfrm>
            <a:prstGeom prst="line">
              <a:avLst/>
            </a:prstGeom>
            <a:noFill/>
            <a:ln w="14288">
              <a:solidFill>
                <a:schemeClr val="accent1"/>
              </a:solidFill>
              <a:round/>
              <a:headEnd/>
              <a:tailEnd/>
            </a:ln>
          </p:spPr>
          <p:txBody>
            <a:bodyPr/>
            <a:lstStyle/>
            <a:p>
              <a:endParaRPr lang="en-GB">
                <a:solidFill>
                  <a:srgbClr val="0070C0"/>
                </a:solidFill>
              </a:endParaRPr>
            </a:p>
          </p:txBody>
        </p:sp>
        <p:sp>
          <p:nvSpPr>
            <p:cNvPr id="88085" name="Line 18"/>
            <p:cNvSpPr>
              <a:spLocks noChangeShapeType="1"/>
            </p:cNvSpPr>
            <p:nvPr/>
          </p:nvSpPr>
          <p:spPr bwMode="auto">
            <a:xfrm>
              <a:off x="1227" y="1588"/>
              <a:ext cx="53" cy="1"/>
            </a:xfrm>
            <a:prstGeom prst="line">
              <a:avLst/>
            </a:prstGeom>
            <a:noFill/>
            <a:ln w="14288">
              <a:solidFill>
                <a:schemeClr val="accent1"/>
              </a:solidFill>
              <a:round/>
              <a:headEnd/>
              <a:tailEnd/>
            </a:ln>
          </p:spPr>
          <p:txBody>
            <a:bodyPr/>
            <a:lstStyle/>
            <a:p>
              <a:endParaRPr lang="en-GB">
                <a:solidFill>
                  <a:srgbClr val="0070C0"/>
                </a:solidFill>
              </a:endParaRPr>
            </a:p>
          </p:txBody>
        </p:sp>
        <p:sp>
          <p:nvSpPr>
            <p:cNvPr id="88086" name="Line 19"/>
            <p:cNvSpPr>
              <a:spLocks noChangeShapeType="1"/>
            </p:cNvSpPr>
            <p:nvPr/>
          </p:nvSpPr>
          <p:spPr bwMode="auto">
            <a:xfrm>
              <a:off x="1227" y="1293"/>
              <a:ext cx="53" cy="1"/>
            </a:xfrm>
            <a:prstGeom prst="line">
              <a:avLst/>
            </a:prstGeom>
            <a:noFill/>
            <a:ln w="14288">
              <a:solidFill>
                <a:schemeClr val="accent1"/>
              </a:solidFill>
              <a:round/>
              <a:headEnd/>
              <a:tailEnd/>
            </a:ln>
          </p:spPr>
          <p:txBody>
            <a:bodyPr/>
            <a:lstStyle/>
            <a:p>
              <a:endParaRPr lang="en-GB">
                <a:solidFill>
                  <a:srgbClr val="0070C0"/>
                </a:solidFill>
              </a:endParaRPr>
            </a:p>
          </p:txBody>
        </p:sp>
        <p:sp>
          <p:nvSpPr>
            <p:cNvPr id="88087" name="Line 20"/>
            <p:cNvSpPr>
              <a:spLocks noChangeShapeType="1"/>
            </p:cNvSpPr>
            <p:nvPr/>
          </p:nvSpPr>
          <p:spPr bwMode="auto">
            <a:xfrm>
              <a:off x="1227" y="996"/>
              <a:ext cx="53" cy="1"/>
            </a:xfrm>
            <a:prstGeom prst="line">
              <a:avLst/>
            </a:prstGeom>
            <a:noFill/>
            <a:ln w="14288">
              <a:solidFill>
                <a:schemeClr val="accent1"/>
              </a:solidFill>
              <a:round/>
              <a:headEnd/>
              <a:tailEnd/>
            </a:ln>
          </p:spPr>
          <p:txBody>
            <a:bodyPr/>
            <a:lstStyle/>
            <a:p>
              <a:endParaRPr lang="en-GB">
                <a:solidFill>
                  <a:srgbClr val="0070C0"/>
                </a:solidFill>
              </a:endParaRPr>
            </a:p>
          </p:txBody>
        </p:sp>
        <p:sp>
          <p:nvSpPr>
            <p:cNvPr id="88088" name="Rectangle 21"/>
            <p:cNvSpPr>
              <a:spLocks noChangeArrowheads="1"/>
            </p:cNvSpPr>
            <p:nvPr/>
          </p:nvSpPr>
          <p:spPr bwMode="auto">
            <a:xfrm>
              <a:off x="1060" y="3277"/>
              <a:ext cx="79" cy="164"/>
            </a:xfrm>
            <a:prstGeom prst="rect">
              <a:avLst/>
            </a:prstGeom>
            <a:noFill/>
            <a:ln w="9525">
              <a:noFill/>
              <a:miter lim="800000"/>
              <a:headEnd/>
              <a:tailEnd/>
            </a:ln>
          </p:spPr>
          <p:txBody>
            <a:bodyPr wrap="none" lIns="0" tIns="0" rIns="0" bIns="0">
              <a:spAutoFit/>
            </a:bodyPr>
            <a:lstStyle/>
            <a:p>
              <a:pPr eaLnBrk="0" hangingPunct="0"/>
              <a:r>
                <a:rPr lang="de-DE" sz="1400" dirty="0">
                  <a:solidFill>
                    <a:srgbClr val="0070C0"/>
                  </a:solidFill>
                </a:rPr>
                <a:t>0</a:t>
              </a:r>
            </a:p>
          </p:txBody>
        </p:sp>
        <p:sp>
          <p:nvSpPr>
            <p:cNvPr id="88089" name="Rectangle 22"/>
            <p:cNvSpPr>
              <a:spLocks noChangeArrowheads="1"/>
            </p:cNvSpPr>
            <p:nvPr/>
          </p:nvSpPr>
          <p:spPr bwMode="auto">
            <a:xfrm>
              <a:off x="1060" y="2916"/>
              <a:ext cx="81" cy="169"/>
            </a:xfrm>
            <a:prstGeom prst="rect">
              <a:avLst/>
            </a:prstGeom>
            <a:noFill/>
            <a:ln w="9525">
              <a:noFill/>
              <a:miter lim="800000"/>
              <a:headEnd/>
              <a:tailEnd/>
            </a:ln>
          </p:spPr>
          <p:txBody>
            <a:bodyPr wrap="none" lIns="0" tIns="0" rIns="0" bIns="0">
              <a:spAutoFit/>
            </a:bodyPr>
            <a:lstStyle/>
            <a:p>
              <a:pPr eaLnBrk="0" hangingPunct="0"/>
              <a:r>
                <a:rPr lang="de-DE" sz="1400" dirty="0">
                  <a:solidFill>
                    <a:srgbClr val="0070C0"/>
                  </a:solidFill>
                </a:rPr>
                <a:t>5</a:t>
              </a:r>
            </a:p>
          </p:txBody>
        </p:sp>
        <p:sp>
          <p:nvSpPr>
            <p:cNvPr id="88090" name="Rectangle 23"/>
            <p:cNvSpPr>
              <a:spLocks noChangeArrowheads="1"/>
            </p:cNvSpPr>
            <p:nvPr/>
          </p:nvSpPr>
          <p:spPr bwMode="auto">
            <a:xfrm>
              <a:off x="972" y="2619"/>
              <a:ext cx="157" cy="164"/>
            </a:xfrm>
            <a:prstGeom prst="rect">
              <a:avLst/>
            </a:prstGeom>
            <a:noFill/>
            <a:ln w="9525">
              <a:noFill/>
              <a:miter lim="800000"/>
              <a:headEnd/>
              <a:tailEnd/>
            </a:ln>
          </p:spPr>
          <p:txBody>
            <a:bodyPr wrap="none" lIns="0" tIns="0" rIns="0" bIns="0">
              <a:spAutoFit/>
            </a:bodyPr>
            <a:lstStyle/>
            <a:p>
              <a:pPr eaLnBrk="0" hangingPunct="0"/>
              <a:r>
                <a:rPr lang="de-DE" sz="1400" dirty="0">
                  <a:solidFill>
                    <a:srgbClr val="0070C0"/>
                  </a:solidFill>
                </a:rPr>
                <a:t>10</a:t>
              </a:r>
            </a:p>
          </p:txBody>
        </p:sp>
        <p:sp>
          <p:nvSpPr>
            <p:cNvPr id="88091" name="Rectangle 24"/>
            <p:cNvSpPr>
              <a:spLocks noChangeArrowheads="1"/>
            </p:cNvSpPr>
            <p:nvPr/>
          </p:nvSpPr>
          <p:spPr bwMode="auto">
            <a:xfrm>
              <a:off x="972" y="2324"/>
              <a:ext cx="157" cy="164"/>
            </a:xfrm>
            <a:prstGeom prst="rect">
              <a:avLst/>
            </a:prstGeom>
            <a:noFill/>
            <a:ln w="9525">
              <a:noFill/>
              <a:miter lim="800000"/>
              <a:headEnd/>
              <a:tailEnd/>
            </a:ln>
          </p:spPr>
          <p:txBody>
            <a:bodyPr wrap="none" lIns="0" tIns="0" rIns="0" bIns="0">
              <a:spAutoFit/>
            </a:bodyPr>
            <a:lstStyle/>
            <a:p>
              <a:pPr eaLnBrk="0" hangingPunct="0"/>
              <a:r>
                <a:rPr lang="de-DE" sz="1400" dirty="0">
                  <a:solidFill>
                    <a:srgbClr val="0070C0"/>
                  </a:solidFill>
                </a:rPr>
                <a:t>15</a:t>
              </a:r>
            </a:p>
          </p:txBody>
        </p:sp>
        <p:sp>
          <p:nvSpPr>
            <p:cNvPr id="88092" name="Rectangle 25"/>
            <p:cNvSpPr>
              <a:spLocks noChangeArrowheads="1"/>
            </p:cNvSpPr>
            <p:nvPr/>
          </p:nvSpPr>
          <p:spPr bwMode="auto">
            <a:xfrm>
              <a:off x="972" y="2028"/>
              <a:ext cx="157" cy="164"/>
            </a:xfrm>
            <a:prstGeom prst="rect">
              <a:avLst/>
            </a:prstGeom>
            <a:noFill/>
            <a:ln w="9525">
              <a:noFill/>
              <a:miter lim="800000"/>
              <a:headEnd/>
              <a:tailEnd/>
            </a:ln>
          </p:spPr>
          <p:txBody>
            <a:bodyPr wrap="none" lIns="0" tIns="0" rIns="0" bIns="0">
              <a:spAutoFit/>
            </a:bodyPr>
            <a:lstStyle/>
            <a:p>
              <a:pPr eaLnBrk="0" hangingPunct="0"/>
              <a:r>
                <a:rPr lang="de-DE" sz="1400" dirty="0">
                  <a:solidFill>
                    <a:srgbClr val="0070C0"/>
                  </a:solidFill>
                </a:rPr>
                <a:t>20</a:t>
              </a:r>
            </a:p>
          </p:txBody>
        </p:sp>
        <p:sp>
          <p:nvSpPr>
            <p:cNvPr id="88093" name="Rectangle 26"/>
            <p:cNvSpPr>
              <a:spLocks noChangeArrowheads="1"/>
            </p:cNvSpPr>
            <p:nvPr/>
          </p:nvSpPr>
          <p:spPr bwMode="auto">
            <a:xfrm>
              <a:off x="972" y="1732"/>
              <a:ext cx="157" cy="164"/>
            </a:xfrm>
            <a:prstGeom prst="rect">
              <a:avLst/>
            </a:prstGeom>
            <a:noFill/>
            <a:ln w="9525">
              <a:noFill/>
              <a:miter lim="800000"/>
              <a:headEnd/>
              <a:tailEnd/>
            </a:ln>
          </p:spPr>
          <p:txBody>
            <a:bodyPr wrap="none" lIns="0" tIns="0" rIns="0" bIns="0">
              <a:spAutoFit/>
            </a:bodyPr>
            <a:lstStyle/>
            <a:p>
              <a:pPr eaLnBrk="0" hangingPunct="0"/>
              <a:r>
                <a:rPr lang="de-DE" sz="1400" dirty="0">
                  <a:solidFill>
                    <a:srgbClr val="0070C0"/>
                  </a:solidFill>
                </a:rPr>
                <a:t>25</a:t>
              </a:r>
            </a:p>
          </p:txBody>
        </p:sp>
        <p:sp>
          <p:nvSpPr>
            <p:cNvPr id="88094" name="Rectangle 27"/>
            <p:cNvSpPr>
              <a:spLocks noChangeArrowheads="1"/>
            </p:cNvSpPr>
            <p:nvPr/>
          </p:nvSpPr>
          <p:spPr bwMode="auto">
            <a:xfrm>
              <a:off x="972" y="1473"/>
              <a:ext cx="157" cy="164"/>
            </a:xfrm>
            <a:prstGeom prst="rect">
              <a:avLst/>
            </a:prstGeom>
            <a:noFill/>
            <a:ln w="9525">
              <a:noFill/>
              <a:miter lim="800000"/>
              <a:headEnd/>
              <a:tailEnd/>
            </a:ln>
          </p:spPr>
          <p:txBody>
            <a:bodyPr wrap="none" lIns="0" tIns="0" rIns="0" bIns="0">
              <a:spAutoFit/>
            </a:bodyPr>
            <a:lstStyle/>
            <a:p>
              <a:pPr eaLnBrk="0" hangingPunct="0"/>
              <a:r>
                <a:rPr lang="de-DE" sz="1400" dirty="0">
                  <a:solidFill>
                    <a:srgbClr val="0070C0"/>
                  </a:solidFill>
                </a:rPr>
                <a:t>30</a:t>
              </a:r>
            </a:p>
          </p:txBody>
        </p:sp>
        <p:sp>
          <p:nvSpPr>
            <p:cNvPr id="88095" name="Rectangle 28"/>
            <p:cNvSpPr>
              <a:spLocks noChangeArrowheads="1"/>
            </p:cNvSpPr>
            <p:nvPr/>
          </p:nvSpPr>
          <p:spPr bwMode="auto">
            <a:xfrm>
              <a:off x="972" y="1177"/>
              <a:ext cx="157" cy="164"/>
            </a:xfrm>
            <a:prstGeom prst="rect">
              <a:avLst/>
            </a:prstGeom>
            <a:noFill/>
            <a:ln w="9525">
              <a:noFill/>
              <a:miter lim="800000"/>
              <a:headEnd/>
              <a:tailEnd/>
            </a:ln>
          </p:spPr>
          <p:txBody>
            <a:bodyPr wrap="none" lIns="0" tIns="0" rIns="0" bIns="0">
              <a:spAutoFit/>
            </a:bodyPr>
            <a:lstStyle/>
            <a:p>
              <a:pPr eaLnBrk="0" hangingPunct="0"/>
              <a:r>
                <a:rPr lang="de-DE" sz="1400" dirty="0">
                  <a:solidFill>
                    <a:srgbClr val="0070C0"/>
                  </a:solidFill>
                </a:rPr>
                <a:t>35</a:t>
              </a:r>
            </a:p>
          </p:txBody>
        </p:sp>
        <p:sp>
          <p:nvSpPr>
            <p:cNvPr id="88096" name="Rectangle 29"/>
            <p:cNvSpPr>
              <a:spLocks noChangeArrowheads="1"/>
            </p:cNvSpPr>
            <p:nvPr/>
          </p:nvSpPr>
          <p:spPr bwMode="auto">
            <a:xfrm>
              <a:off x="972" y="909"/>
              <a:ext cx="157" cy="164"/>
            </a:xfrm>
            <a:prstGeom prst="rect">
              <a:avLst/>
            </a:prstGeom>
            <a:noFill/>
            <a:ln w="9525">
              <a:noFill/>
              <a:miter lim="800000"/>
              <a:headEnd/>
              <a:tailEnd/>
            </a:ln>
          </p:spPr>
          <p:txBody>
            <a:bodyPr wrap="none" lIns="0" tIns="0" rIns="0" bIns="0">
              <a:spAutoFit/>
            </a:bodyPr>
            <a:lstStyle/>
            <a:p>
              <a:pPr eaLnBrk="0" hangingPunct="0"/>
              <a:r>
                <a:rPr lang="de-DE" sz="1400" dirty="0">
                  <a:solidFill>
                    <a:srgbClr val="0070C0"/>
                  </a:solidFill>
                </a:rPr>
                <a:t>40</a:t>
              </a:r>
            </a:p>
          </p:txBody>
        </p:sp>
        <p:sp>
          <p:nvSpPr>
            <p:cNvPr id="88097" name="Line 30"/>
            <p:cNvSpPr>
              <a:spLocks noChangeShapeType="1"/>
            </p:cNvSpPr>
            <p:nvPr/>
          </p:nvSpPr>
          <p:spPr bwMode="auto">
            <a:xfrm flipH="1">
              <a:off x="5370" y="3068"/>
              <a:ext cx="53" cy="1"/>
            </a:xfrm>
            <a:prstGeom prst="line">
              <a:avLst/>
            </a:prstGeom>
            <a:noFill/>
            <a:ln w="14288">
              <a:solidFill>
                <a:schemeClr val="accent1"/>
              </a:solidFill>
              <a:round/>
              <a:headEnd/>
              <a:tailEnd/>
            </a:ln>
          </p:spPr>
          <p:txBody>
            <a:bodyPr/>
            <a:lstStyle/>
            <a:p>
              <a:endParaRPr lang="en-GB">
                <a:solidFill>
                  <a:srgbClr val="0070C0"/>
                </a:solidFill>
              </a:endParaRPr>
            </a:p>
          </p:txBody>
        </p:sp>
        <p:sp>
          <p:nvSpPr>
            <p:cNvPr id="88098" name="Line 31"/>
            <p:cNvSpPr>
              <a:spLocks noChangeShapeType="1"/>
            </p:cNvSpPr>
            <p:nvPr/>
          </p:nvSpPr>
          <p:spPr bwMode="auto">
            <a:xfrm flipH="1">
              <a:off x="5370" y="2772"/>
              <a:ext cx="53" cy="1"/>
            </a:xfrm>
            <a:prstGeom prst="line">
              <a:avLst/>
            </a:prstGeom>
            <a:noFill/>
            <a:ln w="14288">
              <a:solidFill>
                <a:schemeClr val="accent1"/>
              </a:solidFill>
              <a:round/>
              <a:headEnd/>
              <a:tailEnd/>
            </a:ln>
          </p:spPr>
          <p:txBody>
            <a:bodyPr/>
            <a:lstStyle/>
            <a:p>
              <a:endParaRPr lang="en-GB">
                <a:solidFill>
                  <a:srgbClr val="0070C0"/>
                </a:solidFill>
              </a:endParaRPr>
            </a:p>
          </p:txBody>
        </p:sp>
        <p:sp>
          <p:nvSpPr>
            <p:cNvPr id="88099" name="Line 32"/>
            <p:cNvSpPr>
              <a:spLocks noChangeShapeType="1"/>
            </p:cNvSpPr>
            <p:nvPr/>
          </p:nvSpPr>
          <p:spPr bwMode="auto">
            <a:xfrm flipH="1">
              <a:off x="5370" y="2476"/>
              <a:ext cx="53" cy="1"/>
            </a:xfrm>
            <a:prstGeom prst="line">
              <a:avLst/>
            </a:prstGeom>
            <a:noFill/>
            <a:ln w="14288">
              <a:solidFill>
                <a:schemeClr val="accent1"/>
              </a:solidFill>
              <a:round/>
              <a:headEnd/>
              <a:tailEnd/>
            </a:ln>
          </p:spPr>
          <p:txBody>
            <a:bodyPr/>
            <a:lstStyle/>
            <a:p>
              <a:endParaRPr lang="en-GB">
                <a:solidFill>
                  <a:srgbClr val="0070C0"/>
                </a:solidFill>
              </a:endParaRPr>
            </a:p>
          </p:txBody>
        </p:sp>
        <p:sp>
          <p:nvSpPr>
            <p:cNvPr id="88100" name="Line 33"/>
            <p:cNvSpPr>
              <a:spLocks noChangeShapeType="1"/>
            </p:cNvSpPr>
            <p:nvPr/>
          </p:nvSpPr>
          <p:spPr bwMode="auto">
            <a:xfrm flipH="1">
              <a:off x="5370" y="2180"/>
              <a:ext cx="53" cy="1"/>
            </a:xfrm>
            <a:prstGeom prst="line">
              <a:avLst/>
            </a:prstGeom>
            <a:noFill/>
            <a:ln w="14288">
              <a:solidFill>
                <a:schemeClr val="accent1"/>
              </a:solidFill>
              <a:round/>
              <a:headEnd/>
              <a:tailEnd/>
            </a:ln>
          </p:spPr>
          <p:txBody>
            <a:bodyPr/>
            <a:lstStyle/>
            <a:p>
              <a:endParaRPr lang="en-GB">
                <a:solidFill>
                  <a:srgbClr val="0070C0"/>
                </a:solidFill>
              </a:endParaRPr>
            </a:p>
          </p:txBody>
        </p:sp>
        <p:sp>
          <p:nvSpPr>
            <p:cNvPr id="88101" name="Line 34"/>
            <p:cNvSpPr>
              <a:spLocks noChangeShapeType="1"/>
            </p:cNvSpPr>
            <p:nvPr/>
          </p:nvSpPr>
          <p:spPr bwMode="auto">
            <a:xfrm flipH="1">
              <a:off x="5370" y="1885"/>
              <a:ext cx="53" cy="1"/>
            </a:xfrm>
            <a:prstGeom prst="line">
              <a:avLst/>
            </a:prstGeom>
            <a:noFill/>
            <a:ln w="14288">
              <a:solidFill>
                <a:schemeClr val="accent1"/>
              </a:solidFill>
              <a:round/>
              <a:headEnd/>
              <a:tailEnd/>
            </a:ln>
          </p:spPr>
          <p:txBody>
            <a:bodyPr/>
            <a:lstStyle/>
            <a:p>
              <a:endParaRPr lang="en-GB">
                <a:solidFill>
                  <a:srgbClr val="0070C0"/>
                </a:solidFill>
              </a:endParaRPr>
            </a:p>
          </p:txBody>
        </p:sp>
        <p:sp>
          <p:nvSpPr>
            <p:cNvPr id="88102" name="Line 35"/>
            <p:cNvSpPr>
              <a:spLocks noChangeShapeType="1"/>
            </p:cNvSpPr>
            <p:nvPr/>
          </p:nvSpPr>
          <p:spPr bwMode="auto">
            <a:xfrm flipH="1">
              <a:off x="5370" y="1588"/>
              <a:ext cx="53" cy="1"/>
            </a:xfrm>
            <a:prstGeom prst="line">
              <a:avLst/>
            </a:prstGeom>
            <a:noFill/>
            <a:ln w="14288">
              <a:solidFill>
                <a:schemeClr val="accent1"/>
              </a:solidFill>
              <a:round/>
              <a:headEnd/>
              <a:tailEnd/>
            </a:ln>
          </p:spPr>
          <p:txBody>
            <a:bodyPr/>
            <a:lstStyle/>
            <a:p>
              <a:endParaRPr lang="en-GB">
                <a:solidFill>
                  <a:srgbClr val="0070C0"/>
                </a:solidFill>
              </a:endParaRPr>
            </a:p>
          </p:txBody>
        </p:sp>
        <p:sp>
          <p:nvSpPr>
            <p:cNvPr id="88103" name="Line 36"/>
            <p:cNvSpPr>
              <a:spLocks noChangeShapeType="1"/>
            </p:cNvSpPr>
            <p:nvPr/>
          </p:nvSpPr>
          <p:spPr bwMode="auto">
            <a:xfrm flipH="1">
              <a:off x="5370" y="1293"/>
              <a:ext cx="53" cy="1"/>
            </a:xfrm>
            <a:prstGeom prst="line">
              <a:avLst/>
            </a:prstGeom>
            <a:noFill/>
            <a:ln w="14288">
              <a:solidFill>
                <a:schemeClr val="accent1"/>
              </a:solidFill>
              <a:round/>
              <a:headEnd/>
              <a:tailEnd/>
            </a:ln>
          </p:spPr>
          <p:txBody>
            <a:bodyPr/>
            <a:lstStyle/>
            <a:p>
              <a:endParaRPr lang="en-GB">
                <a:solidFill>
                  <a:srgbClr val="0070C0"/>
                </a:solidFill>
              </a:endParaRPr>
            </a:p>
          </p:txBody>
        </p:sp>
        <p:sp>
          <p:nvSpPr>
            <p:cNvPr id="88104" name="Line 37"/>
            <p:cNvSpPr>
              <a:spLocks noChangeShapeType="1"/>
            </p:cNvSpPr>
            <p:nvPr/>
          </p:nvSpPr>
          <p:spPr bwMode="auto">
            <a:xfrm flipH="1">
              <a:off x="5370" y="996"/>
              <a:ext cx="53" cy="1"/>
            </a:xfrm>
            <a:prstGeom prst="line">
              <a:avLst/>
            </a:prstGeom>
            <a:noFill/>
            <a:ln w="14288">
              <a:solidFill>
                <a:schemeClr val="accent1"/>
              </a:solidFill>
              <a:round/>
              <a:headEnd/>
              <a:tailEnd/>
            </a:ln>
          </p:spPr>
          <p:txBody>
            <a:bodyPr/>
            <a:lstStyle/>
            <a:p>
              <a:endParaRPr lang="en-GB">
                <a:solidFill>
                  <a:srgbClr val="0070C0"/>
                </a:solidFill>
              </a:endParaRPr>
            </a:p>
          </p:txBody>
        </p:sp>
        <p:sp>
          <p:nvSpPr>
            <p:cNvPr id="88105" name="Freeform 38"/>
            <p:cNvSpPr>
              <a:spLocks/>
            </p:cNvSpPr>
            <p:nvPr/>
          </p:nvSpPr>
          <p:spPr bwMode="auto">
            <a:xfrm>
              <a:off x="1901" y="2613"/>
              <a:ext cx="48" cy="47"/>
            </a:xfrm>
            <a:custGeom>
              <a:avLst/>
              <a:gdLst>
                <a:gd name="T0" fmla="*/ 1 w 84"/>
                <a:gd name="T1" fmla="*/ 0 h 47"/>
                <a:gd name="T2" fmla="*/ 1 w 84"/>
                <a:gd name="T3" fmla="*/ 23 h 47"/>
                <a:gd name="T4" fmla="*/ 1 w 84"/>
                <a:gd name="T5" fmla="*/ 47 h 47"/>
                <a:gd name="T6" fmla="*/ 0 w 84"/>
                <a:gd name="T7" fmla="*/ 23 h 47"/>
                <a:gd name="T8" fmla="*/ 1 w 84"/>
                <a:gd name="T9" fmla="*/ 0 h 47"/>
                <a:gd name="T10" fmla="*/ 0 60000 65536"/>
                <a:gd name="T11" fmla="*/ 0 60000 65536"/>
                <a:gd name="T12" fmla="*/ 0 60000 65536"/>
                <a:gd name="T13" fmla="*/ 0 60000 65536"/>
                <a:gd name="T14" fmla="*/ 0 60000 65536"/>
                <a:gd name="T15" fmla="*/ 0 w 84"/>
                <a:gd name="T16" fmla="*/ 0 h 47"/>
                <a:gd name="T17" fmla="*/ 84 w 84"/>
                <a:gd name="T18" fmla="*/ 47 h 47"/>
              </a:gdLst>
              <a:ahLst/>
              <a:cxnLst>
                <a:cxn ang="T10">
                  <a:pos x="T0" y="T1"/>
                </a:cxn>
                <a:cxn ang="T11">
                  <a:pos x="T2" y="T3"/>
                </a:cxn>
                <a:cxn ang="T12">
                  <a:pos x="T4" y="T5"/>
                </a:cxn>
                <a:cxn ang="T13">
                  <a:pos x="T6" y="T7"/>
                </a:cxn>
                <a:cxn ang="T14">
                  <a:pos x="T8" y="T9"/>
                </a:cxn>
              </a:cxnLst>
              <a:rect l="T15" t="T16" r="T17" b="T18"/>
              <a:pathLst>
                <a:path w="84" h="47">
                  <a:moveTo>
                    <a:pt x="42" y="0"/>
                  </a:moveTo>
                  <a:lnTo>
                    <a:pt x="84" y="23"/>
                  </a:lnTo>
                  <a:lnTo>
                    <a:pt x="42" y="47"/>
                  </a:lnTo>
                  <a:lnTo>
                    <a:pt x="0" y="23"/>
                  </a:lnTo>
                  <a:lnTo>
                    <a:pt x="42" y="0"/>
                  </a:lnTo>
                  <a:close/>
                </a:path>
              </a:pathLst>
            </a:custGeom>
            <a:noFill/>
            <a:ln w="14288">
              <a:solidFill>
                <a:schemeClr val="tx1"/>
              </a:solidFill>
              <a:round/>
              <a:headEnd/>
              <a:tailEnd/>
            </a:ln>
          </p:spPr>
          <p:txBody>
            <a:bodyPr/>
            <a:lstStyle/>
            <a:p>
              <a:endParaRPr lang="en-GB">
                <a:solidFill>
                  <a:srgbClr val="0070C0"/>
                </a:solidFill>
              </a:endParaRPr>
            </a:p>
          </p:txBody>
        </p:sp>
        <p:sp>
          <p:nvSpPr>
            <p:cNvPr id="88106" name="Freeform 39"/>
            <p:cNvSpPr>
              <a:spLocks/>
            </p:cNvSpPr>
            <p:nvPr/>
          </p:nvSpPr>
          <p:spPr bwMode="auto">
            <a:xfrm>
              <a:off x="1901" y="1345"/>
              <a:ext cx="48" cy="48"/>
            </a:xfrm>
            <a:custGeom>
              <a:avLst/>
              <a:gdLst>
                <a:gd name="T0" fmla="*/ 1 w 84"/>
                <a:gd name="T1" fmla="*/ 0 h 48"/>
                <a:gd name="T2" fmla="*/ 1 w 84"/>
                <a:gd name="T3" fmla="*/ 24 h 48"/>
                <a:gd name="T4" fmla="*/ 1 w 84"/>
                <a:gd name="T5" fmla="*/ 48 h 48"/>
                <a:gd name="T6" fmla="*/ 0 w 84"/>
                <a:gd name="T7" fmla="*/ 24 h 48"/>
                <a:gd name="T8" fmla="*/ 1 w 84"/>
                <a:gd name="T9" fmla="*/ 0 h 48"/>
                <a:gd name="T10" fmla="*/ 0 60000 65536"/>
                <a:gd name="T11" fmla="*/ 0 60000 65536"/>
                <a:gd name="T12" fmla="*/ 0 60000 65536"/>
                <a:gd name="T13" fmla="*/ 0 60000 65536"/>
                <a:gd name="T14" fmla="*/ 0 60000 65536"/>
                <a:gd name="T15" fmla="*/ 0 w 84"/>
                <a:gd name="T16" fmla="*/ 0 h 48"/>
                <a:gd name="T17" fmla="*/ 84 w 84"/>
                <a:gd name="T18" fmla="*/ 48 h 48"/>
              </a:gdLst>
              <a:ahLst/>
              <a:cxnLst>
                <a:cxn ang="T10">
                  <a:pos x="T0" y="T1"/>
                </a:cxn>
                <a:cxn ang="T11">
                  <a:pos x="T2" y="T3"/>
                </a:cxn>
                <a:cxn ang="T12">
                  <a:pos x="T4" y="T5"/>
                </a:cxn>
                <a:cxn ang="T13">
                  <a:pos x="T6" y="T7"/>
                </a:cxn>
                <a:cxn ang="T14">
                  <a:pos x="T8" y="T9"/>
                </a:cxn>
              </a:cxnLst>
              <a:rect l="T15" t="T16" r="T17" b="T18"/>
              <a:pathLst>
                <a:path w="84" h="48">
                  <a:moveTo>
                    <a:pt x="42" y="0"/>
                  </a:moveTo>
                  <a:lnTo>
                    <a:pt x="84" y="24"/>
                  </a:lnTo>
                  <a:lnTo>
                    <a:pt x="42" y="48"/>
                  </a:lnTo>
                  <a:lnTo>
                    <a:pt x="0" y="24"/>
                  </a:lnTo>
                  <a:lnTo>
                    <a:pt x="42" y="0"/>
                  </a:lnTo>
                  <a:close/>
                </a:path>
              </a:pathLst>
            </a:custGeom>
            <a:noFill/>
            <a:ln w="14288">
              <a:solidFill>
                <a:schemeClr val="tx1"/>
              </a:solidFill>
              <a:round/>
              <a:headEnd/>
              <a:tailEnd/>
            </a:ln>
          </p:spPr>
          <p:txBody>
            <a:bodyPr/>
            <a:lstStyle/>
            <a:p>
              <a:endParaRPr lang="en-GB">
                <a:solidFill>
                  <a:srgbClr val="0070C0"/>
                </a:solidFill>
              </a:endParaRPr>
            </a:p>
          </p:txBody>
        </p:sp>
        <p:sp>
          <p:nvSpPr>
            <p:cNvPr id="88107" name="Rectangle 40"/>
            <p:cNvSpPr>
              <a:spLocks noChangeArrowheads="1"/>
            </p:cNvSpPr>
            <p:nvPr/>
          </p:nvSpPr>
          <p:spPr bwMode="auto">
            <a:xfrm>
              <a:off x="1464" y="1988"/>
              <a:ext cx="923" cy="429"/>
            </a:xfrm>
            <a:prstGeom prst="rect">
              <a:avLst/>
            </a:prstGeom>
            <a:solidFill>
              <a:srgbClr val="00B0F0"/>
            </a:solidFill>
            <a:ln w="9525">
              <a:solidFill>
                <a:schemeClr val="tx1"/>
              </a:solidFill>
              <a:miter lim="800000"/>
              <a:headEnd/>
              <a:tailEnd/>
            </a:ln>
          </p:spPr>
          <p:txBody>
            <a:bodyPr/>
            <a:lstStyle/>
            <a:p>
              <a:endParaRPr lang="en-US">
                <a:solidFill>
                  <a:srgbClr val="0070C0"/>
                </a:solidFill>
              </a:endParaRPr>
            </a:p>
          </p:txBody>
        </p:sp>
        <p:sp>
          <p:nvSpPr>
            <p:cNvPr id="88108" name="Rectangle 41"/>
            <p:cNvSpPr>
              <a:spLocks noChangeArrowheads="1"/>
            </p:cNvSpPr>
            <p:nvPr/>
          </p:nvSpPr>
          <p:spPr bwMode="auto">
            <a:xfrm>
              <a:off x="1464" y="1988"/>
              <a:ext cx="923" cy="429"/>
            </a:xfrm>
            <a:prstGeom prst="rect">
              <a:avLst/>
            </a:prstGeom>
            <a:noFill/>
            <a:ln w="9525">
              <a:solidFill>
                <a:schemeClr val="tx1"/>
              </a:solidFill>
              <a:miter lim="800000"/>
              <a:headEnd/>
              <a:tailEnd/>
            </a:ln>
          </p:spPr>
          <p:txBody>
            <a:bodyPr/>
            <a:lstStyle/>
            <a:p>
              <a:endParaRPr lang="en-US">
                <a:solidFill>
                  <a:srgbClr val="0070C0"/>
                </a:solidFill>
              </a:endParaRPr>
            </a:p>
          </p:txBody>
        </p:sp>
        <p:sp>
          <p:nvSpPr>
            <p:cNvPr id="88109" name="Line 42"/>
            <p:cNvSpPr>
              <a:spLocks noChangeShapeType="1"/>
            </p:cNvSpPr>
            <p:nvPr/>
          </p:nvSpPr>
          <p:spPr bwMode="auto">
            <a:xfrm>
              <a:off x="1464" y="2180"/>
              <a:ext cx="923" cy="1"/>
            </a:xfrm>
            <a:prstGeom prst="line">
              <a:avLst/>
            </a:prstGeom>
            <a:noFill/>
            <a:ln w="9525">
              <a:solidFill>
                <a:schemeClr val="tx1"/>
              </a:solidFill>
              <a:round/>
              <a:headEnd/>
              <a:tailEnd/>
            </a:ln>
          </p:spPr>
          <p:txBody>
            <a:bodyPr/>
            <a:lstStyle/>
            <a:p>
              <a:endParaRPr lang="en-GB">
                <a:solidFill>
                  <a:srgbClr val="0070C0"/>
                </a:solidFill>
              </a:endParaRPr>
            </a:p>
          </p:txBody>
        </p:sp>
        <p:sp>
          <p:nvSpPr>
            <p:cNvPr id="88110" name="Line 43"/>
            <p:cNvSpPr>
              <a:spLocks noChangeShapeType="1"/>
            </p:cNvSpPr>
            <p:nvPr/>
          </p:nvSpPr>
          <p:spPr bwMode="auto">
            <a:xfrm>
              <a:off x="1925" y="2417"/>
              <a:ext cx="1" cy="118"/>
            </a:xfrm>
            <a:prstGeom prst="line">
              <a:avLst/>
            </a:prstGeom>
            <a:noFill/>
            <a:ln w="9525">
              <a:solidFill>
                <a:srgbClr val="000304"/>
              </a:solidFill>
              <a:round/>
              <a:headEnd/>
              <a:tailEnd/>
            </a:ln>
          </p:spPr>
          <p:txBody>
            <a:bodyPr/>
            <a:lstStyle/>
            <a:p>
              <a:endParaRPr lang="en-GB">
                <a:solidFill>
                  <a:srgbClr val="0070C0"/>
                </a:solidFill>
              </a:endParaRPr>
            </a:p>
          </p:txBody>
        </p:sp>
        <p:sp>
          <p:nvSpPr>
            <p:cNvPr id="88111" name="Line 44"/>
            <p:cNvSpPr>
              <a:spLocks noChangeShapeType="1"/>
            </p:cNvSpPr>
            <p:nvPr/>
          </p:nvSpPr>
          <p:spPr bwMode="auto">
            <a:xfrm>
              <a:off x="1823" y="2535"/>
              <a:ext cx="207" cy="1"/>
            </a:xfrm>
            <a:prstGeom prst="line">
              <a:avLst/>
            </a:prstGeom>
            <a:noFill/>
            <a:ln w="9525">
              <a:solidFill>
                <a:srgbClr val="000304"/>
              </a:solidFill>
              <a:round/>
              <a:headEnd/>
              <a:tailEnd/>
            </a:ln>
          </p:spPr>
          <p:txBody>
            <a:bodyPr/>
            <a:lstStyle/>
            <a:p>
              <a:endParaRPr lang="en-GB">
                <a:solidFill>
                  <a:srgbClr val="0070C0"/>
                </a:solidFill>
              </a:endParaRPr>
            </a:p>
          </p:txBody>
        </p:sp>
        <p:sp>
          <p:nvSpPr>
            <p:cNvPr id="88112" name="Line 45"/>
            <p:cNvSpPr>
              <a:spLocks noChangeShapeType="1"/>
            </p:cNvSpPr>
            <p:nvPr/>
          </p:nvSpPr>
          <p:spPr bwMode="auto">
            <a:xfrm flipV="1">
              <a:off x="1925" y="1470"/>
              <a:ext cx="1" cy="518"/>
            </a:xfrm>
            <a:prstGeom prst="line">
              <a:avLst/>
            </a:prstGeom>
            <a:noFill/>
            <a:ln w="9525">
              <a:solidFill>
                <a:srgbClr val="000304"/>
              </a:solidFill>
              <a:round/>
              <a:headEnd/>
              <a:tailEnd/>
            </a:ln>
          </p:spPr>
          <p:txBody>
            <a:bodyPr/>
            <a:lstStyle/>
            <a:p>
              <a:endParaRPr lang="en-GB">
                <a:solidFill>
                  <a:srgbClr val="0070C0"/>
                </a:solidFill>
              </a:endParaRPr>
            </a:p>
          </p:txBody>
        </p:sp>
        <p:sp>
          <p:nvSpPr>
            <p:cNvPr id="88113" name="Line 46"/>
            <p:cNvSpPr>
              <a:spLocks noChangeShapeType="1"/>
            </p:cNvSpPr>
            <p:nvPr/>
          </p:nvSpPr>
          <p:spPr bwMode="auto">
            <a:xfrm>
              <a:off x="1823" y="1470"/>
              <a:ext cx="207" cy="1"/>
            </a:xfrm>
            <a:prstGeom prst="line">
              <a:avLst/>
            </a:prstGeom>
            <a:noFill/>
            <a:ln w="9525">
              <a:solidFill>
                <a:srgbClr val="000304"/>
              </a:solidFill>
              <a:round/>
              <a:headEnd/>
              <a:tailEnd/>
            </a:ln>
          </p:spPr>
          <p:txBody>
            <a:bodyPr/>
            <a:lstStyle/>
            <a:p>
              <a:endParaRPr lang="en-GB">
                <a:solidFill>
                  <a:srgbClr val="0070C0"/>
                </a:solidFill>
              </a:endParaRPr>
            </a:p>
          </p:txBody>
        </p:sp>
        <p:sp>
          <p:nvSpPr>
            <p:cNvPr id="88114" name="Freeform 47"/>
            <p:cNvSpPr>
              <a:spLocks/>
            </p:cNvSpPr>
            <p:nvPr/>
          </p:nvSpPr>
          <p:spPr bwMode="auto">
            <a:xfrm>
              <a:off x="3301" y="2689"/>
              <a:ext cx="47" cy="48"/>
            </a:xfrm>
            <a:custGeom>
              <a:avLst/>
              <a:gdLst>
                <a:gd name="T0" fmla="*/ 1 w 84"/>
                <a:gd name="T1" fmla="*/ 0 h 48"/>
                <a:gd name="T2" fmla="*/ 1 w 84"/>
                <a:gd name="T3" fmla="*/ 24 h 48"/>
                <a:gd name="T4" fmla="*/ 1 w 84"/>
                <a:gd name="T5" fmla="*/ 48 h 48"/>
                <a:gd name="T6" fmla="*/ 0 w 84"/>
                <a:gd name="T7" fmla="*/ 24 h 48"/>
                <a:gd name="T8" fmla="*/ 1 w 84"/>
                <a:gd name="T9" fmla="*/ 0 h 48"/>
                <a:gd name="T10" fmla="*/ 0 60000 65536"/>
                <a:gd name="T11" fmla="*/ 0 60000 65536"/>
                <a:gd name="T12" fmla="*/ 0 60000 65536"/>
                <a:gd name="T13" fmla="*/ 0 60000 65536"/>
                <a:gd name="T14" fmla="*/ 0 60000 65536"/>
                <a:gd name="T15" fmla="*/ 0 w 84"/>
                <a:gd name="T16" fmla="*/ 0 h 48"/>
                <a:gd name="T17" fmla="*/ 84 w 84"/>
                <a:gd name="T18" fmla="*/ 48 h 48"/>
              </a:gdLst>
              <a:ahLst/>
              <a:cxnLst>
                <a:cxn ang="T10">
                  <a:pos x="T0" y="T1"/>
                </a:cxn>
                <a:cxn ang="T11">
                  <a:pos x="T2" y="T3"/>
                </a:cxn>
                <a:cxn ang="T12">
                  <a:pos x="T4" y="T5"/>
                </a:cxn>
                <a:cxn ang="T13">
                  <a:pos x="T6" y="T7"/>
                </a:cxn>
                <a:cxn ang="T14">
                  <a:pos x="T8" y="T9"/>
                </a:cxn>
              </a:cxnLst>
              <a:rect l="T15" t="T16" r="T17" b="T18"/>
              <a:pathLst>
                <a:path w="84" h="48">
                  <a:moveTo>
                    <a:pt x="42" y="0"/>
                  </a:moveTo>
                  <a:lnTo>
                    <a:pt x="84" y="24"/>
                  </a:lnTo>
                  <a:lnTo>
                    <a:pt x="42" y="48"/>
                  </a:lnTo>
                  <a:lnTo>
                    <a:pt x="0" y="24"/>
                  </a:lnTo>
                  <a:lnTo>
                    <a:pt x="42" y="0"/>
                  </a:lnTo>
                  <a:close/>
                </a:path>
              </a:pathLst>
            </a:custGeom>
            <a:noFill/>
            <a:ln w="14288">
              <a:solidFill>
                <a:schemeClr val="tx1"/>
              </a:solidFill>
              <a:round/>
              <a:headEnd/>
              <a:tailEnd/>
            </a:ln>
          </p:spPr>
          <p:txBody>
            <a:bodyPr/>
            <a:lstStyle/>
            <a:p>
              <a:endParaRPr lang="en-GB">
                <a:solidFill>
                  <a:srgbClr val="0070C0"/>
                </a:solidFill>
              </a:endParaRPr>
            </a:p>
          </p:txBody>
        </p:sp>
        <p:sp>
          <p:nvSpPr>
            <p:cNvPr id="88115" name="Freeform 48"/>
            <p:cNvSpPr>
              <a:spLocks/>
            </p:cNvSpPr>
            <p:nvPr/>
          </p:nvSpPr>
          <p:spPr bwMode="auto">
            <a:xfrm>
              <a:off x="3301" y="955"/>
              <a:ext cx="47" cy="48"/>
            </a:xfrm>
            <a:custGeom>
              <a:avLst/>
              <a:gdLst>
                <a:gd name="T0" fmla="*/ 1 w 84"/>
                <a:gd name="T1" fmla="*/ 0 h 48"/>
                <a:gd name="T2" fmla="*/ 1 w 84"/>
                <a:gd name="T3" fmla="*/ 24 h 48"/>
                <a:gd name="T4" fmla="*/ 1 w 84"/>
                <a:gd name="T5" fmla="*/ 48 h 48"/>
                <a:gd name="T6" fmla="*/ 0 w 84"/>
                <a:gd name="T7" fmla="*/ 24 h 48"/>
                <a:gd name="T8" fmla="*/ 1 w 84"/>
                <a:gd name="T9" fmla="*/ 0 h 48"/>
                <a:gd name="T10" fmla="*/ 0 60000 65536"/>
                <a:gd name="T11" fmla="*/ 0 60000 65536"/>
                <a:gd name="T12" fmla="*/ 0 60000 65536"/>
                <a:gd name="T13" fmla="*/ 0 60000 65536"/>
                <a:gd name="T14" fmla="*/ 0 60000 65536"/>
                <a:gd name="T15" fmla="*/ 0 w 84"/>
                <a:gd name="T16" fmla="*/ 0 h 48"/>
                <a:gd name="T17" fmla="*/ 84 w 84"/>
                <a:gd name="T18" fmla="*/ 48 h 48"/>
              </a:gdLst>
              <a:ahLst/>
              <a:cxnLst>
                <a:cxn ang="T10">
                  <a:pos x="T0" y="T1"/>
                </a:cxn>
                <a:cxn ang="T11">
                  <a:pos x="T2" y="T3"/>
                </a:cxn>
                <a:cxn ang="T12">
                  <a:pos x="T4" y="T5"/>
                </a:cxn>
                <a:cxn ang="T13">
                  <a:pos x="T6" y="T7"/>
                </a:cxn>
                <a:cxn ang="T14">
                  <a:pos x="T8" y="T9"/>
                </a:cxn>
              </a:cxnLst>
              <a:rect l="T15" t="T16" r="T17" b="T18"/>
              <a:pathLst>
                <a:path w="84" h="48">
                  <a:moveTo>
                    <a:pt x="42" y="0"/>
                  </a:moveTo>
                  <a:lnTo>
                    <a:pt x="84" y="24"/>
                  </a:lnTo>
                  <a:lnTo>
                    <a:pt x="42" y="48"/>
                  </a:lnTo>
                  <a:lnTo>
                    <a:pt x="0" y="24"/>
                  </a:lnTo>
                  <a:lnTo>
                    <a:pt x="42" y="0"/>
                  </a:lnTo>
                  <a:close/>
                </a:path>
              </a:pathLst>
            </a:custGeom>
            <a:noFill/>
            <a:ln w="14288">
              <a:solidFill>
                <a:schemeClr val="tx1"/>
              </a:solidFill>
              <a:round/>
              <a:headEnd/>
              <a:tailEnd/>
            </a:ln>
          </p:spPr>
          <p:txBody>
            <a:bodyPr/>
            <a:lstStyle/>
            <a:p>
              <a:endParaRPr lang="en-GB">
                <a:solidFill>
                  <a:srgbClr val="0070C0"/>
                </a:solidFill>
              </a:endParaRPr>
            </a:p>
          </p:txBody>
        </p:sp>
        <p:sp>
          <p:nvSpPr>
            <p:cNvPr id="88116" name="Rectangle 49"/>
            <p:cNvSpPr>
              <a:spLocks noChangeArrowheads="1"/>
            </p:cNvSpPr>
            <p:nvPr/>
          </p:nvSpPr>
          <p:spPr bwMode="auto">
            <a:xfrm>
              <a:off x="2862" y="1826"/>
              <a:ext cx="924" cy="650"/>
            </a:xfrm>
            <a:prstGeom prst="rect">
              <a:avLst/>
            </a:prstGeom>
            <a:solidFill>
              <a:srgbClr val="92D050"/>
            </a:solidFill>
            <a:ln w="9525">
              <a:solidFill>
                <a:schemeClr val="tx1"/>
              </a:solidFill>
              <a:miter lim="800000"/>
              <a:headEnd/>
              <a:tailEnd/>
            </a:ln>
          </p:spPr>
          <p:txBody>
            <a:bodyPr/>
            <a:lstStyle/>
            <a:p>
              <a:endParaRPr lang="en-US">
                <a:solidFill>
                  <a:srgbClr val="0070C0"/>
                </a:solidFill>
              </a:endParaRPr>
            </a:p>
          </p:txBody>
        </p:sp>
        <p:sp>
          <p:nvSpPr>
            <p:cNvPr id="88117" name="Rectangle 50"/>
            <p:cNvSpPr>
              <a:spLocks noChangeArrowheads="1"/>
            </p:cNvSpPr>
            <p:nvPr/>
          </p:nvSpPr>
          <p:spPr bwMode="auto">
            <a:xfrm>
              <a:off x="2862" y="1826"/>
              <a:ext cx="924" cy="650"/>
            </a:xfrm>
            <a:prstGeom prst="rect">
              <a:avLst/>
            </a:prstGeom>
            <a:noFill/>
            <a:ln w="9525">
              <a:solidFill>
                <a:schemeClr val="tx1"/>
              </a:solidFill>
              <a:miter lim="800000"/>
              <a:headEnd/>
              <a:tailEnd/>
            </a:ln>
          </p:spPr>
          <p:txBody>
            <a:bodyPr/>
            <a:lstStyle/>
            <a:p>
              <a:endParaRPr lang="en-US">
                <a:solidFill>
                  <a:srgbClr val="0070C0"/>
                </a:solidFill>
              </a:endParaRPr>
            </a:p>
          </p:txBody>
        </p:sp>
        <p:sp>
          <p:nvSpPr>
            <p:cNvPr id="88118" name="Line 51"/>
            <p:cNvSpPr>
              <a:spLocks noChangeShapeType="1"/>
            </p:cNvSpPr>
            <p:nvPr/>
          </p:nvSpPr>
          <p:spPr bwMode="auto">
            <a:xfrm>
              <a:off x="2862" y="2180"/>
              <a:ext cx="924" cy="1"/>
            </a:xfrm>
            <a:prstGeom prst="line">
              <a:avLst/>
            </a:prstGeom>
            <a:noFill/>
            <a:ln w="9525">
              <a:solidFill>
                <a:schemeClr val="tx1"/>
              </a:solidFill>
              <a:round/>
              <a:headEnd/>
              <a:tailEnd/>
            </a:ln>
          </p:spPr>
          <p:txBody>
            <a:bodyPr/>
            <a:lstStyle/>
            <a:p>
              <a:endParaRPr lang="en-GB">
                <a:solidFill>
                  <a:srgbClr val="0070C0"/>
                </a:solidFill>
              </a:endParaRPr>
            </a:p>
          </p:txBody>
        </p:sp>
        <p:sp>
          <p:nvSpPr>
            <p:cNvPr id="88119" name="Line 52"/>
            <p:cNvSpPr>
              <a:spLocks noChangeShapeType="1"/>
            </p:cNvSpPr>
            <p:nvPr/>
          </p:nvSpPr>
          <p:spPr bwMode="auto">
            <a:xfrm>
              <a:off x="3324" y="2476"/>
              <a:ext cx="2" cy="107"/>
            </a:xfrm>
            <a:prstGeom prst="line">
              <a:avLst/>
            </a:prstGeom>
            <a:noFill/>
            <a:ln w="9525">
              <a:solidFill>
                <a:srgbClr val="000304"/>
              </a:solidFill>
              <a:round/>
              <a:headEnd/>
              <a:tailEnd/>
            </a:ln>
          </p:spPr>
          <p:txBody>
            <a:bodyPr/>
            <a:lstStyle/>
            <a:p>
              <a:endParaRPr lang="en-GB">
                <a:solidFill>
                  <a:srgbClr val="0070C0"/>
                </a:solidFill>
              </a:endParaRPr>
            </a:p>
          </p:txBody>
        </p:sp>
        <p:sp>
          <p:nvSpPr>
            <p:cNvPr id="88120" name="Line 53"/>
            <p:cNvSpPr>
              <a:spLocks noChangeShapeType="1"/>
            </p:cNvSpPr>
            <p:nvPr/>
          </p:nvSpPr>
          <p:spPr bwMode="auto">
            <a:xfrm>
              <a:off x="3221" y="2583"/>
              <a:ext cx="207" cy="1"/>
            </a:xfrm>
            <a:prstGeom prst="line">
              <a:avLst/>
            </a:prstGeom>
            <a:noFill/>
            <a:ln w="9525">
              <a:solidFill>
                <a:srgbClr val="000304"/>
              </a:solidFill>
              <a:round/>
              <a:headEnd/>
              <a:tailEnd/>
            </a:ln>
          </p:spPr>
          <p:txBody>
            <a:bodyPr/>
            <a:lstStyle/>
            <a:p>
              <a:endParaRPr lang="en-GB">
                <a:solidFill>
                  <a:srgbClr val="0070C0"/>
                </a:solidFill>
              </a:endParaRPr>
            </a:p>
          </p:txBody>
        </p:sp>
        <p:sp>
          <p:nvSpPr>
            <p:cNvPr id="88121" name="Line 54"/>
            <p:cNvSpPr>
              <a:spLocks noChangeShapeType="1"/>
            </p:cNvSpPr>
            <p:nvPr/>
          </p:nvSpPr>
          <p:spPr bwMode="auto">
            <a:xfrm flipV="1">
              <a:off x="3324" y="1352"/>
              <a:ext cx="2" cy="474"/>
            </a:xfrm>
            <a:prstGeom prst="line">
              <a:avLst/>
            </a:prstGeom>
            <a:noFill/>
            <a:ln w="9525">
              <a:solidFill>
                <a:srgbClr val="000304"/>
              </a:solidFill>
              <a:round/>
              <a:headEnd/>
              <a:tailEnd/>
            </a:ln>
          </p:spPr>
          <p:txBody>
            <a:bodyPr/>
            <a:lstStyle/>
            <a:p>
              <a:endParaRPr lang="en-GB">
                <a:solidFill>
                  <a:srgbClr val="0070C0"/>
                </a:solidFill>
              </a:endParaRPr>
            </a:p>
          </p:txBody>
        </p:sp>
        <p:sp>
          <p:nvSpPr>
            <p:cNvPr id="88122" name="Line 55"/>
            <p:cNvSpPr>
              <a:spLocks noChangeShapeType="1"/>
            </p:cNvSpPr>
            <p:nvPr/>
          </p:nvSpPr>
          <p:spPr bwMode="auto">
            <a:xfrm>
              <a:off x="3221" y="1352"/>
              <a:ext cx="207" cy="1"/>
            </a:xfrm>
            <a:prstGeom prst="line">
              <a:avLst/>
            </a:prstGeom>
            <a:noFill/>
            <a:ln w="9525">
              <a:solidFill>
                <a:srgbClr val="000304"/>
              </a:solidFill>
              <a:round/>
              <a:headEnd/>
              <a:tailEnd/>
            </a:ln>
          </p:spPr>
          <p:txBody>
            <a:bodyPr/>
            <a:lstStyle/>
            <a:p>
              <a:endParaRPr lang="en-GB">
                <a:solidFill>
                  <a:srgbClr val="0070C0"/>
                </a:solidFill>
              </a:endParaRPr>
            </a:p>
          </p:txBody>
        </p:sp>
        <p:sp>
          <p:nvSpPr>
            <p:cNvPr id="88123" name="Freeform 56"/>
            <p:cNvSpPr>
              <a:spLocks/>
            </p:cNvSpPr>
            <p:nvPr/>
          </p:nvSpPr>
          <p:spPr bwMode="auto">
            <a:xfrm>
              <a:off x="4699" y="2689"/>
              <a:ext cx="47" cy="48"/>
            </a:xfrm>
            <a:custGeom>
              <a:avLst/>
              <a:gdLst>
                <a:gd name="T0" fmla="*/ 1 w 84"/>
                <a:gd name="T1" fmla="*/ 0 h 48"/>
                <a:gd name="T2" fmla="*/ 1 w 84"/>
                <a:gd name="T3" fmla="*/ 24 h 48"/>
                <a:gd name="T4" fmla="*/ 1 w 84"/>
                <a:gd name="T5" fmla="*/ 48 h 48"/>
                <a:gd name="T6" fmla="*/ 0 w 84"/>
                <a:gd name="T7" fmla="*/ 24 h 48"/>
                <a:gd name="T8" fmla="*/ 1 w 84"/>
                <a:gd name="T9" fmla="*/ 0 h 48"/>
                <a:gd name="T10" fmla="*/ 0 60000 65536"/>
                <a:gd name="T11" fmla="*/ 0 60000 65536"/>
                <a:gd name="T12" fmla="*/ 0 60000 65536"/>
                <a:gd name="T13" fmla="*/ 0 60000 65536"/>
                <a:gd name="T14" fmla="*/ 0 60000 65536"/>
                <a:gd name="T15" fmla="*/ 0 w 84"/>
                <a:gd name="T16" fmla="*/ 0 h 48"/>
                <a:gd name="T17" fmla="*/ 84 w 84"/>
                <a:gd name="T18" fmla="*/ 48 h 48"/>
              </a:gdLst>
              <a:ahLst/>
              <a:cxnLst>
                <a:cxn ang="T10">
                  <a:pos x="T0" y="T1"/>
                </a:cxn>
                <a:cxn ang="T11">
                  <a:pos x="T2" y="T3"/>
                </a:cxn>
                <a:cxn ang="T12">
                  <a:pos x="T4" y="T5"/>
                </a:cxn>
                <a:cxn ang="T13">
                  <a:pos x="T6" y="T7"/>
                </a:cxn>
                <a:cxn ang="T14">
                  <a:pos x="T8" y="T9"/>
                </a:cxn>
              </a:cxnLst>
              <a:rect l="T15" t="T16" r="T17" b="T18"/>
              <a:pathLst>
                <a:path w="84" h="48">
                  <a:moveTo>
                    <a:pt x="42" y="0"/>
                  </a:moveTo>
                  <a:lnTo>
                    <a:pt x="84" y="24"/>
                  </a:lnTo>
                  <a:lnTo>
                    <a:pt x="42" y="48"/>
                  </a:lnTo>
                  <a:lnTo>
                    <a:pt x="0" y="24"/>
                  </a:lnTo>
                  <a:lnTo>
                    <a:pt x="42" y="0"/>
                  </a:lnTo>
                  <a:close/>
                </a:path>
              </a:pathLst>
            </a:custGeom>
            <a:noFill/>
            <a:ln w="14288">
              <a:solidFill>
                <a:schemeClr val="tx1"/>
              </a:solidFill>
              <a:round/>
              <a:headEnd/>
              <a:tailEnd/>
            </a:ln>
          </p:spPr>
          <p:txBody>
            <a:bodyPr/>
            <a:lstStyle/>
            <a:p>
              <a:endParaRPr lang="en-GB">
                <a:solidFill>
                  <a:srgbClr val="0070C0"/>
                </a:solidFill>
              </a:endParaRPr>
            </a:p>
          </p:txBody>
        </p:sp>
        <p:sp>
          <p:nvSpPr>
            <p:cNvPr id="88124" name="Freeform 57"/>
            <p:cNvSpPr>
              <a:spLocks/>
            </p:cNvSpPr>
            <p:nvPr/>
          </p:nvSpPr>
          <p:spPr bwMode="auto">
            <a:xfrm>
              <a:off x="4699" y="1248"/>
              <a:ext cx="47" cy="48"/>
            </a:xfrm>
            <a:custGeom>
              <a:avLst/>
              <a:gdLst>
                <a:gd name="T0" fmla="*/ 1 w 84"/>
                <a:gd name="T1" fmla="*/ 0 h 48"/>
                <a:gd name="T2" fmla="*/ 1 w 84"/>
                <a:gd name="T3" fmla="*/ 24 h 48"/>
                <a:gd name="T4" fmla="*/ 1 w 84"/>
                <a:gd name="T5" fmla="*/ 48 h 48"/>
                <a:gd name="T6" fmla="*/ 0 w 84"/>
                <a:gd name="T7" fmla="*/ 24 h 48"/>
                <a:gd name="T8" fmla="*/ 1 w 84"/>
                <a:gd name="T9" fmla="*/ 0 h 48"/>
                <a:gd name="T10" fmla="*/ 0 60000 65536"/>
                <a:gd name="T11" fmla="*/ 0 60000 65536"/>
                <a:gd name="T12" fmla="*/ 0 60000 65536"/>
                <a:gd name="T13" fmla="*/ 0 60000 65536"/>
                <a:gd name="T14" fmla="*/ 0 60000 65536"/>
                <a:gd name="T15" fmla="*/ 0 w 84"/>
                <a:gd name="T16" fmla="*/ 0 h 48"/>
                <a:gd name="T17" fmla="*/ 84 w 84"/>
                <a:gd name="T18" fmla="*/ 48 h 48"/>
              </a:gdLst>
              <a:ahLst/>
              <a:cxnLst>
                <a:cxn ang="T10">
                  <a:pos x="T0" y="T1"/>
                </a:cxn>
                <a:cxn ang="T11">
                  <a:pos x="T2" y="T3"/>
                </a:cxn>
                <a:cxn ang="T12">
                  <a:pos x="T4" y="T5"/>
                </a:cxn>
                <a:cxn ang="T13">
                  <a:pos x="T6" y="T7"/>
                </a:cxn>
                <a:cxn ang="T14">
                  <a:pos x="T8" y="T9"/>
                </a:cxn>
              </a:cxnLst>
              <a:rect l="T15" t="T16" r="T17" b="T18"/>
              <a:pathLst>
                <a:path w="84" h="48">
                  <a:moveTo>
                    <a:pt x="42" y="0"/>
                  </a:moveTo>
                  <a:lnTo>
                    <a:pt x="84" y="24"/>
                  </a:lnTo>
                  <a:lnTo>
                    <a:pt x="42" y="48"/>
                  </a:lnTo>
                  <a:lnTo>
                    <a:pt x="0" y="24"/>
                  </a:lnTo>
                  <a:lnTo>
                    <a:pt x="42" y="0"/>
                  </a:lnTo>
                  <a:close/>
                </a:path>
              </a:pathLst>
            </a:custGeom>
            <a:noFill/>
            <a:ln w="14288">
              <a:solidFill>
                <a:schemeClr val="tx1"/>
              </a:solidFill>
              <a:round/>
              <a:headEnd/>
              <a:tailEnd/>
            </a:ln>
          </p:spPr>
          <p:txBody>
            <a:bodyPr/>
            <a:lstStyle/>
            <a:p>
              <a:endParaRPr lang="en-GB">
                <a:solidFill>
                  <a:srgbClr val="0070C0"/>
                </a:solidFill>
              </a:endParaRPr>
            </a:p>
          </p:txBody>
        </p:sp>
        <p:sp>
          <p:nvSpPr>
            <p:cNvPr id="88125" name="Rectangle 58"/>
            <p:cNvSpPr>
              <a:spLocks noChangeArrowheads="1"/>
            </p:cNvSpPr>
            <p:nvPr/>
          </p:nvSpPr>
          <p:spPr bwMode="auto">
            <a:xfrm>
              <a:off x="4260" y="1781"/>
              <a:ext cx="924" cy="681"/>
            </a:xfrm>
            <a:prstGeom prst="rect">
              <a:avLst/>
            </a:prstGeom>
            <a:solidFill>
              <a:srgbClr val="FFC000"/>
            </a:solidFill>
            <a:ln w="9525">
              <a:solidFill>
                <a:schemeClr val="tx1"/>
              </a:solidFill>
              <a:miter lim="800000"/>
              <a:headEnd/>
              <a:tailEnd/>
            </a:ln>
          </p:spPr>
          <p:txBody>
            <a:bodyPr/>
            <a:lstStyle/>
            <a:p>
              <a:endParaRPr lang="en-US">
                <a:solidFill>
                  <a:srgbClr val="0070C0"/>
                </a:solidFill>
              </a:endParaRPr>
            </a:p>
          </p:txBody>
        </p:sp>
        <p:sp>
          <p:nvSpPr>
            <p:cNvPr id="88126" name="Rectangle 59"/>
            <p:cNvSpPr>
              <a:spLocks noChangeArrowheads="1"/>
            </p:cNvSpPr>
            <p:nvPr/>
          </p:nvSpPr>
          <p:spPr bwMode="auto">
            <a:xfrm>
              <a:off x="4260" y="1781"/>
              <a:ext cx="924" cy="681"/>
            </a:xfrm>
            <a:prstGeom prst="rect">
              <a:avLst/>
            </a:prstGeom>
            <a:noFill/>
            <a:ln w="9525">
              <a:solidFill>
                <a:schemeClr val="tx1"/>
              </a:solidFill>
              <a:miter lim="800000"/>
              <a:headEnd/>
              <a:tailEnd/>
            </a:ln>
          </p:spPr>
          <p:txBody>
            <a:bodyPr/>
            <a:lstStyle/>
            <a:p>
              <a:endParaRPr lang="en-US">
                <a:solidFill>
                  <a:srgbClr val="0070C0"/>
                </a:solidFill>
              </a:endParaRPr>
            </a:p>
          </p:txBody>
        </p:sp>
        <p:sp>
          <p:nvSpPr>
            <p:cNvPr id="88127" name="Line 60"/>
            <p:cNvSpPr>
              <a:spLocks noChangeShapeType="1"/>
            </p:cNvSpPr>
            <p:nvPr/>
          </p:nvSpPr>
          <p:spPr bwMode="auto">
            <a:xfrm>
              <a:off x="4260" y="2121"/>
              <a:ext cx="924" cy="1"/>
            </a:xfrm>
            <a:prstGeom prst="line">
              <a:avLst/>
            </a:prstGeom>
            <a:noFill/>
            <a:ln w="9525">
              <a:solidFill>
                <a:schemeClr val="tx1"/>
              </a:solidFill>
              <a:round/>
              <a:headEnd/>
              <a:tailEnd/>
            </a:ln>
          </p:spPr>
          <p:txBody>
            <a:bodyPr/>
            <a:lstStyle/>
            <a:p>
              <a:endParaRPr lang="en-GB">
                <a:solidFill>
                  <a:srgbClr val="0070C0"/>
                </a:solidFill>
              </a:endParaRPr>
            </a:p>
          </p:txBody>
        </p:sp>
        <p:sp>
          <p:nvSpPr>
            <p:cNvPr id="88128" name="Line 61"/>
            <p:cNvSpPr>
              <a:spLocks noChangeShapeType="1"/>
            </p:cNvSpPr>
            <p:nvPr/>
          </p:nvSpPr>
          <p:spPr bwMode="auto">
            <a:xfrm>
              <a:off x="4723" y="2462"/>
              <a:ext cx="1" cy="192"/>
            </a:xfrm>
            <a:prstGeom prst="line">
              <a:avLst/>
            </a:prstGeom>
            <a:noFill/>
            <a:ln w="9525">
              <a:solidFill>
                <a:srgbClr val="000304"/>
              </a:solidFill>
              <a:round/>
              <a:headEnd/>
              <a:tailEnd/>
            </a:ln>
          </p:spPr>
          <p:txBody>
            <a:bodyPr/>
            <a:lstStyle/>
            <a:p>
              <a:endParaRPr lang="en-GB">
                <a:solidFill>
                  <a:srgbClr val="0070C0"/>
                </a:solidFill>
              </a:endParaRPr>
            </a:p>
          </p:txBody>
        </p:sp>
        <p:sp>
          <p:nvSpPr>
            <p:cNvPr id="88129" name="Line 62"/>
            <p:cNvSpPr>
              <a:spLocks noChangeShapeType="1"/>
            </p:cNvSpPr>
            <p:nvPr/>
          </p:nvSpPr>
          <p:spPr bwMode="auto">
            <a:xfrm>
              <a:off x="4619" y="2654"/>
              <a:ext cx="208" cy="1"/>
            </a:xfrm>
            <a:prstGeom prst="line">
              <a:avLst/>
            </a:prstGeom>
            <a:noFill/>
            <a:ln w="9525">
              <a:solidFill>
                <a:srgbClr val="000304"/>
              </a:solidFill>
              <a:round/>
              <a:headEnd/>
              <a:tailEnd/>
            </a:ln>
          </p:spPr>
          <p:txBody>
            <a:bodyPr/>
            <a:lstStyle/>
            <a:p>
              <a:endParaRPr lang="en-GB">
                <a:solidFill>
                  <a:srgbClr val="0070C0"/>
                </a:solidFill>
              </a:endParaRPr>
            </a:p>
          </p:txBody>
        </p:sp>
        <p:sp>
          <p:nvSpPr>
            <p:cNvPr id="88130" name="Line 63"/>
            <p:cNvSpPr>
              <a:spLocks noChangeShapeType="1"/>
            </p:cNvSpPr>
            <p:nvPr/>
          </p:nvSpPr>
          <p:spPr bwMode="auto">
            <a:xfrm flipV="1">
              <a:off x="4723" y="1434"/>
              <a:ext cx="1" cy="347"/>
            </a:xfrm>
            <a:prstGeom prst="line">
              <a:avLst/>
            </a:prstGeom>
            <a:noFill/>
            <a:ln w="9525">
              <a:solidFill>
                <a:srgbClr val="000304"/>
              </a:solidFill>
              <a:round/>
              <a:headEnd/>
              <a:tailEnd/>
            </a:ln>
          </p:spPr>
          <p:txBody>
            <a:bodyPr/>
            <a:lstStyle/>
            <a:p>
              <a:endParaRPr lang="en-GB">
                <a:solidFill>
                  <a:srgbClr val="0070C0"/>
                </a:solidFill>
              </a:endParaRPr>
            </a:p>
          </p:txBody>
        </p:sp>
        <p:sp>
          <p:nvSpPr>
            <p:cNvPr id="88131" name="Line 64"/>
            <p:cNvSpPr>
              <a:spLocks noChangeShapeType="1"/>
            </p:cNvSpPr>
            <p:nvPr/>
          </p:nvSpPr>
          <p:spPr bwMode="auto">
            <a:xfrm>
              <a:off x="4619" y="1434"/>
              <a:ext cx="208" cy="1"/>
            </a:xfrm>
            <a:prstGeom prst="line">
              <a:avLst/>
            </a:prstGeom>
            <a:noFill/>
            <a:ln w="9525">
              <a:solidFill>
                <a:srgbClr val="000304"/>
              </a:solidFill>
              <a:round/>
              <a:headEnd/>
              <a:tailEnd/>
            </a:ln>
          </p:spPr>
          <p:txBody>
            <a:bodyPr/>
            <a:lstStyle/>
            <a:p>
              <a:endParaRPr lang="en-GB">
                <a:solidFill>
                  <a:srgbClr val="0070C0"/>
                </a:solidFill>
              </a:endParaRPr>
            </a:p>
          </p:txBody>
        </p:sp>
      </p:grpSp>
      <p:sp>
        <p:nvSpPr>
          <p:cNvPr id="88069" name="Title 65"/>
          <p:cNvSpPr>
            <a:spLocks noGrp="1"/>
          </p:cNvSpPr>
          <p:nvPr>
            <p:ph type="title"/>
          </p:nvPr>
        </p:nvSpPr>
        <p:spPr/>
        <p:txBody>
          <a:bodyPr/>
          <a:lstStyle/>
          <a:p>
            <a:r>
              <a:rPr lang="it-IT" sz="2000" dirty="0" smtClean="0"/>
              <a:t>Testosterone e sintomi delle basse vie urinarie (</a:t>
            </a:r>
            <a:r>
              <a:rPr lang="it-IT" sz="2000" dirty="0" err="1" smtClean="0"/>
              <a:t>LUTS,Lower</a:t>
            </a:r>
            <a:r>
              <a:rPr lang="it-IT" sz="2000" dirty="0" smtClean="0"/>
              <a:t> </a:t>
            </a:r>
            <a:r>
              <a:rPr lang="it-IT" sz="2000" dirty="0" err="1" smtClean="0"/>
              <a:t>Urinary</a:t>
            </a:r>
            <a:r>
              <a:rPr lang="it-IT" sz="2000" dirty="0" smtClean="0"/>
              <a:t> </a:t>
            </a:r>
            <a:r>
              <a:rPr lang="it-IT" sz="2000" dirty="0" err="1" smtClean="0"/>
              <a:t>Tract</a:t>
            </a:r>
            <a:r>
              <a:rPr lang="it-IT" sz="2000" dirty="0" smtClean="0"/>
              <a:t> </a:t>
            </a:r>
            <a:r>
              <a:rPr lang="it-IT" sz="2000" dirty="0" err="1" smtClean="0"/>
              <a:t>Symptoms</a:t>
            </a:r>
            <a:r>
              <a:rPr lang="it-IT" sz="2000" dirty="0" smtClean="0"/>
              <a:t>)</a:t>
            </a:r>
            <a:endParaRPr lang="it-IT" sz="2000" dirty="0"/>
          </a:p>
        </p:txBody>
      </p:sp>
      <p:sp>
        <p:nvSpPr>
          <p:cNvPr id="76" name="Text Box 7"/>
          <p:cNvSpPr txBox="1">
            <a:spLocks noChangeArrowheads="1"/>
          </p:cNvSpPr>
          <p:nvPr/>
        </p:nvSpPr>
        <p:spPr bwMode="auto">
          <a:xfrm>
            <a:off x="95264" y="6375400"/>
            <a:ext cx="3969526" cy="261610"/>
          </a:xfrm>
          <a:prstGeom prst="rect">
            <a:avLst/>
          </a:prstGeom>
          <a:noFill/>
          <a:ln w="12700">
            <a:noFill/>
            <a:miter lim="800000"/>
            <a:headEnd type="none" w="sm" len="sm"/>
            <a:tailEnd type="none" w="sm" len="sm"/>
          </a:ln>
        </p:spPr>
        <p:txBody>
          <a:bodyPr wrap="square">
            <a:spAutoFit/>
          </a:bodyPr>
          <a:lstStyle/>
          <a:p>
            <a:pPr eaLnBrk="0" hangingPunct="0"/>
            <a:r>
              <a:rPr lang="de-DE" sz="1100" dirty="0" smtClean="0"/>
              <a:t>Behre </a:t>
            </a:r>
            <a:r>
              <a:rPr lang="de-DE" sz="1100" i="1" dirty="0" smtClean="0"/>
              <a:t>et al</a:t>
            </a:r>
            <a:r>
              <a:rPr lang="de-DE" sz="1100" dirty="0" smtClean="0"/>
              <a:t>. </a:t>
            </a:r>
            <a:r>
              <a:rPr lang="de-DE" sz="1100" i="1" dirty="0" smtClean="0"/>
              <a:t>Clin Endocrinol </a:t>
            </a:r>
            <a:r>
              <a:rPr lang="de-DE" sz="1100" dirty="0" smtClean="0"/>
              <a:t>1994;40:341–349.</a:t>
            </a:r>
            <a:endParaRPr lang="de-DE" sz="1100" dirty="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itle 219"/>
          <p:cNvSpPr>
            <a:spLocks noGrp="1"/>
          </p:cNvSpPr>
          <p:nvPr>
            <p:ph type="title"/>
          </p:nvPr>
        </p:nvSpPr>
        <p:spPr/>
        <p:txBody>
          <a:bodyPr/>
          <a:lstStyle/>
          <a:p>
            <a:r>
              <a:rPr lang="it-IT" sz="2000" dirty="0" smtClean="0"/>
              <a:t>Effetti della normalizzazione dei livelli di testosterone </a:t>
            </a:r>
            <a:br>
              <a:rPr lang="it-IT" sz="2000" dirty="0" smtClean="0"/>
            </a:br>
            <a:r>
              <a:rPr lang="it-IT" sz="2000" dirty="0" smtClean="0"/>
              <a:t>sulla prostata in uomini ipogonadici</a:t>
            </a:r>
            <a:endParaRPr lang="it-IT" sz="2000" dirty="0"/>
          </a:p>
        </p:txBody>
      </p:sp>
      <p:grpSp>
        <p:nvGrpSpPr>
          <p:cNvPr id="2" name="Group 3"/>
          <p:cNvGrpSpPr>
            <a:grpSpLocks noGrp="1"/>
          </p:cNvGrpSpPr>
          <p:nvPr/>
        </p:nvGrpSpPr>
        <p:grpSpPr bwMode="auto">
          <a:xfrm>
            <a:off x="759436" y="2162175"/>
            <a:ext cx="7632089" cy="3960107"/>
            <a:chOff x="605" y="762"/>
            <a:chExt cx="6527" cy="3151"/>
          </a:xfrm>
        </p:grpSpPr>
        <p:sp>
          <p:nvSpPr>
            <p:cNvPr id="76806" name="Rectangle 4"/>
            <p:cNvSpPr>
              <a:spLocks noChangeArrowheads="1"/>
            </p:cNvSpPr>
            <p:nvPr/>
          </p:nvSpPr>
          <p:spPr bwMode="auto">
            <a:xfrm>
              <a:off x="1081" y="880"/>
              <a:ext cx="4567" cy="2620"/>
            </a:xfrm>
            <a:prstGeom prst="rect">
              <a:avLst/>
            </a:prstGeom>
            <a:solidFill>
              <a:schemeClr val="bg2">
                <a:lumMod val="10000"/>
              </a:schemeClr>
            </a:solidFill>
            <a:ln w="9525">
              <a:noFill/>
              <a:miter lim="800000"/>
              <a:headEnd/>
              <a:tailEnd/>
            </a:ln>
          </p:spPr>
          <p:txBody>
            <a:bodyPr/>
            <a:lstStyle/>
            <a:p>
              <a:endParaRPr lang="en-US">
                <a:solidFill>
                  <a:srgbClr val="0070C0"/>
                </a:solidFill>
              </a:endParaRPr>
            </a:p>
          </p:txBody>
        </p:sp>
        <p:sp>
          <p:nvSpPr>
            <p:cNvPr id="76807" name="Line 5"/>
            <p:cNvSpPr>
              <a:spLocks noChangeShapeType="1"/>
            </p:cNvSpPr>
            <p:nvPr/>
          </p:nvSpPr>
          <p:spPr bwMode="auto">
            <a:xfrm flipV="1">
              <a:off x="1073" y="869"/>
              <a:ext cx="1" cy="2628"/>
            </a:xfrm>
            <a:prstGeom prst="line">
              <a:avLst/>
            </a:prstGeom>
            <a:noFill/>
            <a:ln w="19050">
              <a:solidFill>
                <a:schemeClr val="tx1"/>
              </a:solidFill>
              <a:round/>
              <a:headEnd/>
              <a:tailEnd/>
            </a:ln>
          </p:spPr>
          <p:txBody>
            <a:bodyPr/>
            <a:lstStyle/>
            <a:p>
              <a:endParaRPr lang="en-GB">
                <a:solidFill>
                  <a:srgbClr val="0070C0"/>
                </a:solidFill>
              </a:endParaRPr>
            </a:p>
          </p:txBody>
        </p:sp>
        <p:sp>
          <p:nvSpPr>
            <p:cNvPr id="76808" name="Line 6"/>
            <p:cNvSpPr>
              <a:spLocks noChangeShapeType="1"/>
            </p:cNvSpPr>
            <p:nvPr/>
          </p:nvSpPr>
          <p:spPr bwMode="auto">
            <a:xfrm>
              <a:off x="1073" y="3497"/>
              <a:ext cx="40" cy="1"/>
            </a:xfrm>
            <a:prstGeom prst="line">
              <a:avLst/>
            </a:prstGeom>
            <a:noFill/>
            <a:ln w="19050">
              <a:solidFill>
                <a:schemeClr val="tx1"/>
              </a:solidFill>
              <a:round/>
              <a:headEnd/>
              <a:tailEnd/>
            </a:ln>
          </p:spPr>
          <p:txBody>
            <a:bodyPr/>
            <a:lstStyle/>
            <a:p>
              <a:endParaRPr lang="en-GB">
                <a:solidFill>
                  <a:srgbClr val="0070C0"/>
                </a:solidFill>
              </a:endParaRPr>
            </a:p>
          </p:txBody>
        </p:sp>
        <p:sp>
          <p:nvSpPr>
            <p:cNvPr id="76809" name="Line 7"/>
            <p:cNvSpPr>
              <a:spLocks noChangeShapeType="1"/>
            </p:cNvSpPr>
            <p:nvPr/>
          </p:nvSpPr>
          <p:spPr bwMode="auto">
            <a:xfrm>
              <a:off x="1073" y="2972"/>
              <a:ext cx="40" cy="1"/>
            </a:xfrm>
            <a:prstGeom prst="line">
              <a:avLst/>
            </a:prstGeom>
            <a:noFill/>
            <a:ln w="19050">
              <a:solidFill>
                <a:schemeClr val="tx1"/>
              </a:solidFill>
              <a:round/>
              <a:headEnd/>
              <a:tailEnd/>
            </a:ln>
          </p:spPr>
          <p:txBody>
            <a:bodyPr/>
            <a:lstStyle/>
            <a:p>
              <a:endParaRPr lang="en-GB">
                <a:solidFill>
                  <a:srgbClr val="0070C0"/>
                </a:solidFill>
              </a:endParaRPr>
            </a:p>
          </p:txBody>
        </p:sp>
        <p:sp>
          <p:nvSpPr>
            <p:cNvPr id="76810" name="Line 8"/>
            <p:cNvSpPr>
              <a:spLocks noChangeShapeType="1"/>
            </p:cNvSpPr>
            <p:nvPr/>
          </p:nvSpPr>
          <p:spPr bwMode="auto">
            <a:xfrm>
              <a:off x="1073" y="2446"/>
              <a:ext cx="40" cy="1"/>
            </a:xfrm>
            <a:prstGeom prst="line">
              <a:avLst/>
            </a:prstGeom>
            <a:noFill/>
            <a:ln w="19050">
              <a:solidFill>
                <a:schemeClr val="tx1"/>
              </a:solidFill>
              <a:round/>
              <a:headEnd/>
              <a:tailEnd/>
            </a:ln>
          </p:spPr>
          <p:txBody>
            <a:bodyPr/>
            <a:lstStyle/>
            <a:p>
              <a:endParaRPr lang="en-GB">
                <a:solidFill>
                  <a:srgbClr val="0070C0"/>
                </a:solidFill>
              </a:endParaRPr>
            </a:p>
          </p:txBody>
        </p:sp>
        <p:sp>
          <p:nvSpPr>
            <p:cNvPr id="76811" name="Line 9"/>
            <p:cNvSpPr>
              <a:spLocks noChangeShapeType="1"/>
            </p:cNvSpPr>
            <p:nvPr/>
          </p:nvSpPr>
          <p:spPr bwMode="auto">
            <a:xfrm>
              <a:off x="1073" y="1921"/>
              <a:ext cx="40" cy="1"/>
            </a:xfrm>
            <a:prstGeom prst="line">
              <a:avLst/>
            </a:prstGeom>
            <a:noFill/>
            <a:ln w="19050">
              <a:solidFill>
                <a:schemeClr val="tx1"/>
              </a:solidFill>
              <a:round/>
              <a:headEnd/>
              <a:tailEnd/>
            </a:ln>
          </p:spPr>
          <p:txBody>
            <a:bodyPr/>
            <a:lstStyle/>
            <a:p>
              <a:endParaRPr lang="en-GB">
                <a:solidFill>
                  <a:srgbClr val="0070C0"/>
                </a:solidFill>
              </a:endParaRPr>
            </a:p>
          </p:txBody>
        </p:sp>
        <p:sp>
          <p:nvSpPr>
            <p:cNvPr id="76812" name="Line 10"/>
            <p:cNvSpPr>
              <a:spLocks noChangeShapeType="1"/>
            </p:cNvSpPr>
            <p:nvPr/>
          </p:nvSpPr>
          <p:spPr bwMode="auto">
            <a:xfrm>
              <a:off x="1073" y="1394"/>
              <a:ext cx="40" cy="1"/>
            </a:xfrm>
            <a:prstGeom prst="line">
              <a:avLst/>
            </a:prstGeom>
            <a:noFill/>
            <a:ln w="19050">
              <a:solidFill>
                <a:schemeClr val="tx1"/>
              </a:solidFill>
              <a:round/>
              <a:headEnd/>
              <a:tailEnd/>
            </a:ln>
          </p:spPr>
          <p:txBody>
            <a:bodyPr/>
            <a:lstStyle/>
            <a:p>
              <a:endParaRPr lang="en-GB">
                <a:solidFill>
                  <a:srgbClr val="0070C0"/>
                </a:solidFill>
              </a:endParaRPr>
            </a:p>
          </p:txBody>
        </p:sp>
        <p:sp>
          <p:nvSpPr>
            <p:cNvPr id="76813" name="Line 11"/>
            <p:cNvSpPr>
              <a:spLocks noChangeShapeType="1"/>
            </p:cNvSpPr>
            <p:nvPr/>
          </p:nvSpPr>
          <p:spPr bwMode="auto">
            <a:xfrm flipV="1">
              <a:off x="5653" y="869"/>
              <a:ext cx="1" cy="2628"/>
            </a:xfrm>
            <a:prstGeom prst="line">
              <a:avLst/>
            </a:prstGeom>
            <a:noFill/>
            <a:ln w="19050">
              <a:solidFill>
                <a:schemeClr val="tx1"/>
              </a:solidFill>
              <a:round/>
              <a:headEnd/>
              <a:tailEnd/>
            </a:ln>
          </p:spPr>
          <p:txBody>
            <a:bodyPr/>
            <a:lstStyle/>
            <a:p>
              <a:endParaRPr lang="en-GB">
                <a:solidFill>
                  <a:srgbClr val="0070C0"/>
                </a:solidFill>
              </a:endParaRPr>
            </a:p>
          </p:txBody>
        </p:sp>
        <p:sp>
          <p:nvSpPr>
            <p:cNvPr id="76814" name="Line 12"/>
            <p:cNvSpPr>
              <a:spLocks noChangeShapeType="1"/>
            </p:cNvSpPr>
            <p:nvPr/>
          </p:nvSpPr>
          <p:spPr bwMode="auto">
            <a:xfrm flipH="1">
              <a:off x="5612" y="3497"/>
              <a:ext cx="41" cy="1"/>
            </a:xfrm>
            <a:prstGeom prst="line">
              <a:avLst/>
            </a:prstGeom>
            <a:noFill/>
            <a:ln w="19050">
              <a:solidFill>
                <a:schemeClr val="tx1"/>
              </a:solidFill>
              <a:round/>
              <a:headEnd/>
              <a:tailEnd/>
            </a:ln>
          </p:spPr>
          <p:txBody>
            <a:bodyPr/>
            <a:lstStyle/>
            <a:p>
              <a:endParaRPr lang="en-GB">
                <a:solidFill>
                  <a:srgbClr val="0070C0"/>
                </a:solidFill>
              </a:endParaRPr>
            </a:p>
          </p:txBody>
        </p:sp>
        <p:sp>
          <p:nvSpPr>
            <p:cNvPr id="76815" name="Line 13"/>
            <p:cNvSpPr>
              <a:spLocks noChangeShapeType="1"/>
            </p:cNvSpPr>
            <p:nvPr/>
          </p:nvSpPr>
          <p:spPr bwMode="auto">
            <a:xfrm flipH="1">
              <a:off x="5612" y="2972"/>
              <a:ext cx="41" cy="1"/>
            </a:xfrm>
            <a:prstGeom prst="line">
              <a:avLst/>
            </a:prstGeom>
            <a:noFill/>
            <a:ln w="19050">
              <a:solidFill>
                <a:schemeClr val="tx1"/>
              </a:solidFill>
              <a:round/>
              <a:headEnd/>
              <a:tailEnd/>
            </a:ln>
          </p:spPr>
          <p:txBody>
            <a:bodyPr/>
            <a:lstStyle/>
            <a:p>
              <a:endParaRPr lang="en-GB">
                <a:solidFill>
                  <a:srgbClr val="0070C0"/>
                </a:solidFill>
              </a:endParaRPr>
            </a:p>
          </p:txBody>
        </p:sp>
        <p:sp>
          <p:nvSpPr>
            <p:cNvPr id="76816" name="Line 14"/>
            <p:cNvSpPr>
              <a:spLocks noChangeShapeType="1"/>
            </p:cNvSpPr>
            <p:nvPr/>
          </p:nvSpPr>
          <p:spPr bwMode="auto">
            <a:xfrm flipH="1">
              <a:off x="5612" y="2446"/>
              <a:ext cx="41" cy="1"/>
            </a:xfrm>
            <a:prstGeom prst="line">
              <a:avLst/>
            </a:prstGeom>
            <a:noFill/>
            <a:ln w="19050">
              <a:solidFill>
                <a:schemeClr val="tx1"/>
              </a:solidFill>
              <a:round/>
              <a:headEnd/>
              <a:tailEnd/>
            </a:ln>
          </p:spPr>
          <p:txBody>
            <a:bodyPr/>
            <a:lstStyle/>
            <a:p>
              <a:endParaRPr lang="en-GB">
                <a:solidFill>
                  <a:srgbClr val="0070C0"/>
                </a:solidFill>
              </a:endParaRPr>
            </a:p>
          </p:txBody>
        </p:sp>
        <p:sp>
          <p:nvSpPr>
            <p:cNvPr id="76817" name="Line 15"/>
            <p:cNvSpPr>
              <a:spLocks noChangeShapeType="1"/>
            </p:cNvSpPr>
            <p:nvPr/>
          </p:nvSpPr>
          <p:spPr bwMode="auto">
            <a:xfrm flipH="1">
              <a:off x="5612" y="1921"/>
              <a:ext cx="41" cy="1"/>
            </a:xfrm>
            <a:prstGeom prst="line">
              <a:avLst/>
            </a:prstGeom>
            <a:noFill/>
            <a:ln w="19050">
              <a:solidFill>
                <a:schemeClr val="tx1"/>
              </a:solidFill>
              <a:round/>
              <a:headEnd/>
              <a:tailEnd/>
            </a:ln>
          </p:spPr>
          <p:txBody>
            <a:bodyPr/>
            <a:lstStyle/>
            <a:p>
              <a:endParaRPr lang="en-GB">
                <a:solidFill>
                  <a:srgbClr val="0070C0"/>
                </a:solidFill>
              </a:endParaRPr>
            </a:p>
          </p:txBody>
        </p:sp>
        <p:sp>
          <p:nvSpPr>
            <p:cNvPr id="76818" name="Line 16"/>
            <p:cNvSpPr>
              <a:spLocks noChangeShapeType="1"/>
            </p:cNvSpPr>
            <p:nvPr/>
          </p:nvSpPr>
          <p:spPr bwMode="auto">
            <a:xfrm flipH="1">
              <a:off x="5612" y="1394"/>
              <a:ext cx="41" cy="1"/>
            </a:xfrm>
            <a:prstGeom prst="line">
              <a:avLst/>
            </a:prstGeom>
            <a:noFill/>
            <a:ln w="19050">
              <a:solidFill>
                <a:schemeClr val="tx1"/>
              </a:solidFill>
              <a:round/>
              <a:headEnd/>
              <a:tailEnd/>
            </a:ln>
          </p:spPr>
          <p:txBody>
            <a:bodyPr/>
            <a:lstStyle/>
            <a:p>
              <a:endParaRPr lang="en-GB">
                <a:solidFill>
                  <a:srgbClr val="0070C0"/>
                </a:solidFill>
              </a:endParaRPr>
            </a:p>
          </p:txBody>
        </p:sp>
        <p:sp>
          <p:nvSpPr>
            <p:cNvPr id="76819" name="Line 17"/>
            <p:cNvSpPr>
              <a:spLocks noChangeShapeType="1"/>
            </p:cNvSpPr>
            <p:nvPr/>
          </p:nvSpPr>
          <p:spPr bwMode="auto">
            <a:xfrm>
              <a:off x="1073" y="3497"/>
              <a:ext cx="4580" cy="1"/>
            </a:xfrm>
            <a:prstGeom prst="line">
              <a:avLst/>
            </a:prstGeom>
            <a:noFill/>
            <a:ln w="19050">
              <a:solidFill>
                <a:schemeClr val="tx1"/>
              </a:solidFill>
              <a:round/>
              <a:headEnd/>
              <a:tailEnd/>
            </a:ln>
          </p:spPr>
          <p:txBody>
            <a:bodyPr/>
            <a:lstStyle/>
            <a:p>
              <a:endParaRPr lang="en-GB">
                <a:solidFill>
                  <a:srgbClr val="0070C0"/>
                </a:solidFill>
              </a:endParaRPr>
            </a:p>
          </p:txBody>
        </p:sp>
        <p:sp>
          <p:nvSpPr>
            <p:cNvPr id="76820" name="Line 18"/>
            <p:cNvSpPr>
              <a:spLocks noChangeShapeType="1"/>
            </p:cNvSpPr>
            <p:nvPr/>
          </p:nvSpPr>
          <p:spPr bwMode="auto">
            <a:xfrm flipV="1">
              <a:off x="1425" y="3459"/>
              <a:ext cx="1" cy="38"/>
            </a:xfrm>
            <a:prstGeom prst="line">
              <a:avLst/>
            </a:prstGeom>
            <a:noFill/>
            <a:ln w="19050">
              <a:solidFill>
                <a:schemeClr val="tx1"/>
              </a:solidFill>
              <a:round/>
              <a:headEnd/>
              <a:tailEnd/>
            </a:ln>
          </p:spPr>
          <p:txBody>
            <a:bodyPr/>
            <a:lstStyle/>
            <a:p>
              <a:endParaRPr lang="en-GB">
                <a:solidFill>
                  <a:srgbClr val="0070C0"/>
                </a:solidFill>
              </a:endParaRPr>
            </a:p>
          </p:txBody>
        </p:sp>
        <p:sp>
          <p:nvSpPr>
            <p:cNvPr id="76821" name="Line 19"/>
            <p:cNvSpPr>
              <a:spLocks noChangeShapeType="1"/>
            </p:cNvSpPr>
            <p:nvPr/>
          </p:nvSpPr>
          <p:spPr bwMode="auto">
            <a:xfrm flipV="1">
              <a:off x="2130" y="3459"/>
              <a:ext cx="1" cy="38"/>
            </a:xfrm>
            <a:prstGeom prst="line">
              <a:avLst/>
            </a:prstGeom>
            <a:noFill/>
            <a:ln w="19050">
              <a:solidFill>
                <a:schemeClr val="tx1"/>
              </a:solidFill>
              <a:round/>
              <a:headEnd/>
              <a:tailEnd/>
            </a:ln>
          </p:spPr>
          <p:txBody>
            <a:bodyPr/>
            <a:lstStyle/>
            <a:p>
              <a:endParaRPr lang="en-GB">
                <a:solidFill>
                  <a:srgbClr val="0070C0"/>
                </a:solidFill>
              </a:endParaRPr>
            </a:p>
          </p:txBody>
        </p:sp>
        <p:sp>
          <p:nvSpPr>
            <p:cNvPr id="76822" name="Line 20"/>
            <p:cNvSpPr>
              <a:spLocks noChangeShapeType="1"/>
            </p:cNvSpPr>
            <p:nvPr/>
          </p:nvSpPr>
          <p:spPr bwMode="auto">
            <a:xfrm flipV="1">
              <a:off x="2834" y="3459"/>
              <a:ext cx="1" cy="38"/>
            </a:xfrm>
            <a:prstGeom prst="line">
              <a:avLst/>
            </a:prstGeom>
            <a:noFill/>
            <a:ln w="19050">
              <a:solidFill>
                <a:schemeClr val="tx1"/>
              </a:solidFill>
              <a:round/>
              <a:headEnd/>
              <a:tailEnd/>
            </a:ln>
          </p:spPr>
          <p:txBody>
            <a:bodyPr/>
            <a:lstStyle/>
            <a:p>
              <a:endParaRPr lang="en-GB">
                <a:solidFill>
                  <a:srgbClr val="0070C0"/>
                </a:solidFill>
              </a:endParaRPr>
            </a:p>
          </p:txBody>
        </p:sp>
        <p:sp>
          <p:nvSpPr>
            <p:cNvPr id="76823" name="Line 21"/>
            <p:cNvSpPr>
              <a:spLocks noChangeShapeType="1"/>
            </p:cNvSpPr>
            <p:nvPr/>
          </p:nvSpPr>
          <p:spPr bwMode="auto">
            <a:xfrm flipV="1">
              <a:off x="3539" y="3459"/>
              <a:ext cx="1" cy="38"/>
            </a:xfrm>
            <a:prstGeom prst="line">
              <a:avLst/>
            </a:prstGeom>
            <a:noFill/>
            <a:ln w="19050">
              <a:solidFill>
                <a:schemeClr val="tx1"/>
              </a:solidFill>
              <a:round/>
              <a:headEnd/>
              <a:tailEnd/>
            </a:ln>
          </p:spPr>
          <p:txBody>
            <a:bodyPr/>
            <a:lstStyle/>
            <a:p>
              <a:endParaRPr lang="en-GB">
                <a:solidFill>
                  <a:srgbClr val="0070C0"/>
                </a:solidFill>
              </a:endParaRPr>
            </a:p>
          </p:txBody>
        </p:sp>
        <p:sp>
          <p:nvSpPr>
            <p:cNvPr id="76824" name="Line 22"/>
            <p:cNvSpPr>
              <a:spLocks noChangeShapeType="1"/>
            </p:cNvSpPr>
            <p:nvPr/>
          </p:nvSpPr>
          <p:spPr bwMode="auto">
            <a:xfrm flipV="1">
              <a:off x="4243" y="3459"/>
              <a:ext cx="1" cy="38"/>
            </a:xfrm>
            <a:prstGeom prst="line">
              <a:avLst/>
            </a:prstGeom>
            <a:noFill/>
            <a:ln w="19050">
              <a:solidFill>
                <a:schemeClr val="tx1"/>
              </a:solidFill>
              <a:round/>
              <a:headEnd/>
              <a:tailEnd/>
            </a:ln>
          </p:spPr>
          <p:txBody>
            <a:bodyPr/>
            <a:lstStyle/>
            <a:p>
              <a:endParaRPr lang="en-GB">
                <a:solidFill>
                  <a:srgbClr val="0070C0"/>
                </a:solidFill>
              </a:endParaRPr>
            </a:p>
          </p:txBody>
        </p:sp>
        <p:sp>
          <p:nvSpPr>
            <p:cNvPr id="76825" name="Line 23"/>
            <p:cNvSpPr>
              <a:spLocks noChangeShapeType="1"/>
            </p:cNvSpPr>
            <p:nvPr/>
          </p:nvSpPr>
          <p:spPr bwMode="auto">
            <a:xfrm flipV="1">
              <a:off x="4948" y="3459"/>
              <a:ext cx="1" cy="38"/>
            </a:xfrm>
            <a:prstGeom prst="line">
              <a:avLst/>
            </a:prstGeom>
            <a:noFill/>
            <a:ln w="19050">
              <a:solidFill>
                <a:schemeClr val="tx1"/>
              </a:solidFill>
              <a:round/>
              <a:headEnd/>
              <a:tailEnd/>
            </a:ln>
          </p:spPr>
          <p:txBody>
            <a:bodyPr/>
            <a:lstStyle/>
            <a:p>
              <a:endParaRPr lang="en-GB">
                <a:solidFill>
                  <a:srgbClr val="0070C0"/>
                </a:solidFill>
              </a:endParaRPr>
            </a:p>
          </p:txBody>
        </p:sp>
        <p:sp>
          <p:nvSpPr>
            <p:cNvPr id="76826" name="Line 24"/>
            <p:cNvSpPr>
              <a:spLocks noChangeShapeType="1"/>
            </p:cNvSpPr>
            <p:nvPr/>
          </p:nvSpPr>
          <p:spPr bwMode="auto">
            <a:xfrm flipV="1">
              <a:off x="5653" y="3459"/>
              <a:ext cx="1" cy="38"/>
            </a:xfrm>
            <a:prstGeom prst="line">
              <a:avLst/>
            </a:prstGeom>
            <a:noFill/>
            <a:ln w="19050">
              <a:solidFill>
                <a:schemeClr val="tx1"/>
              </a:solidFill>
              <a:round/>
              <a:headEnd/>
              <a:tailEnd/>
            </a:ln>
          </p:spPr>
          <p:txBody>
            <a:bodyPr/>
            <a:lstStyle/>
            <a:p>
              <a:endParaRPr lang="en-GB">
                <a:solidFill>
                  <a:srgbClr val="0070C0"/>
                </a:solidFill>
              </a:endParaRPr>
            </a:p>
          </p:txBody>
        </p:sp>
        <p:sp>
          <p:nvSpPr>
            <p:cNvPr id="76827" name="Freeform 25"/>
            <p:cNvSpPr>
              <a:spLocks/>
            </p:cNvSpPr>
            <p:nvPr/>
          </p:nvSpPr>
          <p:spPr bwMode="auto">
            <a:xfrm>
              <a:off x="1185" y="2944"/>
              <a:ext cx="58" cy="56"/>
            </a:xfrm>
            <a:custGeom>
              <a:avLst/>
              <a:gdLst>
                <a:gd name="T0" fmla="*/ 0 w 175"/>
                <a:gd name="T1" fmla="*/ 0 h 167"/>
                <a:gd name="T2" fmla="*/ 0 w 175"/>
                <a:gd name="T3" fmla="*/ 0 h 167"/>
                <a:gd name="T4" fmla="*/ 0 w 175"/>
                <a:gd name="T5" fmla="*/ 0 h 167"/>
                <a:gd name="T6" fmla="*/ 0 w 175"/>
                <a:gd name="T7" fmla="*/ 0 h 167"/>
                <a:gd name="T8" fmla="*/ 0 w 175"/>
                <a:gd name="T9" fmla="*/ 0 h 167"/>
                <a:gd name="T10" fmla="*/ 0 w 175"/>
                <a:gd name="T11" fmla="*/ 0 h 167"/>
                <a:gd name="T12" fmla="*/ 0 w 175"/>
                <a:gd name="T13" fmla="*/ 0 h 167"/>
                <a:gd name="T14" fmla="*/ 0 w 175"/>
                <a:gd name="T15" fmla="*/ 0 h 167"/>
                <a:gd name="T16" fmla="*/ 0 w 175"/>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7"/>
                <a:gd name="T29" fmla="*/ 175 w 175"/>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7">
                  <a:moveTo>
                    <a:pt x="175" y="84"/>
                  </a:moveTo>
                  <a:lnTo>
                    <a:pt x="150" y="24"/>
                  </a:lnTo>
                  <a:lnTo>
                    <a:pt x="88" y="0"/>
                  </a:lnTo>
                  <a:lnTo>
                    <a:pt x="25" y="24"/>
                  </a:lnTo>
                  <a:lnTo>
                    <a:pt x="0" y="84"/>
                  </a:lnTo>
                  <a:lnTo>
                    <a:pt x="25" y="142"/>
                  </a:lnTo>
                  <a:lnTo>
                    <a:pt x="88" y="167"/>
                  </a:lnTo>
                  <a:lnTo>
                    <a:pt x="150" y="142"/>
                  </a:lnTo>
                  <a:lnTo>
                    <a:pt x="175"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28" name="Freeform 26"/>
            <p:cNvSpPr>
              <a:spLocks/>
            </p:cNvSpPr>
            <p:nvPr/>
          </p:nvSpPr>
          <p:spPr bwMode="auto">
            <a:xfrm>
              <a:off x="1311" y="2818"/>
              <a:ext cx="58" cy="55"/>
            </a:xfrm>
            <a:custGeom>
              <a:avLst/>
              <a:gdLst>
                <a:gd name="T0" fmla="*/ 0 w 174"/>
                <a:gd name="T1" fmla="*/ 0 h 167"/>
                <a:gd name="T2" fmla="*/ 0 w 174"/>
                <a:gd name="T3" fmla="*/ 0 h 167"/>
                <a:gd name="T4" fmla="*/ 0 w 174"/>
                <a:gd name="T5" fmla="*/ 0 h 167"/>
                <a:gd name="T6" fmla="*/ 0 w 174"/>
                <a:gd name="T7" fmla="*/ 0 h 167"/>
                <a:gd name="T8" fmla="*/ 0 w 174"/>
                <a:gd name="T9" fmla="*/ 0 h 167"/>
                <a:gd name="T10" fmla="*/ 0 w 174"/>
                <a:gd name="T11" fmla="*/ 0 h 167"/>
                <a:gd name="T12" fmla="*/ 0 w 174"/>
                <a:gd name="T13" fmla="*/ 0 h 167"/>
                <a:gd name="T14" fmla="*/ 0 w 174"/>
                <a:gd name="T15" fmla="*/ 0 h 167"/>
                <a:gd name="T16" fmla="*/ 0 w 174"/>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7"/>
                <a:gd name="T29" fmla="*/ 174 w 174"/>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7">
                  <a:moveTo>
                    <a:pt x="174" y="83"/>
                  </a:moveTo>
                  <a:lnTo>
                    <a:pt x="149" y="25"/>
                  </a:lnTo>
                  <a:lnTo>
                    <a:pt x="86" y="0"/>
                  </a:lnTo>
                  <a:lnTo>
                    <a:pt x="24" y="25"/>
                  </a:lnTo>
                  <a:lnTo>
                    <a:pt x="0" y="83"/>
                  </a:lnTo>
                  <a:lnTo>
                    <a:pt x="24" y="142"/>
                  </a:lnTo>
                  <a:lnTo>
                    <a:pt x="86" y="167"/>
                  </a:lnTo>
                  <a:lnTo>
                    <a:pt x="149" y="142"/>
                  </a:lnTo>
                  <a:lnTo>
                    <a:pt x="174" y="83"/>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29" name="Freeform 27"/>
            <p:cNvSpPr>
              <a:spLocks/>
            </p:cNvSpPr>
            <p:nvPr/>
          </p:nvSpPr>
          <p:spPr bwMode="auto">
            <a:xfrm>
              <a:off x="1466" y="2778"/>
              <a:ext cx="58" cy="56"/>
            </a:xfrm>
            <a:custGeom>
              <a:avLst/>
              <a:gdLst>
                <a:gd name="T0" fmla="*/ 0 w 174"/>
                <a:gd name="T1" fmla="*/ 0 h 168"/>
                <a:gd name="T2" fmla="*/ 0 w 174"/>
                <a:gd name="T3" fmla="*/ 0 h 168"/>
                <a:gd name="T4" fmla="*/ 0 w 174"/>
                <a:gd name="T5" fmla="*/ 0 h 168"/>
                <a:gd name="T6" fmla="*/ 0 w 174"/>
                <a:gd name="T7" fmla="*/ 0 h 168"/>
                <a:gd name="T8" fmla="*/ 0 w 174"/>
                <a:gd name="T9" fmla="*/ 0 h 168"/>
                <a:gd name="T10" fmla="*/ 0 w 174"/>
                <a:gd name="T11" fmla="*/ 0 h 168"/>
                <a:gd name="T12" fmla="*/ 0 w 174"/>
                <a:gd name="T13" fmla="*/ 0 h 168"/>
                <a:gd name="T14" fmla="*/ 0 w 174"/>
                <a:gd name="T15" fmla="*/ 0 h 168"/>
                <a:gd name="T16" fmla="*/ 0 w 174"/>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8"/>
                <a:gd name="T29" fmla="*/ 174 w 174"/>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8">
                  <a:moveTo>
                    <a:pt x="174" y="84"/>
                  </a:moveTo>
                  <a:lnTo>
                    <a:pt x="149" y="26"/>
                  </a:lnTo>
                  <a:lnTo>
                    <a:pt x="86" y="0"/>
                  </a:lnTo>
                  <a:lnTo>
                    <a:pt x="24" y="26"/>
                  </a:lnTo>
                  <a:lnTo>
                    <a:pt x="0" y="84"/>
                  </a:lnTo>
                  <a:lnTo>
                    <a:pt x="24" y="143"/>
                  </a:lnTo>
                  <a:lnTo>
                    <a:pt x="86" y="168"/>
                  </a:lnTo>
                  <a:lnTo>
                    <a:pt x="149" y="143"/>
                  </a:lnTo>
                  <a:lnTo>
                    <a:pt x="174"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30" name="Freeform 28"/>
            <p:cNvSpPr>
              <a:spLocks/>
            </p:cNvSpPr>
            <p:nvPr/>
          </p:nvSpPr>
          <p:spPr bwMode="auto">
            <a:xfrm>
              <a:off x="1399" y="2912"/>
              <a:ext cx="58" cy="56"/>
            </a:xfrm>
            <a:custGeom>
              <a:avLst/>
              <a:gdLst>
                <a:gd name="T0" fmla="*/ 0 w 175"/>
                <a:gd name="T1" fmla="*/ 0 h 167"/>
                <a:gd name="T2" fmla="*/ 0 w 175"/>
                <a:gd name="T3" fmla="*/ 0 h 167"/>
                <a:gd name="T4" fmla="*/ 0 w 175"/>
                <a:gd name="T5" fmla="*/ 0 h 167"/>
                <a:gd name="T6" fmla="*/ 0 w 175"/>
                <a:gd name="T7" fmla="*/ 0 h 167"/>
                <a:gd name="T8" fmla="*/ 0 w 175"/>
                <a:gd name="T9" fmla="*/ 0 h 167"/>
                <a:gd name="T10" fmla="*/ 0 w 175"/>
                <a:gd name="T11" fmla="*/ 0 h 167"/>
                <a:gd name="T12" fmla="*/ 0 w 175"/>
                <a:gd name="T13" fmla="*/ 0 h 167"/>
                <a:gd name="T14" fmla="*/ 0 w 175"/>
                <a:gd name="T15" fmla="*/ 0 h 167"/>
                <a:gd name="T16" fmla="*/ 0 w 175"/>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7"/>
                <a:gd name="T29" fmla="*/ 175 w 175"/>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7">
                  <a:moveTo>
                    <a:pt x="175" y="84"/>
                  </a:moveTo>
                  <a:lnTo>
                    <a:pt x="149" y="24"/>
                  </a:lnTo>
                  <a:lnTo>
                    <a:pt x="87" y="0"/>
                  </a:lnTo>
                  <a:lnTo>
                    <a:pt x="24" y="24"/>
                  </a:lnTo>
                  <a:lnTo>
                    <a:pt x="0" y="84"/>
                  </a:lnTo>
                  <a:lnTo>
                    <a:pt x="24" y="141"/>
                  </a:lnTo>
                  <a:lnTo>
                    <a:pt x="87" y="167"/>
                  </a:lnTo>
                  <a:lnTo>
                    <a:pt x="149" y="141"/>
                  </a:lnTo>
                  <a:lnTo>
                    <a:pt x="175"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31" name="Freeform 29"/>
            <p:cNvSpPr>
              <a:spLocks/>
            </p:cNvSpPr>
            <p:nvPr/>
          </p:nvSpPr>
          <p:spPr bwMode="auto">
            <a:xfrm>
              <a:off x="1513" y="2826"/>
              <a:ext cx="59" cy="55"/>
            </a:xfrm>
            <a:custGeom>
              <a:avLst/>
              <a:gdLst>
                <a:gd name="T0" fmla="*/ 0 w 175"/>
                <a:gd name="T1" fmla="*/ 0 h 166"/>
                <a:gd name="T2" fmla="*/ 0 w 175"/>
                <a:gd name="T3" fmla="*/ 0 h 166"/>
                <a:gd name="T4" fmla="*/ 0 w 175"/>
                <a:gd name="T5" fmla="*/ 0 h 166"/>
                <a:gd name="T6" fmla="*/ 0 w 175"/>
                <a:gd name="T7" fmla="*/ 0 h 166"/>
                <a:gd name="T8" fmla="*/ 0 w 175"/>
                <a:gd name="T9" fmla="*/ 0 h 166"/>
                <a:gd name="T10" fmla="*/ 0 w 175"/>
                <a:gd name="T11" fmla="*/ 0 h 166"/>
                <a:gd name="T12" fmla="*/ 0 w 175"/>
                <a:gd name="T13" fmla="*/ 0 h 166"/>
                <a:gd name="T14" fmla="*/ 0 w 175"/>
                <a:gd name="T15" fmla="*/ 0 h 166"/>
                <a:gd name="T16" fmla="*/ 0 w 175"/>
                <a:gd name="T17" fmla="*/ 0 h 1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6"/>
                <a:gd name="T29" fmla="*/ 175 w 175"/>
                <a:gd name="T30" fmla="*/ 166 h 1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6">
                  <a:moveTo>
                    <a:pt x="175" y="83"/>
                  </a:moveTo>
                  <a:lnTo>
                    <a:pt x="149" y="24"/>
                  </a:lnTo>
                  <a:lnTo>
                    <a:pt x="87" y="0"/>
                  </a:lnTo>
                  <a:lnTo>
                    <a:pt x="24" y="24"/>
                  </a:lnTo>
                  <a:lnTo>
                    <a:pt x="0" y="83"/>
                  </a:lnTo>
                  <a:lnTo>
                    <a:pt x="24" y="141"/>
                  </a:lnTo>
                  <a:lnTo>
                    <a:pt x="87" y="166"/>
                  </a:lnTo>
                  <a:lnTo>
                    <a:pt x="149" y="141"/>
                  </a:lnTo>
                  <a:lnTo>
                    <a:pt x="175" y="83"/>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32" name="Freeform 30"/>
            <p:cNvSpPr>
              <a:spLocks/>
            </p:cNvSpPr>
            <p:nvPr/>
          </p:nvSpPr>
          <p:spPr bwMode="auto">
            <a:xfrm>
              <a:off x="1560" y="2465"/>
              <a:ext cx="59" cy="56"/>
            </a:xfrm>
            <a:custGeom>
              <a:avLst/>
              <a:gdLst>
                <a:gd name="T0" fmla="*/ 0 w 176"/>
                <a:gd name="T1" fmla="*/ 0 h 166"/>
                <a:gd name="T2" fmla="*/ 0 w 176"/>
                <a:gd name="T3" fmla="*/ 0 h 166"/>
                <a:gd name="T4" fmla="*/ 0 w 176"/>
                <a:gd name="T5" fmla="*/ 0 h 166"/>
                <a:gd name="T6" fmla="*/ 0 w 176"/>
                <a:gd name="T7" fmla="*/ 0 h 166"/>
                <a:gd name="T8" fmla="*/ 0 w 176"/>
                <a:gd name="T9" fmla="*/ 0 h 166"/>
                <a:gd name="T10" fmla="*/ 0 w 176"/>
                <a:gd name="T11" fmla="*/ 0 h 166"/>
                <a:gd name="T12" fmla="*/ 0 w 176"/>
                <a:gd name="T13" fmla="*/ 0 h 166"/>
                <a:gd name="T14" fmla="*/ 0 w 176"/>
                <a:gd name="T15" fmla="*/ 0 h 166"/>
                <a:gd name="T16" fmla="*/ 0 w 176"/>
                <a:gd name="T17" fmla="*/ 0 h 1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6"/>
                <a:gd name="T29" fmla="*/ 176 w 176"/>
                <a:gd name="T30" fmla="*/ 166 h 1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6">
                  <a:moveTo>
                    <a:pt x="176" y="82"/>
                  </a:moveTo>
                  <a:lnTo>
                    <a:pt x="149" y="24"/>
                  </a:lnTo>
                  <a:lnTo>
                    <a:pt x="87" y="0"/>
                  </a:lnTo>
                  <a:lnTo>
                    <a:pt x="25" y="24"/>
                  </a:lnTo>
                  <a:lnTo>
                    <a:pt x="0" y="82"/>
                  </a:lnTo>
                  <a:lnTo>
                    <a:pt x="25" y="141"/>
                  </a:lnTo>
                  <a:lnTo>
                    <a:pt x="87" y="166"/>
                  </a:lnTo>
                  <a:lnTo>
                    <a:pt x="149" y="141"/>
                  </a:lnTo>
                  <a:lnTo>
                    <a:pt x="176" y="82"/>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33" name="Freeform 31"/>
            <p:cNvSpPr>
              <a:spLocks/>
            </p:cNvSpPr>
            <p:nvPr/>
          </p:nvSpPr>
          <p:spPr bwMode="auto">
            <a:xfrm>
              <a:off x="1740" y="2507"/>
              <a:ext cx="59" cy="56"/>
            </a:xfrm>
            <a:custGeom>
              <a:avLst/>
              <a:gdLst>
                <a:gd name="T0" fmla="*/ 0 w 175"/>
                <a:gd name="T1" fmla="*/ 0 h 166"/>
                <a:gd name="T2" fmla="*/ 0 w 175"/>
                <a:gd name="T3" fmla="*/ 0 h 166"/>
                <a:gd name="T4" fmla="*/ 0 w 175"/>
                <a:gd name="T5" fmla="*/ 0 h 166"/>
                <a:gd name="T6" fmla="*/ 0 w 175"/>
                <a:gd name="T7" fmla="*/ 0 h 166"/>
                <a:gd name="T8" fmla="*/ 0 w 175"/>
                <a:gd name="T9" fmla="*/ 0 h 166"/>
                <a:gd name="T10" fmla="*/ 0 w 175"/>
                <a:gd name="T11" fmla="*/ 0 h 166"/>
                <a:gd name="T12" fmla="*/ 0 w 175"/>
                <a:gd name="T13" fmla="*/ 0 h 166"/>
                <a:gd name="T14" fmla="*/ 0 w 175"/>
                <a:gd name="T15" fmla="*/ 0 h 166"/>
                <a:gd name="T16" fmla="*/ 0 w 175"/>
                <a:gd name="T17" fmla="*/ 0 h 1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6"/>
                <a:gd name="T29" fmla="*/ 175 w 175"/>
                <a:gd name="T30" fmla="*/ 166 h 1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6">
                  <a:moveTo>
                    <a:pt x="175" y="82"/>
                  </a:moveTo>
                  <a:lnTo>
                    <a:pt x="149" y="24"/>
                  </a:lnTo>
                  <a:lnTo>
                    <a:pt x="87" y="0"/>
                  </a:lnTo>
                  <a:lnTo>
                    <a:pt x="25" y="24"/>
                  </a:lnTo>
                  <a:lnTo>
                    <a:pt x="0" y="82"/>
                  </a:lnTo>
                  <a:lnTo>
                    <a:pt x="25" y="141"/>
                  </a:lnTo>
                  <a:lnTo>
                    <a:pt x="87" y="166"/>
                  </a:lnTo>
                  <a:lnTo>
                    <a:pt x="149" y="141"/>
                  </a:lnTo>
                  <a:lnTo>
                    <a:pt x="175" y="82"/>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34" name="Freeform 32"/>
            <p:cNvSpPr>
              <a:spLocks/>
            </p:cNvSpPr>
            <p:nvPr/>
          </p:nvSpPr>
          <p:spPr bwMode="auto">
            <a:xfrm>
              <a:off x="1773" y="2536"/>
              <a:ext cx="58" cy="56"/>
            </a:xfrm>
            <a:custGeom>
              <a:avLst/>
              <a:gdLst>
                <a:gd name="T0" fmla="*/ 0 w 176"/>
                <a:gd name="T1" fmla="*/ 0 h 168"/>
                <a:gd name="T2" fmla="*/ 0 w 176"/>
                <a:gd name="T3" fmla="*/ 0 h 168"/>
                <a:gd name="T4" fmla="*/ 0 w 176"/>
                <a:gd name="T5" fmla="*/ 0 h 168"/>
                <a:gd name="T6" fmla="*/ 0 w 176"/>
                <a:gd name="T7" fmla="*/ 0 h 168"/>
                <a:gd name="T8" fmla="*/ 0 w 176"/>
                <a:gd name="T9" fmla="*/ 0 h 168"/>
                <a:gd name="T10" fmla="*/ 0 w 176"/>
                <a:gd name="T11" fmla="*/ 0 h 168"/>
                <a:gd name="T12" fmla="*/ 0 w 176"/>
                <a:gd name="T13" fmla="*/ 0 h 168"/>
                <a:gd name="T14" fmla="*/ 0 w 176"/>
                <a:gd name="T15" fmla="*/ 0 h 168"/>
                <a:gd name="T16" fmla="*/ 0 w 176"/>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8"/>
                <a:gd name="T29" fmla="*/ 176 w 176"/>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8">
                  <a:moveTo>
                    <a:pt x="176" y="84"/>
                  </a:moveTo>
                  <a:lnTo>
                    <a:pt x="149" y="25"/>
                  </a:lnTo>
                  <a:lnTo>
                    <a:pt x="87" y="0"/>
                  </a:lnTo>
                  <a:lnTo>
                    <a:pt x="24" y="25"/>
                  </a:lnTo>
                  <a:lnTo>
                    <a:pt x="0" y="84"/>
                  </a:lnTo>
                  <a:lnTo>
                    <a:pt x="24" y="142"/>
                  </a:lnTo>
                  <a:lnTo>
                    <a:pt x="87" y="168"/>
                  </a:lnTo>
                  <a:lnTo>
                    <a:pt x="149" y="142"/>
                  </a:lnTo>
                  <a:lnTo>
                    <a:pt x="176"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35" name="Freeform 33"/>
            <p:cNvSpPr>
              <a:spLocks/>
            </p:cNvSpPr>
            <p:nvPr/>
          </p:nvSpPr>
          <p:spPr bwMode="auto">
            <a:xfrm>
              <a:off x="2074" y="2450"/>
              <a:ext cx="58" cy="56"/>
            </a:xfrm>
            <a:custGeom>
              <a:avLst/>
              <a:gdLst>
                <a:gd name="T0" fmla="*/ 0 w 175"/>
                <a:gd name="T1" fmla="*/ 0 h 167"/>
                <a:gd name="T2" fmla="*/ 0 w 175"/>
                <a:gd name="T3" fmla="*/ 0 h 167"/>
                <a:gd name="T4" fmla="*/ 0 w 175"/>
                <a:gd name="T5" fmla="*/ 0 h 167"/>
                <a:gd name="T6" fmla="*/ 0 w 175"/>
                <a:gd name="T7" fmla="*/ 0 h 167"/>
                <a:gd name="T8" fmla="*/ 0 w 175"/>
                <a:gd name="T9" fmla="*/ 0 h 167"/>
                <a:gd name="T10" fmla="*/ 0 w 175"/>
                <a:gd name="T11" fmla="*/ 0 h 167"/>
                <a:gd name="T12" fmla="*/ 0 w 175"/>
                <a:gd name="T13" fmla="*/ 0 h 167"/>
                <a:gd name="T14" fmla="*/ 0 w 175"/>
                <a:gd name="T15" fmla="*/ 0 h 167"/>
                <a:gd name="T16" fmla="*/ 0 w 175"/>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7"/>
                <a:gd name="T29" fmla="*/ 175 w 175"/>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7">
                  <a:moveTo>
                    <a:pt x="175" y="84"/>
                  </a:moveTo>
                  <a:lnTo>
                    <a:pt x="150" y="25"/>
                  </a:lnTo>
                  <a:lnTo>
                    <a:pt x="86" y="0"/>
                  </a:lnTo>
                  <a:lnTo>
                    <a:pt x="24" y="25"/>
                  </a:lnTo>
                  <a:lnTo>
                    <a:pt x="0" y="84"/>
                  </a:lnTo>
                  <a:lnTo>
                    <a:pt x="24" y="142"/>
                  </a:lnTo>
                  <a:lnTo>
                    <a:pt x="86" y="167"/>
                  </a:lnTo>
                  <a:lnTo>
                    <a:pt x="150" y="142"/>
                  </a:lnTo>
                  <a:lnTo>
                    <a:pt x="175"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36" name="Freeform 34"/>
            <p:cNvSpPr>
              <a:spLocks/>
            </p:cNvSpPr>
            <p:nvPr/>
          </p:nvSpPr>
          <p:spPr bwMode="auto">
            <a:xfrm>
              <a:off x="2105" y="2847"/>
              <a:ext cx="59" cy="55"/>
            </a:xfrm>
            <a:custGeom>
              <a:avLst/>
              <a:gdLst>
                <a:gd name="T0" fmla="*/ 0 w 176"/>
                <a:gd name="T1" fmla="*/ 0 h 166"/>
                <a:gd name="T2" fmla="*/ 0 w 176"/>
                <a:gd name="T3" fmla="*/ 0 h 166"/>
                <a:gd name="T4" fmla="*/ 0 w 176"/>
                <a:gd name="T5" fmla="*/ 0 h 166"/>
                <a:gd name="T6" fmla="*/ 0 w 176"/>
                <a:gd name="T7" fmla="*/ 0 h 166"/>
                <a:gd name="T8" fmla="*/ 0 w 176"/>
                <a:gd name="T9" fmla="*/ 0 h 166"/>
                <a:gd name="T10" fmla="*/ 0 w 176"/>
                <a:gd name="T11" fmla="*/ 0 h 166"/>
                <a:gd name="T12" fmla="*/ 0 w 176"/>
                <a:gd name="T13" fmla="*/ 0 h 166"/>
                <a:gd name="T14" fmla="*/ 0 w 176"/>
                <a:gd name="T15" fmla="*/ 0 h 166"/>
                <a:gd name="T16" fmla="*/ 0 w 176"/>
                <a:gd name="T17" fmla="*/ 0 h 1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6"/>
                <a:gd name="T29" fmla="*/ 176 w 176"/>
                <a:gd name="T30" fmla="*/ 166 h 1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6">
                  <a:moveTo>
                    <a:pt x="176" y="84"/>
                  </a:moveTo>
                  <a:lnTo>
                    <a:pt x="151" y="24"/>
                  </a:lnTo>
                  <a:lnTo>
                    <a:pt x="88" y="0"/>
                  </a:lnTo>
                  <a:lnTo>
                    <a:pt x="26" y="24"/>
                  </a:lnTo>
                  <a:lnTo>
                    <a:pt x="0" y="84"/>
                  </a:lnTo>
                  <a:lnTo>
                    <a:pt x="26" y="141"/>
                  </a:lnTo>
                  <a:lnTo>
                    <a:pt x="88" y="166"/>
                  </a:lnTo>
                  <a:lnTo>
                    <a:pt x="151" y="141"/>
                  </a:lnTo>
                  <a:lnTo>
                    <a:pt x="176"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37" name="Freeform 35"/>
            <p:cNvSpPr>
              <a:spLocks/>
            </p:cNvSpPr>
            <p:nvPr/>
          </p:nvSpPr>
          <p:spPr bwMode="auto">
            <a:xfrm>
              <a:off x="2559" y="2376"/>
              <a:ext cx="58" cy="56"/>
            </a:xfrm>
            <a:custGeom>
              <a:avLst/>
              <a:gdLst>
                <a:gd name="T0" fmla="*/ 0 w 176"/>
                <a:gd name="T1" fmla="*/ 0 h 168"/>
                <a:gd name="T2" fmla="*/ 0 w 176"/>
                <a:gd name="T3" fmla="*/ 0 h 168"/>
                <a:gd name="T4" fmla="*/ 0 w 176"/>
                <a:gd name="T5" fmla="*/ 0 h 168"/>
                <a:gd name="T6" fmla="*/ 0 w 176"/>
                <a:gd name="T7" fmla="*/ 0 h 168"/>
                <a:gd name="T8" fmla="*/ 0 w 176"/>
                <a:gd name="T9" fmla="*/ 0 h 168"/>
                <a:gd name="T10" fmla="*/ 0 w 176"/>
                <a:gd name="T11" fmla="*/ 0 h 168"/>
                <a:gd name="T12" fmla="*/ 0 w 176"/>
                <a:gd name="T13" fmla="*/ 0 h 168"/>
                <a:gd name="T14" fmla="*/ 0 w 176"/>
                <a:gd name="T15" fmla="*/ 0 h 168"/>
                <a:gd name="T16" fmla="*/ 0 w 176"/>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8"/>
                <a:gd name="T29" fmla="*/ 176 w 176"/>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8">
                  <a:moveTo>
                    <a:pt x="176" y="84"/>
                  </a:moveTo>
                  <a:lnTo>
                    <a:pt x="150" y="25"/>
                  </a:lnTo>
                  <a:lnTo>
                    <a:pt x="88" y="0"/>
                  </a:lnTo>
                  <a:lnTo>
                    <a:pt x="26" y="25"/>
                  </a:lnTo>
                  <a:lnTo>
                    <a:pt x="0" y="84"/>
                  </a:lnTo>
                  <a:lnTo>
                    <a:pt x="26" y="142"/>
                  </a:lnTo>
                  <a:lnTo>
                    <a:pt x="88" y="168"/>
                  </a:lnTo>
                  <a:lnTo>
                    <a:pt x="150" y="142"/>
                  </a:lnTo>
                  <a:lnTo>
                    <a:pt x="176"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38" name="Freeform 36"/>
            <p:cNvSpPr>
              <a:spLocks/>
            </p:cNvSpPr>
            <p:nvPr/>
          </p:nvSpPr>
          <p:spPr bwMode="auto">
            <a:xfrm>
              <a:off x="2254" y="2350"/>
              <a:ext cx="58" cy="56"/>
            </a:xfrm>
            <a:custGeom>
              <a:avLst/>
              <a:gdLst>
                <a:gd name="T0" fmla="*/ 0 w 176"/>
                <a:gd name="T1" fmla="*/ 0 h 168"/>
                <a:gd name="T2" fmla="*/ 0 w 176"/>
                <a:gd name="T3" fmla="*/ 0 h 168"/>
                <a:gd name="T4" fmla="*/ 0 w 176"/>
                <a:gd name="T5" fmla="*/ 0 h 168"/>
                <a:gd name="T6" fmla="*/ 0 w 176"/>
                <a:gd name="T7" fmla="*/ 0 h 168"/>
                <a:gd name="T8" fmla="*/ 0 w 176"/>
                <a:gd name="T9" fmla="*/ 0 h 168"/>
                <a:gd name="T10" fmla="*/ 0 w 176"/>
                <a:gd name="T11" fmla="*/ 0 h 168"/>
                <a:gd name="T12" fmla="*/ 0 w 176"/>
                <a:gd name="T13" fmla="*/ 0 h 168"/>
                <a:gd name="T14" fmla="*/ 0 w 176"/>
                <a:gd name="T15" fmla="*/ 0 h 168"/>
                <a:gd name="T16" fmla="*/ 0 w 176"/>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8"/>
                <a:gd name="T29" fmla="*/ 176 w 176"/>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8">
                  <a:moveTo>
                    <a:pt x="176" y="84"/>
                  </a:moveTo>
                  <a:lnTo>
                    <a:pt x="150" y="25"/>
                  </a:lnTo>
                  <a:lnTo>
                    <a:pt x="87" y="0"/>
                  </a:lnTo>
                  <a:lnTo>
                    <a:pt x="25" y="25"/>
                  </a:lnTo>
                  <a:lnTo>
                    <a:pt x="0" y="84"/>
                  </a:lnTo>
                  <a:lnTo>
                    <a:pt x="25" y="142"/>
                  </a:lnTo>
                  <a:lnTo>
                    <a:pt x="87" y="168"/>
                  </a:lnTo>
                  <a:lnTo>
                    <a:pt x="150" y="142"/>
                  </a:lnTo>
                  <a:lnTo>
                    <a:pt x="176"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39" name="Freeform 37"/>
            <p:cNvSpPr>
              <a:spLocks/>
            </p:cNvSpPr>
            <p:nvPr/>
          </p:nvSpPr>
          <p:spPr bwMode="auto">
            <a:xfrm>
              <a:off x="2469" y="2620"/>
              <a:ext cx="58" cy="56"/>
            </a:xfrm>
            <a:custGeom>
              <a:avLst/>
              <a:gdLst>
                <a:gd name="T0" fmla="*/ 0 w 174"/>
                <a:gd name="T1" fmla="*/ 0 h 169"/>
                <a:gd name="T2" fmla="*/ 0 w 174"/>
                <a:gd name="T3" fmla="*/ 0 h 169"/>
                <a:gd name="T4" fmla="*/ 0 w 174"/>
                <a:gd name="T5" fmla="*/ 0 h 169"/>
                <a:gd name="T6" fmla="*/ 0 w 174"/>
                <a:gd name="T7" fmla="*/ 0 h 169"/>
                <a:gd name="T8" fmla="*/ 0 w 174"/>
                <a:gd name="T9" fmla="*/ 0 h 169"/>
                <a:gd name="T10" fmla="*/ 0 w 174"/>
                <a:gd name="T11" fmla="*/ 0 h 169"/>
                <a:gd name="T12" fmla="*/ 0 w 174"/>
                <a:gd name="T13" fmla="*/ 0 h 169"/>
                <a:gd name="T14" fmla="*/ 0 w 174"/>
                <a:gd name="T15" fmla="*/ 0 h 169"/>
                <a:gd name="T16" fmla="*/ 0 w 174"/>
                <a:gd name="T17" fmla="*/ 0 h 1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9"/>
                <a:gd name="T29" fmla="*/ 174 w 174"/>
                <a:gd name="T30" fmla="*/ 169 h 1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9">
                  <a:moveTo>
                    <a:pt x="174" y="85"/>
                  </a:moveTo>
                  <a:lnTo>
                    <a:pt x="149" y="24"/>
                  </a:lnTo>
                  <a:lnTo>
                    <a:pt x="87" y="0"/>
                  </a:lnTo>
                  <a:lnTo>
                    <a:pt x="24" y="24"/>
                  </a:lnTo>
                  <a:lnTo>
                    <a:pt x="0" y="85"/>
                  </a:lnTo>
                  <a:lnTo>
                    <a:pt x="24" y="145"/>
                  </a:lnTo>
                  <a:lnTo>
                    <a:pt x="87" y="169"/>
                  </a:lnTo>
                  <a:lnTo>
                    <a:pt x="149" y="145"/>
                  </a:lnTo>
                  <a:lnTo>
                    <a:pt x="174" y="85"/>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40" name="Freeform 38"/>
            <p:cNvSpPr>
              <a:spLocks/>
            </p:cNvSpPr>
            <p:nvPr/>
          </p:nvSpPr>
          <p:spPr bwMode="auto">
            <a:xfrm>
              <a:off x="3363" y="2957"/>
              <a:ext cx="58" cy="56"/>
            </a:xfrm>
            <a:custGeom>
              <a:avLst/>
              <a:gdLst>
                <a:gd name="T0" fmla="*/ 0 w 175"/>
                <a:gd name="T1" fmla="*/ 0 h 168"/>
                <a:gd name="T2" fmla="*/ 0 w 175"/>
                <a:gd name="T3" fmla="*/ 0 h 168"/>
                <a:gd name="T4" fmla="*/ 0 w 175"/>
                <a:gd name="T5" fmla="*/ 0 h 168"/>
                <a:gd name="T6" fmla="*/ 0 w 175"/>
                <a:gd name="T7" fmla="*/ 0 h 168"/>
                <a:gd name="T8" fmla="*/ 0 w 175"/>
                <a:gd name="T9" fmla="*/ 0 h 168"/>
                <a:gd name="T10" fmla="*/ 0 w 175"/>
                <a:gd name="T11" fmla="*/ 0 h 168"/>
                <a:gd name="T12" fmla="*/ 0 w 175"/>
                <a:gd name="T13" fmla="*/ 0 h 168"/>
                <a:gd name="T14" fmla="*/ 0 w 175"/>
                <a:gd name="T15" fmla="*/ 0 h 168"/>
                <a:gd name="T16" fmla="*/ 0 w 175"/>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8"/>
                <a:gd name="T29" fmla="*/ 175 w 175"/>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8">
                  <a:moveTo>
                    <a:pt x="175" y="84"/>
                  </a:moveTo>
                  <a:lnTo>
                    <a:pt x="150" y="25"/>
                  </a:lnTo>
                  <a:lnTo>
                    <a:pt x="88" y="0"/>
                  </a:lnTo>
                  <a:lnTo>
                    <a:pt x="25" y="25"/>
                  </a:lnTo>
                  <a:lnTo>
                    <a:pt x="0" y="84"/>
                  </a:lnTo>
                  <a:lnTo>
                    <a:pt x="25" y="143"/>
                  </a:lnTo>
                  <a:lnTo>
                    <a:pt x="88" y="168"/>
                  </a:lnTo>
                  <a:lnTo>
                    <a:pt x="150" y="143"/>
                  </a:lnTo>
                  <a:lnTo>
                    <a:pt x="175"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41" name="Freeform 39"/>
            <p:cNvSpPr>
              <a:spLocks/>
            </p:cNvSpPr>
            <p:nvPr/>
          </p:nvSpPr>
          <p:spPr bwMode="auto">
            <a:xfrm>
              <a:off x="2683" y="2368"/>
              <a:ext cx="59" cy="56"/>
            </a:xfrm>
            <a:custGeom>
              <a:avLst/>
              <a:gdLst>
                <a:gd name="T0" fmla="*/ 0 w 176"/>
                <a:gd name="T1" fmla="*/ 0 h 168"/>
                <a:gd name="T2" fmla="*/ 0 w 176"/>
                <a:gd name="T3" fmla="*/ 0 h 168"/>
                <a:gd name="T4" fmla="*/ 0 w 176"/>
                <a:gd name="T5" fmla="*/ 0 h 168"/>
                <a:gd name="T6" fmla="*/ 0 w 176"/>
                <a:gd name="T7" fmla="*/ 0 h 168"/>
                <a:gd name="T8" fmla="*/ 0 w 176"/>
                <a:gd name="T9" fmla="*/ 0 h 168"/>
                <a:gd name="T10" fmla="*/ 0 w 176"/>
                <a:gd name="T11" fmla="*/ 0 h 168"/>
                <a:gd name="T12" fmla="*/ 0 w 176"/>
                <a:gd name="T13" fmla="*/ 0 h 168"/>
                <a:gd name="T14" fmla="*/ 0 w 176"/>
                <a:gd name="T15" fmla="*/ 0 h 168"/>
                <a:gd name="T16" fmla="*/ 0 w 176"/>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8"/>
                <a:gd name="T29" fmla="*/ 176 w 176"/>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8">
                  <a:moveTo>
                    <a:pt x="176" y="84"/>
                  </a:moveTo>
                  <a:lnTo>
                    <a:pt x="150" y="25"/>
                  </a:lnTo>
                  <a:lnTo>
                    <a:pt x="88" y="0"/>
                  </a:lnTo>
                  <a:lnTo>
                    <a:pt x="26" y="25"/>
                  </a:lnTo>
                  <a:lnTo>
                    <a:pt x="0" y="84"/>
                  </a:lnTo>
                  <a:lnTo>
                    <a:pt x="26" y="142"/>
                  </a:lnTo>
                  <a:lnTo>
                    <a:pt x="88" y="168"/>
                  </a:lnTo>
                  <a:lnTo>
                    <a:pt x="150" y="142"/>
                  </a:lnTo>
                  <a:lnTo>
                    <a:pt x="176"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42" name="Freeform 40"/>
            <p:cNvSpPr>
              <a:spLocks/>
            </p:cNvSpPr>
            <p:nvPr/>
          </p:nvSpPr>
          <p:spPr bwMode="auto">
            <a:xfrm>
              <a:off x="2788" y="2447"/>
              <a:ext cx="58" cy="56"/>
            </a:xfrm>
            <a:custGeom>
              <a:avLst/>
              <a:gdLst>
                <a:gd name="T0" fmla="*/ 0 w 175"/>
                <a:gd name="T1" fmla="*/ 0 h 167"/>
                <a:gd name="T2" fmla="*/ 0 w 175"/>
                <a:gd name="T3" fmla="*/ 0 h 167"/>
                <a:gd name="T4" fmla="*/ 0 w 175"/>
                <a:gd name="T5" fmla="*/ 0 h 167"/>
                <a:gd name="T6" fmla="*/ 0 w 175"/>
                <a:gd name="T7" fmla="*/ 0 h 167"/>
                <a:gd name="T8" fmla="*/ 0 w 175"/>
                <a:gd name="T9" fmla="*/ 0 h 167"/>
                <a:gd name="T10" fmla="*/ 0 w 175"/>
                <a:gd name="T11" fmla="*/ 0 h 167"/>
                <a:gd name="T12" fmla="*/ 0 w 175"/>
                <a:gd name="T13" fmla="*/ 0 h 167"/>
                <a:gd name="T14" fmla="*/ 0 w 175"/>
                <a:gd name="T15" fmla="*/ 0 h 167"/>
                <a:gd name="T16" fmla="*/ 0 w 175"/>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7"/>
                <a:gd name="T29" fmla="*/ 175 w 175"/>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7">
                  <a:moveTo>
                    <a:pt x="175" y="83"/>
                  </a:moveTo>
                  <a:lnTo>
                    <a:pt x="149" y="25"/>
                  </a:lnTo>
                  <a:lnTo>
                    <a:pt x="87" y="0"/>
                  </a:lnTo>
                  <a:lnTo>
                    <a:pt x="24" y="25"/>
                  </a:lnTo>
                  <a:lnTo>
                    <a:pt x="0" y="83"/>
                  </a:lnTo>
                  <a:lnTo>
                    <a:pt x="24" y="142"/>
                  </a:lnTo>
                  <a:lnTo>
                    <a:pt x="87" y="167"/>
                  </a:lnTo>
                  <a:lnTo>
                    <a:pt x="149" y="142"/>
                  </a:lnTo>
                  <a:lnTo>
                    <a:pt x="175" y="83"/>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43" name="Freeform 41"/>
            <p:cNvSpPr>
              <a:spLocks/>
            </p:cNvSpPr>
            <p:nvPr/>
          </p:nvSpPr>
          <p:spPr bwMode="auto">
            <a:xfrm>
              <a:off x="2849" y="2660"/>
              <a:ext cx="58" cy="56"/>
            </a:xfrm>
            <a:custGeom>
              <a:avLst/>
              <a:gdLst>
                <a:gd name="T0" fmla="*/ 0 w 175"/>
                <a:gd name="T1" fmla="*/ 0 h 167"/>
                <a:gd name="T2" fmla="*/ 0 w 175"/>
                <a:gd name="T3" fmla="*/ 0 h 167"/>
                <a:gd name="T4" fmla="*/ 0 w 175"/>
                <a:gd name="T5" fmla="*/ 0 h 167"/>
                <a:gd name="T6" fmla="*/ 0 w 175"/>
                <a:gd name="T7" fmla="*/ 0 h 167"/>
                <a:gd name="T8" fmla="*/ 0 w 175"/>
                <a:gd name="T9" fmla="*/ 0 h 167"/>
                <a:gd name="T10" fmla="*/ 0 w 175"/>
                <a:gd name="T11" fmla="*/ 0 h 167"/>
                <a:gd name="T12" fmla="*/ 0 w 175"/>
                <a:gd name="T13" fmla="*/ 0 h 167"/>
                <a:gd name="T14" fmla="*/ 0 w 175"/>
                <a:gd name="T15" fmla="*/ 0 h 167"/>
                <a:gd name="T16" fmla="*/ 0 w 175"/>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7"/>
                <a:gd name="T29" fmla="*/ 175 w 175"/>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7">
                  <a:moveTo>
                    <a:pt x="175" y="84"/>
                  </a:moveTo>
                  <a:lnTo>
                    <a:pt x="150" y="25"/>
                  </a:lnTo>
                  <a:lnTo>
                    <a:pt x="88" y="0"/>
                  </a:lnTo>
                  <a:lnTo>
                    <a:pt x="24" y="25"/>
                  </a:lnTo>
                  <a:lnTo>
                    <a:pt x="0" y="84"/>
                  </a:lnTo>
                  <a:lnTo>
                    <a:pt x="24" y="142"/>
                  </a:lnTo>
                  <a:lnTo>
                    <a:pt x="88" y="167"/>
                  </a:lnTo>
                  <a:lnTo>
                    <a:pt x="150" y="142"/>
                  </a:lnTo>
                  <a:lnTo>
                    <a:pt x="175"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44" name="Freeform 42"/>
            <p:cNvSpPr>
              <a:spLocks/>
            </p:cNvSpPr>
            <p:nvPr/>
          </p:nvSpPr>
          <p:spPr bwMode="auto">
            <a:xfrm>
              <a:off x="5130" y="2629"/>
              <a:ext cx="59" cy="55"/>
            </a:xfrm>
            <a:custGeom>
              <a:avLst/>
              <a:gdLst>
                <a:gd name="T0" fmla="*/ 0 w 176"/>
                <a:gd name="T1" fmla="*/ 0 h 167"/>
                <a:gd name="T2" fmla="*/ 0 w 176"/>
                <a:gd name="T3" fmla="*/ 0 h 167"/>
                <a:gd name="T4" fmla="*/ 0 w 176"/>
                <a:gd name="T5" fmla="*/ 0 h 167"/>
                <a:gd name="T6" fmla="*/ 0 w 176"/>
                <a:gd name="T7" fmla="*/ 0 h 167"/>
                <a:gd name="T8" fmla="*/ 0 w 176"/>
                <a:gd name="T9" fmla="*/ 0 h 167"/>
                <a:gd name="T10" fmla="*/ 0 w 176"/>
                <a:gd name="T11" fmla="*/ 0 h 167"/>
                <a:gd name="T12" fmla="*/ 0 w 176"/>
                <a:gd name="T13" fmla="*/ 0 h 167"/>
                <a:gd name="T14" fmla="*/ 0 w 176"/>
                <a:gd name="T15" fmla="*/ 0 h 167"/>
                <a:gd name="T16" fmla="*/ 0 w 176"/>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7"/>
                <a:gd name="T29" fmla="*/ 176 w 176"/>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7">
                  <a:moveTo>
                    <a:pt x="176" y="83"/>
                  </a:moveTo>
                  <a:lnTo>
                    <a:pt x="151" y="25"/>
                  </a:lnTo>
                  <a:lnTo>
                    <a:pt x="87" y="0"/>
                  </a:lnTo>
                  <a:lnTo>
                    <a:pt x="25" y="25"/>
                  </a:lnTo>
                  <a:lnTo>
                    <a:pt x="0" y="83"/>
                  </a:lnTo>
                  <a:lnTo>
                    <a:pt x="25" y="142"/>
                  </a:lnTo>
                  <a:lnTo>
                    <a:pt x="87" y="167"/>
                  </a:lnTo>
                  <a:lnTo>
                    <a:pt x="151" y="142"/>
                  </a:lnTo>
                  <a:lnTo>
                    <a:pt x="176" y="83"/>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45" name="Freeform 43"/>
            <p:cNvSpPr>
              <a:spLocks/>
            </p:cNvSpPr>
            <p:nvPr/>
          </p:nvSpPr>
          <p:spPr bwMode="auto">
            <a:xfrm>
              <a:off x="1592" y="3312"/>
              <a:ext cx="58" cy="56"/>
            </a:xfrm>
            <a:custGeom>
              <a:avLst/>
              <a:gdLst>
                <a:gd name="T0" fmla="*/ 0 w 176"/>
                <a:gd name="T1" fmla="*/ 0 h 168"/>
                <a:gd name="T2" fmla="*/ 0 w 176"/>
                <a:gd name="T3" fmla="*/ 0 h 168"/>
                <a:gd name="T4" fmla="*/ 0 w 176"/>
                <a:gd name="T5" fmla="*/ 0 h 168"/>
                <a:gd name="T6" fmla="*/ 0 w 176"/>
                <a:gd name="T7" fmla="*/ 0 h 168"/>
                <a:gd name="T8" fmla="*/ 0 w 176"/>
                <a:gd name="T9" fmla="*/ 0 h 168"/>
                <a:gd name="T10" fmla="*/ 0 w 176"/>
                <a:gd name="T11" fmla="*/ 0 h 168"/>
                <a:gd name="T12" fmla="*/ 0 w 176"/>
                <a:gd name="T13" fmla="*/ 0 h 168"/>
                <a:gd name="T14" fmla="*/ 0 w 176"/>
                <a:gd name="T15" fmla="*/ 0 h 168"/>
                <a:gd name="T16" fmla="*/ 0 w 176"/>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8"/>
                <a:gd name="T29" fmla="*/ 176 w 176"/>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8">
                  <a:moveTo>
                    <a:pt x="176" y="84"/>
                  </a:moveTo>
                  <a:lnTo>
                    <a:pt x="150" y="25"/>
                  </a:lnTo>
                  <a:lnTo>
                    <a:pt x="88" y="0"/>
                  </a:lnTo>
                  <a:lnTo>
                    <a:pt x="26" y="25"/>
                  </a:lnTo>
                  <a:lnTo>
                    <a:pt x="0" y="84"/>
                  </a:lnTo>
                  <a:lnTo>
                    <a:pt x="26" y="142"/>
                  </a:lnTo>
                  <a:lnTo>
                    <a:pt x="88" y="168"/>
                  </a:lnTo>
                  <a:lnTo>
                    <a:pt x="150" y="142"/>
                  </a:lnTo>
                  <a:lnTo>
                    <a:pt x="176"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46" name="Freeform 44"/>
            <p:cNvSpPr>
              <a:spLocks/>
            </p:cNvSpPr>
            <p:nvPr/>
          </p:nvSpPr>
          <p:spPr bwMode="auto">
            <a:xfrm>
              <a:off x="2450" y="2629"/>
              <a:ext cx="58" cy="55"/>
            </a:xfrm>
            <a:custGeom>
              <a:avLst/>
              <a:gdLst>
                <a:gd name="T0" fmla="*/ 0 w 176"/>
                <a:gd name="T1" fmla="*/ 0 h 167"/>
                <a:gd name="T2" fmla="*/ 0 w 176"/>
                <a:gd name="T3" fmla="*/ 0 h 167"/>
                <a:gd name="T4" fmla="*/ 0 w 176"/>
                <a:gd name="T5" fmla="*/ 0 h 167"/>
                <a:gd name="T6" fmla="*/ 0 w 176"/>
                <a:gd name="T7" fmla="*/ 0 h 167"/>
                <a:gd name="T8" fmla="*/ 0 w 176"/>
                <a:gd name="T9" fmla="*/ 0 h 167"/>
                <a:gd name="T10" fmla="*/ 0 w 176"/>
                <a:gd name="T11" fmla="*/ 0 h 167"/>
                <a:gd name="T12" fmla="*/ 0 w 176"/>
                <a:gd name="T13" fmla="*/ 0 h 167"/>
                <a:gd name="T14" fmla="*/ 0 w 176"/>
                <a:gd name="T15" fmla="*/ 0 h 167"/>
                <a:gd name="T16" fmla="*/ 0 w 176"/>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7"/>
                <a:gd name="T29" fmla="*/ 176 w 176"/>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7">
                  <a:moveTo>
                    <a:pt x="176" y="83"/>
                  </a:moveTo>
                  <a:lnTo>
                    <a:pt x="149" y="25"/>
                  </a:lnTo>
                  <a:lnTo>
                    <a:pt x="88" y="0"/>
                  </a:lnTo>
                  <a:lnTo>
                    <a:pt x="26" y="25"/>
                  </a:lnTo>
                  <a:lnTo>
                    <a:pt x="0" y="83"/>
                  </a:lnTo>
                  <a:lnTo>
                    <a:pt x="26" y="142"/>
                  </a:lnTo>
                  <a:lnTo>
                    <a:pt x="88" y="167"/>
                  </a:lnTo>
                  <a:lnTo>
                    <a:pt x="149" y="142"/>
                  </a:lnTo>
                  <a:lnTo>
                    <a:pt x="176" y="83"/>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47" name="Freeform 45"/>
            <p:cNvSpPr>
              <a:spLocks/>
            </p:cNvSpPr>
            <p:nvPr/>
          </p:nvSpPr>
          <p:spPr bwMode="auto">
            <a:xfrm>
              <a:off x="2940" y="2839"/>
              <a:ext cx="58" cy="56"/>
            </a:xfrm>
            <a:custGeom>
              <a:avLst/>
              <a:gdLst>
                <a:gd name="T0" fmla="*/ 0 w 175"/>
                <a:gd name="T1" fmla="*/ 0 h 168"/>
                <a:gd name="T2" fmla="*/ 0 w 175"/>
                <a:gd name="T3" fmla="*/ 0 h 168"/>
                <a:gd name="T4" fmla="*/ 0 w 175"/>
                <a:gd name="T5" fmla="*/ 0 h 168"/>
                <a:gd name="T6" fmla="*/ 0 w 175"/>
                <a:gd name="T7" fmla="*/ 0 h 168"/>
                <a:gd name="T8" fmla="*/ 0 w 175"/>
                <a:gd name="T9" fmla="*/ 0 h 168"/>
                <a:gd name="T10" fmla="*/ 0 w 175"/>
                <a:gd name="T11" fmla="*/ 0 h 168"/>
                <a:gd name="T12" fmla="*/ 0 w 175"/>
                <a:gd name="T13" fmla="*/ 0 h 168"/>
                <a:gd name="T14" fmla="*/ 0 w 175"/>
                <a:gd name="T15" fmla="*/ 0 h 168"/>
                <a:gd name="T16" fmla="*/ 0 w 175"/>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8"/>
                <a:gd name="T29" fmla="*/ 175 w 175"/>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8">
                  <a:moveTo>
                    <a:pt x="175" y="83"/>
                  </a:moveTo>
                  <a:lnTo>
                    <a:pt x="150" y="24"/>
                  </a:lnTo>
                  <a:lnTo>
                    <a:pt x="87" y="0"/>
                  </a:lnTo>
                  <a:lnTo>
                    <a:pt x="25" y="24"/>
                  </a:lnTo>
                  <a:lnTo>
                    <a:pt x="0" y="83"/>
                  </a:lnTo>
                  <a:lnTo>
                    <a:pt x="25" y="144"/>
                  </a:lnTo>
                  <a:lnTo>
                    <a:pt x="87" y="168"/>
                  </a:lnTo>
                  <a:lnTo>
                    <a:pt x="150" y="144"/>
                  </a:lnTo>
                  <a:lnTo>
                    <a:pt x="175" y="83"/>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48" name="Freeform 46"/>
            <p:cNvSpPr>
              <a:spLocks/>
            </p:cNvSpPr>
            <p:nvPr/>
          </p:nvSpPr>
          <p:spPr bwMode="auto">
            <a:xfrm>
              <a:off x="2636" y="2629"/>
              <a:ext cx="59" cy="55"/>
            </a:xfrm>
            <a:custGeom>
              <a:avLst/>
              <a:gdLst>
                <a:gd name="T0" fmla="*/ 0 w 176"/>
                <a:gd name="T1" fmla="*/ 0 h 167"/>
                <a:gd name="T2" fmla="*/ 0 w 176"/>
                <a:gd name="T3" fmla="*/ 0 h 167"/>
                <a:gd name="T4" fmla="*/ 0 w 176"/>
                <a:gd name="T5" fmla="*/ 0 h 167"/>
                <a:gd name="T6" fmla="*/ 0 w 176"/>
                <a:gd name="T7" fmla="*/ 0 h 167"/>
                <a:gd name="T8" fmla="*/ 0 w 176"/>
                <a:gd name="T9" fmla="*/ 0 h 167"/>
                <a:gd name="T10" fmla="*/ 0 w 176"/>
                <a:gd name="T11" fmla="*/ 0 h 167"/>
                <a:gd name="T12" fmla="*/ 0 w 176"/>
                <a:gd name="T13" fmla="*/ 0 h 167"/>
                <a:gd name="T14" fmla="*/ 0 w 176"/>
                <a:gd name="T15" fmla="*/ 0 h 167"/>
                <a:gd name="T16" fmla="*/ 0 w 176"/>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7"/>
                <a:gd name="T29" fmla="*/ 176 w 176"/>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7">
                  <a:moveTo>
                    <a:pt x="176" y="83"/>
                  </a:moveTo>
                  <a:lnTo>
                    <a:pt x="151" y="25"/>
                  </a:lnTo>
                  <a:lnTo>
                    <a:pt x="88" y="0"/>
                  </a:lnTo>
                  <a:lnTo>
                    <a:pt x="26" y="25"/>
                  </a:lnTo>
                  <a:lnTo>
                    <a:pt x="0" y="83"/>
                  </a:lnTo>
                  <a:lnTo>
                    <a:pt x="26" y="142"/>
                  </a:lnTo>
                  <a:lnTo>
                    <a:pt x="88" y="167"/>
                  </a:lnTo>
                  <a:lnTo>
                    <a:pt x="151" y="142"/>
                  </a:lnTo>
                  <a:lnTo>
                    <a:pt x="176" y="83"/>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49" name="Freeform 47"/>
            <p:cNvSpPr>
              <a:spLocks/>
            </p:cNvSpPr>
            <p:nvPr/>
          </p:nvSpPr>
          <p:spPr bwMode="auto">
            <a:xfrm>
              <a:off x="3413" y="2629"/>
              <a:ext cx="58" cy="55"/>
            </a:xfrm>
            <a:custGeom>
              <a:avLst/>
              <a:gdLst>
                <a:gd name="T0" fmla="*/ 0 w 175"/>
                <a:gd name="T1" fmla="*/ 0 h 167"/>
                <a:gd name="T2" fmla="*/ 0 w 175"/>
                <a:gd name="T3" fmla="*/ 0 h 167"/>
                <a:gd name="T4" fmla="*/ 0 w 175"/>
                <a:gd name="T5" fmla="*/ 0 h 167"/>
                <a:gd name="T6" fmla="*/ 0 w 175"/>
                <a:gd name="T7" fmla="*/ 0 h 167"/>
                <a:gd name="T8" fmla="*/ 0 w 175"/>
                <a:gd name="T9" fmla="*/ 0 h 167"/>
                <a:gd name="T10" fmla="*/ 0 w 175"/>
                <a:gd name="T11" fmla="*/ 0 h 167"/>
                <a:gd name="T12" fmla="*/ 0 w 175"/>
                <a:gd name="T13" fmla="*/ 0 h 167"/>
                <a:gd name="T14" fmla="*/ 0 w 175"/>
                <a:gd name="T15" fmla="*/ 0 h 167"/>
                <a:gd name="T16" fmla="*/ 0 w 175"/>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7"/>
                <a:gd name="T29" fmla="*/ 175 w 175"/>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7">
                  <a:moveTo>
                    <a:pt x="175" y="83"/>
                  </a:moveTo>
                  <a:lnTo>
                    <a:pt x="150" y="25"/>
                  </a:lnTo>
                  <a:lnTo>
                    <a:pt x="87" y="0"/>
                  </a:lnTo>
                  <a:lnTo>
                    <a:pt x="24" y="25"/>
                  </a:lnTo>
                  <a:lnTo>
                    <a:pt x="0" y="83"/>
                  </a:lnTo>
                  <a:lnTo>
                    <a:pt x="24" y="142"/>
                  </a:lnTo>
                  <a:lnTo>
                    <a:pt x="87" y="167"/>
                  </a:lnTo>
                  <a:lnTo>
                    <a:pt x="150" y="142"/>
                  </a:lnTo>
                  <a:lnTo>
                    <a:pt x="175" y="83"/>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50" name="Freeform 48"/>
            <p:cNvSpPr>
              <a:spLocks/>
            </p:cNvSpPr>
            <p:nvPr/>
          </p:nvSpPr>
          <p:spPr bwMode="auto">
            <a:xfrm>
              <a:off x="2490" y="2734"/>
              <a:ext cx="58" cy="56"/>
            </a:xfrm>
            <a:custGeom>
              <a:avLst/>
              <a:gdLst>
                <a:gd name="T0" fmla="*/ 0 w 175"/>
                <a:gd name="T1" fmla="*/ 0 h 168"/>
                <a:gd name="T2" fmla="*/ 0 w 175"/>
                <a:gd name="T3" fmla="*/ 0 h 168"/>
                <a:gd name="T4" fmla="*/ 0 w 175"/>
                <a:gd name="T5" fmla="*/ 0 h 168"/>
                <a:gd name="T6" fmla="*/ 0 w 175"/>
                <a:gd name="T7" fmla="*/ 0 h 168"/>
                <a:gd name="T8" fmla="*/ 0 w 175"/>
                <a:gd name="T9" fmla="*/ 0 h 168"/>
                <a:gd name="T10" fmla="*/ 0 w 175"/>
                <a:gd name="T11" fmla="*/ 0 h 168"/>
                <a:gd name="T12" fmla="*/ 0 w 175"/>
                <a:gd name="T13" fmla="*/ 0 h 168"/>
                <a:gd name="T14" fmla="*/ 0 w 175"/>
                <a:gd name="T15" fmla="*/ 0 h 168"/>
                <a:gd name="T16" fmla="*/ 0 w 175"/>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8"/>
                <a:gd name="T29" fmla="*/ 175 w 175"/>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8">
                  <a:moveTo>
                    <a:pt x="175" y="84"/>
                  </a:moveTo>
                  <a:lnTo>
                    <a:pt x="150" y="25"/>
                  </a:lnTo>
                  <a:lnTo>
                    <a:pt x="87" y="0"/>
                  </a:lnTo>
                  <a:lnTo>
                    <a:pt x="24" y="25"/>
                  </a:lnTo>
                  <a:lnTo>
                    <a:pt x="0" y="84"/>
                  </a:lnTo>
                  <a:lnTo>
                    <a:pt x="24" y="143"/>
                  </a:lnTo>
                  <a:lnTo>
                    <a:pt x="87" y="168"/>
                  </a:lnTo>
                  <a:lnTo>
                    <a:pt x="150" y="143"/>
                  </a:lnTo>
                  <a:lnTo>
                    <a:pt x="175"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51" name="Freeform 49"/>
            <p:cNvSpPr>
              <a:spLocks/>
            </p:cNvSpPr>
            <p:nvPr/>
          </p:nvSpPr>
          <p:spPr bwMode="auto">
            <a:xfrm>
              <a:off x="1913" y="2734"/>
              <a:ext cx="58" cy="56"/>
            </a:xfrm>
            <a:custGeom>
              <a:avLst/>
              <a:gdLst>
                <a:gd name="T0" fmla="*/ 0 w 176"/>
                <a:gd name="T1" fmla="*/ 0 h 168"/>
                <a:gd name="T2" fmla="*/ 0 w 176"/>
                <a:gd name="T3" fmla="*/ 0 h 168"/>
                <a:gd name="T4" fmla="*/ 0 w 176"/>
                <a:gd name="T5" fmla="*/ 0 h 168"/>
                <a:gd name="T6" fmla="*/ 0 w 176"/>
                <a:gd name="T7" fmla="*/ 0 h 168"/>
                <a:gd name="T8" fmla="*/ 0 w 176"/>
                <a:gd name="T9" fmla="*/ 0 h 168"/>
                <a:gd name="T10" fmla="*/ 0 w 176"/>
                <a:gd name="T11" fmla="*/ 0 h 168"/>
                <a:gd name="T12" fmla="*/ 0 w 176"/>
                <a:gd name="T13" fmla="*/ 0 h 168"/>
                <a:gd name="T14" fmla="*/ 0 w 176"/>
                <a:gd name="T15" fmla="*/ 0 h 168"/>
                <a:gd name="T16" fmla="*/ 0 w 176"/>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8"/>
                <a:gd name="T29" fmla="*/ 176 w 176"/>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8">
                  <a:moveTo>
                    <a:pt x="176" y="84"/>
                  </a:moveTo>
                  <a:lnTo>
                    <a:pt x="150" y="25"/>
                  </a:lnTo>
                  <a:lnTo>
                    <a:pt x="87" y="0"/>
                  </a:lnTo>
                  <a:lnTo>
                    <a:pt x="25" y="25"/>
                  </a:lnTo>
                  <a:lnTo>
                    <a:pt x="0" y="84"/>
                  </a:lnTo>
                  <a:lnTo>
                    <a:pt x="25" y="143"/>
                  </a:lnTo>
                  <a:lnTo>
                    <a:pt x="87" y="168"/>
                  </a:lnTo>
                  <a:lnTo>
                    <a:pt x="150" y="143"/>
                  </a:lnTo>
                  <a:lnTo>
                    <a:pt x="176"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52" name="Freeform 50"/>
            <p:cNvSpPr>
              <a:spLocks/>
            </p:cNvSpPr>
            <p:nvPr/>
          </p:nvSpPr>
          <p:spPr bwMode="auto">
            <a:xfrm>
              <a:off x="2190" y="2949"/>
              <a:ext cx="59" cy="56"/>
            </a:xfrm>
            <a:custGeom>
              <a:avLst/>
              <a:gdLst>
                <a:gd name="T0" fmla="*/ 0 w 176"/>
                <a:gd name="T1" fmla="*/ 0 h 168"/>
                <a:gd name="T2" fmla="*/ 0 w 176"/>
                <a:gd name="T3" fmla="*/ 0 h 168"/>
                <a:gd name="T4" fmla="*/ 0 w 176"/>
                <a:gd name="T5" fmla="*/ 0 h 168"/>
                <a:gd name="T6" fmla="*/ 0 w 176"/>
                <a:gd name="T7" fmla="*/ 0 h 168"/>
                <a:gd name="T8" fmla="*/ 0 w 176"/>
                <a:gd name="T9" fmla="*/ 0 h 168"/>
                <a:gd name="T10" fmla="*/ 0 w 176"/>
                <a:gd name="T11" fmla="*/ 0 h 168"/>
                <a:gd name="T12" fmla="*/ 0 w 176"/>
                <a:gd name="T13" fmla="*/ 0 h 168"/>
                <a:gd name="T14" fmla="*/ 0 w 176"/>
                <a:gd name="T15" fmla="*/ 0 h 168"/>
                <a:gd name="T16" fmla="*/ 0 w 176"/>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8"/>
                <a:gd name="T29" fmla="*/ 176 w 176"/>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8">
                  <a:moveTo>
                    <a:pt x="176" y="84"/>
                  </a:moveTo>
                  <a:lnTo>
                    <a:pt x="151" y="25"/>
                  </a:lnTo>
                  <a:lnTo>
                    <a:pt x="87" y="0"/>
                  </a:lnTo>
                  <a:lnTo>
                    <a:pt x="25" y="25"/>
                  </a:lnTo>
                  <a:lnTo>
                    <a:pt x="0" y="84"/>
                  </a:lnTo>
                  <a:lnTo>
                    <a:pt x="25" y="142"/>
                  </a:lnTo>
                  <a:lnTo>
                    <a:pt x="87" y="168"/>
                  </a:lnTo>
                  <a:lnTo>
                    <a:pt x="151" y="142"/>
                  </a:lnTo>
                  <a:lnTo>
                    <a:pt x="176"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53" name="Freeform 51"/>
            <p:cNvSpPr>
              <a:spLocks/>
            </p:cNvSpPr>
            <p:nvPr/>
          </p:nvSpPr>
          <p:spPr bwMode="auto">
            <a:xfrm>
              <a:off x="2145" y="2681"/>
              <a:ext cx="58" cy="56"/>
            </a:xfrm>
            <a:custGeom>
              <a:avLst/>
              <a:gdLst>
                <a:gd name="T0" fmla="*/ 0 w 174"/>
                <a:gd name="T1" fmla="*/ 0 h 169"/>
                <a:gd name="T2" fmla="*/ 0 w 174"/>
                <a:gd name="T3" fmla="*/ 0 h 169"/>
                <a:gd name="T4" fmla="*/ 0 w 174"/>
                <a:gd name="T5" fmla="*/ 0 h 169"/>
                <a:gd name="T6" fmla="*/ 0 w 174"/>
                <a:gd name="T7" fmla="*/ 0 h 169"/>
                <a:gd name="T8" fmla="*/ 0 w 174"/>
                <a:gd name="T9" fmla="*/ 0 h 169"/>
                <a:gd name="T10" fmla="*/ 0 w 174"/>
                <a:gd name="T11" fmla="*/ 0 h 169"/>
                <a:gd name="T12" fmla="*/ 0 w 174"/>
                <a:gd name="T13" fmla="*/ 0 h 169"/>
                <a:gd name="T14" fmla="*/ 0 w 174"/>
                <a:gd name="T15" fmla="*/ 0 h 169"/>
                <a:gd name="T16" fmla="*/ 0 w 174"/>
                <a:gd name="T17" fmla="*/ 0 h 1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9"/>
                <a:gd name="T29" fmla="*/ 174 w 174"/>
                <a:gd name="T30" fmla="*/ 169 h 1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9">
                  <a:moveTo>
                    <a:pt x="174" y="84"/>
                  </a:moveTo>
                  <a:lnTo>
                    <a:pt x="149" y="24"/>
                  </a:lnTo>
                  <a:lnTo>
                    <a:pt x="87" y="0"/>
                  </a:lnTo>
                  <a:lnTo>
                    <a:pt x="24" y="24"/>
                  </a:lnTo>
                  <a:lnTo>
                    <a:pt x="0" y="84"/>
                  </a:lnTo>
                  <a:lnTo>
                    <a:pt x="24" y="144"/>
                  </a:lnTo>
                  <a:lnTo>
                    <a:pt x="87" y="169"/>
                  </a:lnTo>
                  <a:lnTo>
                    <a:pt x="149" y="144"/>
                  </a:lnTo>
                  <a:lnTo>
                    <a:pt x="174"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54" name="Freeform 52"/>
            <p:cNvSpPr>
              <a:spLocks/>
            </p:cNvSpPr>
            <p:nvPr/>
          </p:nvSpPr>
          <p:spPr bwMode="auto">
            <a:xfrm>
              <a:off x="1768" y="2681"/>
              <a:ext cx="59" cy="56"/>
            </a:xfrm>
            <a:custGeom>
              <a:avLst/>
              <a:gdLst>
                <a:gd name="T0" fmla="*/ 0 w 176"/>
                <a:gd name="T1" fmla="*/ 0 h 169"/>
                <a:gd name="T2" fmla="*/ 0 w 176"/>
                <a:gd name="T3" fmla="*/ 0 h 169"/>
                <a:gd name="T4" fmla="*/ 0 w 176"/>
                <a:gd name="T5" fmla="*/ 0 h 169"/>
                <a:gd name="T6" fmla="*/ 0 w 176"/>
                <a:gd name="T7" fmla="*/ 0 h 169"/>
                <a:gd name="T8" fmla="*/ 0 w 176"/>
                <a:gd name="T9" fmla="*/ 0 h 169"/>
                <a:gd name="T10" fmla="*/ 0 w 176"/>
                <a:gd name="T11" fmla="*/ 0 h 169"/>
                <a:gd name="T12" fmla="*/ 0 w 176"/>
                <a:gd name="T13" fmla="*/ 0 h 169"/>
                <a:gd name="T14" fmla="*/ 0 w 176"/>
                <a:gd name="T15" fmla="*/ 0 h 169"/>
                <a:gd name="T16" fmla="*/ 0 w 176"/>
                <a:gd name="T17" fmla="*/ 0 h 1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9"/>
                <a:gd name="T29" fmla="*/ 176 w 176"/>
                <a:gd name="T30" fmla="*/ 169 h 1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9">
                  <a:moveTo>
                    <a:pt x="176" y="84"/>
                  </a:moveTo>
                  <a:lnTo>
                    <a:pt x="150" y="24"/>
                  </a:lnTo>
                  <a:lnTo>
                    <a:pt x="88" y="0"/>
                  </a:lnTo>
                  <a:lnTo>
                    <a:pt x="26" y="24"/>
                  </a:lnTo>
                  <a:lnTo>
                    <a:pt x="0" y="84"/>
                  </a:lnTo>
                  <a:lnTo>
                    <a:pt x="26" y="144"/>
                  </a:lnTo>
                  <a:lnTo>
                    <a:pt x="88" y="169"/>
                  </a:lnTo>
                  <a:lnTo>
                    <a:pt x="150" y="144"/>
                  </a:lnTo>
                  <a:lnTo>
                    <a:pt x="176"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55" name="Freeform 53"/>
            <p:cNvSpPr>
              <a:spLocks/>
            </p:cNvSpPr>
            <p:nvPr/>
          </p:nvSpPr>
          <p:spPr bwMode="auto">
            <a:xfrm>
              <a:off x="2431" y="2260"/>
              <a:ext cx="58" cy="56"/>
            </a:xfrm>
            <a:custGeom>
              <a:avLst/>
              <a:gdLst>
                <a:gd name="T0" fmla="*/ 0 w 174"/>
                <a:gd name="T1" fmla="*/ 0 h 167"/>
                <a:gd name="T2" fmla="*/ 0 w 174"/>
                <a:gd name="T3" fmla="*/ 0 h 167"/>
                <a:gd name="T4" fmla="*/ 0 w 174"/>
                <a:gd name="T5" fmla="*/ 0 h 167"/>
                <a:gd name="T6" fmla="*/ 0 w 174"/>
                <a:gd name="T7" fmla="*/ 0 h 167"/>
                <a:gd name="T8" fmla="*/ 0 w 174"/>
                <a:gd name="T9" fmla="*/ 0 h 167"/>
                <a:gd name="T10" fmla="*/ 0 w 174"/>
                <a:gd name="T11" fmla="*/ 0 h 167"/>
                <a:gd name="T12" fmla="*/ 0 w 174"/>
                <a:gd name="T13" fmla="*/ 0 h 167"/>
                <a:gd name="T14" fmla="*/ 0 w 174"/>
                <a:gd name="T15" fmla="*/ 0 h 167"/>
                <a:gd name="T16" fmla="*/ 0 w 174"/>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7"/>
                <a:gd name="T29" fmla="*/ 174 w 174"/>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7">
                  <a:moveTo>
                    <a:pt x="174" y="83"/>
                  </a:moveTo>
                  <a:lnTo>
                    <a:pt x="149" y="25"/>
                  </a:lnTo>
                  <a:lnTo>
                    <a:pt x="86" y="0"/>
                  </a:lnTo>
                  <a:lnTo>
                    <a:pt x="24" y="25"/>
                  </a:lnTo>
                  <a:lnTo>
                    <a:pt x="0" y="83"/>
                  </a:lnTo>
                  <a:lnTo>
                    <a:pt x="24" y="142"/>
                  </a:lnTo>
                  <a:lnTo>
                    <a:pt x="86" y="167"/>
                  </a:lnTo>
                  <a:lnTo>
                    <a:pt x="149" y="142"/>
                  </a:lnTo>
                  <a:lnTo>
                    <a:pt x="174" y="83"/>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56" name="Freeform 54"/>
            <p:cNvSpPr>
              <a:spLocks/>
            </p:cNvSpPr>
            <p:nvPr/>
          </p:nvSpPr>
          <p:spPr bwMode="auto">
            <a:xfrm>
              <a:off x="3078" y="2944"/>
              <a:ext cx="58" cy="56"/>
            </a:xfrm>
            <a:custGeom>
              <a:avLst/>
              <a:gdLst>
                <a:gd name="T0" fmla="*/ 0 w 175"/>
                <a:gd name="T1" fmla="*/ 0 h 167"/>
                <a:gd name="T2" fmla="*/ 0 w 175"/>
                <a:gd name="T3" fmla="*/ 0 h 167"/>
                <a:gd name="T4" fmla="*/ 0 w 175"/>
                <a:gd name="T5" fmla="*/ 0 h 167"/>
                <a:gd name="T6" fmla="*/ 0 w 175"/>
                <a:gd name="T7" fmla="*/ 0 h 167"/>
                <a:gd name="T8" fmla="*/ 0 w 175"/>
                <a:gd name="T9" fmla="*/ 0 h 167"/>
                <a:gd name="T10" fmla="*/ 0 w 175"/>
                <a:gd name="T11" fmla="*/ 0 h 167"/>
                <a:gd name="T12" fmla="*/ 0 w 175"/>
                <a:gd name="T13" fmla="*/ 0 h 167"/>
                <a:gd name="T14" fmla="*/ 0 w 175"/>
                <a:gd name="T15" fmla="*/ 0 h 167"/>
                <a:gd name="T16" fmla="*/ 0 w 175"/>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7"/>
                <a:gd name="T29" fmla="*/ 175 w 175"/>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7">
                  <a:moveTo>
                    <a:pt x="175" y="84"/>
                  </a:moveTo>
                  <a:lnTo>
                    <a:pt x="149" y="24"/>
                  </a:lnTo>
                  <a:lnTo>
                    <a:pt x="87" y="0"/>
                  </a:lnTo>
                  <a:lnTo>
                    <a:pt x="25" y="24"/>
                  </a:lnTo>
                  <a:lnTo>
                    <a:pt x="0" y="84"/>
                  </a:lnTo>
                  <a:lnTo>
                    <a:pt x="25" y="142"/>
                  </a:lnTo>
                  <a:lnTo>
                    <a:pt x="87" y="167"/>
                  </a:lnTo>
                  <a:lnTo>
                    <a:pt x="149" y="142"/>
                  </a:lnTo>
                  <a:lnTo>
                    <a:pt x="175"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57" name="Freeform 55"/>
            <p:cNvSpPr>
              <a:spLocks/>
            </p:cNvSpPr>
            <p:nvPr/>
          </p:nvSpPr>
          <p:spPr bwMode="auto">
            <a:xfrm>
              <a:off x="2784" y="2681"/>
              <a:ext cx="58" cy="56"/>
            </a:xfrm>
            <a:custGeom>
              <a:avLst/>
              <a:gdLst>
                <a:gd name="T0" fmla="*/ 0 w 175"/>
                <a:gd name="T1" fmla="*/ 0 h 169"/>
                <a:gd name="T2" fmla="*/ 0 w 175"/>
                <a:gd name="T3" fmla="*/ 0 h 169"/>
                <a:gd name="T4" fmla="*/ 0 w 175"/>
                <a:gd name="T5" fmla="*/ 0 h 169"/>
                <a:gd name="T6" fmla="*/ 0 w 175"/>
                <a:gd name="T7" fmla="*/ 0 h 169"/>
                <a:gd name="T8" fmla="*/ 0 w 175"/>
                <a:gd name="T9" fmla="*/ 0 h 169"/>
                <a:gd name="T10" fmla="*/ 0 w 175"/>
                <a:gd name="T11" fmla="*/ 0 h 169"/>
                <a:gd name="T12" fmla="*/ 0 w 175"/>
                <a:gd name="T13" fmla="*/ 0 h 169"/>
                <a:gd name="T14" fmla="*/ 0 w 175"/>
                <a:gd name="T15" fmla="*/ 0 h 169"/>
                <a:gd name="T16" fmla="*/ 0 w 175"/>
                <a:gd name="T17" fmla="*/ 0 h 1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9"/>
                <a:gd name="T29" fmla="*/ 175 w 175"/>
                <a:gd name="T30" fmla="*/ 169 h 1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9">
                  <a:moveTo>
                    <a:pt x="175" y="84"/>
                  </a:moveTo>
                  <a:lnTo>
                    <a:pt x="149" y="24"/>
                  </a:lnTo>
                  <a:lnTo>
                    <a:pt x="87" y="0"/>
                  </a:lnTo>
                  <a:lnTo>
                    <a:pt x="24" y="24"/>
                  </a:lnTo>
                  <a:lnTo>
                    <a:pt x="0" y="84"/>
                  </a:lnTo>
                  <a:lnTo>
                    <a:pt x="24" y="144"/>
                  </a:lnTo>
                  <a:lnTo>
                    <a:pt x="87" y="169"/>
                  </a:lnTo>
                  <a:lnTo>
                    <a:pt x="149" y="144"/>
                  </a:lnTo>
                  <a:lnTo>
                    <a:pt x="175"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58" name="Freeform 56"/>
            <p:cNvSpPr>
              <a:spLocks/>
            </p:cNvSpPr>
            <p:nvPr/>
          </p:nvSpPr>
          <p:spPr bwMode="auto">
            <a:xfrm>
              <a:off x="2553" y="2365"/>
              <a:ext cx="59" cy="56"/>
            </a:xfrm>
            <a:custGeom>
              <a:avLst/>
              <a:gdLst>
                <a:gd name="T0" fmla="*/ 0 w 176"/>
                <a:gd name="T1" fmla="*/ 0 h 168"/>
                <a:gd name="T2" fmla="*/ 0 w 176"/>
                <a:gd name="T3" fmla="*/ 0 h 168"/>
                <a:gd name="T4" fmla="*/ 0 w 176"/>
                <a:gd name="T5" fmla="*/ 0 h 168"/>
                <a:gd name="T6" fmla="*/ 0 w 176"/>
                <a:gd name="T7" fmla="*/ 0 h 168"/>
                <a:gd name="T8" fmla="*/ 0 w 176"/>
                <a:gd name="T9" fmla="*/ 0 h 168"/>
                <a:gd name="T10" fmla="*/ 0 w 176"/>
                <a:gd name="T11" fmla="*/ 0 h 168"/>
                <a:gd name="T12" fmla="*/ 0 w 176"/>
                <a:gd name="T13" fmla="*/ 0 h 168"/>
                <a:gd name="T14" fmla="*/ 0 w 176"/>
                <a:gd name="T15" fmla="*/ 0 h 168"/>
                <a:gd name="T16" fmla="*/ 0 w 176"/>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8"/>
                <a:gd name="T29" fmla="*/ 176 w 176"/>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8">
                  <a:moveTo>
                    <a:pt x="176" y="84"/>
                  </a:moveTo>
                  <a:lnTo>
                    <a:pt x="149" y="25"/>
                  </a:lnTo>
                  <a:lnTo>
                    <a:pt x="87" y="0"/>
                  </a:lnTo>
                  <a:lnTo>
                    <a:pt x="24" y="25"/>
                  </a:lnTo>
                  <a:lnTo>
                    <a:pt x="0" y="84"/>
                  </a:lnTo>
                  <a:lnTo>
                    <a:pt x="24" y="142"/>
                  </a:lnTo>
                  <a:lnTo>
                    <a:pt x="87" y="168"/>
                  </a:lnTo>
                  <a:lnTo>
                    <a:pt x="149" y="142"/>
                  </a:lnTo>
                  <a:lnTo>
                    <a:pt x="176"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59" name="Freeform 57"/>
            <p:cNvSpPr>
              <a:spLocks/>
            </p:cNvSpPr>
            <p:nvPr/>
          </p:nvSpPr>
          <p:spPr bwMode="auto">
            <a:xfrm>
              <a:off x="2105" y="2365"/>
              <a:ext cx="59" cy="56"/>
            </a:xfrm>
            <a:custGeom>
              <a:avLst/>
              <a:gdLst>
                <a:gd name="T0" fmla="*/ 0 w 175"/>
                <a:gd name="T1" fmla="*/ 0 h 168"/>
                <a:gd name="T2" fmla="*/ 0 w 175"/>
                <a:gd name="T3" fmla="*/ 0 h 168"/>
                <a:gd name="T4" fmla="*/ 0 w 175"/>
                <a:gd name="T5" fmla="*/ 0 h 168"/>
                <a:gd name="T6" fmla="*/ 0 w 175"/>
                <a:gd name="T7" fmla="*/ 0 h 168"/>
                <a:gd name="T8" fmla="*/ 0 w 175"/>
                <a:gd name="T9" fmla="*/ 0 h 168"/>
                <a:gd name="T10" fmla="*/ 0 w 175"/>
                <a:gd name="T11" fmla="*/ 0 h 168"/>
                <a:gd name="T12" fmla="*/ 0 w 175"/>
                <a:gd name="T13" fmla="*/ 0 h 168"/>
                <a:gd name="T14" fmla="*/ 0 w 175"/>
                <a:gd name="T15" fmla="*/ 0 h 168"/>
                <a:gd name="T16" fmla="*/ 0 w 175"/>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8"/>
                <a:gd name="T29" fmla="*/ 175 w 175"/>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8">
                  <a:moveTo>
                    <a:pt x="175" y="84"/>
                  </a:moveTo>
                  <a:lnTo>
                    <a:pt x="150" y="25"/>
                  </a:lnTo>
                  <a:lnTo>
                    <a:pt x="88" y="0"/>
                  </a:lnTo>
                  <a:lnTo>
                    <a:pt x="25" y="25"/>
                  </a:lnTo>
                  <a:lnTo>
                    <a:pt x="0" y="84"/>
                  </a:lnTo>
                  <a:lnTo>
                    <a:pt x="25" y="142"/>
                  </a:lnTo>
                  <a:lnTo>
                    <a:pt x="88" y="168"/>
                  </a:lnTo>
                  <a:lnTo>
                    <a:pt x="150" y="142"/>
                  </a:lnTo>
                  <a:lnTo>
                    <a:pt x="175"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60" name="Freeform 58"/>
            <p:cNvSpPr>
              <a:spLocks/>
            </p:cNvSpPr>
            <p:nvPr/>
          </p:nvSpPr>
          <p:spPr bwMode="auto">
            <a:xfrm>
              <a:off x="3455" y="2365"/>
              <a:ext cx="58" cy="56"/>
            </a:xfrm>
            <a:custGeom>
              <a:avLst/>
              <a:gdLst>
                <a:gd name="T0" fmla="*/ 0 w 175"/>
                <a:gd name="T1" fmla="*/ 0 h 168"/>
                <a:gd name="T2" fmla="*/ 0 w 175"/>
                <a:gd name="T3" fmla="*/ 0 h 168"/>
                <a:gd name="T4" fmla="*/ 0 w 175"/>
                <a:gd name="T5" fmla="*/ 0 h 168"/>
                <a:gd name="T6" fmla="*/ 0 w 175"/>
                <a:gd name="T7" fmla="*/ 0 h 168"/>
                <a:gd name="T8" fmla="*/ 0 w 175"/>
                <a:gd name="T9" fmla="*/ 0 h 168"/>
                <a:gd name="T10" fmla="*/ 0 w 175"/>
                <a:gd name="T11" fmla="*/ 0 h 168"/>
                <a:gd name="T12" fmla="*/ 0 w 175"/>
                <a:gd name="T13" fmla="*/ 0 h 168"/>
                <a:gd name="T14" fmla="*/ 0 w 175"/>
                <a:gd name="T15" fmla="*/ 0 h 168"/>
                <a:gd name="T16" fmla="*/ 0 w 175"/>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8"/>
                <a:gd name="T29" fmla="*/ 175 w 175"/>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8">
                  <a:moveTo>
                    <a:pt x="175" y="84"/>
                  </a:moveTo>
                  <a:lnTo>
                    <a:pt x="149" y="25"/>
                  </a:lnTo>
                  <a:lnTo>
                    <a:pt x="87" y="0"/>
                  </a:lnTo>
                  <a:lnTo>
                    <a:pt x="25" y="25"/>
                  </a:lnTo>
                  <a:lnTo>
                    <a:pt x="0" y="84"/>
                  </a:lnTo>
                  <a:lnTo>
                    <a:pt x="25" y="142"/>
                  </a:lnTo>
                  <a:lnTo>
                    <a:pt x="87" y="168"/>
                  </a:lnTo>
                  <a:lnTo>
                    <a:pt x="149" y="142"/>
                  </a:lnTo>
                  <a:lnTo>
                    <a:pt x="175"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61" name="Freeform 59"/>
            <p:cNvSpPr>
              <a:spLocks/>
            </p:cNvSpPr>
            <p:nvPr/>
          </p:nvSpPr>
          <p:spPr bwMode="auto">
            <a:xfrm>
              <a:off x="1224" y="2891"/>
              <a:ext cx="59" cy="56"/>
            </a:xfrm>
            <a:custGeom>
              <a:avLst/>
              <a:gdLst>
                <a:gd name="T0" fmla="*/ 0 w 175"/>
                <a:gd name="T1" fmla="*/ 0 h 169"/>
                <a:gd name="T2" fmla="*/ 0 w 175"/>
                <a:gd name="T3" fmla="*/ 0 h 169"/>
                <a:gd name="T4" fmla="*/ 0 w 175"/>
                <a:gd name="T5" fmla="*/ 0 h 169"/>
                <a:gd name="T6" fmla="*/ 0 w 175"/>
                <a:gd name="T7" fmla="*/ 0 h 169"/>
                <a:gd name="T8" fmla="*/ 0 w 175"/>
                <a:gd name="T9" fmla="*/ 0 h 169"/>
                <a:gd name="T10" fmla="*/ 0 w 175"/>
                <a:gd name="T11" fmla="*/ 0 h 169"/>
                <a:gd name="T12" fmla="*/ 0 w 175"/>
                <a:gd name="T13" fmla="*/ 0 h 169"/>
                <a:gd name="T14" fmla="*/ 0 w 175"/>
                <a:gd name="T15" fmla="*/ 0 h 169"/>
                <a:gd name="T16" fmla="*/ 0 w 175"/>
                <a:gd name="T17" fmla="*/ 0 h 1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9"/>
                <a:gd name="T29" fmla="*/ 175 w 175"/>
                <a:gd name="T30" fmla="*/ 169 h 1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9">
                  <a:moveTo>
                    <a:pt x="175" y="85"/>
                  </a:moveTo>
                  <a:lnTo>
                    <a:pt x="149" y="24"/>
                  </a:lnTo>
                  <a:lnTo>
                    <a:pt x="87" y="0"/>
                  </a:lnTo>
                  <a:lnTo>
                    <a:pt x="25" y="24"/>
                  </a:lnTo>
                  <a:lnTo>
                    <a:pt x="0" y="85"/>
                  </a:lnTo>
                  <a:lnTo>
                    <a:pt x="25" y="144"/>
                  </a:lnTo>
                  <a:lnTo>
                    <a:pt x="87" y="169"/>
                  </a:lnTo>
                  <a:lnTo>
                    <a:pt x="149" y="144"/>
                  </a:lnTo>
                  <a:lnTo>
                    <a:pt x="175" y="85"/>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62" name="Freeform 60"/>
            <p:cNvSpPr>
              <a:spLocks/>
            </p:cNvSpPr>
            <p:nvPr/>
          </p:nvSpPr>
          <p:spPr bwMode="auto">
            <a:xfrm>
              <a:off x="1733" y="3243"/>
              <a:ext cx="58" cy="56"/>
            </a:xfrm>
            <a:custGeom>
              <a:avLst/>
              <a:gdLst>
                <a:gd name="T0" fmla="*/ 0 w 174"/>
                <a:gd name="T1" fmla="*/ 0 h 167"/>
                <a:gd name="T2" fmla="*/ 0 w 174"/>
                <a:gd name="T3" fmla="*/ 0 h 167"/>
                <a:gd name="T4" fmla="*/ 0 w 174"/>
                <a:gd name="T5" fmla="*/ 0 h 167"/>
                <a:gd name="T6" fmla="*/ 0 w 174"/>
                <a:gd name="T7" fmla="*/ 0 h 167"/>
                <a:gd name="T8" fmla="*/ 0 w 174"/>
                <a:gd name="T9" fmla="*/ 0 h 167"/>
                <a:gd name="T10" fmla="*/ 0 w 174"/>
                <a:gd name="T11" fmla="*/ 0 h 167"/>
                <a:gd name="T12" fmla="*/ 0 w 174"/>
                <a:gd name="T13" fmla="*/ 0 h 167"/>
                <a:gd name="T14" fmla="*/ 0 w 174"/>
                <a:gd name="T15" fmla="*/ 0 h 167"/>
                <a:gd name="T16" fmla="*/ 0 w 174"/>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7"/>
                <a:gd name="T29" fmla="*/ 174 w 174"/>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7">
                  <a:moveTo>
                    <a:pt x="174" y="84"/>
                  </a:moveTo>
                  <a:lnTo>
                    <a:pt x="149" y="25"/>
                  </a:lnTo>
                  <a:lnTo>
                    <a:pt x="86" y="0"/>
                  </a:lnTo>
                  <a:lnTo>
                    <a:pt x="24" y="25"/>
                  </a:lnTo>
                  <a:lnTo>
                    <a:pt x="0" y="84"/>
                  </a:lnTo>
                  <a:lnTo>
                    <a:pt x="24" y="142"/>
                  </a:lnTo>
                  <a:lnTo>
                    <a:pt x="86" y="167"/>
                  </a:lnTo>
                  <a:lnTo>
                    <a:pt x="149" y="142"/>
                  </a:lnTo>
                  <a:lnTo>
                    <a:pt x="174"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63" name="Freeform 61"/>
            <p:cNvSpPr>
              <a:spLocks/>
            </p:cNvSpPr>
            <p:nvPr/>
          </p:nvSpPr>
          <p:spPr bwMode="auto">
            <a:xfrm>
              <a:off x="4270" y="3144"/>
              <a:ext cx="59" cy="56"/>
            </a:xfrm>
            <a:custGeom>
              <a:avLst/>
              <a:gdLst>
                <a:gd name="T0" fmla="*/ 0 w 177"/>
                <a:gd name="T1" fmla="*/ 0 h 168"/>
                <a:gd name="T2" fmla="*/ 0 w 177"/>
                <a:gd name="T3" fmla="*/ 0 h 168"/>
                <a:gd name="T4" fmla="*/ 0 w 177"/>
                <a:gd name="T5" fmla="*/ 0 h 168"/>
                <a:gd name="T6" fmla="*/ 0 w 177"/>
                <a:gd name="T7" fmla="*/ 0 h 168"/>
                <a:gd name="T8" fmla="*/ 0 w 177"/>
                <a:gd name="T9" fmla="*/ 0 h 168"/>
                <a:gd name="T10" fmla="*/ 0 w 177"/>
                <a:gd name="T11" fmla="*/ 0 h 168"/>
                <a:gd name="T12" fmla="*/ 0 w 177"/>
                <a:gd name="T13" fmla="*/ 0 h 168"/>
                <a:gd name="T14" fmla="*/ 0 w 177"/>
                <a:gd name="T15" fmla="*/ 0 h 168"/>
                <a:gd name="T16" fmla="*/ 0 w 177"/>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7"/>
                <a:gd name="T28" fmla="*/ 0 h 168"/>
                <a:gd name="T29" fmla="*/ 177 w 177"/>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7" h="168">
                  <a:moveTo>
                    <a:pt x="177" y="84"/>
                  </a:moveTo>
                  <a:lnTo>
                    <a:pt x="151" y="26"/>
                  </a:lnTo>
                  <a:lnTo>
                    <a:pt x="89" y="0"/>
                  </a:lnTo>
                  <a:lnTo>
                    <a:pt x="26" y="26"/>
                  </a:lnTo>
                  <a:lnTo>
                    <a:pt x="0" y="84"/>
                  </a:lnTo>
                  <a:lnTo>
                    <a:pt x="26" y="143"/>
                  </a:lnTo>
                  <a:lnTo>
                    <a:pt x="89" y="168"/>
                  </a:lnTo>
                  <a:lnTo>
                    <a:pt x="151" y="143"/>
                  </a:lnTo>
                  <a:lnTo>
                    <a:pt x="177"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64" name="Freeform 62"/>
            <p:cNvSpPr>
              <a:spLocks/>
            </p:cNvSpPr>
            <p:nvPr/>
          </p:nvSpPr>
          <p:spPr bwMode="auto">
            <a:xfrm>
              <a:off x="3161" y="2734"/>
              <a:ext cx="58" cy="56"/>
            </a:xfrm>
            <a:custGeom>
              <a:avLst/>
              <a:gdLst>
                <a:gd name="T0" fmla="*/ 0 w 174"/>
                <a:gd name="T1" fmla="*/ 0 h 168"/>
                <a:gd name="T2" fmla="*/ 0 w 174"/>
                <a:gd name="T3" fmla="*/ 0 h 168"/>
                <a:gd name="T4" fmla="*/ 0 w 174"/>
                <a:gd name="T5" fmla="*/ 0 h 168"/>
                <a:gd name="T6" fmla="*/ 0 w 174"/>
                <a:gd name="T7" fmla="*/ 0 h 168"/>
                <a:gd name="T8" fmla="*/ 0 w 174"/>
                <a:gd name="T9" fmla="*/ 0 h 168"/>
                <a:gd name="T10" fmla="*/ 0 w 174"/>
                <a:gd name="T11" fmla="*/ 0 h 168"/>
                <a:gd name="T12" fmla="*/ 0 w 174"/>
                <a:gd name="T13" fmla="*/ 0 h 168"/>
                <a:gd name="T14" fmla="*/ 0 w 174"/>
                <a:gd name="T15" fmla="*/ 0 h 168"/>
                <a:gd name="T16" fmla="*/ 0 w 174"/>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8"/>
                <a:gd name="T29" fmla="*/ 174 w 174"/>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8">
                  <a:moveTo>
                    <a:pt x="174" y="84"/>
                  </a:moveTo>
                  <a:lnTo>
                    <a:pt x="149" y="25"/>
                  </a:lnTo>
                  <a:lnTo>
                    <a:pt x="86" y="0"/>
                  </a:lnTo>
                  <a:lnTo>
                    <a:pt x="24" y="25"/>
                  </a:lnTo>
                  <a:lnTo>
                    <a:pt x="0" y="84"/>
                  </a:lnTo>
                  <a:lnTo>
                    <a:pt x="24" y="143"/>
                  </a:lnTo>
                  <a:lnTo>
                    <a:pt x="86" y="168"/>
                  </a:lnTo>
                  <a:lnTo>
                    <a:pt x="149" y="143"/>
                  </a:lnTo>
                  <a:lnTo>
                    <a:pt x="174" y="84"/>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65" name="Freeform 63"/>
            <p:cNvSpPr>
              <a:spLocks/>
            </p:cNvSpPr>
            <p:nvPr/>
          </p:nvSpPr>
          <p:spPr bwMode="auto">
            <a:xfrm>
              <a:off x="1458" y="3181"/>
              <a:ext cx="59" cy="56"/>
            </a:xfrm>
            <a:custGeom>
              <a:avLst/>
              <a:gdLst>
                <a:gd name="T0" fmla="*/ 0 w 175"/>
                <a:gd name="T1" fmla="*/ 0 h 167"/>
                <a:gd name="T2" fmla="*/ 0 w 175"/>
                <a:gd name="T3" fmla="*/ 0 h 167"/>
                <a:gd name="T4" fmla="*/ 0 w 175"/>
                <a:gd name="T5" fmla="*/ 0 h 167"/>
                <a:gd name="T6" fmla="*/ 0 w 175"/>
                <a:gd name="T7" fmla="*/ 0 h 167"/>
                <a:gd name="T8" fmla="*/ 0 w 175"/>
                <a:gd name="T9" fmla="*/ 0 h 167"/>
                <a:gd name="T10" fmla="*/ 0 w 175"/>
                <a:gd name="T11" fmla="*/ 0 h 167"/>
                <a:gd name="T12" fmla="*/ 0 w 175"/>
                <a:gd name="T13" fmla="*/ 0 h 167"/>
                <a:gd name="T14" fmla="*/ 0 w 175"/>
                <a:gd name="T15" fmla="*/ 0 h 167"/>
                <a:gd name="T16" fmla="*/ 0 w 175"/>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7"/>
                <a:gd name="T29" fmla="*/ 175 w 175"/>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7">
                  <a:moveTo>
                    <a:pt x="175" y="83"/>
                  </a:moveTo>
                  <a:lnTo>
                    <a:pt x="150" y="25"/>
                  </a:lnTo>
                  <a:lnTo>
                    <a:pt x="87" y="0"/>
                  </a:lnTo>
                  <a:lnTo>
                    <a:pt x="24" y="25"/>
                  </a:lnTo>
                  <a:lnTo>
                    <a:pt x="0" y="83"/>
                  </a:lnTo>
                  <a:lnTo>
                    <a:pt x="24" y="142"/>
                  </a:lnTo>
                  <a:lnTo>
                    <a:pt x="87" y="167"/>
                  </a:lnTo>
                  <a:lnTo>
                    <a:pt x="150" y="142"/>
                  </a:lnTo>
                  <a:lnTo>
                    <a:pt x="175" y="83"/>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66" name="Freeform 64"/>
            <p:cNvSpPr>
              <a:spLocks/>
            </p:cNvSpPr>
            <p:nvPr/>
          </p:nvSpPr>
          <p:spPr bwMode="auto">
            <a:xfrm>
              <a:off x="2452" y="2787"/>
              <a:ext cx="58" cy="55"/>
            </a:xfrm>
            <a:custGeom>
              <a:avLst/>
              <a:gdLst>
                <a:gd name="T0" fmla="*/ 0 w 176"/>
                <a:gd name="T1" fmla="*/ 0 h 166"/>
                <a:gd name="T2" fmla="*/ 0 w 176"/>
                <a:gd name="T3" fmla="*/ 0 h 166"/>
                <a:gd name="T4" fmla="*/ 0 w 176"/>
                <a:gd name="T5" fmla="*/ 0 h 166"/>
                <a:gd name="T6" fmla="*/ 0 w 176"/>
                <a:gd name="T7" fmla="*/ 0 h 166"/>
                <a:gd name="T8" fmla="*/ 0 w 176"/>
                <a:gd name="T9" fmla="*/ 0 h 166"/>
                <a:gd name="T10" fmla="*/ 0 w 176"/>
                <a:gd name="T11" fmla="*/ 0 h 166"/>
                <a:gd name="T12" fmla="*/ 0 w 176"/>
                <a:gd name="T13" fmla="*/ 0 h 166"/>
                <a:gd name="T14" fmla="*/ 0 w 176"/>
                <a:gd name="T15" fmla="*/ 0 h 166"/>
                <a:gd name="T16" fmla="*/ 0 w 176"/>
                <a:gd name="T17" fmla="*/ 0 h 1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6"/>
                <a:gd name="T29" fmla="*/ 176 w 176"/>
                <a:gd name="T30" fmla="*/ 166 h 1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6">
                  <a:moveTo>
                    <a:pt x="176" y="82"/>
                  </a:moveTo>
                  <a:lnTo>
                    <a:pt x="149" y="24"/>
                  </a:lnTo>
                  <a:lnTo>
                    <a:pt x="87" y="0"/>
                  </a:lnTo>
                  <a:lnTo>
                    <a:pt x="25" y="24"/>
                  </a:lnTo>
                  <a:lnTo>
                    <a:pt x="0" y="82"/>
                  </a:lnTo>
                  <a:lnTo>
                    <a:pt x="25" y="141"/>
                  </a:lnTo>
                  <a:lnTo>
                    <a:pt x="87" y="166"/>
                  </a:lnTo>
                  <a:lnTo>
                    <a:pt x="149" y="141"/>
                  </a:lnTo>
                  <a:lnTo>
                    <a:pt x="176" y="82"/>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6867" name="Freeform 65"/>
            <p:cNvSpPr>
              <a:spLocks/>
            </p:cNvSpPr>
            <p:nvPr/>
          </p:nvSpPr>
          <p:spPr bwMode="auto">
            <a:xfrm>
              <a:off x="1214" y="2591"/>
              <a:ext cx="3946" cy="204"/>
            </a:xfrm>
            <a:custGeom>
              <a:avLst/>
              <a:gdLst>
                <a:gd name="T0" fmla="*/ 0 w 11836"/>
                <a:gd name="T1" fmla="*/ 0 h 613"/>
                <a:gd name="T2" fmla="*/ 0 w 11836"/>
                <a:gd name="T3" fmla="*/ 0 h 613"/>
                <a:gd name="T4" fmla="*/ 0 w 11836"/>
                <a:gd name="T5" fmla="*/ 0 h 613"/>
                <a:gd name="T6" fmla="*/ 0 w 11836"/>
                <a:gd name="T7" fmla="*/ 0 h 613"/>
                <a:gd name="T8" fmla="*/ 0 w 11836"/>
                <a:gd name="T9" fmla="*/ 0 h 613"/>
                <a:gd name="T10" fmla="*/ 0 w 11836"/>
                <a:gd name="T11" fmla="*/ 0 h 613"/>
                <a:gd name="T12" fmla="*/ 0 w 11836"/>
                <a:gd name="T13" fmla="*/ 0 h 613"/>
                <a:gd name="T14" fmla="*/ 0 w 11836"/>
                <a:gd name="T15" fmla="*/ 0 h 613"/>
                <a:gd name="T16" fmla="*/ 0 w 11836"/>
                <a:gd name="T17" fmla="*/ 0 h 613"/>
                <a:gd name="T18" fmla="*/ 0 w 11836"/>
                <a:gd name="T19" fmla="*/ 0 h 613"/>
                <a:gd name="T20" fmla="*/ 0 w 11836"/>
                <a:gd name="T21" fmla="*/ 0 h 613"/>
                <a:gd name="T22" fmla="*/ 0 w 11836"/>
                <a:gd name="T23" fmla="*/ 0 h 613"/>
                <a:gd name="T24" fmla="*/ 0 w 11836"/>
                <a:gd name="T25" fmla="*/ 0 h 613"/>
                <a:gd name="T26" fmla="*/ 0 w 11836"/>
                <a:gd name="T27" fmla="*/ 0 h 613"/>
                <a:gd name="T28" fmla="*/ 0 w 11836"/>
                <a:gd name="T29" fmla="*/ 0 h 613"/>
                <a:gd name="T30" fmla="*/ 0 w 11836"/>
                <a:gd name="T31" fmla="*/ 0 h 613"/>
                <a:gd name="T32" fmla="*/ 0 w 11836"/>
                <a:gd name="T33" fmla="*/ 0 h 613"/>
                <a:gd name="T34" fmla="*/ 0 w 11836"/>
                <a:gd name="T35" fmla="*/ 0 h 613"/>
                <a:gd name="T36" fmla="*/ 0 w 11836"/>
                <a:gd name="T37" fmla="*/ 0 h 613"/>
                <a:gd name="T38" fmla="*/ 0 w 11836"/>
                <a:gd name="T39" fmla="*/ 0 h 613"/>
                <a:gd name="T40" fmla="*/ 0 w 11836"/>
                <a:gd name="T41" fmla="*/ 0 h 613"/>
                <a:gd name="T42" fmla="*/ 0 w 11836"/>
                <a:gd name="T43" fmla="*/ 0 h 613"/>
                <a:gd name="T44" fmla="*/ 0 w 11836"/>
                <a:gd name="T45" fmla="*/ 0 h 613"/>
                <a:gd name="T46" fmla="*/ 0 w 11836"/>
                <a:gd name="T47" fmla="*/ 0 h 613"/>
                <a:gd name="T48" fmla="*/ 0 w 11836"/>
                <a:gd name="T49" fmla="*/ 0 h 613"/>
                <a:gd name="T50" fmla="*/ 0 w 11836"/>
                <a:gd name="T51" fmla="*/ 0 h 613"/>
                <a:gd name="T52" fmla="*/ 0 w 11836"/>
                <a:gd name="T53" fmla="*/ 0 h 613"/>
                <a:gd name="T54" fmla="*/ 0 w 11836"/>
                <a:gd name="T55" fmla="*/ 0 h 613"/>
                <a:gd name="T56" fmla="*/ 0 w 11836"/>
                <a:gd name="T57" fmla="*/ 0 h 613"/>
                <a:gd name="T58" fmla="*/ 0 w 11836"/>
                <a:gd name="T59" fmla="*/ 0 h 613"/>
                <a:gd name="T60" fmla="*/ 0 w 11836"/>
                <a:gd name="T61" fmla="*/ 0 h 613"/>
                <a:gd name="T62" fmla="*/ 0 w 11836"/>
                <a:gd name="T63" fmla="*/ 0 h 613"/>
                <a:gd name="T64" fmla="*/ 0 w 11836"/>
                <a:gd name="T65" fmla="*/ 0 h 613"/>
                <a:gd name="T66" fmla="*/ 0 w 11836"/>
                <a:gd name="T67" fmla="*/ 0 h 613"/>
                <a:gd name="T68" fmla="*/ 0 w 11836"/>
                <a:gd name="T69" fmla="*/ 0 h 613"/>
                <a:gd name="T70" fmla="*/ 0 w 11836"/>
                <a:gd name="T71" fmla="*/ 0 h 613"/>
                <a:gd name="T72" fmla="*/ 0 w 11836"/>
                <a:gd name="T73" fmla="*/ 0 h 613"/>
                <a:gd name="T74" fmla="*/ 0 w 11836"/>
                <a:gd name="T75" fmla="*/ 0 h 613"/>
                <a:gd name="T76" fmla="*/ 0 w 11836"/>
                <a:gd name="T77" fmla="*/ 0 h 613"/>
                <a:gd name="T78" fmla="*/ 0 w 11836"/>
                <a:gd name="T79" fmla="*/ 0 h 613"/>
                <a:gd name="T80" fmla="*/ 0 w 11836"/>
                <a:gd name="T81" fmla="*/ 0 h 613"/>
                <a:gd name="T82" fmla="*/ 0 w 11836"/>
                <a:gd name="T83" fmla="*/ 0 h 613"/>
                <a:gd name="T84" fmla="*/ 0 w 11836"/>
                <a:gd name="T85" fmla="*/ 0 h 613"/>
                <a:gd name="T86" fmla="*/ 0 w 11836"/>
                <a:gd name="T87" fmla="*/ 0 h 61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836"/>
                <a:gd name="T133" fmla="*/ 0 h 613"/>
                <a:gd name="T134" fmla="*/ 11836 w 11836"/>
                <a:gd name="T135" fmla="*/ 613 h 61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836" h="613">
                  <a:moveTo>
                    <a:pt x="0" y="613"/>
                  </a:moveTo>
                  <a:lnTo>
                    <a:pt x="137" y="606"/>
                  </a:lnTo>
                  <a:lnTo>
                    <a:pt x="417" y="592"/>
                  </a:lnTo>
                  <a:lnTo>
                    <a:pt x="699" y="577"/>
                  </a:lnTo>
                  <a:lnTo>
                    <a:pt x="979" y="563"/>
                  </a:lnTo>
                  <a:lnTo>
                    <a:pt x="1257" y="549"/>
                  </a:lnTo>
                  <a:lnTo>
                    <a:pt x="1539" y="534"/>
                  </a:lnTo>
                  <a:lnTo>
                    <a:pt x="1820" y="519"/>
                  </a:lnTo>
                  <a:lnTo>
                    <a:pt x="2100" y="505"/>
                  </a:lnTo>
                  <a:lnTo>
                    <a:pt x="2381" y="491"/>
                  </a:lnTo>
                  <a:lnTo>
                    <a:pt x="2660" y="476"/>
                  </a:lnTo>
                  <a:lnTo>
                    <a:pt x="2941" y="461"/>
                  </a:lnTo>
                  <a:lnTo>
                    <a:pt x="3222" y="448"/>
                  </a:lnTo>
                  <a:lnTo>
                    <a:pt x="3502" y="433"/>
                  </a:lnTo>
                  <a:lnTo>
                    <a:pt x="3782" y="417"/>
                  </a:lnTo>
                  <a:lnTo>
                    <a:pt x="4062" y="403"/>
                  </a:lnTo>
                  <a:lnTo>
                    <a:pt x="4342" y="389"/>
                  </a:lnTo>
                  <a:lnTo>
                    <a:pt x="4623" y="375"/>
                  </a:lnTo>
                  <a:lnTo>
                    <a:pt x="4903" y="359"/>
                  </a:lnTo>
                  <a:lnTo>
                    <a:pt x="5184" y="345"/>
                  </a:lnTo>
                  <a:lnTo>
                    <a:pt x="5464" y="331"/>
                  </a:lnTo>
                  <a:lnTo>
                    <a:pt x="5744" y="317"/>
                  </a:lnTo>
                  <a:lnTo>
                    <a:pt x="6025" y="302"/>
                  </a:lnTo>
                  <a:lnTo>
                    <a:pt x="6307" y="288"/>
                  </a:lnTo>
                  <a:lnTo>
                    <a:pt x="6588" y="273"/>
                  </a:lnTo>
                  <a:lnTo>
                    <a:pt x="6867" y="258"/>
                  </a:lnTo>
                  <a:lnTo>
                    <a:pt x="7148" y="244"/>
                  </a:lnTo>
                  <a:lnTo>
                    <a:pt x="7427" y="228"/>
                  </a:lnTo>
                  <a:lnTo>
                    <a:pt x="7708" y="215"/>
                  </a:lnTo>
                  <a:lnTo>
                    <a:pt x="7988" y="199"/>
                  </a:lnTo>
                  <a:lnTo>
                    <a:pt x="8269" y="186"/>
                  </a:lnTo>
                  <a:lnTo>
                    <a:pt x="8549" y="170"/>
                  </a:lnTo>
                  <a:lnTo>
                    <a:pt x="8829" y="156"/>
                  </a:lnTo>
                  <a:lnTo>
                    <a:pt x="9109" y="142"/>
                  </a:lnTo>
                  <a:lnTo>
                    <a:pt x="9390" y="127"/>
                  </a:lnTo>
                  <a:lnTo>
                    <a:pt x="9670" y="114"/>
                  </a:lnTo>
                  <a:lnTo>
                    <a:pt x="9951" y="98"/>
                  </a:lnTo>
                  <a:lnTo>
                    <a:pt x="10231" y="83"/>
                  </a:lnTo>
                  <a:lnTo>
                    <a:pt x="10511" y="69"/>
                  </a:lnTo>
                  <a:lnTo>
                    <a:pt x="10791" y="55"/>
                  </a:lnTo>
                  <a:lnTo>
                    <a:pt x="11072" y="40"/>
                  </a:lnTo>
                  <a:lnTo>
                    <a:pt x="11352" y="24"/>
                  </a:lnTo>
                  <a:lnTo>
                    <a:pt x="11634" y="9"/>
                  </a:lnTo>
                  <a:lnTo>
                    <a:pt x="11836" y="0"/>
                  </a:lnTo>
                </a:path>
              </a:pathLst>
            </a:custGeom>
            <a:noFill/>
            <a:ln w="22225">
              <a:solidFill>
                <a:srgbClr val="00FF00"/>
              </a:solidFill>
              <a:round/>
              <a:headEnd/>
              <a:tailEnd/>
            </a:ln>
          </p:spPr>
          <p:txBody>
            <a:bodyPr/>
            <a:lstStyle/>
            <a:p>
              <a:endParaRPr lang="en-GB">
                <a:solidFill>
                  <a:srgbClr val="0070C0"/>
                </a:solidFill>
              </a:endParaRPr>
            </a:p>
          </p:txBody>
        </p:sp>
        <p:sp>
          <p:nvSpPr>
            <p:cNvPr id="76868" name="Freeform 66"/>
            <p:cNvSpPr>
              <a:spLocks/>
            </p:cNvSpPr>
            <p:nvPr/>
          </p:nvSpPr>
          <p:spPr bwMode="auto">
            <a:xfrm>
              <a:off x="1342" y="2186"/>
              <a:ext cx="68" cy="52"/>
            </a:xfrm>
            <a:custGeom>
              <a:avLst/>
              <a:gdLst>
                <a:gd name="T0" fmla="*/ 0 w 204"/>
                <a:gd name="T1" fmla="*/ 0 h 157"/>
                <a:gd name="T2" fmla="*/ 0 w 204"/>
                <a:gd name="T3" fmla="*/ 0 h 157"/>
                <a:gd name="T4" fmla="*/ 0 w 204"/>
                <a:gd name="T5" fmla="*/ 0 h 157"/>
                <a:gd name="T6" fmla="*/ 0 w 204"/>
                <a:gd name="T7" fmla="*/ 0 h 157"/>
                <a:gd name="T8" fmla="*/ 0 60000 65536"/>
                <a:gd name="T9" fmla="*/ 0 60000 65536"/>
                <a:gd name="T10" fmla="*/ 0 60000 65536"/>
                <a:gd name="T11" fmla="*/ 0 60000 65536"/>
                <a:gd name="T12" fmla="*/ 0 w 204"/>
                <a:gd name="T13" fmla="*/ 0 h 157"/>
                <a:gd name="T14" fmla="*/ 204 w 204"/>
                <a:gd name="T15" fmla="*/ 157 h 157"/>
              </a:gdLst>
              <a:ahLst/>
              <a:cxnLst>
                <a:cxn ang="T8">
                  <a:pos x="T0" y="T1"/>
                </a:cxn>
                <a:cxn ang="T9">
                  <a:pos x="T2" y="T3"/>
                </a:cxn>
                <a:cxn ang="T10">
                  <a:pos x="T4" y="T5"/>
                </a:cxn>
                <a:cxn ang="T11">
                  <a:pos x="T6" y="T7"/>
                </a:cxn>
              </a:cxnLst>
              <a:rect l="T12" t="T13" r="T14" b="T15"/>
              <a:pathLst>
                <a:path w="204" h="157">
                  <a:moveTo>
                    <a:pt x="102" y="157"/>
                  </a:moveTo>
                  <a:lnTo>
                    <a:pt x="204" y="0"/>
                  </a:lnTo>
                  <a:lnTo>
                    <a:pt x="0" y="0"/>
                  </a:lnTo>
                  <a:lnTo>
                    <a:pt x="102"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69" name="Freeform 67"/>
            <p:cNvSpPr>
              <a:spLocks/>
            </p:cNvSpPr>
            <p:nvPr/>
          </p:nvSpPr>
          <p:spPr bwMode="auto">
            <a:xfrm>
              <a:off x="2269" y="2314"/>
              <a:ext cx="68" cy="53"/>
            </a:xfrm>
            <a:custGeom>
              <a:avLst/>
              <a:gdLst>
                <a:gd name="T0" fmla="*/ 0 w 204"/>
                <a:gd name="T1" fmla="*/ 0 h 159"/>
                <a:gd name="T2" fmla="*/ 0 w 204"/>
                <a:gd name="T3" fmla="*/ 0 h 159"/>
                <a:gd name="T4" fmla="*/ 0 w 204"/>
                <a:gd name="T5" fmla="*/ 0 h 159"/>
                <a:gd name="T6" fmla="*/ 0 w 204"/>
                <a:gd name="T7" fmla="*/ 0 h 159"/>
                <a:gd name="T8" fmla="*/ 0 60000 65536"/>
                <a:gd name="T9" fmla="*/ 0 60000 65536"/>
                <a:gd name="T10" fmla="*/ 0 60000 65536"/>
                <a:gd name="T11" fmla="*/ 0 60000 65536"/>
                <a:gd name="T12" fmla="*/ 0 w 204"/>
                <a:gd name="T13" fmla="*/ 0 h 159"/>
                <a:gd name="T14" fmla="*/ 204 w 204"/>
                <a:gd name="T15" fmla="*/ 159 h 159"/>
              </a:gdLst>
              <a:ahLst/>
              <a:cxnLst>
                <a:cxn ang="T8">
                  <a:pos x="T0" y="T1"/>
                </a:cxn>
                <a:cxn ang="T9">
                  <a:pos x="T2" y="T3"/>
                </a:cxn>
                <a:cxn ang="T10">
                  <a:pos x="T4" y="T5"/>
                </a:cxn>
                <a:cxn ang="T11">
                  <a:pos x="T6" y="T7"/>
                </a:cxn>
              </a:cxnLst>
              <a:rect l="T12" t="T13" r="T14" b="T15"/>
              <a:pathLst>
                <a:path w="204" h="159">
                  <a:moveTo>
                    <a:pt x="101" y="159"/>
                  </a:moveTo>
                  <a:lnTo>
                    <a:pt x="204" y="0"/>
                  </a:lnTo>
                  <a:lnTo>
                    <a:pt x="0" y="0"/>
                  </a:lnTo>
                  <a:lnTo>
                    <a:pt x="101" y="159"/>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70" name="Freeform 68"/>
            <p:cNvSpPr>
              <a:spLocks/>
            </p:cNvSpPr>
            <p:nvPr/>
          </p:nvSpPr>
          <p:spPr bwMode="auto">
            <a:xfrm>
              <a:off x="1516" y="2314"/>
              <a:ext cx="68" cy="53"/>
            </a:xfrm>
            <a:custGeom>
              <a:avLst/>
              <a:gdLst>
                <a:gd name="T0" fmla="*/ 0 w 203"/>
                <a:gd name="T1" fmla="*/ 0 h 159"/>
                <a:gd name="T2" fmla="*/ 0 w 203"/>
                <a:gd name="T3" fmla="*/ 0 h 159"/>
                <a:gd name="T4" fmla="*/ 0 w 203"/>
                <a:gd name="T5" fmla="*/ 0 h 159"/>
                <a:gd name="T6" fmla="*/ 0 w 203"/>
                <a:gd name="T7" fmla="*/ 0 h 159"/>
                <a:gd name="T8" fmla="*/ 0 60000 65536"/>
                <a:gd name="T9" fmla="*/ 0 60000 65536"/>
                <a:gd name="T10" fmla="*/ 0 60000 65536"/>
                <a:gd name="T11" fmla="*/ 0 60000 65536"/>
                <a:gd name="T12" fmla="*/ 0 w 203"/>
                <a:gd name="T13" fmla="*/ 0 h 159"/>
                <a:gd name="T14" fmla="*/ 203 w 203"/>
                <a:gd name="T15" fmla="*/ 159 h 159"/>
              </a:gdLst>
              <a:ahLst/>
              <a:cxnLst>
                <a:cxn ang="T8">
                  <a:pos x="T0" y="T1"/>
                </a:cxn>
                <a:cxn ang="T9">
                  <a:pos x="T2" y="T3"/>
                </a:cxn>
                <a:cxn ang="T10">
                  <a:pos x="T4" y="T5"/>
                </a:cxn>
                <a:cxn ang="T11">
                  <a:pos x="T6" y="T7"/>
                </a:cxn>
              </a:cxnLst>
              <a:rect l="T12" t="T13" r="T14" b="T15"/>
              <a:pathLst>
                <a:path w="203" h="159">
                  <a:moveTo>
                    <a:pt x="101" y="159"/>
                  </a:moveTo>
                  <a:lnTo>
                    <a:pt x="203" y="0"/>
                  </a:lnTo>
                  <a:lnTo>
                    <a:pt x="0" y="0"/>
                  </a:lnTo>
                  <a:lnTo>
                    <a:pt x="101" y="159"/>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71" name="Freeform 69"/>
            <p:cNvSpPr>
              <a:spLocks/>
            </p:cNvSpPr>
            <p:nvPr/>
          </p:nvSpPr>
          <p:spPr bwMode="auto">
            <a:xfrm>
              <a:off x="1455" y="2840"/>
              <a:ext cx="69" cy="53"/>
            </a:xfrm>
            <a:custGeom>
              <a:avLst/>
              <a:gdLst>
                <a:gd name="T0" fmla="*/ 0 w 205"/>
                <a:gd name="T1" fmla="*/ 0 h 158"/>
                <a:gd name="T2" fmla="*/ 0 w 205"/>
                <a:gd name="T3" fmla="*/ 0 h 158"/>
                <a:gd name="T4" fmla="*/ 0 w 205"/>
                <a:gd name="T5" fmla="*/ 0 h 158"/>
                <a:gd name="T6" fmla="*/ 0 w 205"/>
                <a:gd name="T7" fmla="*/ 0 h 158"/>
                <a:gd name="T8" fmla="*/ 0 60000 65536"/>
                <a:gd name="T9" fmla="*/ 0 60000 65536"/>
                <a:gd name="T10" fmla="*/ 0 60000 65536"/>
                <a:gd name="T11" fmla="*/ 0 60000 65536"/>
                <a:gd name="T12" fmla="*/ 0 w 205"/>
                <a:gd name="T13" fmla="*/ 0 h 158"/>
                <a:gd name="T14" fmla="*/ 205 w 205"/>
                <a:gd name="T15" fmla="*/ 158 h 158"/>
              </a:gdLst>
              <a:ahLst/>
              <a:cxnLst>
                <a:cxn ang="T8">
                  <a:pos x="T0" y="T1"/>
                </a:cxn>
                <a:cxn ang="T9">
                  <a:pos x="T2" y="T3"/>
                </a:cxn>
                <a:cxn ang="T10">
                  <a:pos x="T4" y="T5"/>
                </a:cxn>
                <a:cxn ang="T11">
                  <a:pos x="T6" y="T7"/>
                </a:cxn>
              </a:cxnLst>
              <a:rect l="T12" t="T13" r="T14" b="T15"/>
              <a:pathLst>
                <a:path w="205" h="158">
                  <a:moveTo>
                    <a:pt x="103" y="158"/>
                  </a:moveTo>
                  <a:lnTo>
                    <a:pt x="205" y="0"/>
                  </a:lnTo>
                  <a:lnTo>
                    <a:pt x="0" y="0"/>
                  </a:lnTo>
                  <a:lnTo>
                    <a:pt x="103" y="158"/>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72" name="Freeform 70"/>
            <p:cNvSpPr>
              <a:spLocks/>
            </p:cNvSpPr>
            <p:nvPr/>
          </p:nvSpPr>
          <p:spPr bwMode="auto">
            <a:xfrm>
              <a:off x="1597" y="2546"/>
              <a:ext cx="68" cy="53"/>
            </a:xfrm>
            <a:custGeom>
              <a:avLst/>
              <a:gdLst>
                <a:gd name="T0" fmla="*/ 0 w 204"/>
                <a:gd name="T1" fmla="*/ 0 h 158"/>
                <a:gd name="T2" fmla="*/ 0 w 204"/>
                <a:gd name="T3" fmla="*/ 0 h 158"/>
                <a:gd name="T4" fmla="*/ 0 w 204"/>
                <a:gd name="T5" fmla="*/ 0 h 158"/>
                <a:gd name="T6" fmla="*/ 0 w 204"/>
                <a:gd name="T7" fmla="*/ 0 h 158"/>
                <a:gd name="T8" fmla="*/ 0 60000 65536"/>
                <a:gd name="T9" fmla="*/ 0 60000 65536"/>
                <a:gd name="T10" fmla="*/ 0 60000 65536"/>
                <a:gd name="T11" fmla="*/ 0 60000 65536"/>
                <a:gd name="T12" fmla="*/ 0 w 204"/>
                <a:gd name="T13" fmla="*/ 0 h 158"/>
                <a:gd name="T14" fmla="*/ 204 w 204"/>
                <a:gd name="T15" fmla="*/ 158 h 158"/>
              </a:gdLst>
              <a:ahLst/>
              <a:cxnLst>
                <a:cxn ang="T8">
                  <a:pos x="T0" y="T1"/>
                </a:cxn>
                <a:cxn ang="T9">
                  <a:pos x="T2" y="T3"/>
                </a:cxn>
                <a:cxn ang="T10">
                  <a:pos x="T4" y="T5"/>
                </a:cxn>
                <a:cxn ang="T11">
                  <a:pos x="T6" y="T7"/>
                </a:cxn>
              </a:cxnLst>
              <a:rect l="T12" t="T13" r="T14" b="T15"/>
              <a:pathLst>
                <a:path w="204" h="158">
                  <a:moveTo>
                    <a:pt x="101" y="158"/>
                  </a:moveTo>
                  <a:lnTo>
                    <a:pt x="204" y="0"/>
                  </a:lnTo>
                  <a:lnTo>
                    <a:pt x="0" y="0"/>
                  </a:lnTo>
                  <a:lnTo>
                    <a:pt x="101" y="158"/>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73" name="Freeform 71"/>
            <p:cNvSpPr>
              <a:spLocks/>
            </p:cNvSpPr>
            <p:nvPr/>
          </p:nvSpPr>
          <p:spPr bwMode="auto">
            <a:xfrm>
              <a:off x="1619" y="2515"/>
              <a:ext cx="68" cy="52"/>
            </a:xfrm>
            <a:custGeom>
              <a:avLst/>
              <a:gdLst>
                <a:gd name="T0" fmla="*/ 0 w 204"/>
                <a:gd name="T1" fmla="*/ 0 h 156"/>
                <a:gd name="T2" fmla="*/ 0 w 204"/>
                <a:gd name="T3" fmla="*/ 0 h 156"/>
                <a:gd name="T4" fmla="*/ 0 w 204"/>
                <a:gd name="T5" fmla="*/ 0 h 156"/>
                <a:gd name="T6" fmla="*/ 0 w 204"/>
                <a:gd name="T7" fmla="*/ 0 h 156"/>
                <a:gd name="T8" fmla="*/ 0 60000 65536"/>
                <a:gd name="T9" fmla="*/ 0 60000 65536"/>
                <a:gd name="T10" fmla="*/ 0 60000 65536"/>
                <a:gd name="T11" fmla="*/ 0 60000 65536"/>
                <a:gd name="T12" fmla="*/ 0 w 204"/>
                <a:gd name="T13" fmla="*/ 0 h 156"/>
                <a:gd name="T14" fmla="*/ 204 w 204"/>
                <a:gd name="T15" fmla="*/ 156 h 156"/>
              </a:gdLst>
              <a:ahLst/>
              <a:cxnLst>
                <a:cxn ang="T8">
                  <a:pos x="T0" y="T1"/>
                </a:cxn>
                <a:cxn ang="T9">
                  <a:pos x="T2" y="T3"/>
                </a:cxn>
                <a:cxn ang="T10">
                  <a:pos x="T4" y="T5"/>
                </a:cxn>
                <a:cxn ang="T11">
                  <a:pos x="T6" y="T7"/>
                </a:cxn>
              </a:cxnLst>
              <a:rect l="T12" t="T13" r="T14" b="T15"/>
              <a:pathLst>
                <a:path w="204" h="156">
                  <a:moveTo>
                    <a:pt x="101" y="156"/>
                  </a:moveTo>
                  <a:lnTo>
                    <a:pt x="204" y="0"/>
                  </a:lnTo>
                  <a:lnTo>
                    <a:pt x="0" y="0"/>
                  </a:lnTo>
                  <a:lnTo>
                    <a:pt x="101" y="156"/>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74" name="Freeform 72"/>
            <p:cNvSpPr>
              <a:spLocks/>
            </p:cNvSpPr>
            <p:nvPr/>
          </p:nvSpPr>
          <p:spPr bwMode="auto">
            <a:xfrm>
              <a:off x="1745" y="2688"/>
              <a:ext cx="68" cy="52"/>
            </a:xfrm>
            <a:custGeom>
              <a:avLst/>
              <a:gdLst>
                <a:gd name="T0" fmla="*/ 0 w 205"/>
                <a:gd name="T1" fmla="*/ 0 h 157"/>
                <a:gd name="T2" fmla="*/ 0 w 205"/>
                <a:gd name="T3" fmla="*/ 0 h 157"/>
                <a:gd name="T4" fmla="*/ 0 w 205"/>
                <a:gd name="T5" fmla="*/ 0 h 157"/>
                <a:gd name="T6" fmla="*/ 0 w 205"/>
                <a:gd name="T7" fmla="*/ 0 h 157"/>
                <a:gd name="T8" fmla="*/ 0 60000 65536"/>
                <a:gd name="T9" fmla="*/ 0 60000 65536"/>
                <a:gd name="T10" fmla="*/ 0 60000 65536"/>
                <a:gd name="T11" fmla="*/ 0 60000 65536"/>
                <a:gd name="T12" fmla="*/ 0 w 205"/>
                <a:gd name="T13" fmla="*/ 0 h 157"/>
                <a:gd name="T14" fmla="*/ 205 w 205"/>
                <a:gd name="T15" fmla="*/ 157 h 157"/>
              </a:gdLst>
              <a:ahLst/>
              <a:cxnLst>
                <a:cxn ang="T8">
                  <a:pos x="T0" y="T1"/>
                </a:cxn>
                <a:cxn ang="T9">
                  <a:pos x="T2" y="T3"/>
                </a:cxn>
                <a:cxn ang="T10">
                  <a:pos x="T4" y="T5"/>
                </a:cxn>
                <a:cxn ang="T11">
                  <a:pos x="T6" y="T7"/>
                </a:cxn>
              </a:cxnLst>
              <a:rect l="T12" t="T13" r="T14" b="T15"/>
              <a:pathLst>
                <a:path w="205" h="157">
                  <a:moveTo>
                    <a:pt x="102" y="157"/>
                  </a:moveTo>
                  <a:lnTo>
                    <a:pt x="205" y="0"/>
                  </a:lnTo>
                  <a:lnTo>
                    <a:pt x="0" y="0"/>
                  </a:lnTo>
                  <a:lnTo>
                    <a:pt x="102"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75" name="Freeform 73"/>
            <p:cNvSpPr>
              <a:spLocks/>
            </p:cNvSpPr>
            <p:nvPr/>
          </p:nvSpPr>
          <p:spPr bwMode="auto">
            <a:xfrm>
              <a:off x="1700" y="2320"/>
              <a:ext cx="68" cy="52"/>
            </a:xfrm>
            <a:custGeom>
              <a:avLst/>
              <a:gdLst>
                <a:gd name="T0" fmla="*/ 0 w 203"/>
                <a:gd name="T1" fmla="*/ 0 h 157"/>
                <a:gd name="T2" fmla="*/ 0 w 203"/>
                <a:gd name="T3" fmla="*/ 0 h 157"/>
                <a:gd name="T4" fmla="*/ 0 w 203"/>
                <a:gd name="T5" fmla="*/ 0 h 157"/>
                <a:gd name="T6" fmla="*/ 0 w 203"/>
                <a:gd name="T7" fmla="*/ 0 h 157"/>
                <a:gd name="T8" fmla="*/ 0 60000 65536"/>
                <a:gd name="T9" fmla="*/ 0 60000 65536"/>
                <a:gd name="T10" fmla="*/ 0 60000 65536"/>
                <a:gd name="T11" fmla="*/ 0 60000 65536"/>
                <a:gd name="T12" fmla="*/ 0 w 203"/>
                <a:gd name="T13" fmla="*/ 0 h 157"/>
                <a:gd name="T14" fmla="*/ 203 w 203"/>
                <a:gd name="T15" fmla="*/ 157 h 157"/>
              </a:gdLst>
              <a:ahLst/>
              <a:cxnLst>
                <a:cxn ang="T8">
                  <a:pos x="T0" y="T1"/>
                </a:cxn>
                <a:cxn ang="T9">
                  <a:pos x="T2" y="T3"/>
                </a:cxn>
                <a:cxn ang="T10">
                  <a:pos x="T4" y="T5"/>
                </a:cxn>
                <a:cxn ang="T11">
                  <a:pos x="T6" y="T7"/>
                </a:cxn>
              </a:cxnLst>
              <a:rect l="T12" t="T13" r="T14" b="T15"/>
              <a:pathLst>
                <a:path w="203" h="157">
                  <a:moveTo>
                    <a:pt x="101" y="157"/>
                  </a:moveTo>
                  <a:lnTo>
                    <a:pt x="203" y="0"/>
                  </a:lnTo>
                  <a:lnTo>
                    <a:pt x="0" y="0"/>
                  </a:lnTo>
                  <a:lnTo>
                    <a:pt x="101"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76" name="Freeform 74"/>
            <p:cNvSpPr>
              <a:spLocks/>
            </p:cNvSpPr>
            <p:nvPr/>
          </p:nvSpPr>
          <p:spPr bwMode="auto">
            <a:xfrm>
              <a:off x="1687" y="2516"/>
              <a:ext cx="68" cy="52"/>
            </a:xfrm>
            <a:custGeom>
              <a:avLst/>
              <a:gdLst>
                <a:gd name="T0" fmla="*/ 0 w 204"/>
                <a:gd name="T1" fmla="*/ 0 h 157"/>
                <a:gd name="T2" fmla="*/ 0 w 204"/>
                <a:gd name="T3" fmla="*/ 0 h 157"/>
                <a:gd name="T4" fmla="*/ 0 w 204"/>
                <a:gd name="T5" fmla="*/ 0 h 157"/>
                <a:gd name="T6" fmla="*/ 0 w 204"/>
                <a:gd name="T7" fmla="*/ 0 h 157"/>
                <a:gd name="T8" fmla="*/ 0 60000 65536"/>
                <a:gd name="T9" fmla="*/ 0 60000 65536"/>
                <a:gd name="T10" fmla="*/ 0 60000 65536"/>
                <a:gd name="T11" fmla="*/ 0 60000 65536"/>
                <a:gd name="T12" fmla="*/ 0 w 204"/>
                <a:gd name="T13" fmla="*/ 0 h 157"/>
                <a:gd name="T14" fmla="*/ 204 w 204"/>
                <a:gd name="T15" fmla="*/ 157 h 157"/>
              </a:gdLst>
              <a:ahLst/>
              <a:cxnLst>
                <a:cxn ang="T8">
                  <a:pos x="T0" y="T1"/>
                </a:cxn>
                <a:cxn ang="T9">
                  <a:pos x="T2" y="T3"/>
                </a:cxn>
                <a:cxn ang="T10">
                  <a:pos x="T4" y="T5"/>
                </a:cxn>
                <a:cxn ang="T11">
                  <a:pos x="T6" y="T7"/>
                </a:cxn>
              </a:cxnLst>
              <a:rect l="T12" t="T13" r="T14" b="T15"/>
              <a:pathLst>
                <a:path w="204" h="157">
                  <a:moveTo>
                    <a:pt x="102" y="157"/>
                  </a:moveTo>
                  <a:lnTo>
                    <a:pt x="204" y="0"/>
                  </a:lnTo>
                  <a:lnTo>
                    <a:pt x="0" y="0"/>
                  </a:lnTo>
                  <a:lnTo>
                    <a:pt x="102"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77" name="Freeform 75"/>
            <p:cNvSpPr>
              <a:spLocks/>
            </p:cNvSpPr>
            <p:nvPr/>
          </p:nvSpPr>
          <p:spPr bwMode="auto">
            <a:xfrm>
              <a:off x="1796" y="2630"/>
              <a:ext cx="68" cy="53"/>
            </a:xfrm>
            <a:custGeom>
              <a:avLst/>
              <a:gdLst>
                <a:gd name="T0" fmla="*/ 0 w 204"/>
                <a:gd name="T1" fmla="*/ 0 h 158"/>
                <a:gd name="T2" fmla="*/ 0 w 204"/>
                <a:gd name="T3" fmla="*/ 0 h 158"/>
                <a:gd name="T4" fmla="*/ 0 w 204"/>
                <a:gd name="T5" fmla="*/ 0 h 158"/>
                <a:gd name="T6" fmla="*/ 0 w 204"/>
                <a:gd name="T7" fmla="*/ 0 h 158"/>
                <a:gd name="T8" fmla="*/ 0 60000 65536"/>
                <a:gd name="T9" fmla="*/ 0 60000 65536"/>
                <a:gd name="T10" fmla="*/ 0 60000 65536"/>
                <a:gd name="T11" fmla="*/ 0 60000 65536"/>
                <a:gd name="T12" fmla="*/ 0 w 204"/>
                <a:gd name="T13" fmla="*/ 0 h 158"/>
                <a:gd name="T14" fmla="*/ 204 w 204"/>
                <a:gd name="T15" fmla="*/ 158 h 158"/>
              </a:gdLst>
              <a:ahLst/>
              <a:cxnLst>
                <a:cxn ang="T8">
                  <a:pos x="T0" y="T1"/>
                </a:cxn>
                <a:cxn ang="T9">
                  <a:pos x="T2" y="T3"/>
                </a:cxn>
                <a:cxn ang="T10">
                  <a:pos x="T4" y="T5"/>
                </a:cxn>
                <a:cxn ang="T11">
                  <a:pos x="T6" y="T7"/>
                </a:cxn>
              </a:cxnLst>
              <a:rect l="T12" t="T13" r="T14" b="T15"/>
              <a:pathLst>
                <a:path w="204" h="158">
                  <a:moveTo>
                    <a:pt x="101" y="158"/>
                  </a:moveTo>
                  <a:lnTo>
                    <a:pt x="204" y="0"/>
                  </a:lnTo>
                  <a:lnTo>
                    <a:pt x="0" y="0"/>
                  </a:lnTo>
                  <a:lnTo>
                    <a:pt x="101" y="158"/>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78" name="Freeform 76"/>
            <p:cNvSpPr>
              <a:spLocks/>
            </p:cNvSpPr>
            <p:nvPr/>
          </p:nvSpPr>
          <p:spPr bwMode="auto">
            <a:xfrm>
              <a:off x="1760" y="1994"/>
              <a:ext cx="68" cy="52"/>
            </a:xfrm>
            <a:custGeom>
              <a:avLst/>
              <a:gdLst>
                <a:gd name="T0" fmla="*/ 0 w 205"/>
                <a:gd name="T1" fmla="*/ 0 h 157"/>
                <a:gd name="T2" fmla="*/ 0 w 205"/>
                <a:gd name="T3" fmla="*/ 0 h 157"/>
                <a:gd name="T4" fmla="*/ 0 w 205"/>
                <a:gd name="T5" fmla="*/ 0 h 157"/>
                <a:gd name="T6" fmla="*/ 0 w 205"/>
                <a:gd name="T7" fmla="*/ 0 h 157"/>
                <a:gd name="T8" fmla="*/ 0 60000 65536"/>
                <a:gd name="T9" fmla="*/ 0 60000 65536"/>
                <a:gd name="T10" fmla="*/ 0 60000 65536"/>
                <a:gd name="T11" fmla="*/ 0 60000 65536"/>
                <a:gd name="T12" fmla="*/ 0 w 205"/>
                <a:gd name="T13" fmla="*/ 0 h 157"/>
                <a:gd name="T14" fmla="*/ 205 w 205"/>
                <a:gd name="T15" fmla="*/ 157 h 157"/>
              </a:gdLst>
              <a:ahLst/>
              <a:cxnLst>
                <a:cxn ang="T8">
                  <a:pos x="T0" y="T1"/>
                </a:cxn>
                <a:cxn ang="T9">
                  <a:pos x="T2" y="T3"/>
                </a:cxn>
                <a:cxn ang="T10">
                  <a:pos x="T4" y="T5"/>
                </a:cxn>
                <a:cxn ang="T11">
                  <a:pos x="T6" y="T7"/>
                </a:cxn>
              </a:cxnLst>
              <a:rect l="T12" t="T13" r="T14" b="T15"/>
              <a:pathLst>
                <a:path w="205" h="157">
                  <a:moveTo>
                    <a:pt x="101" y="157"/>
                  </a:moveTo>
                  <a:lnTo>
                    <a:pt x="205" y="0"/>
                  </a:lnTo>
                  <a:lnTo>
                    <a:pt x="0" y="0"/>
                  </a:lnTo>
                  <a:lnTo>
                    <a:pt x="101"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79" name="Freeform 77"/>
            <p:cNvSpPr>
              <a:spLocks/>
            </p:cNvSpPr>
            <p:nvPr/>
          </p:nvSpPr>
          <p:spPr bwMode="auto">
            <a:xfrm>
              <a:off x="1859" y="2338"/>
              <a:ext cx="68" cy="53"/>
            </a:xfrm>
            <a:custGeom>
              <a:avLst/>
              <a:gdLst>
                <a:gd name="T0" fmla="*/ 0 w 205"/>
                <a:gd name="T1" fmla="*/ 0 h 157"/>
                <a:gd name="T2" fmla="*/ 0 w 205"/>
                <a:gd name="T3" fmla="*/ 0 h 157"/>
                <a:gd name="T4" fmla="*/ 0 w 205"/>
                <a:gd name="T5" fmla="*/ 0 h 157"/>
                <a:gd name="T6" fmla="*/ 0 w 205"/>
                <a:gd name="T7" fmla="*/ 0 h 157"/>
                <a:gd name="T8" fmla="*/ 0 60000 65536"/>
                <a:gd name="T9" fmla="*/ 0 60000 65536"/>
                <a:gd name="T10" fmla="*/ 0 60000 65536"/>
                <a:gd name="T11" fmla="*/ 0 60000 65536"/>
                <a:gd name="T12" fmla="*/ 0 w 205"/>
                <a:gd name="T13" fmla="*/ 0 h 157"/>
                <a:gd name="T14" fmla="*/ 205 w 205"/>
                <a:gd name="T15" fmla="*/ 157 h 157"/>
              </a:gdLst>
              <a:ahLst/>
              <a:cxnLst>
                <a:cxn ang="T8">
                  <a:pos x="T0" y="T1"/>
                </a:cxn>
                <a:cxn ang="T9">
                  <a:pos x="T2" y="T3"/>
                </a:cxn>
                <a:cxn ang="T10">
                  <a:pos x="T4" y="T5"/>
                </a:cxn>
                <a:cxn ang="T11">
                  <a:pos x="T6" y="T7"/>
                </a:cxn>
              </a:cxnLst>
              <a:rect l="T12" t="T13" r="T14" b="T15"/>
              <a:pathLst>
                <a:path w="205" h="157">
                  <a:moveTo>
                    <a:pt x="101" y="157"/>
                  </a:moveTo>
                  <a:lnTo>
                    <a:pt x="205" y="0"/>
                  </a:lnTo>
                  <a:lnTo>
                    <a:pt x="0" y="0"/>
                  </a:lnTo>
                  <a:lnTo>
                    <a:pt x="101"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80" name="Freeform 78"/>
            <p:cNvSpPr>
              <a:spLocks/>
            </p:cNvSpPr>
            <p:nvPr/>
          </p:nvSpPr>
          <p:spPr bwMode="auto">
            <a:xfrm>
              <a:off x="1925" y="2414"/>
              <a:ext cx="68" cy="53"/>
            </a:xfrm>
            <a:custGeom>
              <a:avLst/>
              <a:gdLst>
                <a:gd name="T0" fmla="*/ 0 w 204"/>
                <a:gd name="T1" fmla="*/ 0 h 157"/>
                <a:gd name="T2" fmla="*/ 0 w 204"/>
                <a:gd name="T3" fmla="*/ 0 h 157"/>
                <a:gd name="T4" fmla="*/ 0 w 204"/>
                <a:gd name="T5" fmla="*/ 0 h 157"/>
                <a:gd name="T6" fmla="*/ 0 w 204"/>
                <a:gd name="T7" fmla="*/ 0 h 157"/>
                <a:gd name="T8" fmla="*/ 0 60000 65536"/>
                <a:gd name="T9" fmla="*/ 0 60000 65536"/>
                <a:gd name="T10" fmla="*/ 0 60000 65536"/>
                <a:gd name="T11" fmla="*/ 0 60000 65536"/>
                <a:gd name="T12" fmla="*/ 0 w 204"/>
                <a:gd name="T13" fmla="*/ 0 h 157"/>
                <a:gd name="T14" fmla="*/ 204 w 204"/>
                <a:gd name="T15" fmla="*/ 157 h 157"/>
              </a:gdLst>
              <a:ahLst/>
              <a:cxnLst>
                <a:cxn ang="T8">
                  <a:pos x="T0" y="T1"/>
                </a:cxn>
                <a:cxn ang="T9">
                  <a:pos x="T2" y="T3"/>
                </a:cxn>
                <a:cxn ang="T10">
                  <a:pos x="T4" y="T5"/>
                </a:cxn>
                <a:cxn ang="T11">
                  <a:pos x="T6" y="T7"/>
                </a:cxn>
              </a:cxnLst>
              <a:rect l="T12" t="T13" r="T14" b="T15"/>
              <a:pathLst>
                <a:path w="204" h="157">
                  <a:moveTo>
                    <a:pt x="101" y="157"/>
                  </a:moveTo>
                  <a:lnTo>
                    <a:pt x="204" y="0"/>
                  </a:lnTo>
                  <a:lnTo>
                    <a:pt x="0" y="0"/>
                  </a:lnTo>
                  <a:lnTo>
                    <a:pt x="101"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81" name="Freeform 79"/>
            <p:cNvSpPr>
              <a:spLocks/>
            </p:cNvSpPr>
            <p:nvPr/>
          </p:nvSpPr>
          <p:spPr bwMode="auto">
            <a:xfrm>
              <a:off x="1917" y="2872"/>
              <a:ext cx="68" cy="52"/>
            </a:xfrm>
            <a:custGeom>
              <a:avLst/>
              <a:gdLst>
                <a:gd name="T0" fmla="*/ 0 w 204"/>
                <a:gd name="T1" fmla="*/ 0 h 158"/>
                <a:gd name="T2" fmla="*/ 0 w 204"/>
                <a:gd name="T3" fmla="*/ 0 h 158"/>
                <a:gd name="T4" fmla="*/ 0 w 204"/>
                <a:gd name="T5" fmla="*/ 0 h 158"/>
                <a:gd name="T6" fmla="*/ 0 w 204"/>
                <a:gd name="T7" fmla="*/ 0 h 158"/>
                <a:gd name="T8" fmla="*/ 0 60000 65536"/>
                <a:gd name="T9" fmla="*/ 0 60000 65536"/>
                <a:gd name="T10" fmla="*/ 0 60000 65536"/>
                <a:gd name="T11" fmla="*/ 0 60000 65536"/>
                <a:gd name="T12" fmla="*/ 0 w 204"/>
                <a:gd name="T13" fmla="*/ 0 h 158"/>
                <a:gd name="T14" fmla="*/ 204 w 204"/>
                <a:gd name="T15" fmla="*/ 158 h 158"/>
              </a:gdLst>
              <a:ahLst/>
              <a:cxnLst>
                <a:cxn ang="T8">
                  <a:pos x="T0" y="T1"/>
                </a:cxn>
                <a:cxn ang="T9">
                  <a:pos x="T2" y="T3"/>
                </a:cxn>
                <a:cxn ang="T10">
                  <a:pos x="T4" y="T5"/>
                </a:cxn>
                <a:cxn ang="T11">
                  <a:pos x="T6" y="T7"/>
                </a:cxn>
              </a:cxnLst>
              <a:rect l="T12" t="T13" r="T14" b="T15"/>
              <a:pathLst>
                <a:path w="204" h="158">
                  <a:moveTo>
                    <a:pt x="102" y="158"/>
                  </a:moveTo>
                  <a:lnTo>
                    <a:pt x="204" y="0"/>
                  </a:lnTo>
                  <a:lnTo>
                    <a:pt x="0" y="0"/>
                  </a:lnTo>
                  <a:lnTo>
                    <a:pt x="102" y="158"/>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82" name="Freeform 80"/>
            <p:cNvSpPr>
              <a:spLocks/>
            </p:cNvSpPr>
            <p:nvPr/>
          </p:nvSpPr>
          <p:spPr bwMode="auto">
            <a:xfrm>
              <a:off x="2023" y="2504"/>
              <a:ext cx="68" cy="52"/>
            </a:xfrm>
            <a:custGeom>
              <a:avLst/>
              <a:gdLst>
                <a:gd name="T0" fmla="*/ 0 w 204"/>
                <a:gd name="T1" fmla="*/ 0 h 156"/>
                <a:gd name="T2" fmla="*/ 0 w 204"/>
                <a:gd name="T3" fmla="*/ 0 h 156"/>
                <a:gd name="T4" fmla="*/ 0 w 204"/>
                <a:gd name="T5" fmla="*/ 0 h 156"/>
                <a:gd name="T6" fmla="*/ 0 w 204"/>
                <a:gd name="T7" fmla="*/ 0 h 156"/>
                <a:gd name="T8" fmla="*/ 0 60000 65536"/>
                <a:gd name="T9" fmla="*/ 0 60000 65536"/>
                <a:gd name="T10" fmla="*/ 0 60000 65536"/>
                <a:gd name="T11" fmla="*/ 0 60000 65536"/>
                <a:gd name="T12" fmla="*/ 0 w 204"/>
                <a:gd name="T13" fmla="*/ 0 h 156"/>
                <a:gd name="T14" fmla="*/ 204 w 204"/>
                <a:gd name="T15" fmla="*/ 156 h 156"/>
              </a:gdLst>
              <a:ahLst/>
              <a:cxnLst>
                <a:cxn ang="T8">
                  <a:pos x="T0" y="T1"/>
                </a:cxn>
                <a:cxn ang="T9">
                  <a:pos x="T2" y="T3"/>
                </a:cxn>
                <a:cxn ang="T10">
                  <a:pos x="T4" y="T5"/>
                </a:cxn>
                <a:cxn ang="T11">
                  <a:pos x="T6" y="T7"/>
                </a:cxn>
              </a:cxnLst>
              <a:rect l="T12" t="T13" r="T14" b="T15"/>
              <a:pathLst>
                <a:path w="204" h="156">
                  <a:moveTo>
                    <a:pt x="101" y="156"/>
                  </a:moveTo>
                  <a:lnTo>
                    <a:pt x="204" y="0"/>
                  </a:lnTo>
                  <a:lnTo>
                    <a:pt x="0" y="0"/>
                  </a:lnTo>
                  <a:lnTo>
                    <a:pt x="101" y="156"/>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83" name="Freeform 81"/>
            <p:cNvSpPr>
              <a:spLocks/>
            </p:cNvSpPr>
            <p:nvPr/>
          </p:nvSpPr>
          <p:spPr bwMode="auto">
            <a:xfrm>
              <a:off x="2045" y="2525"/>
              <a:ext cx="69" cy="52"/>
            </a:xfrm>
            <a:custGeom>
              <a:avLst/>
              <a:gdLst>
                <a:gd name="T0" fmla="*/ 0 w 206"/>
                <a:gd name="T1" fmla="*/ 0 h 157"/>
                <a:gd name="T2" fmla="*/ 0 w 206"/>
                <a:gd name="T3" fmla="*/ 0 h 157"/>
                <a:gd name="T4" fmla="*/ 0 w 206"/>
                <a:gd name="T5" fmla="*/ 0 h 157"/>
                <a:gd name="T6" fmla="*/ 0 w 206"/>
                <a:gd name="T7" fmla="*/ 0 h 157"/>
                <a:gd name="T8" fmla="*/ 0 60000 65536"/>
                <a:gd name="T9" fmla="*/ 0 60000 65536"/>
                <a:gd name="T10" fmla="*/ 0 60000 65536"/>
                <a:gd name="T11" fmla="*/ 0 60000 65536"/>
                <a:gd name="T12" fmla="*/ 0 w 206"/>
                <a:gd name="T13" fmla="*/ 0 h 157"/>
                <a:gd name="T14" fmla="*/ 206 w 206"/>
                <a:gd name="T15" fmla="*/ 157 h 157"/>
              </a:gdLst>
              <a:ahLst/>
              <a:cxnLst>
                <a:cxn ang="T8">
                  <a:pos x="T0" y="T1"/>
                </a:cxn>
                <a:cxn ang="T9">
                  <a:pos x="T2" y="T3"/>
                </a:cxn>
                <a:cxn ang="T10">
                  <a:pos x="T4" y="T5"/>
                </a:cxn>
                <a:cxn ang="T11">
                  <a:pos x="T6" y="T7"/>
                </a:cxn>
              </a:cxnLst>
              <a:rect l="T12" t="T13" r="T14" b="T15"/>
              <a:pathLst>
                <a:path w="206" h="157">
                  <a:moveTo>
                    <a:pt x="102" y="157"/>
                  </a:moveTo>
                  <a:lnTo>
                    <a:pt x="206" y="0"/>
                  </a:lnTo>
                  <a:lnTo>
                    <a:pt x="0" y="0"/>
                  </a:lnTo>
                  <a:lnTo>
                    <a:pt x="102"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84" name="Freeform 82"/>
            <p:cNvSpPr>
              <a:spLocks/>
            </p:cNvSpPr>
            <p:nvPr/>
          </p:nvSpPr>
          <p:spPr bwMode="auto">
            <a:xfrm>
              <a:off x="2053" y="2275"/>
              <a:ext cx="68" cy="53"/>
            </a:xfrm>
            <a:custGeom>
              <a:avLst/>
              <a:gdLst>
                <a:gd name="T0" fmla="*/ 0 w 204"/>
                <a:gd name="T1" fmla="*/ 0 h 159"/>
                <a:gd name="T2" fmla="*/ 0 w 204"/>
                <a:gd name="T3" fmla="*/ 0 h 159"/>
                <a:gd name="T4" fmla="*/ 0 w 204"/>
                <a:gd name="T5" fmla="*/ 0 h 159"/>
                <a:gd name="T6" fmla="*/ 0 w 204"/>
                <a:gd name="T7" fmla="*/ 0 h 159"/>
                <a:gd name="T8" fmla="*/ 0 60000 65536"/>
                <a:gd name="T9" fmla="*/ 0 60000 65536"/>
                <a:gd name="T10" fmla="*/ 0 60000 65536"/>
                <a:gd name="T11" fmla="*/ 0 60000 65536"/>
                <a:gd name="T12" fmla="*/ 0 w 204"/>
                <a:gd name="T13" fmla="*/ 0 h 159"/>
                <a:gd name="T14" fmla="*/ 204 w 204"/>
                <a:gd name="T15" fmla="*/ 159 h 159"/>
              </a:gdLst>
              <a:ahLst/>
              <a:cxnLst>
                <a:cxn ang="T8">
                  <a:pos x="T0" y="T1"/>
                </a:cxn>
                <a:cxn ang="T9">
                  <a:pos x="T2" y="T3"/>
                </a:cxn>
                <a:cxn ang="T10">
                  <a:pos x="T4" y="T5"/>
                </a:cxn>
                <a:cxn ang="T11">
                  <a:pos x="T6" y="T7"/>
                </a:cxn>
              </a:cxnLst>
              <a:rect l="T12" t="T13" r="T14" b="T15"/>
              <a:pathLst>
                <a:path w="204" h="159">
                  <a:moveTo>
                    <a:pt x="101" y="159"/>
                  </a:moveTo>
                  <a:lnTo>
                    <a:pt x="204" y="0"/>
                  </a:lnTo>
                  <a:lnTo>
                    <a:pt x="0" y="0"/>
                  </a:lnTo>
                  <a:lnTo>
                    <a:pt x="101" y="159"/>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85" name="Freeform 83"/>
            <p:cNvSpPr>
              <a:spLocks/>
            </p:cNvSpPr>
            <p:nvPr/>
          </p:nvSpPr>
          <p:spPr bwMode="auto">
            <a:xfrm>
              <a:off x="2153" y="2533"/>
              <a:ext cx="68" cy="52"/>
            </a:xfrm>
            <a:custGeom>
              <a:avLst/>
              <a:gdLst>
                <a:gd name="T0" fmla="*/ 0 w 204"/>
                <a:gd name="T1" fmla="*/ 0 h 158"/>
                <a:gd name="T2" fmla="*/ 0 w 204"/>
                <a:gd name="T3" fmla="*/ 0 h 158"/>
                <a:gd name="T4" fmla="*/ 0 w 204"/>
                <a:gd name="T5" fmla="*/ 0 h 158"/>
                <a:gd name="T6" fmla="*/ 0 w 204"/>
                <a:gd name="T7" fmla="*/ 0 h 158"/>
                <a:gd name="T8" fmla="*/ 0 60000 65536"/>
                <a:gd name="T9" fmla="*/ 0 60000 65536"/>
                <a:gd name="T10" fmla="*/ 0 60000 65536"/>
                <a:gd name="T11" fmla="*/ 0 60000 65536"/>
                <a:gd name="T12" fmla="*/ 0 w 204"/>
                <a:gd name="T13" fmla="*/ 0 h 158"/>
                <a:gd name="T14" fmla="*/ 204 w 204"/>
                <a:gd name="T15" fmla="*/ 158 h 158"/>
              </a:gdLst>
              <a:ahLst/>
              <a:cxnLst>
                <a:cxn ang="T8">
                  <a:pos x="T0" y="T1"/>
                </a:cxn>
                <a:cxn ang="T9">
                  <a:pos x="T2" y="T3"/>
                </a:cxn>
                <a:cxn ang="T10">
                  <a:pos x="T4" y="T5"/>
                </a:cxn>
                <a:cxn ang="T11">
                  <a:pos x="T6" y="T7"/>
                </a:cxn>
              </a:cxnLst>
              <a:rect l="T12" t="T13" r="T14" b="T15"/>
              <a:pathLst>
                <a:path w="204" h="158">
                  <a:moveTo>
                    <a:pt x="101" y="158"/>
                  </a:moveTo>
                  <a:lnTo>
                    <a:pt x="204" y="0"/>
                  </a:lnTo>
                  <a:lnTo>
                    <a:pt x="0" y="0"/>
                  </a:lnTo>
                  <a:lnTo>
                    <a:pt x="101" y="158"/>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86" name="Freeform 84"/>
            <p:cNvSpPr>
              <a:spLocks/>
            </p:cNvSpPr>
            <p:nvPr/>
          </p:nvSpPr>
          <p:spPr bwMode="auto">
            <a:xfrm>
              <a:off x="2140" y="2438"/>
              <a:ext cx="68" cy="52"/>
            </a:xfrm>
            <a:custGeom>
              <a:avLst/>
              <a:gdLst>
                <a:gd name="T0" fmla="*/ 0 w 203"/>
                <a:gd name="T1" fmla="*/ 0 h 157"/>
                <a:gd name="T2" fmla="*/ 0 w 203"/>
                <a:gd name="T3" fmla="*/ 0 h 157"/>
                <a:gd name="T4" fmla="*/ 0 w 203"/>
                <a:gd name="T5" fmla="*/ 0 h 157"/>
                <a:gd name="T6" fmla="*/ 0 w 203"/>
                <a:gd name="T7" fmla="*/ 0 h 157"/>
                <a:gd name="T8" fmla="*/ 0 60000 65536"/>
                <a:gd name="T9" fmla="*/ 0 60000 65536"/>
                <a:gd name="T10" fmla="*/ 0 60000 65536"/>
                <a:gd name="T11" fmla="*/ 0 60000 65536"/>
                <a:gd name="T12" fmla="*/ 0 w 203"/>
                <a:gd name="T13" fmla="*/ 0 h 157"/>
                <a:gd name="T14" fmla="*/ 203 w 203"/>
                <a:gd name="T15" fmla="*/ 157 h 157"/>
              </a:gdLst>
              <a:ahLst/>
              <a:cxnLst>
                <a:cxn ang="T8">
                  <a:pos x="T0" y="T1"/>
                </a:cxn>
                <a:cxn ang="T9">
                  <a:pos x="T2" y="T3"/>
                </a:cxn>
                <a:cxn ang="T10">
                  <a:pos x="T4" y="T5"/>
                </a:cxn>
                <a:cxn ang="T11">
                  <a:pos x="T6" y="T7"/>
                </a:cxn>
              </a:cxnLst>
              <a:rect l="T12" t="T13" r="T14" b="T15"/>
              <a:pathLst>
                <a:path w="203" h="157">
                  <a:moveTo>
                    <a:pt x="101" y="157"/>
                  </a:moveTo>
                  <a:lnTo>
                    <a:pt x="203" y="0"/>
                  </a:lnTo>
                  <a:lnTo>
                    <a:pt x="0" y="0"/>
                  </a:lnTo>
                  <a:lnTo>
                    <a:pt x="101"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87" name="Freeform 85"/>
            <p:cNvSpPr>
              <a:spLocks/>
            </p:cNvSpPr>
            <p:nvPr/>
          </p:nvSpPr>
          <p:spPr bwMode="auto">
            <a:xfrm>
              <a:off x="2189" y="2141"/>
              <a:ext cx="68" cy="52"/>
            </a:xfrm>
            <a:custGeom>
              <a:avLst/>
              <a:gdLst>
                <a:gd name="T0" fmla="*/ 0 w 204"/>
                <a:gd name="T1" fmla="*/ 0 h 157"/>
                <a:gd name="T2" fmla="*/ 0 w 204"/>
                <a:gd name="T3" fmla="*/ 0 h 157"/>
                <a:gd name="T4" fmla="*/ 0 w 204"/>
                <a:gd name="T5" fmla="*/ 0 h 157"/>
                <a:gd name="T6" fmla="*/ 0 w 204"/>
                <a:gd name="T7" fmla="*/ 0 h 157"/>
                <a:gd name="T8" fmla="*/ 0 60000 65536"/>
                <a:gd name="T9" fmla="*/ 0 60000 65536"/>
                <a:gd name="T10" fmla="*/ 0 60000 65536"/>
                <a:gd name="T11" fmla="*/ 0 60000 65536"/>
                <a:gd name="T12" fmla="*/ 0 w 204"/>
                <a:gd name="T13" fmla="*/ 0 h 157"/>
                <a:gd name="T14" fmla="*/ 204 w 204"/>
                <a:gd name="T15" fmla="*/ 157 h 157"/>
              </a:gdLst>
              <a:ahLst/>
              <a:cxnLst>
                <a:cxn ang="T8">
                  <a:pos x="T0" y="T1"/>
                </a:cxn>
                <a:cxn ang="T9">
                  <a:pos x="T2" y="T3"/>
                </a:cxn>
                <a:cxn ang="T10">
                  <a:pos x="T4" y="T5"/>
                </a:cxn>
                <a:cxn ang="T11">
                  <a:pos x="T6" y="T7"/>
                </a:cxn>
              </a:cxnLst>
              <a:rect l="T12" t="T13" r="T14" b="T15"/>
              <a:pathLst>
                <a:path w="204" h="157">
                  <a:moveTo>
                    <a:pt x="101" y="157"/>
                  </a:moveTo>
                  <a:lnTo>
                    <a:pt x="204" y="0"/>
                  </a:lnTo>
                  <a:lnTo>
                    <a:pt x="0" y="0"/>
                  </a:lnTo>
                  <a:lnTo>
                    <a:pt x="101"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88" name="Freeform 86"/>
            <p:cNvSpPr>
              <a:spLocks/>
            </p:cNvSpPr>
            <p:nvPr/>
          </p:nvSpPr>
          <p:spPr bwMode="auto">
            <a:xfrm>
              <a:off x="2182" y="2333"/>
              <a:ext cx="67" cy="52"/>
            </a:xfrm>
            <a:custGeom>
              <a:avLst/>
              <a:gdLst>
                <a:gd name="T0" fmla="*/ 0 w 203"/>
                <a:gd name="T1" fmla="*/ 0 h 157"/>
                <a:gd name="T2" fmla="*/ 0 w 203"/>
                <a:gd name="T3" fmla="*/ 0 h 157"/>
                <a:gd name="T4" fmla="*/ 0 w 203"/>
                <a:gd name="T5" fmla="*/ 0 h 157"/>
                <a:gd name="T6" fmla="*/ 0 w 203"/>
                <a:gd name="T7" fmla="*/ 0 h 157"/>
                <a:gd name="T8" fmla="*/ 0 60000 65536"/>
                <a:gd name="T9" fmla="*/ 0 60000 65536"/>
                <a:gd name="T10" fmla="*/ 0 60000 65536"/>
                <a:gd name="T11" fmla="*/ 0 60000 65536"/>
                <a:gd name="T12" fmla="*/ 0 w 203"/>
                <a:gd name="T13" fmla="*/ 0 h 157"/>
                <a:gd name="T14" fmla="*/ 203 w 203"/>
                <a:gd name="T15" fmla="*/ 157 h 157"/>
              </a:gdLst>
              <a:ahLst/>
              <a:cxnLst>
                <a:cxn ang="T8">
                  <a:pos x="T0" y="T1"/>
                </a:cxn>
                <a:cxn ang="T9">
                  <a:pos x="T2" y="T3"/>
                </a:cxn>
                <a:cxn ang="T10">
                  <a:pos x="T4" y="T5"/>
                </a:cxn>
                <a:cxn ang="T11">
                  <a:pos x="T6" y="T7"/>
                </a:cxn>
              </a:cxnLst>
              <a:rect l="T12" t="T13" r="T14" b="T15"/>
              <a:pathLst>
                <a:path w="203" h="157">
                  <a:moveTo>
                    <a:pt x="101" y="157"/>
                  </a:moveTo>
                  <a:lnTo>
                    <a:pt x="203" y="0"/>
                  </a:lnTo>
                  <a:lnTo>
                    <a:pt x="0" y="0"/>
                  </a:lnTo>
                  <a:lnTo>
                    <a:pt x="101"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89" name="Freeform 87"/>
            <p:cNvSpPr>
              <a:spLocks/>
            </p:cNvSpPr>
            <p:nvPr/>
          </p:nvSpPr>
          <p:spPr bwMode="auto">
            <a:xfrm>
              <a:off x="2177" y="2454"/>
              <a:ext cx="68" cy="52"/>
            </a:xfrm>
            <a:custGeom>
              <a:avLst/>
              <a:gdLst>
                <a:gd name="T0" fmla="*/ 0 w 204"/>
                <a:gd name="T1" fmla="*/ 0 h 156"/>
                <a:gd name="T2" fmla="*/ 0 w 204"/>
                <a:gd name="T3" fmla="*/ 0 h 156"/>
                <a:gd name="T4" fmla="*/ 0 w 204"/>
                <a:gd name="T5" fmla="*/ 0 h 156"/>
                <a:gd name="T6" fmla="*/ 0 w 204"/>
                <a:gd name="T7" fmla="*/ 0 h 156"/>
                <a:gd name="T8" fmla="*/ 0 60000 65536"/>
                <a:gd name="T9" fmla="*/ 0 60000 65536"/>
                <a:gd name="T10" fmla="*/ 0 60000 65536"/>
                <a:gd name="T11" fmla="*/ 0 60000 65536"/>
                <a:gd name="T12" fmla="*/ 0 w 204"/>
                <a:gd name="T13" fmla="*/ 0 h 156"/>
                <a:gd name="T14" fmla="*/ 204 w 204"/>
                <a:gd name="T15" fmla="*/ 156 h 156"/>
              </a:gdLst>
              <a:ahLst/>
              <a:cxnLst>
                <a:cxn ang="T8">
                  <a:pos x="T0" y="T1"/>
                </a:cxn>
                <a:cxn ang="T9">
                  <a:pos x="T2" y="T3"/>
                </a:cxn>
                <a:cxn ang="T10">
                  <a:pos x="T4" y="T5"/>
                </a:cxn>
                <a:cxn ang="T11">
                  <a:pos x="T6" y="T7"/>
                </a:cxn>
              </a:cxnLst>
              <a:rect l="T12" t="T13" r="T14" b="T15"/>
              <a:pathLst>
                <a:path w="204" h="156">
                  <a:moveTo>
                    <a:pt x="102" y="156"/>
                  </a:moveTo>
                  <a:lnTo>
                    <a:pt x="204" y="0"/>
                  </a:lnTo>
                  <a:lnTo>
                    <a:pt x="0" y="0"/>
                  </a:lnTo>
                  <a:lnTo>
                    <a:pt x="102" y="156"/>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90" name="Freeform 88"/>
            <p:cNvSpPr>
              <a:spLocks/>
            </p:cNvSpPr>
            <p:nvPr/>
          </p:nvSpPr>
          <p:spPr bwMode="auto">
            <a:xfrm>
              <a:off x="2305" y="2496"/>
              <a:ext cx="69" cy="52"/>
            </a:xfrm>
            <a:custGeom>
              <a:avLst/>
              <a:gdLst>
                <a:gd name="T0" fmla="*/ 0 w 205"/>
                <a:gd name="T1" fmla="*/ 0 h 158"/>
                <a:gd name="T2" fmla="*/ 0 w 205"/>
                <a:gd name="T3" fmla="*/ 0 h 158"/>
                <a:gd name="T4" fmla="*/ 0 w 205"/>
                <a:gd name="T5" fmla="*/ 0 h 158"/>
                <a:gd name="T6" fmla="*/ 0 w 205"/>
                <a:gd name="T7" fmla="*/ 0 h 158"/>
                <a:gd name="T8" fmla="*/ 0 60000 65536"/>
                <a:gd name="T9" fmla="*/ 0 60000 65536"/>
                <a:gd name="T10" fmla="*/ 0 60000 65536"/>
                <a:gd name="T11" fmla="*/ 0 60000 65536"/>
                <a:gd name="T12" fmla="*/ 0 w 205"/>
                <a:gd name="T13" fmla="*/ 0 h 158"/>
                <a:gd name="T14" fmla="*/ 205 w 205"/>
                <a:gd name="T15" fmla="*/ 158 h 158"/>
              </a:gdLst>
              <a:ahLst/>
              <a:cxnLst>
                <a:cxn ang="T8">
                  <a:pos x="T0" y="T1"/>
                </a:cxn>
                <a:cxn ang="T9">
                  <a:pos x="T2" y="T3"/>
                </a:cxn>
                <a:cxn ang="T10">
                  <a:pos x="T4" y="T5"/>
                </a:cxn>
                <a:cxn ang="T11">
                  <a:pos x="T6" y="T7"/>
                </a:cxn>
              </a:cxnLst>
              <a:rect l="T12" t="T13" r="T14" b="T15"/>
              <a:pathLst>
                <a:path w="205" h="158">
                  <a:moveTo>
                    <a:pt x="102" y="158"/>
                  </a:moveTo>
                  <a:lnTo>
                    <a:pt x="205" y="0"/>
                  </a:lnTo>
                  <a:lnTo>
                    <a:pt x="0" y="0"/>
                  </a:lnTo>
                  <a:lnTo>
                    <a:pt x="102" y="158"/>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91" name="Freeform 89"/>
            <p:cNvSpPr>
              <a:spLocks/>
            </p:cNvSpPr>
            <p:nvPr/>
          </p:nvSpPr>
          <p:spPr bwMode="auto">
            <a:xfrm>
              <a:off x="2275" y="2446"/>
              <a:ext cx="68" cy="52"/>
            </a:xfrm>
            <a:custGeom>
              <a:avLst/>
              <a:gdLst>
                <a:gd name="T0" fmla="*/ 0 w 204"/>
                <a:gd name="T1" fmla="*/ 0 h 157"/>
                <a:gd name="T2" fmla="*/ 0 w 204"/>
                <a:gd name="T3" fmla="*/ 0 h 157"/>
                <a:gd name="T4" fmla="*/ 0 w 204"/>
                <a:gd name="T5" fmla="*/ 0 h 157"/>
                <a:gd name="T6" fmla="*/ 0 w 204"/>
                <a:gd name="T7" fmla="*/ 0 h 157"/>
                <a:gd name="T8" fmla="*/ 0 60000 65536"/>
                <a:gd name="T9" fmla="*/ 0 60000 65536"/>
                <a:gd name="T10" fmla="*/ 0 60000 65536"/>
                <a:gd name="T11" fmla="*/ 0 60000 65536"/>
                <a:gd name="T12" fmla="*/ 0 w 204"/>
                <a:gd name="T13" fmla="*/ 0 h 157"/>
                <a:gd name="T14" fmla="*/ 204 w 204"/>
                <a:gd name="T15" fmla="*/ 157 h 157"/>
              </a:gdLst>
              <a:ahLst/>
              <a:cxnLst>
                <a:cxn ang="T8">
                  <a:pos x="T0" y="T1"/>
                </a:cxn>
                <a:cxn ang="T9">
                  <a:pos x="T2" y="T3"/>
                </a:cxn>
                <a:cxn ang="T10">
                  <a:pos x="T4" y="T5"/>
                </a:cxn>
                <a:cxn ang="T11">
                  <a:pos x="T6" y="T7"/>
                </a:cxn>
              </a:cxnLst>
              <a:rect l="T12" t="T13" r="T14" b="T15"/>
              <a:pathLst>
                <a:path w="204" h="157">
                  <a:moveTo>
                    <a:pt x="102" y="157"/>
                  </a:moveTo>
                  <a:lnTo>
                    <a:pt x="204" y="0"/>
                  </a:lnTo>
                  <a:lnTo>
                    <a:pt x="0" y="0"/>
                  </a:lnTo>
                  <a:lnTo>
                    <a:pt x="102"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92" name="Freeform 90"/>
            <p:cNvSpPr>
              <a:spLocks/>
            </p:cNvSpPr>
            <p:nvPr/>
          </p:nvSpPr>
          <p:spPr bwMode="auto">
            <a:xfrm>
              <a:off x="2236" y="2025"/>
              <a:ext cx="68" cy="53"/>
            </a:xfrm>
            <a:custGeom>
              <a:avLst/>
              <a:gdLst>
                <a:gd name="T0" fmla="*/ 0 w 202"/>
                <a:gd name="T1" fmla="*/ 0 h 157"/>
                <a:gd name="T2" fmla="*/ 0 w 202"/>
                <a:gd name="T3" fmla="*/ 0 h 157"/>
                <a:gd name="T4" fmla="*/ 0 w 202"/>
                <a:gd name="T5" fmla="*/ 0 h 157"/>
                <a:gd name="T6" fmla="*/ 0 w 202"/>
                <a:gd name="T7" fmla="*/ 0 h 157"/>
                <a:gd name="T8" fmla="*/ 0 60000 65536"/>
                <a:gd name="T9" fmla="*/ 0 60000 65536"/>
                <a:gd name="T10" fmla="*/ 0 60000 65536"/>
                <a:gd name="T11" fmla="*/ 0 60000 65536"/>
                <a:gd name="T12" fmla="*/ 0 w 202"/>
                <a:gd name="T13" fmla="*/ 0 h 157"/>
                <a:gd name="T14" fmla="*/ 202 w 202"/>
                <a:gd name="T15" fmla="*/ 157 h 157"/>
              </a:gdLst>
              <a:ahLst/>
              <a:cxnLst>
                <a:cxn ang="T8">
                  <a:pos x="T0" y="T1"/>
                </a:cxn>
                <a:cxn ang="T9">
                  <a:pos x="T2" y="T3"/>
                </a:cxn>
                <a:cxn ang="T10">
                  <a:pos x="T4" y="T5"/>
                </a:cxn>
                <a:cxn ang="T11">
                  <a:pos x="T6" y="T7"/>
                </a:cxn>
              </a:cxnLst>
              <a:rect l="T12" t="T13" r="T14" b="T15"/>
              <a:pathLst>
                <a:path w="202" h="157">
                  <a:moveTo>
                    <a:pt x="101" y="157"/>
                  </a:moveTo>
                  <a:lnTo>
                    <a:pt x="202" y="0"/>
                  </a:lnTo>
                  <a:lnTo>
                    <a:pt x="0" y="0"/>
                  </a:lnTo>
                  <a:lnTo>
                    <a:pt x="101"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93" name="Freeform 91"/>
            <p:cNvSpPr>
              <a:spLocks/>
            </p:cNvSpPr>
            <p:nvPr/>
          </p:nvSpPr>
          <p:spPr bwMode="auto">
            <a:xfrm>
              <a:off x="2345" y="2480"/>
              <a:ext cx="68" cy="52"/>
            </a:xfrm>
            <a:custGeom>
              <a:avLst/>
              <a:gdLst>
                <a:gd name="T0" fmla="*/ 0 w 204"/>
                <a:gd name="T1" fmla="*/ 0 h 156"/>
                <a:gd name="T2" fmla="*/ 0 w 204"/>
                <a:gd name="T3" fmla="*/ 0 h 156"/>
                <a:gd name="T4" fmla="*/ 0 w 204"/>
                <a:gd name="T5" fmla="*/ 0 h 156"/>
                <a:gd name="T6" fmla="*/ 0 w 204"/>
                <a:gd name="T7" fmla="*/ 0 h 156"/>
                <a:gd name="T8" fmla="*/ 0 60000 65536"/>
                <a:gd name="T9" fmla="*/ 0 60000 65536"/>
                <a:gd name="T10" fmla="*/ 0 60000 65536"/>
                <a:gd name="T11" fmla="*/ 0 60000 65536"/>
                <a:gd name="T12" fmla="*/ 0 w 204"/>
                <a:gd name="T13" fmla="*/ 0 h 156"/>
                <a:gd name="T14" fmla="*/ 204 w 204"/>
                <a:gd name="T15" fmla="*/ 156 h 156"/>
              </a:gdLst>
              <a:ahLst/>
              <a:cxnLst>
                <a:cxn ang="T8">
                  <a:pos x="T0" y="T1"/>
                </a:cxn>
                <a:cxn ang="T9">
                  <a:pos x="T2" y="T3"/>
                </a:cxn>
                <a:cxn ang="T10">
                  <a:pos x="T4" y="T5"/>
                </a:cxn>
                <a:cxn ang="T11">
                  <a:pos x="T6" y="T7"/>
                </a:cxn>
              </a:cxnLst>
              <a:rect l="T12" t="T13" r="T14" b="T15"/>
              <a:pathLst>
                <a:path w="204" h="156">
                  <a:moveTo>
                    <a:pt x="102" y="156"/>
                  </a:moveTo>
                  <a:lnTo>
                    <a:pt x="204" y="0"/>
                  </a:lnTo>
                  <a:lnTo>
                    <a:pt x="0" y="0"/>
                  </a:lnTo>
                  <a:lnTo>
                    <a:pt x="102" y="156"/>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94" name="Freeform 92"/>
            <p:cNvSpPr>
              <a:spLocks/>
            </p:cNvSpPr>
            <p:nvPr/>
          </p:nvSpPr>
          <p:spPr bwMode="auto">
            <a:xfrm>
              <a:off x="2364" y="2448"/>
              <a:ext cx="69" cy="53"/>
            </a:xfrm>
            <a:custGeom>
              <a:avLst/>
              <a:gdLst>
                <a:gd name="T0" fmla="*/ 0 w 205"/>
                <a:gd name="T1" fmla="*/ 0 h 157"/>
                <a:gd name="T2" fmla="*/ 0 w 205"/>
                <a:gd name="T3" fmla="*/ 0 h 157"/>
                <a:gd name="T4" fmla="*/ 0 w 205"/>
                <a:gd name="T5" fmla="*/ 0 h 157"/>
                <a:gd name="T6" fmla="*/ 0 w 205"/>
                <a:gd name="T7" fmla="*/ 0 h 157"/>
                <a:gd name="T8" fmla="*/ 0 60000 65536"/>
                <a:gd name="T9" fmla="*/ 0 60000 65536"/>
                <a:gd name="T10" fmla="*/ 0 60000 65536"/>
                <a:gd name="T11" fmla="*/ 0 60000 65536"/>
                <a:gd name="T12" fmla="*/ 0 w 205"/>
                <a:gd name="T13" fmla="*/ 0 h 157"/>
                <a:gd name="T14" fmla="*/ 205 w 205"/>
                <a:gd name="T15" fmla="*/ 157 h 157"/>
              </a:gdLst>
              <a:ahLst/>
              <a:cxnLst>
                <a:cxn ang="T8">
                  <a:pos x="T0" y="T1"/>
                </a:cxn>
                <a:cxn ang="T9">
                  <a:pos x="T2" y="T3"/>
                </a:cxn>
                <a:cxn ang="T10">
                  <a:pos x="T4" y="T5"/>
                </a:cxn>
                <a:cxn ang="T11">
                  <a:pos x="T6" y="T7"/>
                </a:cxn>
              </a:cxnLst>
              <a:rect l="T12" t="T13" r="T14" b="T15"/>
              <a:pathLst>
                <a:path w="205" h="157">
                  <a:moveTo>
                    <a:pt x="103" y="157"/>
                  </a:moveTo>
                  <a:lnTo>
                    <a:pt x="205" y="0"/>
                  </a:lnTo>
                  <a:lnTo>
                    <a:pt x="0" y="0"/>
                  </a:lnTo>
                  <a:lnTo>
                    <a:pt x="103"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95" name="Freeform 93"/>
            <p:cNvSpPr>
              <a:spLocks/>
            </p:cNvSpPr>
            <p:nvPr/>
          </p:nvSpPr>
          <p:spPr bwMode="auto">
            <a:xfrm>
              <a:off x="2353" y="2314"/>
              <a:ext cx="68" cy="53"/>
            </a:xfrm>
            <a:custGeom>
              <a:avLst/>
              <a:gdLst>
                <a:gd name="T0" fmla="*/ 0 w 203"/>
                <a:gd name="T1" fmla="*/ 0 h 159"/>
                <a:gd name="T2" fmla="*/ 0 w 203"/>
                <a:gd name="T3" fmla="*/ 0 h 159"/>
                <a:gd name="T4" fmla="*/ 0 w 203"/>
                <a:gd name="T5" fmla="*/ 0 h 159"/>
                <a:gd name="T6" fmla="*/ 0 w 203"/>
                <a:gd name="T7" fmla="*/ 0 h 159"/>
                <a:gd name="T8" fmla="*/ 0 60000 65536"/>
                <a:gd name="T9" fmla="*/ 0 60000 65536"/>
                <a:gd name="T10" fmla="*/ 0 60000 65536"/>
                <a:gd name="T11" fmla="*/ 0 60000 65536"/>
                <a:gd name="T12" fmla="*/ 0 w 203"/>
                <a:gd name="T13" fmla="*/ 0 h 159"/>
                <a:gd name="T14" fmla="*/ 203 w 203"/>
                <a:gd name="T15" fmla="*/ 159 h 159"/>
              </a:gdLst>
              <a:ahLst/>
              <a:cxnLst>
                <a:cxn ang="T8">
                  <a:pos x="T0" y="T1"/>
                </a:cxn>
                <a:cxn ang="T9">
                  <a:pos x="T2" y="T3"/>
                </a:cxn>
                <a:cxn ang="T10">
                  <a:pos x="T4" y="T5"/>
                </a:cxn>
                <a:cxn ang="T11">
                  <a:pos x="T6" y="T7"/>
                </a:cxn>
              </a:cxnLst>
              <a:rect l="T12" t="T13" r="T14" b="T15"/>
              <a:pathLst>
                <a:path w="203" h="159">
                  <a:moveTo>
                    <a:pt x="101" y="159"/>
                  </a:moveTo>
                  <a:lnTo>
                    <a:pt x="203" y="0"/>
                  </a:lnTo>
                  <a:lnTo>
                    <a:pt x="0" y="0"/>
                  </a:lnTo>
                  <a:lnTo>
                    <a:pt x="101" y="159"/>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96" name="Freeform 94"/>
            <p:cNvSpPr>
              <a:spLocks/>
            </p:cNvSpPr>
            <p:nvPr/>
          </p:nvSpPr>
          <p:spPr bwMode="auto">
            <a:xfrm>
              <a:off x="2389" y="2249"/>
              <a:ext cx="68" cy="52"/>
            </a:xfrm>
            <a:custGeom>
              <a:avLst/>
              <a:gdLst>
                <a:gd name="T0" fmla="*/ 0 w 204"/>
                <a:gd name="T1" fmla="*/ 0 h 157"/>
                <a:gd name="T2" fmla="*/ 0 w 204"/>
                <a:gd name="T3" fmla="*/ 0 h 157"/>
                <a:gd name="T4" fmla="*/ 0 w 204"/>
                <a:gd name="T5" fmla="*/ 0 h 157"/>
                <a:gd name="T6" fmla="*/ 0 w 204"/>
                <a:gd name="T7" fmla="*/ 0 h 157"/>
                <a:gd name="T8" fmla="*/ 0 60000 65536"/>
                <a:gd name="T9" fmla="*/ 0 60000 65536"/>
                <a:gd name="T10" fmla="*/ 0 60000 65536"/>
                <a:gd name="T11" fmla="*/ 0 60000 65536"/>
                <a:gd name="T12" fmla="*/ 0 w 204"/>
                <a:gd name="T13" fmla="*/ 0 h 157"/>
                <a:gd name="T14" fmla="*/ 204 w 204"/>
                <a:gd name="T15" fmla="*/ 157 h 157"/>
              </a:gdLst>
              <a:ahLst/>
              <a:cxnLst>
                <a:cxn ang="T8">
                  <a:pos x="T0" y="T1"/>
                </a:cxn>
                <a:cxn ang="T9">
                  <a:pos x="T2" y="T3"/>
                </a:cxn>
                <a:cxn ang="T10">
                  <a:pos x="T4" y="T5"/>
                </a:cxn>
                <a:cxn ang="T11">
                  <a:pos x="T6" y="T7"/>
                </a:cxn>
              </a:cxnLst>
              <a:rect l="T12" t="T13" r="T14" b="T15"/>
              <a:pathLst>
                <a:path w="204" h="157">
                  <a:moveTo>
                    <a:pt x="102" y="157"/>
                  </a:moveTo>
                  <a:lnTo>
                    <a:pt x="204" y="0"/>
                  </a:lnTo>
                  <a:lnTo>
                    <a:pt x="0" y="0"/>
                  </a:lnTo>
                  <a:lnTo>
                    <a:pt x="102"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97" name="Freeform 95"/>
            <p:cNvSpPr>
              <a:spLocks/>
            </p:cNvSpPr>
            <p:nvPr/>
          </p:nvSpPr>
          <p:spPr bwMode="auto">
            <a:xfrm>
              <a:off x="2475" y="2101"/>
              <a:ext cx="68" cy="53"/>
            </a:xfrm>
            <a:custGeom>
              <a:avLst/>
              <a:gdLst>
                <a:gd name="T0" fmla="*/ 0 w 204"/>
                <a:gd name="T1" fmla="*/ 0 h 158"/>
                <a:gd name="T2" fmla="*/ 0 w 204"/>
                <a:gd name="T3" fmla="*/ 0 h 158"/>
                <a:gd name="T4" fmla="*/ 0 w 204"/>
                <a:gd name="T5" fmla="*/ 0 h 158"/>
                <a:gd name="T6" fmla="*/ 0 w 204"/>
                <a:gd name="T7" fmla="*/ 0 h 158"/>
                <a:gd name="T8" fmla="*/ 0 60000 65536"/>
                <a:gd name="T9" fmla="*/ 0 60000 65536"/>
                <a:gd name="T10" fmla="*/ 0 60000 65536"/>
                <a:gd name="T11" fmla="*/ 0 60000 65536"/>
                <a:gd name="T12" fmla="*/ 0 w 204"/>
                <a:gd name="T13" fmla="*/ 0 h 158"/>
                <a:gd name="T14" fmla="*/ 204 w 204"/>
                <a:gd name="T15" fmla="*/ 158 h 158"/>
              </a:gdLst>
              <a:ahLst/>
              <a:cxnLst>
                <a:cxn ang="T8">
                  <a:pos x="T0" y="T1"/>
                </a:cxn>
                <a:cxn ang="T9">
                  <a:pos x="T2" y="T3"/>
                </a:cxn>
                <a:cxn ang="T10">
                  <a:pos x="T4" y="T5"/>
                </a:cxn>
                <a:cxn ang="T11">
                  <a:pos x="T6" y="T7"/>
                </a:cxn>
              </a:cxnLst>
              <a:rect l="T12" t="T13" r="T14" b="T15"/>
              <a:pathLst>
                <a:path w="204" h="158">
                  <a:moveTo>
                    <a:pt x="102" y="158"/>
                  </a:moveTo>
                  <a:lnTo>
                    <a:pt x="204" y="0"/>
                  </a:lnTo>
                  <a:lnTo>
                    <a:pt x="0" y="0"/>
                  </a:lnTo>
                  <a:lnTo>
                    <a:pt x="102" y="158"/>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98" name="Freeform 96"/>
            <p:cNvSpPr>
              <a:spLocks/>
            </p:cNvSpPr>
            <p:nvPr/>
          </p:nvSpPr>
          <p:spPr bwMode="auto">
            <a:xfrm>
              <a:off x="2556" y="2578"/>
              <a:ext cx="69" cy="52"/>
            </a:xfrm>
            <a:custGeom>
              <a:avLst/>
              <a:gdLst>
                <a:gd name="T0" fmla="*/ 0 w 205"/>
                <a:gd name="T1" fmla="*/ 0 h 157"/>
                <a:gd name="T2" fmla="*/ 0 w 205"/>
                <a:gd name="T3" fmla="*/ 0 h 157"/>
                <a:gd name="T4" fmla="*/ 0 w 205"/>
                <a:gd name="T5" fmla="*/ 0 h 157"/>
                <a:gd name="T6" fmla="*/ 0 w 205"/>
                <a:gd name="T7" fmla="*/ 0 h 157"/>
                <a:gd name="T8" fmla="*/ 0 60000 65536"/>
                <a:gd name="T9" fmla="*/ 0 60000 65536"/>
                <a:gd name="T10" fmla="*/ 0 60000 65536"/>
                <a:gd name="T11" fmla="*/ 0 60000 65536"/>
                <a:gd name="T12" fmla="*/ 0 w 205"/>
                <a:gd name="T13" fmla="*/ 0 h 157"/>
                <a:gd name="T14" fmla="*/ 205 w 205"/>
                <a:gd name="T15" fmla="*/ 157 h 157"/>
              </a:gdLst>
              <a:ahLst/>
              <a:cxnLst>
                <a:cxn ang="T8">
                  <a:pos x="T0" y="T1"/>
                </a:cxn>
                <a:cxn ang="T9">
                  <a:pos x="T2" y="T3"/>
                </a:cxn>
                <a:cxn ang="T10">
                  <a:pos x="T4" y="T5"/>
                </a:cxn>
                <a:cxn ang="T11">
                  <a:pos x="T6" y="T7"/>
                </a:cxn>
              </a:cxnLst>
              <a:rect l="T12" t="T13" r="T14" b="T15"/>
              <a:pathLst>
                <a:path w="205" h="157">
                  <a:moveTo>
                    <a:pt x="103" y="157"/>
                  </a:moveTo>
                  <a:lnTo>
                    <a:pt x="205" y="0"/>
                  </a:lnTo>
                  <a:lnTo>
                    <a:pt x="0" y="0"/>
                  </a:lnTo>
                  <a:lnTo>
                    <a:pt x="103"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899" name="Freeform 97"/>
            <p:cNvSpPr>
              <a:spLocks/>
            </p:cNvSpPr>
            <p:nvPr/>
          </p:nvSpPr>
          <p:spPr bwMode="auto">
            <a:xfrm>
              <a:off x="2602" y="1920"/>
              <a:ext cx="67" cy="53"/>
            </a:xfrm>
            <a:custGeom>
              <a:avLst/>
              <a:gdLst>
                <a:gd name="T0" fmla="*/ 0 w 203"/>
                <a:gd name="T1" fmla="*/ 0 h 159"/>
                <a:gd name="T2" fmla="*/ 0 w 203"/>
                <a:gd name="T3" fmla="*/ 0 h 159"/>
                <a:gd name="T4" fmla="*/ 0 w 203"/>
                <a:gd name="T5" fmla="*/ 0 h 159"/>
                <a:gd name="T6" fmla="*/ 0 w 203"/>
                <a:gd name="T7" fmla="*/ 0 h 159"/>
                <a:gd name="T8" fmla="*/ 0 60000 65536"/>
                <a:gd name="T9" fmla="*/ 0 60000 65536"/>
                <a:gd name="T10" fmla="*/ 0 60000 65536"/>
                <a:gd name="T11" fmla="*/ 0 60000 65536"/>
                <a:gd name="T12" fmla="*/ 0 w 203"/>
                <a:gd name="T13" fmla="*/ 0 h 159"/>
                <a:gd name="T14" fmla="*/ 203 w 203"/>
                <a:gd name="T15" fmla="*/ 159 h 159"/>
              </a:gdLst>
              <a:ahLst/>
              <a:cxnLst>
                <a:cxn ang="T8">
                  <a:pos x="T0" y="T1"/>
                </a:cxn>
                <a:cxn ang="T9">
                  <a:pos x="T2" y="T3"/>
                </a:cxn>
                <a:cxn ang="T10">
                  <a:pos x="T4" y="T5"/>
                </a:cxn>
                <a:cxn ang="T11">
                  <a:pos x="T6" y="T7"/>
                </a:cxn>
              </a:cxnLst>
              <a:rect l="T12" t="T13" r="T14" b="T15"/>
              <a:pathLst>
                <a:path w="203" h="159">
                  <a:moveTo>
                    <a:pt x="101" y="159"/>
                  </a:moveTo>
                  <a:lnTo>
                    <a:pt x="203" y="0"/>
                  </a:lnTo>
                  <a:lnTo>
                    <a:pt x="0" y="0"/>
                  </a:lnTo>
                  <a:lnTo>
                    <a:pt x="101" y="159"/>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00" name="Freeform 98"/>
            <p:cNvSpPr>
              <a:spLocks/>
            </p:cNvSpPr>
            <p:nvPr/>
          </p:nvSpPr>
          <p:spPr bwMode="auto">
            <a:xfrm>
              <a:off x="2666" y="1422"/>
              <a:ext cx="68" cy="53"/>
            </a:xfrm>
            <a:custGeom>
              <a:avLst/>
              <a:gdLst>
                <a:gd name="T0" fmla="*/ 0 w 205"/>
                <a:gd name="T1" fmla="*/ 0 h 159"/>
                <a:gd name="T2" fmla="*/ 0 w 205"/>
                <a:gd name="T3" fmla="*/ 0 h 159"/>
                <a:gd name="T4" fmla="*/ 0 w 205"/>
                <a:gd name="T5" fmla="*/ 0 h 159"/>
                <a:gd name="T6" fmla="*/ 0 w 205"/>
                <a:gd name="T7" fmla="*/ 0 h 159"/>
                <a:gd name="T8" fmla="*/ 0 60000 65536"/>
                <a:gd name="T9" fmla="*/ 0 60000 65536"/>
                <a:gd name="T10" fmla="*/ 0 60000 65536"/>
                <a:gd name="T11" fmla="*/ 0 60000 65536"/>
                <a:gd name="T12" fmla="*/ 0 w 205"/>
                <a:gd name="T13" fmla="*/ 0 h 159"/>
                <a:gd name="T14" fmla="*/ 205 w 205"/>
                <a:gd name="T15" fmla="*/ 159 h 159"/>
              </a:gdLst>
              <a:ahLst/>
              <a:cxnLst>
                <a:cxn ang="T8">
                  <a:pos x="T0" y="T1"/>
                </a:cxn>
                <a:cxn ang="T9">
                  <a:pos x="T2" y="T3"/>
                </a:cxn>
                <a:cxn ang="T10">
                  <a:pos x="T4" y="T5"/>
                </a:cxn>
                <a:cxn ang="T11">
                  <a:pos x="T6" y="T7"/>
                </a:cxn>
              </a:cxnLst>
              <a:rect l="T12" t="T13" r="T14" b="T15"/>
              <a:pathLst>
                <a:path w="205" h="159">
                  <a:moveTo>
                    <a:pt x="102" y="159"/>
                  </a:moveTo>
                  <a:lnTo>
                    <a:pt x="205" y="0"/>
                  </a:lnTo>
                  <a:lnTo>
                    <a:pt x="0" y="0"/>
                  </a:lnTo>
                  <a:lnTo>
                    <a:pt x="102" y="159"/>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01" name="Freeform 99"/>
            <p:cNvSpPr>
              <a:spLocks/>
            </p:cNvSpPr>
            <p:nvPr/>
          </p:nvSpPr>
          <p:spPr bwMode="auto">
            <a:xfrm>
              <a:off x="2793" y="2230"/>
              <a:ext cx="68" cy="53"/>
            </a:xfrm>
            <a:custGeom>
              <a:avLst/>
              <a:gdLst>
                <a:gd name="T0" fmla="*/ 0 w 204"/>
                <a:gd name="T1" fmla="*/ 0 h 157"/>
                <a:gd name="T2" fmla="*/ 0 w 204"/>
                <a:gd name="T3" fmla="*/ 0 h 157"/>
                <a:gd name="T4" fmla="*/ 0 w 204"/>
                <a:gd name="T5" fmla="*/ 0 h 157"/>
                <a:gd name="T6" fmla="*/ 0 w 204"/>
                <a:gd name="T7" fmla="*/ 0 h 157"/>
                <a:gd name="T8" fmla="*/ 0 60000 65536"/>
                <a:gd name="T9" fmla="*/ 0 60000 65536"/>
                <a:gd name="T10" fmla="*/ 0 60000 65536"/>
                <a:gd name="T11" fmla="*/ 0 60000 65536"/>
                <a:gd name="T12" fmla="*/ 0 w 204"/>
                <a:gd name="T13" fmla="*/ 0 h 157"/>
                <a:gd name="T14" fmla="*/ 204 w 204"/>
                <a:gd name="T15" fmla="*/ 157 h 157"/>
              </a:gdLst>
              <a:ahLst/>
              <a:cxnLst>
                <a:cxn ang="T8">
                  <a:pos x="T0" y="T1"/>
                </a:cxn>
                <a:cxn ang="T9">
                  <a:pos x="T2" y="T3"/>
                </a:cxn>
                <a:cxn ang="T10">
                  <a:pos x="T4" y="T5"/>
                </a:cxn>
                <a:cxn ang="T11">
                  <a:pos x="T6" y="T7"/>
                </a:cxn>
              </a:cxnLst>
              <a:rect l="T12" t="T13" r="T14" b="T15"/>
              <a:pathLst>
                <a:path w="204" h="157">
                  <a:moveTo>
                    <a:pt x="101" y="157"/>
                  </a:moveTo>
                  <a:lnTo>
                    <a:pt x="204" y="0"/>
                  </a:lnTo>
                  <a:lnTo>
                    <a:pt x="0" y="0"/>
                  </a:lnTo>
                  <a:lnTo>
                    <a:pt x="101"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02" name="Freeform 100"/>
            <p:cNvSpPr>
              <a:spLocks/>
            </p:cNvSpPr>
            <p:nvPr/>
          </p:nvSpPr>
          <p:spPr bwMode="auto">
            <a:xfrm>
              <a:off x="2849" y="1989"/>
              <a:ext cx="68" cy="52"/>
            </a:xfrm>
            <a:custGeom>
              <a:avLst/>
              <a:gdLst>
                <a:gd name="T0" fmla="*/ 0 w 204"/>
                <a:gd name="T1" fmla="*/ 0 h 156"/>
                <a:gd name="T2" fmla="*/ 0 w 204"/>
                <a:gd name="T3" fmla="*/ 0 h 156"/>
                <a:gd name="T4" fmla="*/ 0 w 204"/>
                <a:gd name="T5" fmla="*/ 0 h 156"/>
                <a:gd name="T6" fmla="*/ 0 w 204"/>
                <a:gd name="T7" fmla="*/ 0 h 156"/>
                <a:gd name="T8" fmla="*/ 0 60000 65536"/>
                <a:gd name="T9" fmla="*/ 0 60000 65536"/>
                <a:gd name="T10" fmla="*/ 0 60000 65536"/>
                <a:gd name="T11" fmla="*/ 0 60000 65536"/>
                <a:gd name="T12" fmla="*/ 0 w 204"/>
                <a:gd name="T13" fmla="*/ 0 h 156"/>
                <a:gd name="T14" fmla="*/ 204 w 204"/>
                <a:gd name="T15" fmla="*/ 156 h 156"/>
              </a:gdLst>
              <a:ahLst/>
              <a:cxnLst>
                <a:cxn ang="T8">
                  <a:pos x="T0" y="T1"/>
                </a:cxn>
                <a:cxn ang="T9">
                  <a:pos x="T2" y="T3"/>
                </a:cxn>
                <a:cxn ang="T10">
                  <a:pos x="T4" y="T5"/>
                </a:cxn>
                <a:cxn ang="T11">
                  <a:pos x="T6" y="T7"/>
                </a:cxn>
              </a:cxnLst>
              <a:rect l="T12" t="T13" r="T14" b="T15"/>
              <a:pathLst>
                <a:path w="204" h="156">
                  <a:moveTo>
                    <a:pt x="101" y="156"/>
                  </a:moveTo>
                  <a:lnTo>
                    <a:pt x="204" y="0"/>
                  </a:lnTo>
                  <a:lnTo>
                    <a:pt x="0" y="0"/>
                  </a:lnTo>
                  <a:lnTo>
                    <a:pt x="101" y="156"/>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03" name="Freeform 101"/>
            <p:cNvSpPr>
              <a:spLocks/>
            </p:cNvSpPr>
            <p:nvPr/>
          </p:nvSpPr>
          <p:spPr bwMode="auto">
            <a:xfrm>
              <a:off x="2818" y="2488"/>
              <a:ext cx="68" cy="52"/>
            </a:xfrm>
            <a:custGeom>
              <a:avLst/>
              <a:gdLst>
                <a:gd name="T0" fmla="*/ 0 w 203"/>
                <a:gd name="T1" fmla="*/ 0 h 158"/>
                <a:gd name="T2" fmla="*/ 0 w 203"/>
                <a:gd name="T3" fmla="*/ 0 h 158"/>
                <a:gd name="T4" fmla="*/ 0 w 203"/>
                <a:gd name="T5" fmla="*/ 0 h 158"/>
                <a:gd name="T6" fmla="*/ 0 w 203"/>
                <a:gd name="T7" fmla="*/ 0 h 158"/>
                <a:gd name="T8" fmla="*/ 0 60000 65536"/>
                <a:gd name="T9" fmla="*/ 0 60000 65536"/>
                <a:gd name="T10" fmla="*/ 0 60000 65536"/>
                <a:gd name="T11" fmla="*/ 0 60000 65536"/>
                <a:gd name="T12" fmla="*/ 0 w 203"/>
                <a:gd name="T13" fmla="*/ 0 h 158"/>
                <a:gd name="T14" fmla="*/ 203 w 203"/>
                <a:gd name="T15" fmla="*/ 158 h 158"/>
              </a:gdLst>
              <a:ahLst/>
              <a:cxnLst>
                <a:cxn ang="T8">
                  <a:pos x="T0" y="T1"/>
                </a:cxn>
                <a:cxn ang="T9">
                  <a:pos x="T2" y="T3"/>
                </a:cxn>
                <a:cxn ang="T10">
                  <a:pos x="T4" y="T5"/>
                </a:cxn>
                <a:cxn ang="T11">
                  <a:pos x="T6" y="T7"/>
                </a:cxn>
              </a:cxnLst>
              <a:rect l="T12" t="T13" r="T14" b="T15"/>
              <a:pathLst>
                <a:path w="203" h="158">
                  <a:moveTo>
                    <a:pt x="101" y="158"/>
                  </a:moveTo>
                  <a:lnTo>
                    <a:pt x="203" y="0"/>
                  </a:lnTo>
                  <a:lnTo>
                    <a:pt x="0" y="0"/>
                  </a:lnTo>
                  <a:lnTo>
                    <a:pt x="101" y="158"/>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04" name="Freeform 102"/>
            <p:cNvSpPr>
              <a:spLocks/>
            </p:cNvSpPr>
            <p:nvPr/>
          </p:nvSpPr>
          <p:spPr bwMode="auto">
            <a:xfrm>
              <a:off x="2874" y="2109"/>
              <a:ext cx="68" cy="53"/>
            </a:xfrm>
            <a:custGeom>
              <a:avLst/>
              <a:gdLst>
                <a:gd name="T0" fmla="*/ 0 w 204"/>
                <a:gd name="T1" fmla="*/ 0 h 158"/>
                <a:gd name="T2" fmla="*/ 0 w 204"/>
                <a:gd name="T3" fmla="*/ 0 h 158"/>
                <a:gd name="T4" fmla="*/ 0 w 204"/>
                <a:gd name="T5" fmla="*/ 0 h 158"/>
                <a:gd name="T6" fmla="*/ 0 w 204"/>
                <a:gd name="T7" fmla="*/ 0 h 158"/>
                <a:gd name="T8" fmla="*/ 0 60000 65536"/>
                <a:gd name="T9" fmla="*/ 0 60000 65536"/>
                <a:gd name="T10" fmla="*/ 0 60000 65536"/>
                <a:gd name="T11" fmla="*/ 0 60000 65536"/>
                <a:gd name="T12" fmla="*/ 0 w 204"/>
                <a:gd name="T13" fmla="*/ 0 h 158"/>
                <a:gd name="T14" fmla="*/ 204 w 204"/>
                <a:gd name="T15" fmla="*/ 158 h 158"/>
              </a:gdLst>
              <a:ahLst/>
              <a:cxnLst>
                <a:cxn ang="T8">
                  <a:pos x="T0" y="T1"/>
                </a:cxn>
                <a:cxn ang="T9">
                  <a:pos x="T2" y="T3"/>
                </a:cxn>
                <a:cxn ang="T10">
                  <a:pos x="T4" y="T5"/>
                </a:cxn>
                <a:cxn ang="T11">
                  <a:pos x="T6" y="T7"/>
                </a:cxn>
              </a:cxnLst>
              <a:rect l="T12" t="T13" r="T14" b="T15"/>
              <a:pathLst>
                <a:path w="204" h="158">
                  <a:moveTo>
                    <a:pt x="101" y="158"/>
                  </a:moveTo>
                  <a:lnTo>
                    <a:pt x="204" y="0"/>
                  </a:lnTo>
                  <a:lnTo>
                    <a:pt x="0" y="0"/>
                  </a:lnTo>
                  <a:lnTo>
                    <a:pt x="101" y="158"/>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05" name="Freeform 103"/>
            <p:cNvSpPr>
              <a:spLocks/>
            </p:cNvSpPr>
            <p:nvPr/>
          </p:nvSpPr>
          <p:spPr bwMode="auto">
            <a:xfrm>
              <a:off x="2976" y="1210"/>
              <a:ext cx="67" cy="53"/>
            </a:xfrm>
            <a:custGeom>
              <a:avLst/>
              <a:gdLst>
                <a:gd name="T0" fmla="*/ 0 w 203"/>
                <a:gd name="T1" fmla="*/ 0 h 157"/>
                <a:gd name="T2" fmla="*/ 0 w 203"/>
                <a:gd name="T3" fmla="*/ 0 h 157"/>
                <a:gd name="T4" fmla="*/ 0 w 203"/>
                <a:gd name="T5" fmla="*/ 0 h 157"/>
                <a:gd name="T6" fmla="*/ 0 w 203"/>
                <a:gd name="T7" fmla="*/ 0 h 157"/>
                <a:gd name="T8" fmla="*/ 0 60000 65536"/>
                <a:gd name="T9" fmla="*/ 0 60000 65536"/>
                <a:gd name="T10" fmla="*/ 0 60000 65536"/>
                <a:gd name="T11" fmla="*/ 0 60000 65536"/>
                <a:gd name="T12" fmla="*/ 0 w 203"/>
                <a:gd name="T13" fmla="*/ 0 h 157"/>
                <a:gd name="T14" fmla="*/ 203 w 203"/>
                <a:gd name="T15" fmla="*/ 157 h 157"/>
              </a:gdLst>
              <a:ahLst/>
              <a:cxnLst>
                <a:cxn ang="T8">
                  <a:pos x="T0" y="T1"/>
                </a:cxn>
                <a:cxn ang="T9">
                  <a:pos x="T2" y="T3"/>
                </a:cxn>
                <a:cxn ang="T10">
                  <a:pos x="T4" y="T5"/>
                </a:cxn>
                <a:cxn ang="T11">
                  <a:pos x="T6" y="T7"/>
                </a:cxn>
              </a:cxnLst>
              <a:rect l="T12" t="T13" r="T14" b="T15"/>
              <a:pathLst>
                <a:path w="203" h="157">
                  <a:moveTo>
                    <a:pt x="101" y="157"/>
                  </a:moveTo>
                  <a:lnTo>
                    <a:pt x="203" y="0"/>
                  </a:lnTo>
                  <a:lnTo>
                    <a:pt x="0" y="0"/>
                  </a:lnTo>
                  <a:lnTo>
                    <a:pt x="101"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06" name="Freeform 104"/>
            <p:cNvSpPr>
              <a:spLocks/>
            </p:cNvSpPr>
            <p:nvPr/>
          </p:nvSpPr>
          <p:spPr bwMode="auto">
            <a:xfrm>
              <a:off x="3292" y="2162"/>
              <a:ext cx="68" cy="53"/>
            </a:xfrm>
            <a:custGeom>
              <a:avLst/>
              <a:gdLst>
                <a:gd name="T0" fmla="*/ 0 w 204"/>
                <a:gd name="T1" fmla="*/ 0 h 157"/>
                <a:gd name="T2" fmla="*/ 0 w 204"/>
                <a:gd name="T3" fmla="*/ 0 h 157"/>
                <a:gd name="T4" fmla="*/ 0 w 204"/>
                <a:gd name="T5" fmla="*/ 0 h 157"/>
                <a:gd name="T6" fmla="*/ 0 w 204"/>
                <a:gd name="T7" fmla="*/ 0 h 157"/>
                <a:gd name="T8" fmla="*/ 0 60000 65536"/>
                <a:gd name="T9" fmla="*/ 0 60000 65536"/>
                <a:gd name="T10" fmla="*/ 0 60000 65536"/>
                <a:gd name="T11" fmla="*/ 0 60000 65536"/>
                <a:gd name="T12" fmla="*/ 0 w 204"/>
                <a:gd name="T13" fmla="*/ 0 h 157"/>
                <a:gd name="T14" fmla="*/ 204 w 204"/>
                <a:gd name="T15" fmla="*/ 157 h 157"/>
              </a:gdLst>
              <a:ahLst/>
              <a:cxnLst>
                <a:cxn ang="T8">
                  <a:pos x="T0" y="T1"/>
                </a:cxn>
                <a:cxn ang="T9">
                  <a:pos x="T2" y="T3"/>
                </a:cxn>
                <a:cxn ang="T10">
                  <a:pos x="T4" y="T5"/>
                </a:cxn>
                <a:cxn ang="T11">
                  <a:pos x="T6" y="T7"/>
                </a:cxn>
              </a:cxnLst>
              <a:rect l="T12" t="T13" r="T14" b="T15"/>
              <a:pathLst>
                <a:path w="204" h="157">
                  <a:moveTo>
                    <a:pt x="102" y="157"/>
                  </a:moveTo>
                  <a:lnTo>
                    <a:pt x="204" y="0"/>
                  </a:lnTo>
                  <a:lnTo>
                    <a:pt x="0" y="0"/>
                  </a:lnTo>
                  <a:lnTo>
                    <a:pt x="102"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07" name="Freeform 105"/>
            <p:cNvSpPr>
              <a:spLocks/>
            </p:cNvSpPr>
            <p:nvPr/>
          </p:nvSpPr>
          <p:spPr bwMode="auto">
            <a:xfrm>
              <a:off x="3426" y="2388"/>
              <a:ext cx="68" cy="52"/>
            </a:xfrm>
            <a:custGeom>
              <a:avLst/>
              <a:gdLst>
                <a:gd name="T0" fmla="*/ 0 w 203"/>
                <a:gd name="T1" fmla="*/ 0 h 157"/>
                <a:gd name="T2" fmla="*/ 0 w 203"/>
                <a:gd name="T3" fmla="*/ 0 h 157"/>
                <a:gd name="T4" fmla="*/ 0 w 203"/>
                <a:gd name="T5" fmla="*/ 0 h 157"/>
                <a:gd name="T6" fmla="*/ 0 w 203"/>
                <a:gd name="T7" fmla="*/ 0 h 157"/>
                <a:gd name="T8" fmla="*/ 0 60000 65536"/>
                <a:gd name="T9" fmla="*/ 0 60000 65536"/>
                <a:gd name="T10" fmla="*/ 0 60000 65536"/>
                <a:gd name="T11" fmla="*/ 0 60000 65536"/>
                <a:gd name="T12" fmla="*/ 0 w 203"/>
                <a:gd name="T13" fmla="*/ 0 h 157"/>
                <a:gd name="T14" fmla="*/ 203 w 203"/>
                <a:gd name="T15" fmla="*/ 157 h 157"/>
              </a:gdLst>
              <a:ahLst/>
              <a:cxnLst>
                <a:cxn ang="T8">
                  <a:pos x="T0" y="T1"/>
                </a:cxn>
                <a:cxn ang="T9">
                  <a:pos x="T2" y="T3"/>
                </a:cxn>
                <a:cxn ang="T10">
                  <a:pos x="T4" y="T5"/>
                </a:cxn>
                <a:cxn ang="T11">
                  <a:pos x="T6" y="T7"/>
                </a:cxn>
              </a:cxnLst>
              <a:rect l="T12" t="T13" r="T14" b="T15"/>
              <a:pathLst>
                <a:path w="203" h="157">
                  <a:moveTo>
                    <a:pt x="101" y="157"/>
                  </a:moveTo>
                  <a:lnTo>
                    <a:pt x="203" y="0"/>
                  </a:lnTo>
                  <a:lnTo>
                    <a:pt x="0" y="0"/>
                  </a:lnTo>
                  <a:lnTo>
                    <a:pt x="101"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08" name="Freeform 106"/>
            <p:cNvSpPr>
              <a:spLocks/>
            </p:cNvSpPr>
            <p:nvPr/>
          </p:nvSpPr>
          <p:spPr bwMode="auto">
            <a:xfrm>
              <a:off x="3496" y="2270"/>
              <a:ext cx="68" cy="52"/>
            </a:xfrm>
            <a:custGeom>
              <a:avLst/>
              <a:gdLst>
                <a:gd name="T0" fmla="*/ 0 w 204"/>
                <a:gd name="T1" fmla="*/ 0 h 156"/>
                <a:gd name="T2" fmla="*/ 0 w 204"/>
                <a:gd name="T3" fmla="*/ 0 h 156"/>
                <a:gd name="T4" fmla="*/ 0 w 204"/>
                <a:gd name="T5" fmla="*/ 0 h 156"/>
                <a:gd name="T6" fmla="*/ 0 w 204"/>
                <a:gd name="T7" fmla="*/ 0 h 156"/>
                <a:gd name="T8" fmla="*/ 0 60000 65536"/>
                <a:gd name="T9" fmla="*/ 0 60000 65536"/>
                <a:gd name="T10" fmla="*/ 0 60000 65536"/>
                <a:gd name="T11" fmla="*/ 0 60000 65536"/>
                <a:gd name="T12" fmla="*/ 0 w 204"/>
                <a:gd name="T13" fmla="*/ 0 h 156"/>
                <a:gd name="T14" fmla="*/ 204 w 204"/>
                <a:gd name="T15" fmla="*/ 156 h 156"/>
              </a:gdLst>
              <a:ahLst/>
              <a:cxnLst>
                <a:cxn ang="T8">
                  <a:pos x="T0" y="T1"/>
                </a:cxn>
                <a:cxn ang="T9">
                  <a:pos x="T2" y="T3"/>
                </a:cxn>
                <a:cxn ang="T10">
                  <a:pos x="T4" y="T5"/>
                </a:cxn>
                <a:cxn ang="T11">
                  <a:pos x="T6" y="T7"/>
                </a:cxn>
              </a:cxnLst>
              <a:rect l="T12" t="T13" r="T14" b="T15"/>
              <a:pathLst>
                <a:path w="204" h="156">
                  <a:moveTo>
                    <a:pt x="102" y="156"/>
                  </a:moveTo>
                  <a:lnTo>
                    <a:pt x="204" y="0"/>
                  </a:lnTo>
                  <a:lnTo>
                    <a:pt x="0" y="0"/>
                  </a:lnTo>
                  <a:lnTo>
                    <a:pt x="102" y="156"/>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09" name="Freeform 107"/>
            <p:cNvSpPr>
              <a:spLocks/>
            </p:cNvSpPr>
            <p:nvPr/>
          </p:nvSpPr>
          <p:spPr bwMode="auto">
            <a:xfrm>
              <a:off x="2437" y="2052"/>
              <a:ext cx="67" cy="52"/>
            </a:xfrm>
            <a:custGeom>
              <a:avLst/>
              <a:gdLst>
                <a:gd name="T0" fmla="*/ 0 w 203"/>
                <a:gd name="T1" fmla="*/ 0 h 156"/>
                <a:gd name="T2" fmla="*/ 0 w 203"/>
                <a:gd name="T3" fmla="*/ 0 h 156"/>
                <a:gd name="T4" fmla="*/ 0 w 203"/>
                <a:gd name="T5" fmla="*/ 0 h 156"/>
                <a:gd name="T6" fmla="*/ 0 w 203"/>
                <a:gd name="T7" fmla="*/ 0 h 156"/>
                <a:gd name="T8" fmla="*/ 0 60000 65536"/>
                <a:gd name="T9" fmla="*/ 0 60000 65536"/>
                <a:gd name="T10" fmla="*/ 0 60000 65536"/>
                <a:gd name="T11" fmla="*/ 0 60000 65536"/>
                <a:gd name="T12" fmla="*/ 0 w 203"/>
                <a:gd name="T13" fmla="*/ 0 h 156"/>
                <a:gd name="T14" fmla="*/ 203 w 203"/>
                <a:gd name="T15" fmla="*/ 156 h 156"/>
              </a:gdLst>
              <a:ahLst/>
              <a:cxnLst>
                <a:cxn ang="T8">
                  <a:pos x="T0" y="T1"/>
                </a:cxn>
                <a:cxn ang="T9">
                  <a:pos x="T2" y="T3"/>
                </a:cxn>
                <a:cxn ang="T10">
                  <a:pos x="T4" y="T5"/>
                </a:cxn>
                <a:cxn ang="T11">
                  <a:pos x="T6" y="T7"/>
                </a:cxn>
              </a:cxnLst>
              <a:rect l="T12" t="T13" r="T14" b="T15"/>
              <a:pathLst>
                <a:path w="203" h="156">
                  <a:moveTo>
                    <a:pt x="101" y="156"/>
                  </a:moveTo>
                  <a:lnTo>
                    <a:pt x="203" y="0"/>
                  </a:lnTo>
                  <a:lnTo>
                    <a:pt x="0" y="0"/>
                  </a:lnTo>
                  <a:lnTo>
                    <a:pt x="101" y="156"/>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10" name="Freeform 108"/>
            <p:cNvSpPr>
              <a:spLocks/>
            </p:cNvSpPr>
            <p:nvPr/>
          </p:nvSpPr>
          <p:spPr bwMode="auto">
            <a:xfrm>
              <a:off x="3642" y="1820"/>
              <a:ext cx="68" cy="52"/>
            </a:xfrm>
            <a:custGeom>
              <a:avLst/>
              <a:gdLst>
                <a:gd name="T0" fmla="*/ 0 w 203"/>
                <a:gd name="T1" fmla="*/ 0 h 156"/>
                <a:gd name="T2" fmla="*/ 0 w 203"/>
                <a:gd name="T3" fmla="*/ 0 h 156"/>
                <a:gd name="T4" fmla="*/ 0 w 203"/>
                <a:gd name="T5" fmla="*/ 0 h 156"/>
                <a:gd name="T6" fmla="*/ 0 w 203"/>
                <a:gd name="T7" fmla="*/ 0 h 156"/>
                <a:gd name="T8" fmla="*/ 0 60000 65536"/>
                <a:gd name="T9" fmla="*/ 0 60000 65536"/>
                <a:gd name="T10" fmla="*/ 0 60000 65536"/>
                <a:gd name="T11" fmla="*/ 0 60000 65536"/>
                <a:gd name="T12" fmla="*/ 0 w 203"/>
                <a:gd name="T13" fmla="*/ 0 h 156"/>
                <a:gd name="T14" fmla="*/ 203 w 203"/>
                <a:gd name="T15" fmla="*/ 156 h 156"/>
              </a:gdLst>
              <a:ahLst/>
              <a:cxnLst>
                <a:cxn ang="T8">
                  <a:pos x="T0" y="T1"/>
                </a:cxn>
                <a:cxn ang="T9">
                  <a:pos x="T2" y="T3"/>
                </a:cxn>
                <a:cxn ang="T10">
                  <a:pos x="T4" y="T5"/>
                </a:cxn>
                <a:cxn ang="T11">
                  <a:pos x="T6" y="T7"/>
                </a:cxn>
              </a:cxnLst>
              <a:rect l="T12" t="T13" r="T14" b="T15"/>
              <a:pathLst>
                <a:path w="203" h="156">
                  <a:moveTo>
                    <a:pt x="101" y="156"/>
                  </a:moveTo>
                  <a:lnTo>
                    <a:pt x="203" y="0"/>
                  </a:lnTo>
                  <a:lnTo>
                    <a:pt x="0" y="0"/>
                  </a:lnTo>
                  <a:lnTo>
                    <a:pt x="101" y="156"/>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11" name="Freeform 109"/>
            <p:cNvSpPr>
              <a:spLocks/>
            </p:cNvSpPr>
            <p:nvPr/>
          </p:nvSpPr>
          <p:spPr bwMode="auto">
            <a:xfrm>
              <a:off x="2358" y="2454"/>
              <a:ext cx="68" cy="52"/>
            </a:xfrm>
            <a:custGeom>
              <a:avLst/>
              <a:gdLst>
                <a:gd name="T0" fmla="*/ 0 w 204"/>
                <a:gd name="T1" fmla="*/ 0 h 156"/>
                <a:gd name="T2" fmla="*/ 0 w 204"/>
                <a:gd name="T3" fmla="*/ 0 h 156"/>
                <a:gd name="T4" fmla="*/ 0 w 204"/>
                <a:gd name="T5" fmla="*/ 0 h 156"/>
                <a:gd name="T6" fmla="*/ 0 w 204"/>
                <a:gd name="T7" fmla="*/ 0 h 156"/>
                <a:gd name="T8" fmla="*/ 0 60000 65536"/>
                <a:gd name="T9" fmla="*/ 0 60000 65536"/>
                <a:gd name="T10" fmla="*/ 0 60000 65536"/>
                <a:gd name="T11" fmla="*/ 0 60000 65536"/>
                <a:gd name="T12" fmla="*/ 0 w 204"/>
                <a:gd name="T13" fmla="*/ 0 h 156"/>
                <a:gd name="T14" fmla="*/ 204 w 204"/>
                <a:gd name="T15" fmla="*/ 156 h 156"/>
              </a:gdLst>
              <a:ahLst/>
              <a:cxnLst>
                <a:cxn ang="T8">
                  <a:pos x="T0" y="T1"/>
                </a:cxn>
                <a:cxn ang="T9">
                  <a:pos x="T2" y="T3"/>
                </a:cxn>
                <a:cxn ang="T10">
                  <a:pos x="T4" y="T5"/>
                </a:cxn>
                <a:cxn ang="T11">
                  <a:pos x="T6" y="T7"/>
                </a:cxn>
              </a:cxnLst>
              <a:rect l="T12" t="T13" r="T14" b="T15"/>
              <a:pathLst>
                <a:path w="204" h="156">
                  <a:moveTo>
                    <a:pt x="101" y="156"/>
                  </a:moveTo>
                  <a:lnTo>
                    <a:pt x="204" y="0"/>
                  </a:lnTo>
                  <a:lnTo>
                    <a:pt x="0" y="0"/>
                  </a:lnTo>
                  <a:lnTo>
                    <a:pt x="101" y="156"/>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12" name="Freeform 110"/>
            <p:cNvSpPr>
              <a:spLocks/>
            </p:cNvSpPr>
            <p:nvPr/>
          </p:nvSpPr>
          <p:spPr bwMode="auto">
            <a:xfrm>
              <a:off x="3970" y="1968"/>
              <a:ext cx="68" cy="52"/>
            </a:xfrm>
            <a:custGeom>
              <a:avLst/>
              <a:gdLst>
                <a:gd name="T0" fmla="*/ 0 w 204"/>
                <a:gd name="T1" fmla="*/ 0 h 156"/>
                <a:gd name="T2" fmla="*/ 0 w 204"/>
                <a:gd name="T3" fmla="*/ 0 h 156"/>
                <a:gd name="T4" fmla="*/ 0 w 204"/>
                <a:gd name="T5" fmla="*/ 0 h 156"/>
                <a:gd name="T6" fmla="*/ 0 w 204"/>
                <a:gd name="T7" fmla="*/ 0 h 156"/>
                <a:gd name="T8" fmla="*/ 0 60000 65536"/>
                <a:gd name="T9" fmla="*/ 0 60000 65536"/>
                <a:gd name="T10" fmla="*/ 0 60000 65536"/>
                <a:gd name="T11" fmla="*/ 0 60000 65536"/>
                <a:gd name="T12" fmla="*/ 0 w 204"/>
                <a:gd name="T13" fmla="*/ 0 h 156"/>
                <a:gd name="T14" fmla="*/ 204 w 204"/>
                <a:gd name="T15" fmla="*/ 156 h 156"/>
              </a:gdLst>
              <a:ahLst/>
              <a:cxnLst>
                <a:cxn ang="T8">
                  <a:pos x="T0" y="T1"/>
                </a:cxn>
                <a:cxn ang="T9">
                  <a:pos x="T2" y="T3"/>
                </a:cxn>
                <a:cxn ang="T10">
                  <a:pos x="T4" y="T5"/>
                </a:cxn>
                <a:cxn ang="T11">
                  <a:pos x="T6" y="T7"/>
                </a:cxn>
              </a:cxnLst>
              <a:rect l="T12" t="T13" r="T14" b="T15"/>
              <a:pathLst>
                <a:path w="204" h="156">
                  <a:moveTo>
                    <a:pt x="102" y="156"/>
                  </a:moveTo>
                  <a:lnTo>
                    <a:pt x="204" y="0"/>
                  </a:lnTo>
                  <a:lnTo>
                    <a:pt x="0" y="0"/>
                  </a:lnTo>
                  <a:lnTo>
                    <a:pt x="102" y="156"/>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13" name="Freeform 111"/>
            <p:cNvSpPr>
              <a:spLocks/>
            </p:cNvSpPr>
            <p:nvPr/>
          </p:nvSpPr>
          <p:spPr bwMode="auto">
            <a:xfrm>
              <a:off x="3974" y="1420"/>
              <a:ext cx="67" cy="52"/>
            </a:xfrm>
            <a:custGeom>
              <a:avLst/>
              <a:gdLst>
                <a:gd name="T0" fmla="*/ 0 w 203"/>
                <a:gd name="T1" fmla="*/ 0 h 156"/>
                <a:gd name="T2" fmla="*/ 0 w 203"/>
                <a:gd name="T3" fmla="*/ 0 h 156"/>
                <a:gd name="T4" fmla="*/ 0 w 203"/>
                <a:gd name="T5" fmla="*/ 0 h 156"/>
                <a:gd name="T6" fmla="*/ 0 w 203"/>
                <a:gd name="T7" fmla="*/ 0 h 156"/>
                <a:gd name="T8" fmla="*/ 0 60000 65536"/>
                <a:gd name="T9" fmla="*/ 0 60000 65536"/>
                <a:gd name="T10" fmla="*/ 0 60000 65536"/>
                <a:gd name="T11" fmla="*/ 0 60000 65536"/>
                <a:gd name="T12" fmla="*/ 0 w 203"/>
                <a:gd name="T13" fmla="*/ 0 h 156"/>
                <a:gd name="T14" fmla="*/ 203 w 203"/>
                <a:gd name="T15" fmla="*/ 156 h 156"/>
              </a:gdLst>
              <a:ahLst/>
              <a:cxnLst>
                <a:cxn ang="T8">
                  <a:pos x="T0" y="T1"/>
                </a:cxn>
                <a:cxn ang="T9">
                  <a:pos x="T2" y="T3"/>
                </a:cxn>
                <a:cxn ang="T10">
                  <a:pos x="T4" y="T5"/>
                </a:cxn>
                <a:cxn ang="T11">
                  <a:pos x="T6" y="T7"/>
                </a:cxn>
              </a:cxnLst>
              <a:rect l="T12" t="T13" r="T14" b="T15"/>
              <a:pathLst>
                <a:path w="203" h="156">
                  <a:moveTo>
                    <a:pt x="101" y="156"/>
                  </a:moveTo>
                  <a:lnTo>
                    <a:pt x="203" y="0"/>
                  </a:lnTo>
                  <a:lnTo>
                    <a:pt x="0" y="0"/>
                  </a:lnTo>
                  <a:lnTo>
                    <a:pt x="101" y="156"/>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14" name="Freeform 112"/>
            <p:cNvSpPr>
              <a:spLocks/>
            </p:cNvSpPr>
            <p:nvPr/>
          </p:nvSpPr>
          <p:spPr bwMode="auto">
            <a:xfrm>
              <a:off x="5343" y="1457"/>
              <a:ext cx="68" cy="53"/>
            </a:xfrm>
            <a:custGeom>
              <a:avLst/>
              <a:gdLst>
                <a:gd name="T0" fmla="*/ 0 w 203"/>
                <a:gd name="T1" fmla="*/ 0 h 157"/>
                <a:gd name="T2" fmla="*/ 0 w 203"/>
                <a:gd name="T3" fmla="*/ 0 h 157"/>
                <a:gd name="T4" fmla="*/ 0 w 203"/>
                <a:gd name="T5" fmla="*/ 0 h 157"/>
                <a:gd name="T6" fmla="*/ 0 w 203"/>
                <a:gd name="T7" fmla="*/ 0 h 157"/>
                <a:gd name="T8" fmla="*/ 0 60000 65536"/>
                <a:gd name="T9" fmla="*/ 0 60000 65536"/>
                <a:gd name="T10" fmla="*/ 0 60000 65536"/>
                <a:gd name="T11" fmla="*/ 0 60000 65536"/>
                <a:gd name="T12" fmla="*/ 0 w 203"/>
                <a:gd name="T13" fmla="*/ 0 h 157"/>
                <a:gd name="T14" fmla="*/ 203 w 203"/>
                <a:gd name="T15" fmla="*/ 157 h 157"/>
              </a:gdLst>
              <a:ahLst/>
              <a:cxnLst>
                <a:cxn ang="T8">
                  <a:pos x="T0" y="T1"/>
                </a:cxn>
                <a:cxn ang="T9">
                  <a:pos x="T2" y="T3"/>
                </a:cxn>
                <a:cxn ang="T10">
                  <a:pos x="T4" y="T5"/>
                </a:cxn>
                <a:cxn ang="T11">
                  <a:pos x="T6" y="T7"/>
                </a:cxn>
              </a:cxnLst>
              <a:rect l="T12" t="T13" r="T14" b="T15"/>
              <a:pathLst>
                <a:path w="203" h="157">
                  <a:moveTo>
                    <a:pt x="101" y="157"/>
                  </a:moveTo>
                  <a:lnTo>
                    <a:pt x="203" y="0"/>
                  </a:lnTo>
                  <a:lnTo>
                    <a:pt x="0" y="0"/>
                  </a:lnTo>
                  <a:lnTo>
                    <a:pt x="101"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15" name="Freeform 113"/>
            <p:cNvSpPr>
              <a:spLocks/>
            </p:cNvSpPr>
            <p:nvPr/>
          </p:nvSpPr>
          <p:spPr bwMode="auto">
            <a:xfrm>
              <a:off x="2451" y="2525"/>
              <a:ext cx="68" cy="52"/>
            </a:xfrm>
            <a:custGeom>
              <a:avLst/>
              <a:gdLst>
                <a:gd name="T0" fmla="*/ 0 w 204"/>
                <a:gd name="T1" fmla="*/ 0 h 157"/>
                <a:gd name="T2" fmla="*/ 0 w 204"/>
                <a:gd name="T3" fmla="*/ 0 h 157"/>
                <a:gd name="T4" fmla="*/ 0 w 204"/>
                <a:gd name="T5" fmla="*/ 0 h 157"/>
                <a:gd name="T6" fmla="*/ 0 w 204"/>
                <a:gd name="T7" fmla="*/ 0 h 157"/>
                <a:gd name="T8" fmla="*/ 0 60000 65536"/>
                <a:gd name="T9" fmla="*/ 0 60000 65536"/>
                <a:gd name="T10" fmla="*/ 0 60000 65536"/>
                <a:gd name="T11" fmla="*/ 0 60000 65536"/>
                <a:gd name="T12" fmla="*/ 0 w 204"/>
                <a:gd name="T13" fmla="*/ 0 h 157"/>
                <a:gd name="T14" fmla="*/ 204 w 204"/>
                <a:gd name="T15" fmla="*/ 157 h 157"/>
              </a:gdLst>
              <a:ahLst/>
              <a:cxnLst>
                <a:cxn ang="T8">
                  <a:pos x="T0" y="T1"/>
                </a:cxn>
                <a:cxn ang="T9">
                  <a:pos x="T2" y="T3"/>
                </a:cxn>
                <a:cxn ang="T10">
                  <a:pos x="T4" y="T5"/>
                </a:cxn>
                <a:cxn ang="T11">
                  <a:pos x="T6" y="T7"/>
                </a:cxn>
              </a:cxnLst>
              <a:rect l="T12" t="T13" r="T14" b="T15"/>
              <a:pathLst>
                <a:path w="204" h="157">
                  <a:moveTo>
                    <a:pt x="101" y="157"/>
                  </a:moveTo>
                  <a:lnTo>
                    <a:pt x="204" y="0"/>
                  </a:lnTo>
                  <a:lnTo>
                    <a:pt x="0" y="0"/>
                  </a:lnTo>
                  <a:lnTo>
                    <a:pt x="101"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16" name="Freeform 114"/>
            <p:cNvSpPr>
              <a:spLocks/>
            </p:cNvSpPr>
            <p:nvPr/>
          </p:nvSpPr>
          <p:spPr bwMode="auto">
            <a:xfrm>
              <a:off x="2501" y="2578"/>
              <a:ext cx="68" cy="52"/>
            </a:xfrm>
            <a:custGeom>
              <a:avLst/>
              <a:gdLst>
                <a:gd name="T0" fmla="*/ 0 w 204"/>
                <a:gd name="T1" fmla="*/ 0 h 157"/>
                <a:gd name="T2" fmla="*/ 0 w 204"/>
                <a:gd name="T3" fmla="*/ 0 h 157"/>
                <a:gd name="T4" fmla="*/ 0 w 204"/>
                <a:gd name="T5" fmla="*/ 0 h 157"/>
                <a:gd name="T6" fmla="*/ 0 w 204"/>
                <a:gd name="T7" fmla="*/ 0 h 157"/>
                <a:gd name="T8" fmla="*/ 0 60000 65536"/>
                <a:gd name="T9" fmla="*/ 0 60000 65536"/>
                <a:gd name="T10" fmla="*/ 0 60000 65536"/>
                <a:gd name="T11" fmla="*/ 0 60000 65536"/>
                <a:gd name="T12" fmla="*/ 0 w 204"/>
                <a:gd name="T13" fmla="*/ 0 h 157"/>
                <a:gd name="T14" fmla="*/ 204 w 204"/>
                <a:gd name="T15" fmla="*/ 157 h 157"/>
              </a:gdLst>
              <a:ahLst/>
              <a:cxnLst>
                <a:cxn ang="T8">
                  <a:pos x="T0" y="T1"/>
                </a:cxn>
                <a:cxn ang="T9">
                  <a:pos x="T2" y="T3"/>
                </a:cxn>
                <a:cxn ang="T10">
                  <a:pos x="T4" y="T5"/>
                </a:cxn>
                <a:cxn ang="T11">
                  <a:pos x="T6" y="T7"/>
                </a:cxn>
              </a:cxnLst>
              <a:rect l="T12" t="T13" r="T14" b="T15"/>
              <a:pathLst>
                <a:path w="204" h="157">
                  <a:moveTo>
                    <a:pt x="101" y="157"/>
                  </a:moveTo>
                  <a:lnTo>
                    <a:pt x="204" y="0"/>
                  </a:lnTo>
                  <a:lnTo>
                    <a:pt x="0" y="0"/>
                  </a:lnTo>
                  <a:lnTo>
                    <a:pt x="101"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17" name="Freeform 115"/>
            <p:cNvSpPr>
              <a:spLocks/>
            </p:cNvSpPr>
            <p:nvPr/>
          </p:nvSpPr>
          <p:spPr bwMode="auto">
            <a:xfrm>
              <a:off x="2183" y="2472"/>
              <a:ext cx="68" cy="52"/>
            </a:xfrm>
            <a:custGeom>
              <a:avLst/>
              <a:gdLst>
                <a:gd name="T0" fmla="*/ 0 w 205"/>
                <a:gd name="T1" fmla="*/ 0 h 157"/>
                <a:gd name="T2" fmla="*/ 0 w 205"/>
                <a:gd name="T3" fmla="*/ 0 h 157"/>
                <a:gd name="T4" fmla="*/ 0 w 205"/>
                <a:gd name="T5" fmla="*/ 0 h 157"/>
                <a:gd name="T6" fmla="*/ 0 w 205"/>
                <a:gd name="T7" fmla="*/ 0 h 157"/>
                <a:gd name="T8" fmla="*/ 0 60000 65536"/>
                <a:gd name="T9" fmla="*/ 0 60000 65536"/>
                <a:gd name="T10" fmla="*/ 0 60000 65536"/>
                <a:gd name="T11" fmla="*/ 0 60000 65536"/>
                <a:gd name="T12" fmla="*/ 0 w 205"/>
                <a:gd name="T13" fmla="*/ 0 h 157"/>
                <a:gd name="T14" fmla="*/ 205 w 205"/>
                <a:gd name="T15" fmla="*/ 157 h 157"/>
              </a:gdLst>
              <a:ahLst/>
              <a:cxnLst>
                <a:cxn ang="T8">
                  <a:pos x="T0" y="T1"/>
                </a:cxn>
                <a:cxn ang="T9">
                  <a:pos x="T2" y="T3"/>
                </a:cxn>
                <a:cxn ang="T10">
                  <a:pos x="T4" y="T5"/>
                </a:cxn>
                <a:cxn ang="T11">
                  <a:pos x="T6" y="T7"/>
                </a:cxn>
              </a:cxnLst>
              <a:rect l="T12" t="T13" r="T14" b="T15"/>
              <a:pathLst>
                <a:path w="205" h="157">
                  <a:moveTo>
                    <a:pt x="102" y="157"/>
                  </a:moveTo>
                  <a:lnTo>
                    <a:pt x="205" y="0"/>
                  </a:lnTo>
                  <a:lnTo>
                    <a:pt x="0" y="0"/>
                  </a:lnTo>
                  <a:lnTo>
                    <a:pt x="102"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18" name="Freeform 116"/>
            <p:cNvSpPr>
              <a:spLocks/>
            </p:cNvSpPr>
            <p:nvPr/>
          </p:nvSpPr>
          <p:spPr bwMode="auto">
            <a:xfrm>
              <a:off x="2839" y="2314"/>
              <a:ext cx="68" cy="53"/>
            </a:xfrm>
            <a:custGeom>
              <a:avLst/>
              <a:gdLst>
                <a:gd name="T0" fmla="*/ 0 w 205"/>
                <a:gd name="T1" fmla="*/ 0 h 159"/>
                <a:gd name="T2" fmla="*/ 0 w 205"/>
                <a:gd name="T3" fmla="*/ 0 h 159"/>
                <a:gd name="T4" fmla="*/ 0 w 205"/>
                <a:gd name="T5" fmla="*/ 0 h 159"/>
                <a:gd name="T6" fmla="*/ 0 w 205"/>
                <a:gd name="T7" fmla="*/ 0 h 159"/>
                <a:gd name="T8" fmla="*/ 0 60000 65536"/>
                <a:gd name="T9" fmla="*/ 0 60000 65536"/>
                <a:gd name="T10" fmla="*/ 0 60000 65536"/>
                <a:gd name="T11" fmla="*/ 0 60000 65536"/>
                <a:gd name="T12" fmla="*/ 0 w 205"/>
                <a:gd name="T13" fmla="*/ 0 h 159"/>
                <a:gd name="T14" fmla="*/ 205 w 205"/>
                <a:gd name="T15" fmla="*/ 159 h 159"/>
              </a:gdLst>
              <a:ahLst/>
              <a:cxnLst>
                <a:cxn ang="T8">
                  <a:pos x="T0" y="T1"/>
                </a:cxn>
                <a:cxn ang="T9">
                  <a:pos x="T2" y="T3"/>
                </a:cxn>
                <a:cxn ang="T10">
                  <a:pos x="T4" y="T5"/>
                </a:cxn>
                <a:cxn ang="T11">
                  <a:pos x="T6" y="T7"/>
                </a:cxn>
              </a:cxnLst>
              <a:rect l="T12" t="T13" r="T14" b="T15"/>
              <a:pathLst>
                <a:path w="205" h="159">
                  <a:moveTo>
                    <a:pt x="101" y="159"/>
                  </a:moveTo>
                  <a:lnTo>
                    <a:pt x="205" y="0"/>
                  </a:lnTo>
                  <a:lnTo>
                    <a:pt x="0" y="0"/>
                  </a:lnTo>
                  <a:lnTo>
                    <a:pt x="101" y="159"/>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19" name="Freeform 117"/>
            <p:cNvSpPr>
              <a:spLocks/>
            </p:cNvSpPr>
            <p:nvPr/>
          </p:nvSpPr>
          <p:spPr bwMode="auto">
            <a:xfrm>
              <a:off x="2453" y="2578"/>
              <a:ext cx="68" cy="52"/>
            </a:xfrm>
            <a:custGeom>
              <a:avLst/>
              <a:gdLst>
                <a:gd name="T0" fmla="*/ 0 w 204"/>
                <a:gd name="T1" fmla="*/ 0 h 157"/>
                <a:gd name="T2" fmla="*/ 0 w 204"/>
                <a:gd name="T3" fmla="*/ 0 h 157"/>
                <a:gd name="T4" fmla="*/ 0 w 204"/>
                <a:gd name="T5" fmla="*/ 0 h 157"/>
                <a:gd name="T6" fmla="*/ 0 w 204"/>
                <a:gd name="T7" fmla="*/ 0 h 157"/>
                <a:gd name="T8" fmla="*/ 0 60000 65536"/>
                <a:gd name="T9" fmla="*/ 0 60000 65536"/>
                <a:gd name="T10" fmla="*/ 0 60000 65536"/>
                <a:gd name="T11" fmla="*/ 0 60000 65536"/>
                <a:gd name="T12" fmla="*/ 0 w 204"/>
                <a:gd name="T13" fmla="*/ 0 h 157"/>
                <a:gd name="T14" fmla="*/ 204 w 204"/>
                <a:gd name="T15" fmla="*/ 157 h 157"/>
              </a:gdLst>
              <a:ahLst/>
              <a:cxnLst>
                <a:cxn ang="T8">
                  <a:pos x="T0" y="T1"/>
                </a:cxn>
                <a:cxn ang="T9">
                  <a:pos x="T2" y="T3"/>
                </a:cxn>
                <a:cxn ang="T10">
                  <a:pos x="T4" y="T5"/>
                </a:cxn>
                <a:cxn ang="T11">
                  <a:pos x="T6" y="T7"/>
                </a:cxn>
              </a:cxnLst>
              <a:rect l="T12" t="T13" r="T14" b="T15"/>
              <a:pathLst>
                <a:path w="204" h="157">
                  <a:moveTo>
                    <a:pt x="102" y="157"/>
                  </a:moveTo>
                  <a:lnTo>
                    <a:pt x="204" y="0"/>
                  </a:lnTo>
                  <a:lnTo>
                    <a:pt x="0" y="0"/>
                  </a:lnTo>
                  <a:lnTo>
                    <a:pt x="102"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20" name="Freeform 118"/>
            <p:cNvSpPr>
              <a:spLocks/>
            </p:cNvSpPr>
            <p:nvPr/>
          </p:nvSpPr>
          <p:spPr bwMode="auto">
            <a:xfrm>
              <a:off x="4290" y="1789"/>
              <a:ext cx="68" cy="52"/>
            </a:xfrm>
            <a:custGeom>
              <a:avLst/>
              <a:gdLst>
                <a:gd name="T0" fmla="*/ 0 w 203"/>
                <a:gd name="T1" fmla="*/ 0 h 157"/>
                <a:gd name="T2" fmla="*/ 0 w 203"/>
                <a:gd name="T3" fmla="*/ 0 h 157"/>
                <a:gd name="T4" fmla="*/ 0 w 203"/>
                <a:gd name="T5" fmla="*/ 0 h 157"/>
                <a:gd name="T6" fmla="*/ 0 w 203"/>
                <a:gd name="T7" fmla="*/ 0 h 157"/>
                <a:gd name="T8" fmla="*/ 0 60000 65536"/>
                <a:gd name="T9" fmla="*/ 0 60000 65536"/>
                <a:gd name="T10" fmla="*/ 0 60000 65536"/>
                <a:gd name="T11" fmla="*/ 0 60000 65536"/>
                <a:gd name="T12" fmla="*/ 0 w 203"/>
                <a:gd name="T13" fmla="*/ 0 h 157"/>
                <a:gd name="T14" fmla="*/ 203 w 203"/>
                <a:gd name="T15" fmla="*/ 157 h 157"/>
              </a:gdLst>
              <a:ahLst/>
              <a:cxnLst>
                <a:cxn ang="T8">
                  <a:pos x="T0" y="T1"/>
                </a:cxn>
                <a:cxn ang="T9">
                  <a:pos x="T2" y="T3"/>
                </a:cxn>
                <a:cxn ang="T10">
                  <a:pos x="T4" y="T5"/>
                </a:cxn>
                <a:cxn ang="T11">
                  <a:pos x="T6" y="T7"/>
                </a:cxn>
              </a:cxnLst>
              <a:rect l="T12" t="T13" r="T14" b="T15"/>
              <a:pathLst>
                <a:path w="203" h="157">
                  <a:moveTo>
                    <a:pt x="102" y="157"/>
                  </a:moveTo>
                  <a:lnTo>
                    <a:pt x="203" y="0"/>
                  </a:lnTo>
                  <a:lnTo>
                    <a:pt x="0" y="0"/>
                  </a:lnTo>
                  <a:lnTo>
                    <a:pt x="102"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21" name="Freeform 119"/>
            <p:cNvSpPr>
              <a:spLocks/>
            </p:cNvSpPr>
            <p:nvPr/>
          </p:nvSpPr>
          <p:spPr bwMode="auto">
            <a:xfrm>
              <a:off x="3784" y="2578"/>
              <a:ext cx="68" cy="52"/>
            </a:xfrm>
            <a:custGeom>
              <a:avLst/>
              <a:gdLst>
                <a:gd name="T0" fmla="*/ 0 w 204"/>
                <a:gd name="T1" fmla="*/ 0 h 157"/>
                <a:gd name="T2" fmla="*/ 0 w 204"/>
                <a:gd name="T3" fmla="*/ 0 h 157"/>
                <a:gd name="T4" fmla="*/ 0 w 204"/>
                <a:gd name="T5" fmla="*/ 0 h 157"/>
                <a:gd name="T6" fmla="*/ 0 w 204"/>
                <a:gd name="T7" fmla="*/ 0 h 157"/>
                <a:gd name="T8" fmla="*/ 0 60000 65536"/>
                <a:gd name="T9" fmla="*/ 0 60000 65536"/>
                <a:gd name="T10" fmla="*/ 0 60000 65536"/>
                <a:gd name="T11" fmla="*/ 0 60000 65536"/>
                <a:gd name="T12" fmla="*/ 0 w 204"/>
                <a:gd name="T13" fmla="*/ 0 h 157"/>
                <a:gd name="T14" fmla="*/ 204 w 204"/>
                <a:gd name="T15" fmla="*/ 157 h 157"/>
              </a:gdLst>
              <a:ahLst/>
              <a:cxnLst>
                <a:cxn ang="T8">
                  <a:pos x="T0" y="T1"/>
                </a:cxn>
                <a:cxn ang="T9">
                  <a:pos x="T2" y="T3"/>
                </a:cxn>
                <a:cxn ang="T10">
                  <a:pos x="T4" y="T5"/>
                </a:cxn>
                <a:cxn ang="T11">
                  <a:pos x="T6" y="T7"/>
                </a:cxn>
              </a:cxnLst>
              <a:rect l="T12" t="T13" r="T14" b="T15"/>
              <a:pathLst>
                <a:path w="204" h="157">
                  <a:moveTo>
                    <a:pt x="102" y="157"/>
                  </a:moveTo>
                  <a:lnTo>
                    <a:pt x="204" y="0"/>
                  </a:lnTo>
                  <a:lnTo>
                    <a:pt x="0" y="0"/>
                  </a:lnTo>
                  <a:lnTo>
                    <a:pt x="102"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22" name="Freeform 120"/>
            <p:cNvSpPr>
              <a:spLocks/>
            </p:cNvSpPr>
            <p:nvPr/>
          </p:nvSpPr>
          <p:spPr bwMode="auto">
            <a:xfrm>
              <a:off x="2885" y="2104"/>
              <a:ext cx="68" cy="53"/>
            </a:xfrm>
            <a:custGeom>
              <a:avLst/>
              <a:gdLst>
                <a:gd name="T0" fmla="*/ 0 w 204"/>
                <a:gd name="T1" fmla="*/ 0 h 158"/>
                <a:gd name="T2" fmla="*/ 0 w 204"/>
                <a:gd name="T3" fmla="*/ 0 h 158"/>
                <a:gd name="T4" fmla="*/ 0 w 204"/>
                <a:gd name="T5" fmla="*/ 0 h 158"/>
                <a:gd name="T6" fmla="*/ 0 w 204"/>
                <a:gd name="T7" fmla="*/ 0 h 158"/>
                <a:gd name="T8" fmla="*/ 0 60000 65536"/>
                <a:gd name="T9" fmla="*/ 0 60000 65536"/>
                <a:gd name="T10" fmla="*/ 0 60000 65536"/>
                <a:gd name="T11" fmla="*/ 0 60000 65536"/>
                <a:gd name="T12" fmla="*/ 0 w 204"/>
                <a:gd name="T13" fmla="*/ 0 h 158"/>
                <a:gd name="T14" fmla="*/ 204 w 204"/>
                <a:gd name="T15" fmla="*/ 158 h 158"/>
              </a:gdLst>
              <a:ahLst/>
              <a:cxnLst>
                <a:cxn ang="T8">
                  <a:pos x="T0" y="T1"/>
                </a:cxn>
                <a:cxn ang="T9">
                  <a:pos x="T2" y="T3"/>
                </a:cxn>
                <a:cxn ang="T10">
                  <a:pos x="T4" y="T5"/>
                </a:cxn>
                <a:cxn ang="T11">
                  <a:pos x="T6" y="T7"/>
                </a:cxn>
              </a:cxnLst>
              <a:rect l="T12" t="T13" r="T14" b="T15"/>
              <a:pathLst>
                <a:path w="204" h="158">
                  <a:moveTo>
                    <a:pt x="101" y="158"/>
                  </a:moveTo>
                  <a:lnTo>
                    <a:pt x="204" y="0"/>
                  </a:lnTo>
                  <a:lnTo>
                    <a:pt x="0" y="0"/>
                  </a:lnTo>
                  <a:lnTo>
                    <a:pt x="101" y="158"/>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23" name="Freeform 121"/>
            <p:cNvSpPr>
              <a:spLocks/>
            </p:cNvSpPr>
            <p:nvPr/>
          </p:nvSpPr>
          <p:spPr bwMode="auto">
            <a:xfrm>
              <a:off x="3306" y="2525"/>
              <a:ext cx="68" cy="52"/>
            </a:xfrm>
            <a:custGeom>
              <a:avLst/>
              <a:gdLst>
                <a:gd name="T0" fmla="*/ 0 w 204"/>
                <a:gd name="T1" fmla="*/ 0 h 157"/>
                <a:gd name="T2" fmla="*/ 0 w 204"/>
                <a:gd name="T3" fmla="*/ 0 h 157"/>
                <a:gd name="T4" fmla="*/ 0 w 204"/>
                <a:gd name="T5" fmla="*/ 0 h 157"/>
                <a:gd name="T6" fmla="*/ 0 w 204"/>
                <a:gd name="T7" fmla="*/ 0 h 157"/>
                <a:gd name="T8" fmla="*/ 0 60000 65536"/>
                <a:gd name="T9" fmla="*/ 0 60000 65536"/>
                <a:gd name="T10" fmla="*/ 0 60000 65536"/>
                <a:gd name="T11" fmla="*/ 0 60000 65536"/>
                <a:gd name="T12" fmla="*/ 0 w 204"/>
                <a:gd name="T13" fmla="*/ 0 h 157"/>
                <a:gd name="T14" fmla="*/ 204 w 204"/>
                <a:gd name="T15" fmla="*/ 157 h 157"/>
              </a:gdLst>
              <a:ahLst/>
              <a:cxnLst>
                <a:cxn ang="T8">
                  <a:pos x="T0" y="T1"/>
                </a:cxn>
                <a:cxn ang="T9">
                  <a:pos x="T2" y="T3"/>
                </a:cxn>
                <a:cxn ang="T10">
                  <a:pos x="T4" y="T5"/>
                </a:cxn>
                <a:cxn ang="T11">
                  <a:pos x="T6" y="T7"/>
                </a:cxn>
              </a:cxnLst>
              <a:rect l="T12" t="T13" r="T14" b="T15"/>
              <a:pathLst>
                <a:path w="204" h="157">
                  <a:moveTo>
                    <a:pt x="102" y="157"/>
                  </a:moveTo>
                  <a:lnTo>
                    <a:pt x="204" y="0"/>
                  </a:lnTo>
                  <a:lnTo>
                    <a:pt x="0" y="0"/>
                  </a:lnTo>
                  <a:lnTo>
                    <a:pt x="102"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24" name="Freeform 122"/>
            <p:cNvSpPr>
              <a:spLocks/>
            </p:cNvSpPr>
            <p:nvPr/>
          </p:nvSpPr>
          <p:spPr bwMode="auto">
            <a:xfrm>
              <a:off x="2272" y="2578"/>
              <a:ext cx="68" cy="52"/>
            </a:xfrm>
            <a:custGeom>
              <a:avLst/>
              <a:gdLst>
                <a:gd name="T0" fmla="*/ 0 w 204"/>
                <a:gd name="T1" fmla="*/ 0 h 157"/>
                <a:gd name="T2" fmla="*/ 0 w 204"/>
                <a:gd name="T3" fmla="*/ 0 h 157"/>
                <a:gd name="T4" fmla="*/ 0 w 204"/>
                <a:gd name="T5" fmla="*/ 0 h 157"/>
                <a:gd name="T6" fmla="*/ 0 w 204"/>
                <a:gd name="T7" fmla="*/ 0 h 157"/>
                <a:gd name="T8" fmla="*/ 0 60000 65536"/>
                <a:gd name="T9" fmla="*/ 0 60000 65536"/>
                <a:gd name="T10" fmla="*/ 0 60000 65536"/>
                <a:gd name="T11" fmla="*/ 0 60000 65536"/>
                <a:gd name="T12" fmla="*/ 0 w 204"/>
                <a:gd name="T13" fmla="*/ 0 h 157"/>
                <a:gd name="T14" fmla="*/ 204 w 204"/>
                <a:gd name="T15" fmla="*/ 157 h 157"/>
              </a:gdLst>
              <a:ahLst/>
              <a:cxnLst>
                <a:cxn ang="T8">
                  <a:pos x="T0" y="T1"/>
                </a:cxn>
                <a:cxn ang="T9">
                  <a:pos x="T2" y="T3"/>
                </a:cxn>
                <a:cxn ang="T10">
                  <a:pos x="T4" y="T5"/>
                </a:cxn>
                <a:cxn ang="T11">
                  <a:pos x="T6" y="T7"/>
                </a:cxn>
              </a:cxnLst>
              <a:rect l="T12" t="T13" r="T14" b="T15"/>
              <a:pathLst>
                <a:path w="204" h="157">
                  <a:moveTo>
                    <a:pt x="102" y="157"/>
                  </a:moveTo>
                  <a:lnTo>
                    <a:pt x="204" y="0"/>
                  </a:lnTo>
                  <a:lnTo>
                    <a:pt x="0" y="0"/>
                  </a:lnTo>
                  <a:lnTo>
                    <a:pt x="102"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25" name="Freeform 123"/>
            <p:cNvSpPr>
              <a:spLocks/>
            </p:cNvSpPr>
            <p:nvPr/>
          </p:nvSpPr>
          <p:spPr bwMode="auto">
            <a:xfrm>
              <a:off x="2325" y="2420"/>
              <a:ext cx="67" cy="52"/>
            </a:xfrm>
            <a:custGeom>
              <a:avLst/>
              <a:gdLst>
                <a:gd name="T0" fmla="*/ 0 w 203"/>
                <a:gd name="T1" fmla="*/ 0 h 157"/>
                <a:gd name="T2" fmla="*/ 0 w 203"/>
                <a:gd name="T3" fmla="*/ 0 h 157"/>
                <a:gd name="T4" fmla="*/ 0 w 203"/>
                <a:gd name="T5" fmla="*/ 0 h 157"/>
                <a:gd name="T6" fmla="*/ 0 w 203"/>
                <a:gd name="T7" fmla="*/ 0 h 157"/>
                <a:gd name="T8" fmla="*/ 0 60000 65536"/>
                <a:gd name="T9" fmla="*/ 0 60000 65536"/>
                <a:gd name="T10" fmla="*/ 0 60000 65536"/>
                <a:gd name="T11" fmla="*/ 0 60000 65536"/>
                <a:gd name="T12" fmla="*/ 0 w 203"/>
                <a:gd name="T13" fmla="*/ 0 h 157"/>
                <a:gd name="T14" fmla="*/ 203 w 203"/>
                <a:gd name="T15" fmla="*/ 157 h 157"/>
              </a:gdLst>
              <a:ahLst/>
              <a:cxnLst>
                <a:cxn ang="T8">
                  <a:pos x="T0" y="T1"/>
                </a:cxn>
                <a:cxn ang="T9">
                  <a:pos x="T2" y="T3"/>
                </a:cxn>
                <a:cxn ang="T10">
                  <a:pos x="T4" y="T5"/>
                </a:cxn>
                <a:cxn ang="T11">
                  <a:pos x="T6" y="T7"/>
                </a:cxn>
              </a:cxnLst>
              <a:rect l="T12" t="T13" r="T14" b="T15"/>
              <a:pathLst>
                <a:path w="203" h="157">
                  <a:moveTo>
                    <a:pt x="101" y="157"/>
                  </a:moveTo>
                  <a:lnTo>
                    <a:pt x="203" y="0"/>
                  </a:lnTo>
                  <a:lnTo>
                    <a:pt x="0" y="0"/>
                  </a:lnTo>
                  <a:lnTo>
                    <a:pt x="101"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26" name="Freeform 124"/>
            <p:cNvSpPr>
              <a:spLocks/>
            </p:cNvSpPr>
            <p:nvPr/>
          </p:nvSpPr>
          <p:spPr bwMode="auto">
            <a:xfrm>
              <a:off x="2009" y="2367"/>
              <a:ext cx="69" cy="52"/>
            </a:xfrm>
            <a:custGeom>
              <a:avLst/>
              <a:gdLst>
                <a:gd name="T0" fmla="*/ 0 w 206"/>
                <a:gd name="T1" fmla="*/ 0 h 157"/>
                <a:gd name="T2" fmla="*/ 0 w 206"/>
                <a:gd name="T3" fmla="*/ 0 h 157"/>
                <a:gd name="T4" fmla="*/ 0 w 206"/>
                <a:gd name="T5" fmla="*/ 0 h 157"/>
                <a:gd name="T6" fmla="*/ 0 w 206"/>
                <a:gd name="T7" fmla="*/ 0 h 157"/>
                <a:gd name="T8" fmla="*/ 0 60000 65536"/>
                <a:gd name="T9" fmla="*/ 0 60000 65536"/>
                <a:gd name="T10" fmla="*/ 0 60000 65536"/>
                <a:gd name="T11" fmla="*/ 0 60000 65536"/>
                <a:gd name="T12" fmla="*/ 0 w 206"/>
                <a:gd name="T13" fmla="*/ 0 h 157"/>
                <a:gd name="T14" fmla="*/ 206 w 206"/>
                <a:gd name="T15" fmla="*/ 157 h 157"/>
              </a:gdLst>
              <a:ahLst/>
              <a:cxnLst>
                <a:cxn ang="T8">
                  <a:pos x="T0" y="T1"/>
                </a:cxn>
                <a:cxn ang="T9">
                  <a:pos x="T2" y="T3"/>
                </a:cxn>
                <a:cxn ang="T10">
                  <a:pos x="T4" y="T5"/>
                </a:cxn>
                <a:cxn ang="T11">
                  <a:pos x="T6" y="T7"/>
                </a:cxn>
              </a:cxnLst>
              <a:rect l="T12" t="T13" r="T14" b="T15"/>
              <a:pathLst>
                <a:path w="206" h="157">
                  <a:moveTo>
                    <a:pt x="103" y="157"/>
                  </a:moveTo>
                  <a:lnTo>
                    <a:pt x="206" y="0"/>
                  </a:lnTo>
                  <a:lnTo>
                    <a:pt x="0" y="0"/>
                  </a:lnTo>
                  <a:lnTo>
                    <a:pt x="103" y="157"/>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27" name="Freeform 125"/>
            <p:cNvSpPr>
              <a:spLocks/>
            </p:cNvSpPr>
            <p:nvPr/>
          </p:nvSpPr>
          <p:spPr bwMode="auto">
            <a:xfrm>
              <a:off x="1914" y="2052"/>
              <a:ext cx="68" cy="52"/>
            </a:xfrm>
            <a:custGeom>
              <a:avLst/>
              <a:gdLst>
                <a:gd name="T0" fmla="*/ 0 w 203"/>
                <a:gd name="T1" fmla="*/ 0 h 156"/>
                <a:gd name="T2" fmla="*/ 0 w 203"/>
                <a:gd name="T3" fmla="*/ 0 h 156"/>
                <a:gd name="T4" fmla="*/ 0 w 203"/>
                <a:gd name="T5" fmla="*/ 0 h 156"/>
                <a:gd name="T6" fmla="*/ 0 w 203"/>
                <a:gd name="T7" fmla="*/ 0 h 156"/>
                <a:gd name="T8" fmla="*/ 0 60000 65536"/>
                <a:gd name="T9" fmla="*/ 0 60000 65536"/>
                <a:gd name="T10" fmla="*/ 0 60000 65536"/>
                <a:gd name="T11" fmla="*/ 0 60000 65536"/>
                <a:gd name="T12" fmla="*/ 0 w 203"/>
                <a:gd name="T13" fmla="*/ 0 h 156"/>
                <a:gd name="T14" fmla="*/ 203 w 203"/>
                <a:gd name="T15" fmla="*/ 156 h 156"/>
              </a:gdLst>
              <a:ahLst/>
              <a:cxnLst>
                <a:cxn ang="T8">
                  <a:pos x="T0" y="T1"/>
                </a:cxn>
                <a:cxn ang="T9">
                  <a:pos x="T2" y="T3"/>
                </a:cxn>
                <a:cxn ang="T10">
                  <a:pos x="T4" y="T5"/>
                </a:cxn>
                <a:cxn ang="T11">
                  <a:pos x="T6" y="T7"/>
                </a:cxn>
              </a:cxnLst>
              <a:rect l="T12" t="T13" r="T14" b="T15"/>
              <a:pathLst>
                <a:path w="203" h="156">
                  <a:moveTo>
                    <a:pt x="101" y="156"/>
                  </a:moveTo>
                  <a:lnTo>
                    <a:pt x="203" y="0"/>
                  </a:lnTo>
                  <a:lnTo>
                    <a:pt x="0" y="0"/>
                  </a:lnTo>
                  <a:lnTo>
                    <a:pt x="101" y="156"/>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28" name="Freeform 126"/>
            <p:cNvSpPr>
              <a:spLocks/>
            </p:cNvSpPr>
            <p:nvPr/>
          </p:nvSpPr>
          <p:spPr bwMode="auto">
            <a:xfrm>
              <a:off x="1895" y="2314"/>
              <a:ext cx="69" cy="53"/>
            </a:xfrm>
            <a:custGeom>
              <a:avLst/>
              <a:gdLst>
                <a:gd name="T0" fmla="*/ 0 w 206"/>
                <a:gd name="T1" fmla="*/ 0 h 159"/>
                <a:gd name="T2" fmla="*/ 0 w 206"/>
                <a:gd name="T3" fmla="*/ 0 h 159"/>
                <a:gd name="T4" fmla="*/ 0 w 206"/>
                <a:gd name="T5" fmla="*/ 0 h 159"/>
                <a:gd name="T6" fmla="*/ 0 w 206"/>
                <a:gd name="T7" fmla="*/ 0 h 159"/>
                <a:gd name="T8" fmla="*/ 0 60000 65536"/>
                <a:gd name="T9" fmla="*/ 0 60000 65536"/>
                <a:gd name="T10" fmla="*/ 0 60000 65536"/>
                <a:gd name="T11" fmla="*/ 0 60000 65536"/>
                <a:gd name="T12" fmla="*/ 0 w 206"/>
                <a:gd name="T13" fmla="*/ 0 h 159"/>
                <a:gd name="T14" fmla="*/ 206 w 206"/>
                <a:gd name="T15" fmla="*/ 159 h 159"/>
              </a:gdLst>
              <a:ahLst/>
              <a:cxnLst>
                <a:cxn ang="T8">
                  <a:pos x="T0" y="T1"/>
                </a:cxn>
                <a:cxn ang="T9">
                  <a:pos x="T2" y="T3"/>
                </a:cxn>
                <a:cxn ang="T10">
                  <a:pos x="T4" y="T5"/>
                </a:cxn>
                <a:cxn ang="T11">
                  <a:pos x="T6" y="T7"/>
                </a:cxn>
              </a:cxnLst>
              <a:rect l="T12" t="T13" r="T14" b="T15"/>
              <a:pathLst>
                <a:path w="206" h="159">
                  <a:moveTo>
                    <a:pt x="102" y="159"/>
                  </a:moveTo>
                  <a:lnTo>
                    <a:pt x="206" y="0"/>
                  </a:lnTo>
                  <a:lnTo>
                    <a:pt x="0" y="0"/>
                  </a:lnTo>
                  <a:lnTo>
                    <a:pt x="102" y="159"/>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29" name="Freeform 127"/>
            <p:cNvSpPr>
              <a:spLocks/>
            </p:cNvSpPr>
            <p:nvPr/>
          </p:nvSpPr>
          <p:spPr bwMode="auto">
            <a:xfrm>
              <a:off x="1796" y="2209"/>
              <a:ext cx="68" cy="53"/>
            </a:xfrm>
            <a:custGeom>
              <a:avLst/>
              <a:gdLst>
                <a:gd name="T0" fmla="*/ 0 w 203"/>
                <a:gd name="T1" fmla="*/ 0 h 158"/>
                <a:gd name="T2" fmla="*/ 0 w 203"/>
                <a:gd name="T3" fmla="*/ 0 h 158"/>
                <a:gd name="T4" fmla="*/ 0 w 203"/>
                <a:gd name="T5" fmla="*/ 0 h 158"/>
                <a:gd name="T6" fmla="*/ 0 w 203"/>
                <a:gd name="T7" fmla="*/ 0 h 158"/>
                <a:gd name="T8" fmla="*/ 0 60000 65536"/>
                <a:gd name="T9" fmla="*/ 0 60000 65536"/>
                <a:gd name="T10" fmla="*/ 0 60000 65536"/>
                <a:gd name="T11" fmla="*/ 0 60000 65536"/>
                <a:gd name="T12" fmla="*/ 0 w 203"/>
                <a:gd name="T13" fmla="*/ 0 h 158"/>
                <a:gd name="T14" fmla="*/ 203 w 203"/>
                <a:gd name="T15" fmla="*/ 158 h 158"/>
              </a:gdLst>
              <a:ahLst/>
              <a:cxnLst>
                <a:cxn ang="T8">
                  <a:pos x="T0" y="T1"/>
                </a:cxn>
                <a:cxn ang="T9">
                  <a:pos x="T2" y="T3"/>
                </a:cxn>
                <a:cxn ang="T10">
                  <a:pos x="T4" y="T5"/>
                </a:cxn>
                <a:cxn ang="T11">
                  <a:pos x="T6" y="T7"/>
                </a:cxn>
              </a:cxnLst>
              <a:rect l="T12" t="T13" r="T14" b="T15"/>
              <a:pathLst>
                <a:path w="203" h="158">
                  <a:moveTo>
                    <a:pt x="102" y="158"/>
                  </a:moveTo>
                  <a:lnTo>
                    <a:pt x="203" y="0"/>
                  </a:lnTo>
                  <a:lnTo>
                    <a:pt x="0" y="0"/>
                  </a:lnTo>
                  <a:lnTo>
                    <a:pt x="102" y="158"/>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30" name="Freeform 128"/>
            <p:cNvSpPr>
              <a:spLocks/>
            </p:cNvSpPr>
            <p:nvPr/>
          </p:nvSpPr>
          <p:spPr bwMode="auto">
            <a:xfrm>
              <a:off x="1850" y="2682"/>
              <a:ext cx="68" cy="53"/>
            </a:xfrm>
            <a:custGeom>
              <a:avLst/>
              <a:gdLst>
                <a:gd name="T0" fmla="*/ 0 w 204"/>
                <a:gd name="T1" fmla="*/ 0 h 159"/>
                <a:gd name="T2" fmla="*/ 0 w 204"/>
                <a:gd name="T3" fmla="*/ 0 h 159"/>
                <a:gd name="T4" fmla="*/ 0 w 204"/>
                <a:gd name="T5" fmla="*/ 0 h 159"/>
                <a:gd name="T6" fmla="*/ 0 w 204"/>
                <a:gd name="T7" fmla="*/ 0 h 159"/>
                <a:gd name="T8" fmla="*/ 0 60000 65536"/>
                <a:gd name="T9" fmla="*/ 0 60000 65536"/>
                <a:gd name="T10" fmla="*/ 0 60000 65536"/>
                <a:gd name="T11" fmla="*/ 0 60000 65536"/>
                <a:gd name="T12" fmla="*/ 0 w 204"/>
                <a:gd name="T13" fmla="*/ 0 h 159"/>
                <a:gd name="T14" fmla="*/ 204 w 204"/>
                <a:gd name="T15" fmla="*/ 159 h 159"/>
              </a:gdLst>
              <a:ahLst/>
              <a:cxnLst>
                <a:cxn ang="T8">
                  <a:pos x="T0" y="T1"/>
                </a:cxn>
                <a:cxn ang="T9">
                  <a:pos x="T2" y="T3"/>
                </a:cxn>
                <a:cxn ang="T10">
                  <a:pos x="T4" y="T5"/>
                </a:cxn>
                <a:cxn ang="T11">
                  <a:pos x="T6" y="T7"/>
                </a:cxn>
              </a:cxnLst>
              <a:rect l="T12" t="T13" r="T14" b="T15"/>
              <a:pathLst>
                <a:path w="204" h="159">
                  <a:moveTo>
                    <a:pt x="102" y="159"/>
                  </a:moveTo>
                  <a:lnTo>
                    <a:pt x="204" y="0"/>
                  </a:lnTo>
                  <a:lnTo>
                    <a:pt x="0" y="0"/>
                  </a:lnTo>
                  <a:lnTo>
                    <a:pt x="102" y="159"/>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31" name="Freeform 129"/>
            <p:cNvSpPr>
              <a:spLocks/>
            </p:cNvSpPr>
            <p:nvPr/>
          </p:nvSpPr>
          <p:spPr bwMode="auto">
            <a:xfrm>
              <a:off x="4562" y="1525"/>
              <a:ext cx="67" cy="53"/>
            </a:xfrm>
            <a:custGeom>
              <a:avLst/>
              <a:gdLst>
                <a:gd name="T0" fmla="*/ 0 w 203"/>
                <a:gd name="T1" fmla="*/ 0 h 158"/>
                <a:gd name="T2" fmla="*/ 0 w 203"/>
                <a:gd name="T3" fmla="*/ 0 h 158"/>
                <a:gd name="T4" fmla="*/ 0 w 203"/>
                <a:gd name="T5" fmla="*/ 0 h 158"/>
                <a:gd name="T6" fmla="*/ 0 w 203"/>
                <a:gd name="T7" fmla="*/ 0 h 158"/>
                <a:gd name="T8" fmla="*/ 0 60000 65536"/>
                <a:gd name="T9" fmla="*/ 0 60000 65536"/>
                <a:gd name="T10" fmla="*/ 0 60000 65536"/>
                <a:gd name="T11" fmla="*/ 0 60000 65536"/>
                <a:gd name="T12" fmla="*/ 0 w 203"/>
                <a:gd name="T13" fmla="*/ 0 h 158"/>
                <a:gd name="T14" fmla="*/ 203 w 203"/>
                <a:gd name="T15" fmla="*/ 158 h 158"/>
              </a:gdLst>
              <a:ahLst/>
              <a:cxnLst>
                <a:cxn ang="T8">
                  <a:pos x="T0" y="T1"/>
                </a:cxn>
                <a:cxn ang="T9">
                  <a:pos x="T2" y="T3"/>
                </a:cxn>
                <a:cxn ang="T10">
                  <a:pos x="T4" y="T5"/>
                </a:cxn>
                <a:cxn ang="T11">
                  <a:pos x="T6" y="T7"/>
                </a:cxn>
              </a:cxnLst>
              <a:rect l="T12" t="T13" r="T14" b="T15"/>
              <a:pathLst>
                <a:path w="203" h="158">
                  <a:moveTo>
                    <a:pt x="101" y="158"/>
                  </a:moveTo>
                  <a:lnTo>
                    <a:pt x="203" y="0"/>
                  </a:lnTo>
                  <a:lnTo>
                    <a:pt x="0" y="0"/>
                  </a:lnTo>
                  <a:lnTo>
                    <a:pt x="101" y="158"/>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sp>
          <p:nvSpPr>
            <p:cNvPr id="76932" name="Freeform 130"/>
            <p:cNvSpPr>
              <a:spLocks/>
            </p:cNvSpPr>
            <p:nvPr/>
          </p:nvSpPr>
          <p:spPr bwMode="auto">
            <a:xfrm>
              <a:off x="1376" y="1575"/>
              <a:ext cx="4001" cy="1021"/>
            </a:xfrm>
            <a:custGeom>
              <a:avLst/>
              <a:gdLst>
                <a:gd name="T0" fmla="*/ 0 w 12002"/>
                <a:gd name="T1" fmla="*/ 0 h 3063"/>
                <a:gd name="T2" fmla="*/ 0 w 12002"/>
                <a:gd name="T3" fmla="*/ 0 h 3063"/>
                <a:gd name="T4" fmla="*/ 0 w 12002"/>
                <a:gd name="T5" fmla="*/ 0 h 3063"/>
                <a:gd name="T6" fmla="*/ 0 w 12002"/>
                <a:gd name="T7" fmla="*/ 0 h 3063"/>
                <a:gd name="T8" fmla="*/ 0 w 12002"/>
                <a:gd name="T9" fmla="*/ 0 h 3063"/>
                <a:gd name="T10" fmla="*/ 0 w 12002"/>
                <a:gd name="T11" fmla="*/ 0 h 3063"/>
                <a:gd name="T12" fmla="*/ 0 w 12002"/>
                <a:gd name="T13" fmla="*/ 0 h 3063"/>
                <a:gd name="T14" fmla="*/ 0 w 12002"/>
                <a:gd name="T15" fmla="*/ 0 h 3063"/>
                <a:gd name="T16" fmla="*/ 0 w 12002"/>
                <a:gd name="T17" fmla="*/ 0 h 3063"/>
                <a:gd name="T18" fmla="*/ 0 w 12002"/>
                <a:gd name="T19" fmla="*/ 0 h 3063"/>
                <a:gd name="T20" fmla="*/ 0 w 12002"/>
                <a:gd name="T21" fmla="*/ 0 h 3063"/>
                <a:gd name="T22" fmla="*/ 0 w 12002"/>
                <a:gd name="T23" fmla="*/ 0 h 3063"/>
                <a:gd name="T24" fmla="*/ 0 w 12002"/>
                <a:gd name="T25" fmla="*/ 0 h 3063"/>
                <a:gd name="T26" fmla="*/ 0 w 12002"/>
                <a:gd name="T27" fmla="*/ 0 h 3063"/>
                <a:gd name="T28" fmla="*/ 0 w 12002"/>
                <a:gd name="T29" fmla="*/ 0 h 3063"/>
                <a:gd name="T30" fmla="*/ 0 w 12002"/>
                <a:gd name="T31" fmla="*/ 0 h 3063"/>
                <a:gd name="T32" fmla="*/ 0 w 12002"/>
                <a:gd name="T33" fmla="*/ 0 h 3063"/>
                <a:gd name="T34" fmla="*/ 0 w 12002"/>
                <a:gd name="T35" fmla="*/ 0 h 3063"/>
                <a:gd name="T36" fmla="*/ 0 w 12002"/>
                <a:gd name="T37" fmla="*/ 0 h 3063"/>
                <a:gd name="T38" fmla="*/ 0 w 12002"/>
                <a:gd name="T39" fmla="*/ 0 h 3063"/>
                <a:gd name="T40" fmla="*/ 0 w 12002"/>
                <a:gd name="T41" fmla="*/ 0 h 3063"/>
                <a:gd name="T42" fmla="*/ 0 w 12002"/>
                <a:gd name="T43" fmla="*/ 0 h 3063"/>
                <a:gd name="T44" fmla="*/ 0 w 12002"/>
                <a:gd name="T45" fmla="*/ 0 h 3063"/>
                <a:gd name="T46" fmla="*/ 0 w 12002"/>
                <a:gd name="T47" fmla="*/ 0 h 3063"/>
                <a:gd name="T48" fmla="*/ 0 w 12002"/>
                <a:gd name="T49" fmla="*/ 0 h 3063"/>
                <a:gd name="T50" fmla="*/ 0 w 12002"/>
                <a:gd name="T51" fmla="*/ 0 h 3063"/>
                <a:gd name="T52" fmla="*/ 0 w 12002"/>
                <a:gd name="T53" fmla="*/ 0 h 3063"/>
                <a:gd name="T54" fmla="*/ 0 w 12002"/>
                <a:gd name="T55" fmla="*/ 0 h 3063"/>
                <a:gd name="T56" fmla="*/ 0 w 12002"/>
                <a:gd name="T57" fmla="*/ 0 h 3063"/>
                <a:gd name="T58" fmla="*/ 0 w 12002"/>
                <a:gd name="T59" fmla="*/ 0 h 3063"/>
                <a:gd name="T60" fmla="*/ 0 w 12002"/>
                <a:gd name="T61" fmla="*/ 0 h 3063"/>
                <a:gd name="T62" fmla="*/ 0 w 12002"/>
                <a:gd name="T63" fmla="*/ 0 h 3063"/>
                <a:gd name="T64" fmla="*/ 0 w 12002"/>
                <a:gd name="T65" fmla="*/ 0 h 3063"/>
                <a:gd name="T66" fmla="*/ 0 w 12002"/>
                <a:gd name="T67" fmla="*/ 0 h 3063"/>
                <a:gd name="T68" fmla="*/ 0 w 12002"/>
                <a:gd name="T69" fmla="*/ 0 h 3063"/>
                <a:gd name="T70" fmla="*/ 0 w 12002"/>
                <a:gd name="T71" fmla="*/ 0 h 3063"/>
                <a:gd name="T72" fmla="*/ 0 w 12002"/>
                <a:gd name="T73" fmla="*/ 0 h 3063"/>
                <a:gd name="T74" fmla="*/ 0 w 12002"/>
                <a:gd name="T75" fmla="*/ 0 h 3063"/>
                <a:gd name="T76" fmla="*/ 0 w 12002"/>
                <a:gd name="T77" fmla="*/ 0 h 3063"/>
                <a:gd name="T78" fmla="*/ 0 w 12002"/>
                <a:gd name="T79" fmla="*/ 0 h 3063"/>
                <a:gd name="T80" fmla="*/ 0 w 12002"/>
                <a:gd name="T81" fmla="*/ 0 h 3063"/>
                <a:gd name="T82" fmla="*/ 0 w 12002"/>
                <a:gd name="T83" fmla="*/ 0 h 3063"/>
                <a:gd name="T84" fmla="*/ 0 w 12002"/>
                <a:gd name="T85" fmla="*/ 0 h 3063"/>
                <a:gd name="T86" fmla="*/ 0 w 12002"/>
                <a:gd name="T87" fmla="*/ 0 h 3063"/>
                <a:gd name="T88" fmla="*/ 0 w 12002"/>
                <a:gd name="T89" fmla="*/ 0 h 306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002"/>
                <a:gd name="T136" fmla="*/ 0 h 3063"/>
                <a:gd name="T137" fmla="*/ 12002 w 12002"/>
                <a:gd name="T138" fmla="*/ 3063 h 306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002" h="3063">
                  <a:moveTo>
                    <a:pt x="0" y="3063"/>
                  </a:moveTo>
                  <a:lnTo>
                    <a:pt x="212" y="3009"/>
                  </a:lnTo>
                  <a:lnTo>
                    <a:pt x="492" y="2938"/>
                  </a:lnTo>
                  <a:lnTo>
                    <a:pt x="771" y="2866"/>
                  </a:lnTo>
                  <a:lnTo>
                    <a:pt x="1052" y="2796"/>
                  </a:lnTo>
                  <a:lnTo>
                    <a:pt x="1334" y="2724"/>
                  </a:lnTo>
                  <a:lnTo>
                    <a:pt x="1614" y="2651"/>
                  </a:lnTo>
                  <a:lnTo>
                    <a:pt x="1895" y="2581"/>
                  </a:lnTo>
                  <a:lnTo>
                    <a:pt x="2174" y="2509"/>
                  </a:lnTo>
                  <a:lnTo>
                    <a:pt x="2455" y="2437"/>
                  </a:lnTo>
                  <a:lnTo>
                    <a:pt x="2736" y="2366"/>
                  </a:lnTo>
                  <a:lnTo>
                    <a:pt x="3016" y="2294"/>
                  </a:lnTo>
                  <a:lnTo>
                    <a:pt x="3296" y="2222"/>
                  </a:lnTo>
                  <a:lnTo>
                    <a:pt x="3576" y="2151"/>
                  </a:lnTo>
                  <a:lnTo>
                    <a:pt x="3856" y="2080"/>
                  </a:lnTo>
                  <a:lnTo>
                    <a:pt x="4137" y="2007"/>
                  </a:lnTo>
                  <a:lnTo>
                    <a:pt x="4417" y="1936"/>
                  </a:lnTo>
                  <a:lnTo>
                    <a:pt x="4698" y="1865"/>
                  </a:lnTo>
                  <a:lnTo>
                    <a:pt x="4978" y="1795"/>
                  </a:lnTo>
                  <a:lnTo>
                    <a:pt x="5258" y="1722"/>
                  </a:lnTo>
                  <a:lnTo>
                    <a:pt x="5539" y="1651"/>
                  </a:lnTo>
                  <a:lnTo>
                    <a:pt x="5820" y="1578"/>
                  </a:lnTo>
                  <a:lnTo>
                    <a:pt x="6102" y="1508"/>
                  </a:lnTo>
                  <a:lnTo>
                    <a:pt x="6380" y="1436"/>
                  </a:lnTo>
                  <a:lnTo>
                    <a:pt x="6662" y="1365"/>
                  </a:lnTo>
                  <a:lnTo>
                    <a:pt x="6940" y="1294"/>
                  </a:lnTo>
                  <a:lnTo>
                    <a:pt x="7222" y="1221"/>
                  </a:lnTo>
                  <a:lnTo>
                    <a:pt x="7502" y="1149"/>
                  </a:lnTo>
                  <a:lnTo>
                    <a:pt x="7783" y="1077"/>
                  </a:lnTo>
                  <a:lnTo>
                    <a:pt x="8063" y="1007"/>
                  </a:lnTo>
                  <a:lnTo>
                    <a:pt x="8343" y="936"/>
                  </a:lnTo>
                  <a:lnTo>
                    <a:pt x="8623" y="865"/>
                  </a:lnTo>
                  <a:lnTo>
                    <a:pt x="8904" y="793"/>
                  </a:lnTo>
                  <a:lnTo>
                    <a:pt x="9184" y="722"/>
                  </a:lnTo>
                  <a:lnTo>
                    <a:pt x="9465" y="650"/>
                  </a:lnTo>
                  <a:lnTo>
                    <a:pt x="9745" y="578"/>
                  </a:lnTo>
                  <a:lnTo>
                    <a:pt x="10025" y="508"/>
                  </a:lnTo>
                  <a:lnTo>
                    <a:pt x="10305" y="435"/>
                  </a:lnTo>
                  <a:lnTo>
                    <a:pt x="10586" y="363"/>
                  </a:lnTo>
                  <a:lnTo>
                    <a:pt x="10866" y="292"/>
                  </a:lnTo>
                  <a:lnTo>
                    <a:pt x="11147" y="221"/>
                  </a:lnTo>
                  <a:lnTo>
                    <a:pt x="11425" y="148"/>
                  </a:lnTo>
                  <a:lnTo>
                    <a:pt x="11707" y="77"/>
                  </a:lnTo>
                  <a:lnTo>
                    <a:pt x="11987" y="6"/>
                  </a:lnTo>
                  <a:lnTo>
                    <a:pt x="12002" y="0"/>
                  </a:lnTo>
                </a:path>
              </a:pathLst>
            </a:custGeom>
            <a:noFill/>
            <a:ln w="22225">
              <a:solidFill>
                <a:srgbClr val="FF0000"/>
              </a:solidFill>
              <a:round/>
              <a:headEnd/>
              <a:tailEnd/>
            </a:ln>
          </p:spPr>
          <p:txBody>
            <a:bodyPr/>
            <a:lstStyle/>
            <a:p>
              <a:endParaRPr lang="en-GB">
                <a:solidFill>
                  <a:srgbClr val="0070C0"/>
                </a:solidFill>
              </a:endParaRPr>
            </a:p>
          </p:txBody>
        </p:sp>
        <p:sp>
          <p:nvSpPr>
            <p:cNvPr id="76933" name="Freeform 131"/>
            <p:cNvSpPr>
              <a:spLocks/>
            </p:cNvSpPr>
            <p:nvPr/>
          </p:nvSpPr>
          <p:spPr bwMode="auto">
            <a:xfrm>
              <a:off x="1848" y="2260"/>
              <a:ext cx="59" cy="56"/>
            </a:xfrm>
            <a:custGeom>
              <a:avLst/>
              <a:gdLst>
                <a:gd name="T0" fmla="*/ 0 w 176"/>
                <a:gd name="T1" fmla="*/ 0 h 167"/>
                <a:gd name="T2" fmla="*/ 0 w 176"/>
                <a:gd name="T3" fmla="*/ 0 h 167"/>
                <a:gd name="T4" fmla="*/ 0 w 176"/>
                <a:gd name="T5" fmla="*/ 0 h 167"/>
                <a:gd name="T6" fmla="*/ 0 w 176"/>
                <a:gd name="T7" fmla="*/ 0 h 167"/>
                <a:gd name="T8" fmla="*/ 0 w 176"/>
                <a:gd name="T9" fmla="*/ 0 h 167"/>
                <a:gd name="T10" fmla="*/ 0 w 176"/>
                <a:gd name="T11" fmla="*/ 0 h 167"/>
                <a:gd name="T12" fmla="*/ 0 w 176"/>
                <a:gd name="T13" fmla="*/ 0 h 167"/>
                <a:gd name="T14" fmla="*/ 0 w 176"/>
                <a:gd name="T15" fmla="*/ 0 h 167"/>
                <a:gd name="T16" fmla="*/ 0 w 176"/>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7"/>
                <a:gd name="T29" fmla="*/ 176 w 176"/>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7">
                  <a:moveTo>
                    <a:pt x="176" y="83"/>
                  </a:moveTo>
                  <a:lnTo>
                    <a:pt x="149" y="25"/>
                  </a:lnTo>
                  <a:lnTo>
                    <a:pt x="87" y="0"/>
                  </a:lnTo>
                  <a:lnTo>
                    <a:pt x="25" y="25"/>
                  </a:lnTo>
                  <a:lnTo>
                    <a:pt x="0" y="83"/>
                  </a:lnTo>
                  <a:lnTo>
                    <a:pt x="25" y="142"/>
                  </a:lnTo>
                  <a:lnTo>
                    <a:pt x="87" y="167"/>
                  </a:lnTo>
                  <a:lnTo>
                    <a:pt x="149" y="142"/>
                  </a:lnTo>
                  <a:lnTo>
                    <a:pt x="176" y="83"/>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34" name="Freeform 132"/>
            <p:cNvSpPr>
              <a:spLocks/>
            </p:cNvSpPr>
            <p:nvPr/>
          </p:nvSpPr>
          <p:spPr bwMode="auto">
            <a:xfrm>
              <a:off x="1985" y="2208"/>
              <a:ext cx="59" cy="56"/>
            </a:xfrm>
            <a:custGeom>
              <a:avLst/>
              <a:gdLst>
                <a:gd name="T0" fmla="*/ 0 w 176"/>
                <a:gd name="T1" fmla="*/ 0 h 168"/>
                <a:gd name="T2" fmla="*/ 0 w 176"/>
                <a:gd name="T3" fmla="*/ 0 h 168"/>
                <a:gd name="T4" fmla="*/ 0 w 176"/>
                <a:gd name="T5" fmla="*/ 0 h 168"/>
                <a:gd name="T6" fmla="*/ 0 w 176"/>
                <a:gd name="T7" fmla="*/ 0 h 168"/>
                <a:gd name="T8" fmla="*/ 0 w 176"/>
                <a:gd name="T9" fmla="*/ 0 h 168"/>
                <a:gd name="T10" fmla="*/ 0 w 176"/>
                <a:gd name="T11" fmla="*/ 0 h 168"/>
                <a:gd name="T12" fmla="*/ 0 w 176"/>
                <a:gd name="T13" fmla="*/ 0 h 168"/>
                <a:gd name="T14" fmla="*/ 0 w 176"/>
                <a:gd name="T15" fmla="*/ 0 h 168"/>
                <a:gd name="T16" fmla="*/ 0 w 176"/>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8"/>
                <a:gd name="T29" fmla="*/ 176 w 176"/>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8">
                  <a:moveTo>
                    <a:pt x="176" y="84"/>
                  </a:moveTo>
                  <a:lnTo>
                    <a:pt x="149" y="26"/>
                  </a:lnTo>
                  <a:lnTo>
                    <a:pt x="87" y="0"/>
                  </a:lnTo>
                  <a:lnTo>
                    <a:pt x="25" y="26"/>
                  </a:lnTo>
                  <a:lnTo>
                    <a:pt x="0" y="84"/>
                  </a:lnTo>
                  <a:lnTo>
                    <a:pt x="25" y="143"/>
                  </a:lnTo>
                  <a:lnTo>
                    <a:pt x="87" y="168"/>
                  </a:lnTo>
                  <a:lnTo>
                    <a:pt x="149" y="143"/>
                  </a:lnTo>
                  <a:lnTo>
                    <a:pt x="176"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35" name="Freeform 133"/>
            <p:cNvSpPr>
              <a:spLocks/>
            </p:cNvSpPr>
            <p:nvPr/>
          </p:nvSpPr>
          <p:spPr bwMode="auto">
            <a:xfrm>
              <a:off x="1757" y="2142"/>
              <a:ext cx="59" cy="55"/>
            </a:xfrm>
            <a:custGeom>
              <a:avLst/>
              <a:gdLst>
                <a:gd name="T0" fmla="*/ 0 w 176"/>
                <a:gd name="T1" fmla="*/ 0 h 167"/>
                <a:gd name="T2" fmla="*/ 0 w 176"/>
                <a:gd name="T3" fmla="*/ 0 h 167"/>
                <a:gd name="T4" fmla="*/ 0 w 176"/>
                <a:gd name="T5" fmla="*/ 0 h 167"/>
                <a:gd name="T6" fmla="*/ 0 w 176"/>
                <a:gd name="T7" fmla="*/ 0 h 167"/>
                <a:gd name="T8" fmla="*/ 0 w 176"/>
                <a:gd name="T9" fmla="*/ 0 h 167"/>
                <a:gd name="T10" fmla="*/ 0 w 176"/>
                <a:gd name="T11" fmla="*/ 0 h 167"/>
                <a:gd name="T12" fmla="*/ 0 w 176"/>
                <a:gd name="T13" fmla="*/ 0 h 167"/>
                <a:gd name="T14" fmla="*/ 0 w 176"/>
                <a:gd name="T15" fmla="*/ 0 h 167"/>
                <a:gd name="T16" fmla="*/ 0 w 176"/>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7"/>
                <a:gd name="T29" fmla="*/ 176 w 176"/>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7">
                  <a:moveTo>
                    <a:pt x="176" y="84"/>
                  </a:moveTo>
                  <a:lnTo>
                    <a:pt x="151" y="25"/>
                  </a:lnTo>
                  <a:lnTo>
                    <a:pt x="87" y="0"/>
                  </a:lnTo>
                  <a:lnTo>
                    <a:pt x="25" y="25"/>
                  </a:lnTo>
                  <a:lnTo>
                    <a:pt x="0" y="84"/>
                  </a:lnTo>
                  <a:lnTo>
                    <a:pt x="25" y="142"/>
                  </a:lnTo>
                  <a:lnTo>
                    <a:pt x="87" y="167"/>
                  </a:lnTo>
                  <a:lnTo>
                    <a:pt x="151" y="142"/>
                  </a:lnTo>
                  <a:lnTo>
                    <a:pt x="176"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36" name="Freeform 134"/>
            <p:cNvSpPr>
              <a:spLocks/>
            </p:cNvSpPr>
            <p:nvPr/>
          </p:nvSpPr>
          <p:spPr bwMode="auto">
            <a:xfrm>
              <a:off x="1804" y="2720"/>
              <a:ext cx="58" cy="56"/>
            </a:xfrm>
            <a:custGeom>
              <a:avLst/>
              <a:gdLst>
                <a:gd name="T0" fmla="*/ 0 w 175"/>
                <a:gd name="T1" fmla="*/ 0 h 169"/>
                <a:gd name="T2" fmla="*/ 0 w 175"/>
                <a:gd name="T3" fmla="*/ 0 h 169"/>
                <a:gd name="T4" fmla="*/ 0 w 175"/>
                <a:gd name="T5" fmla="*/ 0 h 169"/>
                <a:gd name="T6" fmla="*/ 0 w 175"/>
                <a:gd name="T7" fmla="*/ 0 h 169"/>
                <a:gd name="T8" fmla="*/ 0 w 175"/>
                <a:gd name="T9" fmla="*/ 0 h 169"/>
                <a:gd name="T10" fmla="*/ 0 w 175"/>
                <a:gd name="T11" fmla="*/ 0 h 169"/>
                <a:gd name="T12" fmla="*/ 0 w 175"/>
                <a:gd name="T13" fmla="*/ 0 h 169"/>
                <a:gd name="T14" fmla="*/ 0 w 175"/>
                <a:gd name="T15" fmla="*/ 0 h 169"/>
                <a:gd name="T16" fmla="*/ 0 w 175"/>
                <a:gd name="T17" fmla="*/ 0 h 1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9"/>
                <a:gd name="T29" fmla="*/ 175 w 175"/>
                <a:gd name="T30" fmla="*/ 169 h 1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9">
                  <a:moveTo>
                    <a:pt x="175" y="85"/>
                  </a:moveTo>
                  <a:lnTo>
                    <a:pt x="149" y="24"/>
                  </a:lnTo>
                  <a:lnTo>
                    <a:pt x="87" y="0"/>
                  </a:lnTo>
                  <a:lnTo>
                    <a:pt x="24" y="24"/>
                  </a:lnTo>
                  <a:lnTo>
                    <a:pt x="0" y="85"/>
                  </a:lnTo>
                  <a:lnTo>
                    <a:pt x="24" y="144"/>
                  </a:lnTo>
                  <a:lnTo>
                    <a:pt x="87" y="169"/>
                  </a:lnTo>
                  <a:lnTo>
                    <a:pt x="149" y="144"/>
                  </a:lnTo>
                  <a:lnTo>
                    <a:pt x="175" y="85"/>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37" name="Freeform 135"/>
            <p:cNvSpPr>
              <a:spLocks/>
            </p:cNvSpPr>
            <p:nvPr/>
          </p:nvSpPr>
          <p:spPr bwMode="auto">
            <a:xfrm>
              <a:off x="1777" y="2629"/>
              <a:ext cx="58" cy="55"/>
            </a:xfrm>
            <a:custGeom>
              <a:avLst/>
              <a:gdLst>
                <a:gd name="T0" fmla="*/ 0 w 174"/>
                <a:gd name="T1" fmla="*/ 0 h 167"/>
                <a:gd name="T2" fmla="*/ 0 w 174"/>
                <a:gd name="T3" fmla="*/ 0 h 167"/>
                <a:gd name="T4" fmla="*/ 0 w 174"/>
                <a:gd name="T5" fmla="*/ 0 h 167"/>
                <a:gd name="T6" fmla="*/ 0 w 174"/>
                <a:gd name="T7" fmla="*/ 0 h 167"/>
                <a:gd name="T8" fmla="*/ 0 w 174"/>
                <a:gd name="T9" fmla="*/ 0 h 167"/>
                <a:gd name="T10" fmla="*/ 0 w 174"/>
                <a:gd name="T11" fmla="*/ 0 h 167"/>
                <a:gd name="T12" fmla="*/ 0 w 174"/>
                <a:gd name="T13" fmla="*/ 0 h 167"/>
                <a:gd name="T14" fmla="*/ 0 w 174"/>
                <a:gd name="T15" fmla="*/ 0 h 167"/>
                <a:gd name="T16" fmla="*/ 0 w 174"/>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7"/>
                <a:gd name="T29" fmla="*/ 174 w 174"/>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7">
                  <a:moveTo>
                    <a:pt x="174" y="83"/>
                  </a:moveTo>
                  <a:lnTo>
                    <a:pt x="149" y="25"/>
                  </a:lnTo>
                  <a:lnTo>
                    <a:pt x="86" y="0"/>
                  </a:lnTo>
                  <a:lnTo>
                    <a:pt x="24" y="25"/>
                  </a:lnTo>
                  <a:lnTo>
                    <a:pt x="0" y="83"/>
                  </a:lnTo>
                  <a:lnTo>
                    <a:pt x="24" y="142"/>
                  </a:lnTo>
                  <a:lnTo>
                    <a:pt x="86" y="167"/>
                  </a:lnTo>
                  <a:lnTo>
                    <a:pt x="149" y="142"/>
                  </a:lnTo>
                  <a:lnTo>
                    <a:pt x="174" y="83"/>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38" name="Freeform 136"/>
            <p:cNvSpPr>
              <a:spLocks/>
            </p:cNvSpPr>
            <p:nvPr/>
          </p:nvSpPr>
          <p:spPr bwMode="auto">
            <a:xfrm>
              <a:off x="1848" y="2822"/>
              <a:ext cx="58" cy="56"/>
            </a:xfrm>
            <a:custGeom>
              <a:avLst/>
              <a:gdLst>
                <a:gd name="T0" fmla="*/ 0 w 175"/>
                <a:gd name="T1" fmla="*/ 0 h 168"/>
                <a:gd name="T2" fmla="*/ 0 w 175"/>
                <a:gd name="T3" fmla="*/ 0 h 168"/>
                <a:gd name="T4" fmla="*/ 0 w 175"/>
                <a:gd name="T5" fmla="*/ 0 h 168"/>
                <a:gd name="T6" fmla="*/ 0 w 175"/>
                <a:gd name="T7" fmla="*/ 0 h 168"/>
                <a:gd name="T8" fmla="*/ 0 w 175"/>
                <a:gd name="T9" fmla="*/ 0 h 168"/>
                <a:gd name="T10" fmla="*/ 0 w 175"/>
                <a:gd name="T11" fmla="*/ 0 h 168"/>
                <a:gd name="T12" fmla="*/ 0 w 175"/>
                <a:gd name="T13" fmla="*/ 0 h 168"/>
                <a:gd name="T14" fmla="*/ 0 w 175"/>
                <a:gd name="T15" fmla="*/ 0 h 168"/>
                <a:gd name="T16" fmla="*/ 0 w 175"/>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8"/>
                <a:gd name="T29" fmla="*/ 175 w 175"/>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8">
                  <a:moveTo>
                    <a:pt x="175" y="84"/>
                  </a:moveTo>
                  <a:lnTo>
                    <a:pt x="149" y="26"/>
                  </a:lnTo>
                  <a:lnTo>
                    <a:pt x="87" y="0"/>
                  </a:lnTo>
                  <a:lnTo>
                    <a:pt x="24" y="26"/>
                  </a:lnTo>
                  <a:lnTo>
                    <a:pt x="0" y="84"/>
                  </a:lnTo>
                  <a:lnTo>
                    <a:pt x="24" y="143"/>
                  </a:lnTo>
                  <a:lnTo>
                    <a:pt x="87" y="168"/>
                  </a:lnTo>
                  <a:lnTo>
                    <a:pt x="149" y="143"/>
                  </a:lnTo>
                  <a:lnTo>
                    <a:pt x="175"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39" name="Freeform 137"/>
            <p:cNvSpPr>
              <a:spLocks/>
            </p:cNvSpPr>
            <p:nvPr/>
          </p:nvSpPr>
          <p:spPr bwMode="auto">
            <a:xfrm>
              <a:off x="1825" y="2576"/>
              <a:ext cx="58" cy="56"/>
            </a:xfrm>
            <a:custGeom>
              <a:avLst/>
              <a:gdLst>
                <a:gd name="T0" fmla="*/ 0 w 176"/>
                <a:gd name="T1" fmla="*/ 0 h 168"/>
                <a:gd name="T2" fmla="*/ 0 w 176"/>
                <a:gd name="T3" fmla="*/ 0 h 168"/>
                <a:gd name="T4" fmla="*/ 0 w 176"/>
                <a:gd name="T5" fmla="*/ 0 h 168"/>
                <a:gd name="T6" fmla="*/ 0 w 176"/>
                <a:gd name="T7" fmla="*/ 0 h 168"/>
                <a:gd name="T8" fmla="*/ 0 w 176"/>
                <a:gd name="T9" fmla="*/ 0 h 168"/>
                <a:gd name="T10" fmla="*/ 0 w 176"/>
                <a:gd name="T11" fmla="*/ 0 h 168"/>
                <a:gd name="T12" fmla="*/ 0 w 176"/>
                <a:gd name="T13" fmla="*/ 0 h 168"/>
                <a:gd name="T14" fmla="*/ 0 w 176"/>
                <a:gd name="T15" fmla="*/ 0 h 168"/>
                <a:gd name="T16" fmla="*/ 0 w 176"/>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8"/>
                <a:gd name="T29" fmla="*/ 176 w 176"/>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8">
                  <a:moveTo>
                    <a:pt x="176" y="84"/>
                  </a:moveTo>
                  <a:lnTo>
                    <a:pt x="149" y="26"/>
                  </a:lnTo>
                  <a:lnTo>
                    <a:pt x="87" y="0"/>
                  </a:lnTo>
                  <a:lnTo>
                    <a:pt x="25" y="26"/>
                  </a:lnTo>
                  <a:lnTo>
                    <a:pt x="0" y="84"/>
                  </a:lnTo>
                  <a:lnTo>
                    <a:pt x="25" y="143"/>
                  </a:lnTo>
                  <a:lnTo>
                    <a:pt x="87" y="168"/>
                  </a:lnTo>
                  <a:lnTo>
                    <a:pt x="149" y="143"/>
                  </a:lnTo>
                  <a:lnTo>
                    <a:pt x="176"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40" name="Freeform 138"/>
            <p:cNvSpPr>
              <a:spLocks/>
            </p:cNvSpPr>
            <p:nvPr/>
          </p:nvSpPr>
          <p:spPr bwMode="auto">
            <a:xfrm>
              <a:off x="1911" y="2208"/>
              <a:ext cx="58" cy="56"/>
            </a:xfrm>
            <a:custGeom>
              <a:avLst/>
              <a:gdLst>
                <a:gd name="T0" fmla="*/ 0 w 175"/>
                <a:gd name="T1" fmla="*/ 0 h 168"/>
                <a:gd name="T2" fmla="*/ 0 w 175"/>
                <a:gd name="T3" fmla="*/ 0 h 168"/>
                <a:gd name="T4" fmla="*/ 0 w 175"/>
                <a:gd name="T5" fmla="*/ 0 h 168"/>
                <a:gd name="T6" fmla="*/ 0 w 175"/>
                <a:gd name="T7" fmla="*/ 0 h 168"/>
                <a:gd name="T8" fmla="*/ 0 w 175"/>
                <a:gd name="T9" fmla="*/ 0 h 168"/>
                <a:gd name="T10" fmla="*/ 0 w 175"/>
                <a:gd name="T11" fmla="*/ 0 h 168"/>
                <a:gd name="T12" fmla="*/ 0 w 175"/>
                <a:gd name="T13" fmla="*/ 0 h 168"/>
                <a:gd name="T14" fmla="*/ 0 w 175"/>
                <a:gd name="T15" fmla="*/ 0 h 168"/>
                <a:gd name="T16" fmla="*/ 0 w 175"/>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8"/>
                <a:gd name="T29" fmla="*/ 175 w 175"/>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8">
                  <a:moveTo>
                    <a:pt x="175" y="84"/>
                  </a:moveTo>
                  <a:lnTo>
                    <a:pt x="150" y="26"/>
                  </a:lnTo>
                  <a:lnTo>
                    <a:pt x="88" y="0"/>
                  </a:lnTo>
                  <a:lnTo>
                    <a:pt x="24" y="26"/>
                  </a:lnTo>
                  <a:lnTo>
                    <a:pt x="0" y="84"/>
                  </a:lnTo>
                  <a:lnTo>
                    <a:pt x="24" y="143"/>
                  </a:lnTo>
                  <a:lnTo>
                    <a:pt x="88" y="168"/>
                  </a:lnTo>
                  <a:lnTo>
                    <a:pt x="150" y="143"/>
                  </a:lnTo>
                  <a:lnTo>
                    <a:pt x="175"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41" name="Freeform 139"/>
            <p:cNvSpPr>
              <a:spLocks/>
            </p:cNvSpPr>
            <p:nvPr/>
          </p:nvSpPr>
          <p:spPr bwMode="auto">
            <a:xfrm>
              <a:off x="1711" y="2365"/>
              <a:ext cx="59" cy="56"/>
            </a:xfrm>
            <a:custGeom>
              <a:avLst/>
              <a:gdLst>
                <a:gd name="T0" fmla="*/ 0 w 176"/>
                <a:gd name="T1" fmla="*/ 0 h 168"/>
                <a:gd name="T2" fmla="*/ 0 w 176"/>
                <a:gd name="T3" fmla="*/ 0 h 168"/>
                <a:gd name="T4" fmla="*/ 0 w 176"/>
                <a:gd name="T5" fmla="*/ 0 h 168"/>
                <a:gd name="T6" fmla="*/ 0 w 176"/>
                <a:gd name="T7" fmla="*/ 0 h 168"/>
                <a:gd name="T8" fmla="*/ 0 w 176"/>
                <a:gd name="T9" fmla="*/ 0 h 168"/>
                <a:gd name="T10" fmla="*/ 0 w 176"/>
                <a:gd name="T11" fmla="*/ 0 h 168"/>
                <a:gd name="T12" fmla="*/ 0 w 176"/>
                <a:gd name="T13" fmla="*/ 0 h 168"/>
                <a:gd name="T14" fmla="*/ 0 w 176"/>
                <a:gd name="T15" fmla="*/ 0 h 168"/>
                <a:gd name="T16" fmla="*/ 0 w 176"/>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8"/>
                <a:gd name="T29" fmla="*/ 176 w 176"/>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8">
                  <a:moveTo>
                    <a:pt x="176" y="84"/>
                  </a:moveTo>
                  <a:lnTo>
                    <a:pt x="150" y="25"/>
                  </a:lnTo>
                  <a:lnTo>
                    <a:pt x="88" y="0"/>
                  </a:lnTo>
                  <a:lnTo>
                    <a:pt x="26" y="25"/>
                  </a:lnTo>
                  <a:lnTo>
                    <a:pt x="0" y="84"/>
                  </a:lnTo>
                  <a:lnTo>
                    <a:pt x="26" y="142"/>
                  </a:lnTo>
                  <a:lnTo>
                    <a:pt x="88" y="168"/>
                  </a:lnTo>
                  <a:lnTo>
                    <a:pt x="150" y="142"/>
                  </a:lnTo>
                  <a:lnTo>
                    <a:pt x="176"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42" name="Freeform 140"/>
            <p:cNvSpPr>
              <a:spLocks/>
            </p:cNvSpPr>
            <p:nvPr/>
          </p:nvSpPr>
          <p:spPr bwMode="auto">
            <a:xfrm>
              <a:off x="1903" y="2306"/>
              <a:ext cx="58" cy="56"/>
            </a:xfrm>
            <a:custGeom>
              <a:avLst/>
              <a:gdLst>
                <a:gd name="T0" fmla="*/ 0 w 176"/>
                <a:gd name="T1" fmla="*/ 0 h 168"/>
                <a:gd name="T2" fmla="*/ 0 w 176"/>
                <a:gd name="T3" fmla="*/ 0 h 168"/>
                <a:gd name="T4" fmla="*/ 0 w 176"/>
                <a:gd name="T5" fmla="*/ 0 h 168"/>
                <a:gd name="T6" fmla="*/ 0 w 176"/>
                <a:gd name="T7" fmla="*/ 0 h 168"/>
                <a:gd name="T8" fmla="*/ 0 w 176"/>
                <a:gd name="T9" fmla="*/ 0 h 168"/>
                <a:gd name="T10" fmla="*/ 0 w 176"/>
                <a:gd name="T11" fmla="*/ 0 h 168"/>
                <a:gd name="T12" fmla="*/ 0 w 176"/>
                <a:gd name="T13" fmla="*/ 0 h 168"/>
                <a:gd name="T14" fmla="*/ 0 w 176"/>
                <a:gd name="T15" fmla="*/ 0 h 168"/>
                <a:gd name="T16" fmla="*/ 0 w 176"/>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8"/>
                <a:gd name="T29" fmla="*/ 176 w 176"/>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8">
                  <a:moveTo>
                    <a:pt x="176" y="84"/>
                  </a:moveTo>
                  <a:lnTo>
                    <a:pt x="149" y="25"/>
                  </a:lnTo>
                  <a:lnTo>
                    <a:pt x="88" y="0"/>
                  </a:lnTo>
                  <a:lnTo>
                    <a:pt x="26" y="25"/>
                  </a:lnTo>
                  <a:lnTo>
                    <a:pt x="0" y="84"/>
                  </a:lnTo>
                  <a:lnTo>
                    <a:pt x="26" y="142"/>
                  </a:lnTo>
                  <a:lnTo>
                    <a:pt x="88" y="168"/>
                  </a:lnTo>
                  <a:lnTo>
                    <a:pt x="149" y="142"/>
                  </a:lnTo>
                  <a:lnTo>
                    <a:pt x="176"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43" name="Freeform 141"/>
            <p:cNvSpPr>
              <a:spLocks/>
            </p:cNvSpPr>
            <p:nvPr/>
          </p:nvSpPr>
          <p:spPr bwMode="auto">
            <a:xfrm>
              <a:off x="2001" y="2418"/>
              <a:ext cx="59" cy="56"/>
            </a:xfrm>
            <a:custGeom>
              <a:avLst/>
              <a:gdLst>
                <a:gd name="T0" fmla="*/ 0 w 176"/>
                <a:gd name="T1" fmla="*/ 0 h 168"/>
                <a:gd name="T2" fmla="*/ 0 w 176"/>
                <a:gd name="T3" fmla="*/ 0 h 168"/>
                <a:gd name="T4" fmla="*/ 0 w 176"/>
                <a:gd name="T5" fmla="*/ 0 h 168"/>
                <a:gd name="T6" fmla="*/ 0 w 176"/>
                <a:gd name="T7" fmla="*/ 0 h 168"/>
                <a:gd name="T8" fmla="*/ 0 w 176"/>
                <a:gd name="T9" fmla="*/ 0 h 168"/>
                <a:gd name="T10" fmla="*/ 0 w 176"/>
                <a:gd name="T11" fmla="*/ 0 h 168"/>
                <a:gd name="T12" fmla="*/ 0 w 176"/>
                <a:gd name="T13" fmla="*/ 0 h 168"/>
                <a:gd name="T14" fmla="*/ 0 w 176"/>
                <a:gd name="T15" fmla="*/ 0 h 168"/>
                <a:gd name="T16" fmla="*/ 0 w 176"/>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8"/>
                <a:gd name="T29" fmla="*/ 176 w 176"/>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8">
                  <a:moveTo>
                    <a:pt x="176" y="84"/>
                  </a:moveTo>
                  <a:lnTo>
                    <a:pt x="149" y="26"/>
                  </a:lnTo>
                  <a:lnTo>
                    <a:pt x="87" y="0"/>
                  </a:lnTo>
                  <a:lnTo>
                    <a:pt x="25" y="26"/>
                  </a:lnTo>
                  <a:lnTo>
                    <a:pt x="0" y="84"/>
                  </a:lnTo>
                  <a:lnTo>
                    <a:pt x="25" y="143"/>
                  </a:lnTo>
                  <a:lnTo>
                    <a:pt x="87" y="168"/>
                  </a:lnTo>
                  <a:lnTo>
                    <a:pt x="149" y="143"/>
                  </a:lnTo>
                  <a:lnTo>
                    <a:pt x="176"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44" name="Freeform 142"/>
            <p:cNvSpPr>
              <a:spLocks/>
            </p:cNvSpPr>
            <p:nvPr/>
          </p:nvSpPr>
          <p:spPr bwMode="auto">
            <a:xfrm>
              <a:off x="1878" y="2839"/>
              <a:ext cx="58" cy="56"/>
            </a:xfrm>
            <a:custGeom>
              <a:avLst/>
              <a:gdLst>
                <a:gd name="T0" fmla="*/ 0 w 175"/>
                <a:gd name="T1" fmla="*/ 0 h 168"/>
                <a:gd name="T2" fmla="*/ 0 w 175"/>
                <a:gd name="T3" fmla="*/ 0 h 168"/>
                <a:gd name="T4" fmla="*/ 0 w 175"/>
                <a:gd name="T5" fmla="*/ 0 h 168"/>
                <a:gd name="T6" fmla="*/ 0 w 175"/>
                <a:gd name="T7" fmla="*/ 0 h 168"/>
                <a:gd name="T8" fmla="*/ 0 w 175"/>
                <a:gd name="T9" fmla="*/ 0 h 168"/>
                <a:gd name="T10" fmla="*/ 0 w 175"/>
                <a:gd name="T11" fmla="*/ 0 h 168"/>
                <a:gd name="T12" fmla="*/ 0 w 175"/>
                <a:gd name="T13" fmla="*/ 0 h 168"/>
                <a:gd name="T14" fmla="*/ 0 w 175"/>
                <a:gd name="T15" fmla="*/ 0 h 168"/>
                <a:gd name="T16" fmla="*/ 0 w 175"/>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8"/>
                <a:gd name="T29" fmla="*/ 175 w 175"/>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8">
                  <a:moveTo>
                    <a:pt x="175" y="83"/>
                  </a:moveTo>
                  <a:lnTo>
                    <a:pt x="149" y="24"/>
                  </a:lnTo>
                  <a:lnTo>
                    <a:pt x="87" y="0"/>
                  </a:lnTo>
                  <a:lnTo>
                    <a:pt x="25" y="24"/>
                  </a:lnTo>
                  <a:lnTo>
                    <a:pt x="0" y="83"/>
                  </a:lnTo>
                  <a:lnTo>
                    <a:pt x="25" y="144"/>
                  </a:lnTo>
                  <a:lnTo>
                    <a:pt x="87" y="168"/>
                  </a:lnTo>
                  <a:lnTo>
                    <a:pt x="149" y="144"/>
                  </a:lnTo>
                  <a:lnTo>
                    <a:pt x="175" y="83"/>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45" name="Freeform 143"/>
            <p:cNvSpPr>
              <a:spLocks/>
            </p:cNvSpPr>
            <p:nvPr/>
          </p:nvSpPr>
          <p:spPr bwMode="auto">
            <a:xfrm>
              <a:off x="2164" y="2260"/>
              <a:ext cx="58" cy="56"/>
            </a:xfrm>
            <a:custGeom>
              <a:avLst/>
              <a:gdLst>
                <a:gd name="T0" fmla="*/ 0 w 174"/>
                <a:gd name="T1" fmla="*/ 0 h 167"/>
                <a:gd name="T2" fmla="*/ 0 w 174"/>
                <a:gd name="T3" fmla="*/ 0 h 167"/>
                <a:gd name="T4" fmla="*/ 0 w 174"/>
                <a:gd name="T5" fmla="*/ 0 h 167"/>
                <a:gd name="T6" fmla="*/ 0 w 174"/>
                <a:gd name="T7" fmla="*/ 0 h 167"/>
                <a:gd name="T8" fmla="*/ 0 w 174"/>
                <a:gd name="T9" fmla="*/ 0 h 167"/>
                <a:gd name="T10" fmla="*/ 0 w 174"/>
                <a:gd name="T11" fmla="*/ 0 h 167"/>
                <a:gd name="T12" fmla="*/ 0 w 174"/>
                <a:gd name="T13" fmla="*/ 0 h 167"/>
                <a:gd name="T14" fmla="*/ 0 w 174"/>
                <a:gd name="T15" fmla="*/ 0 h 167"/>
                <a:gd name="T16" fmla="*/ 0 w 174"/>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7"/>
                <a:gd name="T29" fmla="*/ 174 w 174"/>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7">
                  <a:moveTo>
                    <a:pt x="174" y="83"/>
                  </a:moveTo>
                  <a:lnTo>
                    <a:pt x="149" y="25"/>
                  </a:lnTo>
                  <a:lnTo>
                    <a:pt x="86" y="0"/>
                  </a:lnTo>
                  <a:lnTo>
                    <a:pt x="24" y="25"/>
                  </a:lnTo>
                  <a:lnTo>
                    <a:pt x="0" y="83"/>
                  </a:lnTo>
                  <a:lnTo>
                    <a:pt x="24" y="142"/>
                  </a:lnTo>
                  <a:lnTo>
                    <a:pt x="86" y="167"/>
                  </a:lnTo>
                  <a:lnTo>
                    <a:pt x="149" y="142"/>
                  </a:lnTo>
                  <a:lnTo>
                    <a:pt x="174" y="83"/>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46" name="Freeform 144"/>
            <p:cNvSpPr>
              <a:spLocks/>
            </p:cNvSpPr>
            <p:nvPr/>
          </p:nvSpPr>
          <p:spPr bwMode="auto">
            <a:xfrm>
              <a:off x="2312" y="2103"/>
              <a:ext cx="58" cy="55"/>
            </a:xfrm>
            <a:custGeom>
              <a:avLst/>
              <a:gdLst>
                <a:gd name="T0" fmla="*/ 0 w 175"/>
                <a:gd name="T1" fmla="*/ 0 h 167"/>
                <a:gd name="T2" fmla="*/ 0 w 175"/>
                <a:gd name="T3" fmla="*/ 0 h 167"/>
                <a:gd name="T4" fmla="*/ 0 w 175"/>
                <a:gd name="T5" fmla="*/ 0 h 167"/>
                <a:gd name="T6" fmla="*/ 0 w 175"/>
                <a:gd name="T7" fmla="*/ 0 h 167"/>
                <a:gd name="T8" fmla="*/ 0 w 175"/>
                <a:gd name="T9" fmla="*/ 0 h 167"/>
                <a:gd name="T10" fmla="*/ 0 w 175"/>
                <a:gd name="T11" fmla="*/ 0 h 167"/>
                <a:gd name="T12" fmla="*/ 0 w 175"/>
                <a:gd name="T13" fmla="*/ 0 h 167"/>
                <a:gd name="T14" fmla="*/ 0 w 175"/>
                <a:gd name="T15" fmla="*/ 0 h 167"/>
                <a:gd name="T16" fmla="*/ 0 w 175"/>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7"/>
                <a:gd name="T29" fmla="*/ 175 w 175"/>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7">
                  <a:moveTo>
                    <a:pt x="175" y="84"/>
                  </a:moveTo>
                  <a:lnTo>
                    <a:pt x="149" y="25"/>
                  </a:lnTo>
                  <a:lnTo>
                    <a:pt x="86" y="0"/>
                  </a:lnTo>
                  <a:lnTo>
                    <a:pt x="24" y="25"/>
                  </a:lnTo>
                  <a:lnTo>
                    <a:pt x="0" y="84"/>
                  </a:lnTo>
                  <a:lnTo>
                    <a:pt x="24" y="142"/>
                  </a:lnTo>
                  <a:lnTo>
                    <a:pt x="86" y="167"/>
                  </a:lnTo>
                  <a:lnTo>
                    <a:pt x="149" y="142"/>
                  </a:lnTo>
                  <a:lnTo>
                    <a:pt x="175"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47" name="Freeform 145"/>
            <p:cNvSpPr>
              <a:spLocks/>
            </p:cNvSpPr>
            <p:nvPr/>
          </p:nvSpPr>
          <p:spPr bwMode="auto">
            <a:xfrm>
              <a:off x="2356" y="1945"/>
              <a:ext cx="59" cy="56"/>
            </a:xfrm>
            <a:custGeom>
              <a:avLst/>
              <a:gdLst>
                <a:gd name="T0" fmla="*/ 0 w 175"/>
                <a:gd name="T1" fmla="*/ 0 h 168"/>
                <a:gd name="T2" fmla="*/ 0 w 175"/>
                <a:gd name="T3" fmla="*/ 0 h 168"/>
                <a:gd name="T4" fmla="*/ 0 w 175"/>
                <a:gd name="T5" fmla="*/ 0 h 168"/>
                <a:gd name="T6" fmla="*/ 0 w 175"/>
                <a:gd name="T7" fmla="*/ 0 h 168"/>
                <a:gd name="T8" fmla="*/ 0 w 175"/>
                <a:gd name="T9" fmla="*/ 0 h 168"/>
                <a:gd name="T10" fmla="*/ 0 w 175"/>
                <a:gd name="T11" fmla="*/ 0 h 168"/>
                <a:gd name="T12" fmla="*/ 0 w 175"/>
                <a:gd name="T13" fmla="*/ 0 h 168"/>
                <a:gd name="T14" fmla="*/ 0 w 175"/>
                <a:gd name="T15" fmla="*/ 0 h 168"/>
                <a:gd name="T16" fmla="*/ 0 w 175"/>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8"/>
                <a:gd name="T29" fmla="*/ 175 w 175"/>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8">
                  <a:moveTo>
                    <a:pt x="175" y="84"/>
                  </a:moveTo>
                  <a:lnTo>
                    <a:pt x="149" y="25"/>
                  </a:lnTo>
                  <a:lnTo>
                    <a:pt x="86" y="0"/>
                  </a:lnTo>
                  <a:lnTo>
                    <a:pt x="24" y="25"/>
                  </a:lnTo>
                  <a:lnTo>
                    <a:pt x="0" y="84"/>
                  </a:lnTo>
                  <a:lnTo>
                    <a:pt x="24" y="142"/>
                  </a:lnTo>
                  <a:lnTo>
                    <a:pt x="86" y="168"/>
                  </a:lnTo>
                  <a:lnTo>
                    <a:pt x="149" y="142"/>
                  </a:lnTo>
                  <a:lnTo>
                    <a:pt x="175"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48" name="Freeform 146"/>
            <p:cNvSpPr>
              <a:spLocks/>
            </p:cNvSpPr>
            <p:nvPr/>
          </p:nvSpPr>
          <p:spPr bwMode="auto">
            <a:xfrm>
              <a:off x="2420" y="2066"/>
              <a:ext cx="59" cy="56"/>
            </a:xfrm>
            <a:custGeom>
              <a:avLst/>
              <a:gdLst>
                <a:gd name="T0" fmla="*/ 0 w 176"/>
                <a:gd name="T1" fmla="*/ 0 h 167"/>
                <a:gd name="T2" fmla="*/ 0 w 176"/>
                <a:gd name="T3" fmla="*/ 0 h 167"/>
                <a:gd name="T4" fmla="*/ 0 w 176"/>
                <a:gd name="T5" fmla="*/ 0 h 167"/>
                <a:gd name="T6" fmla="*/ 0 w 176"/>
                <a:gd name="T7" fmla="*/ 0 h 167"/>
                <a:gd name="T8" fmla="*/ 0 w 176"/>
                <a:gd name="T9" fmla="*/ 0 h 167"/>
                <a:gd name="T10" fmla="*/ 0 w 176"/>
                <a:gd name="T11" fmla="*/ 0 h 167"/>
                <a:gd name="T12" fmla="*/ 0 w 176"/>
                <a:gd name="T13" fmla="*/ 0 h 167"/>
                <a:gd name="T14" fmla="*/ 0 w 176"/>
                <a:gd name="T15" fmla="*/ 0 h 167"/>
                <a:gd name="T16" fmla="*/ 0 w 176"/>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7"/>
                <a:gd name="T29" fmla="*/ 176 w 176"/>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7">
                  <a:moveTo>
                    <a:pt x="176" y="83"/>
                  </a:moveTo>
                  <a:lnTo>
                    <a:pt x="149" y="25"/>
                  </a:lnTo>
                  <a:lnTo>
                    <a:pt x="87" y="0"/>
                  </a:lnTo>
                  <a:lnTo>
                    <a:pt x="25" y="25"/>
                  </a:lnTo>
                  <a:lnTo>
                    <a:pt x="0" y="83"/>
                  </a:lnTo>
                  <a:lnTo>
                    <a:pt x="25" y="142"/>
                  </a:lnTo>
                  <a:lnTo>
                    <a:pt x="87" y="167"/>
                  </a:lnTo>
                  <a:lnTo>
                    <a:pt x="149" y="142"/>
                  </a:lnTo>
                  <a:lnTo>
                    <a:pt x="176" y="83"/>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49" name="Freeform 147"/>
            <p:cNvSpPr>
              <a:spLocks/>
            </p:cNvSpPr>
            <p:nvPr/>
          </p:nvSpPr>
          <p:spPr bwMode="auto">
            <a:xfrm>
              <a:off x="2430" y="2602"/>
              <a:ext cx="58" cy="56"/>
            </a:xfrm>
            <a:custGeom>
              <a:avLst/>
              <a:gdLst>
                <a:gd name="T0" fmla="*/ 0 w 174"/>
                <a:gd name="T1" fmla="*/ 0 h 167"/>
                <a:gd name="T2" fmla="*/ 0 w 174"/>
                <a:gd name="T3" fmla="*/ 0 h 167"/>
                <a:gd name="T4" fmla="*/ 0 w 174"/>
                <a:gd name="T5" fmla="*/ 0 h 167"/>
                <a:gd name="T6" fmla="*/ 0 w 174"/>
                <a:gd name="T7" fmla="*/ 0 h 167"/>
                <a:gd name="T8" fmla="*/ 0 w 174"/>
                <a:gd name="T9" fmla="*/ 0 h 167"/>
                <a:gd name="T10" fmla="*/ 0 w 174"/>
                <a:gd name="T11" fmla="*/ 0 h 167"/>
                <a:gd name="T12" fmla="*/ 0 w 174"/>
                <a:gd name="T13" fmla="*/ 0 h 167"/>
                <a:gd name="T14" fmla="*/ 0 w 174"/>
                <a:gd name="T15" fmla="*/ 0 h 167"/>
                <a:gd name="T16" fmla="*/ 0 w 174"/>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7"/>
                <a:gd name="T29" fmla="*/ 174 w 174"/>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7">
                  <a:moveTo>
                    <a:pt x="174" y="84"/>
                  </a:moveTo>
                  <a:lnTo>
                    <a:pt x="149" y="25"/>
                  </a:lnTo>
                  <a:lnTo>
                    <a:pt x="87" y="0"/>
                  </a:lnTo>
                  <a:lnTo>
                    <a:pt x="24" y="25"/>
                  </a:lnTo>
                  <a:lnTo>
                    <a:pt x="0" y="84"/>
                  </a:lnTo>
                  <a:lnTo>
                    <a:pt x="24" y="142"/>
                  </a:lnTo>
                  <a:lnTo>
                    <a:pt x="87" y="167"/>
                  </a:lnTo>
                  <a:lnTo>
                    <a:pt x="149" y="142"/>
                  </a:lnTo>
                  <a:lnTo>
                    <a:pt x="174"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50" name="Freeform 148"/>
            <p:cNvSpPr>
              <a:spLocks/>
            </p:cNvSpPr>
            <p:nvPr/>
          </p:nvSpPr>
          <p:spPr bwMode="auto">
            <a:xfrm>
              <a:off x="2459" y="2253"/>
              <a:ext cx="58" cy="56"/>
            </a:xfrm>
            <a:custGeom>
              <a:avLst/>
              <a:gdLst>
                <a:gd name="T0" fmla="*/ 0 w 175"/>
                <a:gd name="T1" fmla="*/ 0 h 168"/>
                <a:gd name="T2" fmla="*/ 0 w 175"/>
                <a:gd name="T3" fmla="*/ 0 h 168"/>
                <a:gd name="T4" fmla="*/ 0 w 175"/>
                <a:gd name="T5" fmla="*/ 0 h 168"/>
                <a:gd name="T6" fmla="*/ 0 w 175"/>
                <a:gd name="T7" fmla="*/ 0 h 168"/>
                <a:gd name="T8" fmla="*/ 0 w 175"/>
                <a:gd name="T9" fmla="*/ 0 h 168"/>
                <a:gd name="T10" fmla="*/ 0 w 175"/>
                <a:gd name="T11" fmla="*/ 0 h 168"/>
                <a:gd name="T12" fmla="*/ 0 w 175"/>
                <a:gd name="T13" fmla="*/ 0 h 168"/>
                <a:gd name="T14" fmla="*/ 0 w 175"/>
                <a:gd name="T15" fmla="*/ 0 h 168"/>
                <a:gd name="T16" fmla="*/ 0 w 175"/>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8"/>
                <a:gd name="T29" fmla="*/ 175 w 175"/>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8">
                  <a:moveTo>
                    <a:pt x="175" y="83"/>
                  </a:moveTo>
                  <a:lnTo>
                    <a:pt x="149" y="24"/>
                  </a:lnTo>
                  <a:lnTo>
                    <a:pt x="87" y="0"/>
                  </a:lnTo>
                  <a:lnTo>
                    <a:pt x="25" y="24"/>
                  </a:lnTo>
                  <a:lnTo>
                    <a:pt x="0" y="83"/>
                  </a:lnTo>
                  <a:lnTo>
                    <a:pt x="25" y="144"/>
                  </a:lnTo>
                  <a:lnTo>
                    <a:pt x="87" y="168"/>
                  </a:lnTo>
                  <a:lnTo>
                    <a:pt x="149" y="144"/>
                  </a:lnTo>
                  <a:lnTo>
                    <a:pt x="175" y="83"/>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51" name="Freeform 149"/>
            <p:cNvSpPr>
              <a:spLocks/>
            </p:cNvSpPr>
            <p:nvPr/>
          </p:nvSpPr>
          <p:spPr bwMode="auto">
            <a:xfrm>
              <a:off x="2548" y="2418"/>
              <a:ext cx="58" cy="56"/>
            </a:xfrm>
            <a:custGeom>
              <a:avLst/>
              <a:gdLst>
                <a:gd name="T0" fmla="*/ 0 w 175"/>
                <a:gd name="T1" fmla="*/ 0 h 168"/>
                <a:gd name="T2" fmla="*/ 0 w 175"/>
                <a:gd name="T3" fmla="*/ 0 h 168"/>
                <a:gd name="T4" fmla="*/ 0 w 175"/>
                <a:gd name="T5" fmla="*/ 0 h 168"/>
                <a:gd name="T6" fmla="*/ 0 w 175"/>
                <a:gd name="T7" fmla="*/ 0 h 168"/>
                <a:gd name="T8" fmla="*/ 0 w 175"/>
                <a:gd name="T9" fmla="*/ 0 h 168"/>
                <a:gd name="T10" fmla="*/ 0 w 175"/>
                <a:gd name="T11" fmla="*/ 0 h 168"/>
                <a:gd name="T12" fmla="*/ 0 w 175"/>
                <a:gd name="T13" fmla="*/ 0 h 168"/>
                <a:gd name="T14" fmla="*/ 0 w 175"/>
                <a:gd name="T15" fmla="*/ 0 h 168"/>
                <a:gd name="T16" fmla="*/ 0 w 175"/>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8"/>
                <a:gd name="T29" fmla="*/ 175 w 175"/>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8">
                  <a:moveTo>
                    <a:pt x="175" y="84"/>
                  </a:moveTo>
                  <a:lnTo>
                    <a:pt x="149" y="26"/>
                  </a:lnTo>
                  <a:lnTo>
                    <a:pt x="87" y="0"/>
                  </a:lnTo>
                  <a:lnTo>
                    <a:pt x="24" y="26"/>
                  </a:lnTo>
                  <a:lnTo>
                    <a:pt x="0" y="84"/>
                  </a:lnTo>
                  <a:lnTo>
                    <a:pt x="24" y="143"/>
                  </a:lnTo>
                  <a:lnTo>
                    <a:pt x="87" y="168"/>
                  </a:lnTo>
                  <a:lnTo>
                    <a:pt x="149" y="143"/>
                  </a:lnTo>
                  <a:lnTo>
                    <a:pt x="175"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52" name="Freeform 150"/>
            <p:cNvSpPr>
              <a:spLocks/>
            </p:cNvSpPr>
            <p:nvPr/>
          </p:nvSpPr>
          <p:spPr bwMode="auto">
            <a:xfrm>
              <a:off x="2726" y="2578"/>
              <a:ext cx="59" cy="56"/>
            </a:xfrm>
            <a:custGeom>
              <a:avLst/>
              <a:gdLst>
                <a:gd name="T0" fmla="*/ 0 w 176"/>
                <a:gd name="T1" fmla="*/ 0 h 169"/>
                <a:gd name="T2" fmla="*/ 0 w 176"/>
                <a:gd name="T3" fmla="*/ 0 h 169"/>
                <a:gd name="T4" fmla="*/ 0 w 176"/>
                <a:gd name="T5" fmla="*/ 0 h 169"/>
                <a:gd name="T6" fmla="*/ 0 w 176"/>
                <a:gd name="T7" fmla="*/ 0 h 169"/>
                <a:gd name="T8" fmla="*/ 0 w 176"/>
                <a:gd name="T9" fmla="*/ 0 h 169"/>
                <a:gd name="T10" fmla="*/ 0 w 176"/>
                <a:gd name="T11" fmla="*/ 0 h 169"/>
                <a:gd name="T12" fmla="*/ 0 w 176"/>
                <a:gd name="T13" fmla="*/ 0 h 169"/>
                <a:gd name="T14" fmla="*/ 0 w 176"/>
                <a:gd name="T15" fmla="*/ 0 h 169"/>
                <a:gd name="T16" fmla="*/ 0 w 176"/>
                <a:gd name="T17" fmla="*/ 0 h 1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9"/>
                <a:gd name="T29" fmla="*/ 176 w 176"/>
                <a:gd name="T30" fmla="*/ 169 h 1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9">
                  <a:moveTo>
                    <a:pt x="176" y="84"/>
                  </a:moveTo>
                  <a:lnTo>
                    <a:pt x="149" y="24"/>
                  </a:lnTo>
                  <a:lnTo>
                    <a:pt x="87" y="0"/>
                  </a:lnTo>
                  <a:lnTo>
                    <a:pt x="24" y="24"/>
                  </a:lnTo>
                  <a:lnTo>
                    <a:pt x="0" y="84"/>
                  </a:lnTo>
                  <a:lnTo>
                    <a:pt x="24" y="145"/>
                  </a:lnTo>
                  <a:lnTo>
                    <a:pt x="87" y="169"/>
                  </a:lnTo>
                  <a:lnTo>
                    <a:pt x="149" y="145"/>
                  </a:lnTo>
                  <a:lnTo>
                    <a:pt x="176"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53" name="Freeform 151"/>
            <p:cNvSpPr>
              <a:spLocks/>
            </p:cNvSpPr>
            <p:nvPr/>
          </p:nvSpPr>
          <p:spPr bwMode="auto">
            <a:xfrm>
              <a:off x="2759" y="2821"/>
              <a:ext cx="59" cy="55"/>
            </a:xfrm>
            <a:custGeom>
              <a:avLst/>
              <a:gdLst>
                <a:gd name="T0" fmla="*/ 0 w 175"/>
                <a:gd name="T1" fmla="*/ 0 h 167"/>
                <a:gd name="T2" fmla="*/ 0 w 175"/>
                <a:gd name="T3" fmla="*/ 0 h 167"/>
                <a:gd name="T4" fmla="*/ 0 w 175"/>
                <a:gd name="T5" fmla="*/ 0 h 167"/>
                <a:gd name="T6" fmla="*/ 0 w 175"/>
                <a:gd name="T7" fmla="*/ 0 h 167"/>
                <a:gd name="T8" fmla="*/ 0 w 175"/>
                <a:gd name="T9" fmla="*/ 0 h 167"/>
                <a:gd name="T10" fmla="*/ 0 w 175"/>
                <a:gd name="T11" fmla="*/ 0 h 167"/>
                <a:gd name="T12" fmla="*/ 0 w 175"/>
                <a:gd name="T13" fmla="*/ 0 h 167"/>
                <a:gd name="T14" fmla="*/ 0 w 175"/>
                <a:gd name="T15" fmla="*/ 0 h 167"/>
                <a:gd name="T16" fmla="*/ 0 w 175"/>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7"/>
                <a:gd name="T29" fmla="*/ 175 w 175"/>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7">
                  <a:moveTo>
                    <a:pt x="175" y="83"/>
                  </a:moveTo>
                  <a:lnTo>
                    <a:pt x="150" y="25"/>
                  </a:lnTo>
                  <a:lnTo>
                    <a:pt x="87" y="0"/>
                  </a:lnTo>
                  <a:lnTo>
                    <a:pt x="25" y="25"/>
                  </a:lnTo>
                  <a:lnTo>
                    <a:pt x="0" y="83"/>
                  </a:lnTo>
                  <a:lnTo>
                    <a:pt x="25" y="142"/>
                  </a:lnTo>
                  <a:lnTo>
                    <a:pt x="87" y="167"/>
                  </a:lnTo>
                  <a:lnTo>
                    <a:pt x="150" y="142"/>
                  </a:lnTo>
                  <a:lnTo>
                    <a:pt x="175" y="83"/>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54" name="Freeform 152"/>
            <p:cNvSpPr>
              <a:spLocks/>
            </p:cNvSpPr>
            <p:nvPr/>
          </p:nvSpPr>
          <p:spPr bwMode="auto">
            <a:xfrm>
              <a:off x="2813" y="2234"/>
              <a:ext cx="58" cy="56"/>
            </a:xfrm>
            <a:custGeom>
              <a:avLst/>
              <a:gdLst>
                <a:gd name="T0" fmla="*/ 0 w 175"/>
                <a:gd name="T1" fmla="*/ 0 h 168"/>
                <a:gd name="T2" fmla="*/ 0 w 175"/>
                <a:gd name="T3" fmla="*/ 0 h 168"/>
                <a:gd name="T4" fmla="*/ 0 w 175"/>
                <a:gd name="T5" fmla="*/ 0 h 168"/>
                <a:gd name="T6" fmla="*/ 0 w 175"/>
                <a:gd name="T7" fmla="*/ 0 h 168"/>
                <a:gd name="T8" fmla="*/ 0 w 175"/>
                <a:gd name="T9" fmla="*/ 0 h 168"/>
                <a:gd name="T10" fmla="*/ 0 w 175"/>
                <a:gd name="T11" fmla="*/ 0 h 168"/>
                <a:gd name="T12" fmla="*/ 0 w 175"/>
                <a:gd name="T13" fmla="*/ 0 h 168"/>
                <a:gd name="T14" fmla="*/ 0 w 175"/>
                <a:gd name="T15" fmla="*/ 0 h 168"/>
                <a:gd name="T16" fmla="*/ 0 w 175"/>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8"/>
                <a:gd name="T29" fmla="*/ 175 w 175"/>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8">
                  <a:moveTo>
                    <a:pt x="175" y="84"/>
                  </a:moveTo>
                  <a:lnTo>
                    <a:pt x="150" y="26"/>
                  </a:lnTo>
                  <a:lnTo>
                    <a:pt x="87" y="0"/>
                  </a:lnTo>
                  <a:lnTo>
                    <a:pt x="25" y="26"/>
                  </a:lnTo>
                  <a:lnTo>
                    <a:pt x="0" y="84"/>
                  </a:lnTo>
                  <a:lnTo>
                    <a:pt x="25" y="143"/>
                  </a:lnTo>
                  <a:lnTo>
                    <a:pt x="87" y="168"/>
                  </a:lnTo>
                  <a:lnTo>
                    <a:pt x="150" y="143"/>
                  </a:lnTo>
                  <a:lnTo>
                    <a:pt x="175"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55" name="Freeform 153"/>
            <p:cNvSpPr>
              <a:spLocks/>
            </p:cNvSpPr>
            <p:nvPr/>
          </p:nvSpPr>
          <p:spPr bwMode="auto">
            <a:xfrm>
              <a:off x="2831" y="2171"/>
              <a:ext cx="58" cy="56"/>
            </a:xfrm>
            <a:custGeom>
              <a:avLst/>
              <a:gdLst>
                <a:gd name="T0" fmla="*/ 0 w 175"/>
                <a:gd name="T1" fmla="*/ 0 h 168"/>
                <a:gd name="T2" fmla="*/ 0 w 175"/>
                <a:gd name="T3" fmla="*/ 0 h 168"/>
                <a:gd name="T4" fmla="*/ 0 w 175"/>
                <a:gd name="T5" fmla="*/ 0 h 168"/>
                <a:gd name="T6" fmla="*/ 0 w 175"/>
                <a:gd name="T7" fmla="*/ 0 h 168"/>
                <a:gd name="T8" fmla="*/ 0 w 175"/>
                <a:gd name="T9" fmla="*/ 0 h 168"/>
                <a:gd name="T10" fmla="*/ 0 w 175"/>
                <a:gd name="T11" fmla="*/ 0 h 168"/>
                <a:gd name="T12" fmla="*/ 0 w 175"/>
                <a:gd name="T13" fmla="*/ 0 h 168"/>
                <a:gd name="T14" fmla="*/ 0 w 175"/>
                <a:gd name="T15" fmla="*/ 0 h 168"/>
                <a:gd name="T16" fmla="*/ 0 w 175"/>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8"/>
                <a:gd name="T29" fmla="*/ 175 w 175"/>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8">
                  <a:moveTo>
                    <a:pt x="175" y="84"/>
                  </a:moveTo>
                  <a:lnTo>
                    <a:pt x="150" y="25"/>
                  </a:lnTo>
                  <a:lnTo>
                    <a:pt x="86" y="0"/>
                  </a:lnTo>
                  <a:lnTo>
                    <a:pt x="24" y="25"/>
                  </a:lnTo>
                  <a:lnTo>
                    <a:pt x="0" y="84"/>
                  </a:lnTo>
                  <a:lnTo>
                    <a:pt x="24" y="142"/>
                  </a:lnTo>
                  <a:lnTo>
                    <a:pt x="86" y="168"/>
                  </a:lnTo>
                  <a:lnTo>
                    <a:pt x="150" y="142"/>
                  </a:lnTo>
                  <a:lnTo>
                    <a:pt x="175"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56" name="Freeform 154"/>
            <p:cNvSpPr>
              <a:spLocks/>
            </p:cNvSpPr>
            <p:nvPr/>
          </p:nvSpPr>
          <p:spPr bwMode="auto">
            <a:xfrm>
              <a:off x="2827" y="2194"/>
              <a:ext cx="58" cy="56"/>
            </a:xfrm>
            <a:custGeom>
              <a:avLst/>
              <a:gdLst>
                <a:gd name="T0" fmla="*/ 0 w 175"/>
                <a:gd name="T1" fmla="*/ 0 h 168"/>
                <a:gd name="T2" fmla="*/ 0 w 175"/>
                <a:gd name="T3" fmla="*/ 0 h 168"/>
                <a:gd name="T4" fmla="*/ 0 w 175"/>
                <a:gd name="T5" fmla="*/ 0 h 168"/>
                <a:gd name="T6" fmla="*/ 0 w 175"/>
                <a:gd name="T7" fmla="*/ 0 h 168"/>
                <a:gd name="T8" fmla="*/ 0 w 175"/>
                <a:gd name="T9" fmla="*/ 0 h 168"/>
                <a:gd name="T10" fmla="*/ 0 w 175"/>
                <a:gd name="T11" fmla="*/ 0 h 168"/>
                <a:gd name="T12" fmla="*/ 0 w 175"/>
                <a:gd name="T13" fmla="*/ 0 h 168"/>
                <a:gd name="T14" fmla="*/ 0 w 175"/>
                <a:gd name="T15" fmla="*/ 0 h 168"/>
                <a:gd name="T16" fmla="*/ 0 w 175"/>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8"/>
                <a:gd name="T29" fmla="*/ 175 w 175"/>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8">
                  <a:moveTo>
                    <a:pt x="175" y="84"/>
                  </a:moveTo>
                  <a:lnTo>
                    <a:pt x="149" y="25"/>
                  </a:lnTo>
                  <a:lnTo>
                    <a:pt x="87" y="0"/>
                  </a:lnTo>
                  <a:lnTo>
                    <a:pt x="24" y="25"/>
                  </a:lnTo>
                  <a:lnTo>
                    <a:pt x="0" y="84"/>
                  </a:lnTo>
                  <a:lnTo>
                    <a:pt x="24" y="142"/>
                  </a:lnTo>
                  <a:lnTo>
                    <a:pt x="87" y="168"/>
                  </a:lnTo>
                  <a:lnTo>
                    <a:pt x="149" y="142"/>
                  </a:lnTo>
                  <a:lnTo>
                    <a:pt x="175"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57" name="Freeform 155"/>
            <p:cNvSpPr>
              <a:spLocks/>
            </p:cNvSpPr>
            <p:nvPr/>
          </p:nvSpPr>
          <p:spPr bwMode="auto">
            <a:xfrm>
              <a:off x="2851" y="2397"/>
              <a:ext cx="59" cy="56"/>
            </a:xfrm>
            <a:custGeom>
              <a:avLst/>
              <a:gdLst>
                <a:gd name="T0" fmla="*/ 0 w 176"/>
                <a:gd name="T1" fmla="*/ 0 h 167"/>
                <a:gd name="T2" fmla="*/ 0 w 176"/>
                <a:gd name="T3" fmla="*/ 0 h 167"/>
                <a:gd name="T4" fmla="*/ 0 w 176"/>
                <a:gd name="T5" fmla="*/ 0 h 167"/>
                <a:gd name="T6" fmla="*/ 0 w 176"/>
                <a:gd name="T7" fmla="*/ 0 h 167"/>
                <a:gd name="T8" fmla="*/ 0 w 176"/>
                <a:gd name="T9" fmla="*/ 0 h 167"/>
                <a:gd name="T10" fmla="*/ 0 w 176"/>
                <a:gd name="T11" fmla="*/ 0 h 167"/>
                <a:gd name="T12" fmla="*/ 0 w 176"/>
                <a:gd name="T13" fmla="*/ 0 h 167"/>
                <a:gd name="T14" fmla="*/ 0 w 176"/>
                <a:gd name="T15" fmla="*/ 0 h 167"/>
                <a:gd name="T16" fmla="*/ 0 w 176"/>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7"/>
                <a:gd name="T29" fmla="*/ 176 w 176"/>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7">
                  <a:moveTo>
                    <a:pt x="176" y="84"/>
                  </a:moveTo>
                  <a:lnTo>
                    <a:pt x="149" y="24"/>
                  </a:lnTo>
                  <a:lnTo>
                    <a:pt x="87" y="0"/>
                  </a:lnTo>
                  <a:lnTo>
                    <a:pt x="24" y="24"/>
                  </a:lnTo>
                  <a:lnTo>
                    <a:pt x="0" y="84"/>
                  </a:lnTo>
                  <a:lnTo>
                    <a:pt x="24" y="142"/>
                  </a:lnTo>
                  <a:lnTo>
                    <a:pt x="87" y="167"/>
                  </a:lnTo>
                  <a:lnTo>
                    <a:pt x="149" y="142"/>
                  </a:lnTo>
                  <a:lnTo>
                    <a:pt x="176"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58" name="Freeform 156"/>
            <p:cNvSpPr>
              <a:spLocks/>
            </p:cNvSpPr>
            <p:nvPr/>
          </p:nvSpPr>
          <p:spPr bwMode="auto">
            <a:xfrm>
              <a:off x="2892" y="2313"/>
              <a:ext cx="58" cy="55"/>
            </a:xfrm>
            <a:custGeom>
              <a:avLst/>
              <a:gdLst>
                <a:gd name="T0" fmla="*/ 0 w 174"/>
                <a:gd name="T1" fmla="*/ 0 h 166"/>
                <a:gd name="T2" fmla="*/ 0 w 174"/>
                <a:gd name="T3" fmla="*/ 0 h 166"/>
                <a:gd name="T4" fmla="*/ 0 w 174"/>
                <a:gd name="T5" fmla="*/ 0 h 166"/>
                <a:gd name="T6" fmla="*/ 0 w 174"/>
                <a:gd name="T7" fmla="*/ 0 h 166"/>
                <a:gd name="T8" fmla="*/ 0 w 174"/>
                <a:gd name="T9" fmla="*/ 0 h 166"/>
                <a:gd name="T10" fmla="*/ 0 w 174"/>
                <a:gd name="T11" fmla="*/ 0 h 166"/>
                <a:gd name="T12" fmla="*/ 0 w 174"/>
                <a:gd name="T13" fmla="*/ 0 h 166"/>
                <a:gd name="T14" fmla="*/ 0 w 174"/>
                <a:gd name="T15" fmla="*/ 0 h 166"/>
                <a:gd name="T16" fmla="*/ 0 w 174"/>
                <a:gd name="T17" fmla="*/ 0 h 1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6"/>
                <a:gd name="T29" fmla="*/ 174 w 174"/>
                <a:gd name="T30" fmla="*/ 166 h 1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6">
                  <a:moveTo>
                    <a:pt x="174" y="84"/>
                  </a:moveTo>
                  <a:lnTo>
                    <a:pt x="149" y="24"/>
                  </a:lnTo>
                  <a:lnTo>
                    <a:pt x="86" y="0"/>
                  </a:lnTo>
                  <a:lnTo>
                    <a:pt x="24" y="24"/>
                  </a:lnTo>
                  <a:lnTo>
                    <a:pt x="0" y="84"/>
                  </a:lnTo>
                  <a:lnTo>
                    <a:pt x="24" y="141"/>
                  </a:lnTo>
                  <a:lnTo>
                    <a:pt x="86" y="166"/>
                  </a:lnTo>
                  <a:lnTo>
                    <a:pt x="149" y="141"/>
                  </a:lnTo>
                  <a:lnTo>
                    <a:pt x="174"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59" name="Freeform 157"/>
            <p:cNvSpPr>
              <a:spLocks/>
            </p:cNvSpPr>
            <p:nvPr/>
          </p:nvSpPr>
          <p:spPr bwMode="auto">
            <a:xfrm>
              <a:off x="3197" y="1577"/>
              <a:ext cx="59" cy="55"/>
            </a:xfrm>
            <a:custGeom>
              <a:avLst/>
              <a:gdLst>
                <a:gd name="T0" fmla="*/ 0 w 175"/>
                <a:gd name="T1" fmla="*/ 0 h 166"/>
                <a:gd name="T2" fmla="*/ 0 w 175"/>
                <a:gd name="T3" fmla="*/ 0 h 166"/>
                <a:gd name="T4" fmla="*/ 0 w 175"/>
                <a:gd name="T5" fmla="*/ 0 h 166"/>
                <a:gd name="T6" fmla="*/ 0 w 175"/>
                <a:gd name="T7" fmla="*/ 0 h 166"/>
                <a:gd name="T8" fmla="*/ 0 w 175"/>
                <a:gd name="T9" fmla="*/ 0 h 166"/>
                <a:gd name="T10" fmla="*/ 0 w 175"/>
                <a:gd name="T11" fmla="*/ 0 h 166"/>
                <a:gd name="T12" fmla="*/ 0 w 175"/>
                <a:gd name="T13" fmla="*/ 0 h 166"/>
                <a:gd name="T14" fmla="*/ 0 w 175"/>
                <a:gd name="T15" fmla="*/ 0 h 166"/>
                <a:gd name="T16" fmla="*/ 0 w 175"/>
                <a:gd name="T17" fmla="*/ 0 h 1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6"/>
                <a:gd name="T29" fmla="*/ 175 w 175"/>
                <a:gd name="T30" fmla="*/ 166 h 1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6">
                  <a:moveTo>
                    <a:pt x="175" y="84"/>
                  </a:moveTo>
                  <a:lnTo>
                    <a:pt x="150" y="24"/>
                  </a:lnTo>
                  <a:lnTo>
                    <a:pt x="87" y="0"/>
                  </a:lnTo>
                  <a:lnTo>
                    <a:pt x="24" y="24"/>
                  </a:lnTo>
                  <a:lnTo>
                    <a:pt x="0" y="84"/>
                  </a:lnTo>
                  <a:lnTo>
                    <a:pt x="24" y="141"/>
                  </a:lnTo>
                  <a:lnTo>
                    <a:pt x="87" y="166"/>
                  </a:lnTo>
                  <a:lnTo>
                    <a:pt x="150" y="141"/>
                  </a:lnTo>
                  <a:lnTo>
                    <a:pt x="175"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60" name="Freeform 158"/>
            <p:cNvSpPr>
              <a:spLocks/>
            </p:cNvSpPr>
            <p:nvPr/>
          </p:nvSpPr>
          <p:spPr bwMode="auto">
            <a:xfrm>
              <a:off x="3103" y="2404"/>
              <a:ext cx="58" cy="56"/>
            </a:xfrm>
            <a:custGeom>
              <a:avLst/>
              <a:gdLst>
                <a:gd name="T0" fmla="*/ 0 w 175"/>
                <a:gd name="T1" fmla="*/ 0 h 168"/>
                <a:gd name="T2" fmla="*/ 0 w 175"/>
                <a:gd name="T3" fmla="*/ 0 h 168"/>
                <a:gd name="T4" fmla="*/ 0 w 175"/>
                <a:gd name="T5" fmla="*/ 0 h 168"/>
                <a:gd name="T6" fmla="*/ 0 w 175"/>
                <a:gd name="T7" fmla="*/ 0 h 168"/>
                <a:gd name="T8" fmla="*/ 0 w 175"/>
                <a:gd name="T9" fmla="*/ 0 h 168"/>
                <a:gd name="T10" fmla="*/ 0 w 175"/>
                <a:gd name="T11" fmla="*/ 0 h 168"/>
                <a:gd name="T12" fmla="*/ 0 w 175"/>
                <a:gd name="T13" fmla="*/ 0 h 168"/>
                <a:gd name="T14" fmla="*/ 0 w 175"/>
                <a:gd name="T15" fmla="*/ 0 h 168"/>
                <a:gd name="T16" fmla="*/ 0 w 175"/>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8"/>
                <a:gd name="T29" fmla="*/ 175 w 175"/>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8">
                  <a:moveTo>
                    <a:pt x="175" y="84"/>
                  </a:moveTo>
                  <a:lnTo>
                    <a:pt x="149" y="25"/>
                  </a:lnTo>
                  <a:lnTo>
                    <a:pt x="88" y="0"/>
                  </a:lnTo>
                  <a:lnTo>
                    <a:pt x="24" y="25"/>
                  </a:lnTo>
                  <a:lnTo>
                    <a:pt x="0" y="84"/>
                  </a:lnTo>
                  <a:lnTo>
                    <a:pt x="24" y="142"/>
                  </a:lnTo>
                  <a:lnTo>
                    <a:pt x="88" y="168"/>
                  </a:lnTo>
                  <a:lnTo>
                    <a:pt x="149" y="142"/>
                  </a:lnTo>
                  <a:lnTo>
                    <a:pt x="175"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61" name="Freeform 159"/>
            <p:cNvSpPr>
              <a:spLocks/>
            </p:cNvSpPr>
            <p:nvPr/>
          </p:nvSpPr>
          <p:spPr bwMode="auto">
            <a:xfrm>
              <a:off x="3503" y="1313"/>
              <a:ext cx="58" cy="56"/>
            </a:xfrm>
            <a:custGeom>
              <a:avLst/>
              <a:gdLst>
                <a:gd name="T0" fmla="*/ 0 w 176"/>
                <a:gd name="T1" fmla="*/ 0 h 168"/>
                <a:gd name="T2" fmla="*/ 0 w 176"/>
                <a:gd name="T3" fmla="*/ 0 h 168"/>
                <a:gd name="T4" fmla="*/ 0 w 176"/>
                <a:gd name="T5" fmla="*/ 0 h 168"/>
                <a:gd name="T6" fmla="*/ 0 w 176"/>
                <a:gd name="T7" fmla="*/ 0 h 168"/>
                <a:gd name="T8" fmla="*/ 0 w 176"/>
                <a:gd name="T9" fmla="*/ 0 h 168"/>
                <a:gd name="T10" fmla="*/ 0 w 176"/>
                <a:gd name="T11" fmla="*/ 0 h 168"/>
                <a:gd name="T12" fmla="*/ 0 w 176"/>
                <a:gd name="T13" fmla="*/ 0 h 168"/>
                <a:gd name="T14" fmla="*/ 0 w 176"/>
                <a:gd name="T15" fmla="*/ 0 h 168"/>
                <a:gd name="T16" fmla="*/ 0 w 176"/>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8"/>
                <a:gd name="T29" fmla="*/ 176 w 176"/>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8">
                  <a:moveTo>
                    <a:pt x="176" y="84"/>
                  </a:moveTo>
                  <a:lnTo>
                    <a:pt x="150" y="26"/>
                  </a:lnTo>
                  <a:lnTo>
                    <a:pt x="88" y="0"/>
                  </a:lnTo>
                  <a:lnTo>
                    <a:pt x="26" y="26"/>
                  </a:lnTo>
                  <a:lnTo>
                    <a:pt x="0" y="84"/>
                  </a:lnTo>
                  <a:lnTo>
                    <a:pt x="26" y="143"/>
                  </a:lnTo>
                  <a:lnTo>
                    <a:pt x="88" y="168"/>
                  </a:lnTo>
                  <a:lnTo>
                    <a:pt x="150" y="143"/>
                  </a:lnTo>
                  <a:lnTo>
                    <a:pt x="176"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62" name="Freeform 160"/>
            <p:cNvSpPr>
              <a:spLocks/>
            </p:cNvSpPr>
            <p:nvPr/>
          </p:nvSpPr>
          <p:spPr bwMode="auto">
            <a:xfrm>
              <a:off x="3794" y="1629"/>
              <a:ext cx="59" cy="56"/>
            </a:xfrm>
            <a:custGeom>
              <a:avLst/>
              <a:gdLst>
                <a:gd name="T0" fmla="*/ 0 w 176"/>
                <a:gd name="T1" fmla="*/ 0 h 168"/>
                <a:gd name="T2" fmla="*/ 0 w 176"/>
                <a:gd name="T3" fmla="*/ 0 h 168"/>
                <a:gd name="T4" fmla="*/ 0 w 176"/>
                <a:gd name="T5" fmla="*/ 0 h 168"/>
                <a:gd name="T6" fmla="*/ 0 w 176"/>
                <a:gd name="T7" fmla="*/ 0 h 168"/>
                <a:gd name="T8" fmla="*/ 0 w 176"/>
                <a:gd name="T9" fmla="*/ 0 h 168"/>
                <a:gd name="T10" fmla="*/ 0 w 176"/>
                <a:gd name="T11" fmla="*/ 0 h 168"/>
                <a:gd name="T12" fmla="*/ 0 w 176"/>
                <a:gd name="T13" fmla="*/ 0 h 168"/>
                <a:gd name="T14" fmla="*/ 0 w 176"/>
                <a:gd name="T15" fmla="*/ 0 h 168"/>
                <a:gd name="T16" fmla="*/ 0 w 176"/>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8"/>
                <a:gd name="T29" fmla="*/ 176 w 176"/>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8">
                  <a:moveTo>
                    <a:pt x="176" y="84"/>
                  </a:moveTo>
                  <a:lnTo>
                    <a:pt x="149" y="25"/>
                  </a:lnTo>
                  <a:lnTo>
                    <a:pt x="87" y="0"/>
                  </a:lnTo>
                  <a:lnTo>
                    <a:pt x="25" y="25"/>
                  </a:lnTo>
                  <a:lnTo>
                    <a:pt x="0" y="84"/>
                  </a:lnTo>
                  <a:lnTo>
                    <a:pt x="25" y="142"/>
                  </a:lnTo>
                  <a:lnTo>
                    <a:pt x="87" y="168"/>
                  </a:lnTo>
                  <a:lnTo>
                    <a:pt x="149" y="142"/>
                  </a:lnTo>
                  <a:lnTo>
                    <a:pt x="176"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63" name="Freeform 161"/>
            <p:cNvSpPr>
              <a:spLocks/>
            </p:cNvSpPr>
            <p:nvPr/>
          </p:nvSpPr>
          <p:spPr bwMode="auto">
            <a:xfrm>
              <a:off x="3942" y="1839"/>
              <a:ext cx="58" cy="57"/>
            </a:xfrm>
            <a:custGeom>
              <a:avLst/>
              <a:gdLst>
                <a:gd name="T0" fmla="*/ 0 w 174"/>
                <a:gd name="T1" fmla="*/ 0 h 169"/>
                <a:gd name="T2" fmla="*/ 0 w 174"/>
                <a:gd name="T3" fmla="*/ 0 h 169"/>
                <a:gd name="T4" fmla="*/ 0 w 174"/>
                <a:gd name="T5" fmla="*/ 0 h 169"/>
                <a:gd name="T6" fmla="*/ 0 w 174"/>
                <a:gd name="T7" fmla="*/ 0 h 169"/>
                <a:gd name="T8" fmla="*/ 0 w 174"/>
                <a:gd name="T9" fmla="*/ 0 h 169"/>
                <a:gd name="T10" fmla="*/ 0 w 174"/>
                <a:gd name="T11" fmla="*/ 0 h 169"/>
                <a:gd name="T12" fmla="*/ 0 w 174"/>
                <a:gd name="T13" fmla="*/ 0 h 169"/>
                <a:gd name="T14" fmla="*/ 0 w 174"/>
                <a:gd name="T15" fmla="*/ 0 h 169"/>
                <a:gd name="T16" fmla="*/ 0 w 174"/>
                <a:gd name="T17" fmla="*/ 0 h 1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9"/>
                <a:gd name="T29" fmla="*/ 174 w 174"/>
                <a:gd name="T30" fmla="*/ 169 h 1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9">
                  <a:moveTo>
                    <a:pt x="174" y="84"/>
                  </a:moveTo>
                  <a:lnTo>
                    <a:pt x="149" y="24"/>
                  </a:lnTo>
                  <a:lnTo>
                    <a:pt x="86" y="0"/>
                  </a:lnTo>
                  <a:lnTo>
                    <a:pt x="24" y="24"/>
                  </a:lnTo>
                  <a:lnTo>
                    <a:pt x="0" y="84"/>
                  </a:lnTo>
                  <a:lnTo>
                    <a:pt x="24" y="145"/>
                  </a:lnTo>
                  <a:lnTo>
                    <a:pt x="86" y="169"/>
                  </a:lnTo>
                  <a:lnTo>
                    <a:pt x="149" y="145"/>
                  </a:lnTo>
                  <a:lnTo>
                    <a:pt x="174"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64" name="Freeform 162"/>
            <p:cNvSpPr>
              <a:spLocks/>
            </p:cNvSpPr>
            <p:nvPr/>
          </p:nvSpPr>
          <p:spPr bwMode="auto">
            <a:xfrm>
              <a:off x="4183" y="1650"/>
              <a:ext cx="58" cy="56"/>
            </a:xfrm>
            <a:custGeom>
              <a:avLst/>
              <a:gdLst>
                <a:gd name="T0" fmla="*/ 0 w 174"/>
                <a:gd name="T1" fmla="*/ 0 h 168"/>
                <a:gd name="T2" fmla="*/ 0 w 174"/>
                <a:gd name="T3" fmla="*/ 0 h 168"/>
                <a:gd name="T4" fmla="*/ 0 w 174"/>
                <a:gd name="T5" fmla="*/ 0 h 168"/>
                <a:gd name="T6" fmla="*/ 0 w 174"/>
                <a:gd name="T7" fmla="*/ 0 h 168"/>
                <a:gd name="T8" fmla="*/ 0 w 174"/>
                <a:gd name="T9" fmla="*/ 0 h 168"/>
                <a:gd name="T10" fmla="*/ 0 w 174"/>
                <a:gd name="T11" fmla="*/ 0 h 168"/>
                <a:gd name="T12" fmla="*/ 0 w 174"/>
                <a:gd name="T13" fmla="*/ 0 h 168"/>
                <a:gd name="T14" fmla="*/ 0 w 174"/>
                <a:gd name="T15" fmla="*/ 0 h 168"/>
                <a:gd name="T16" fmla="*/ 0 w 174"/>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8"/>
                <a:gd name="T29" fmla="*/ 174 w 174"/>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8">
                  <a:moveTo>
                    <a:pt x="174" y="84"/>
                  </a:moveTo>
                  <a:lnTo>
                    <a:pt x="149" y="25"/>
                  </a:lnTo>
                  <a:lnTo>
                    <a:pt x="87" y="0"/>
                  </a:lnTo>
                  <a:lnTo>
                    <a:pt x="24" y="25"/>
                  </a:lnTo>
                  <a:lnTo>
                    <a:pt x="0" y="84"/>
                  </a:lnTo>
                  <a:lnTo>
                    <a:pt x="24" y="142"/>
                  </a:lnTo>
                  <a:lnTo>
                    <a:pt x="87" y="168"/>
                  </a:lnTo>
                  <a:lnTo>
                    <a:pt x="149" y="142"/>
                  </a:lnTo>
                  <a:lnTo>
                    <a:pt x="174"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65" name="Freeform 163"/>
            <p:cNvSpPr>
              <a:spLocks/>
            </p:cNvSpPr>
            <p:nvPr/>
          </p:nvSpPr>
          <p:spPr bwMode="auto">
            <a:xfrm>
              <a:off x="4181" y="1366"/>
              <a:ext cx="58" cy="56"/>
            </a:xfrm>
            <a:custGeom>
              <a:avLst/>
              <a:gdLst>
                <a:gd name="T0" fmla="*/ 0 w 176"/>
                <a:gd name="T1" fmla="*/ 0 h 167"/>
                <a:gd name="T2" fmla="*/ 0 w 176"/>
                <a:gd name="T3" fmla="*/ 0 h 167"/>
                <a:gd name="T4" fmla="*/ 0 w 176"/>
                <a:gd name="T5" fmla="*/ 0 h 167"/>
                <a:gd name="T6" fmla="*/ 0 w 176"/>
                <a:gd name="T7" fmla="*/ 0 h 167"/>
                <a:gd name="T8" fmla="*/ 0 w 176"/>
                <a:gd name="T9" fmla="*/ 0 h 167"/>
                <a:gd name="T10" fmla="*/ 0 w 176"/>
                <a:gd name="T11" fmla="*/ 0 h 167"/>
                <a:gd name="T12" fmla="*/ 0 w 176"/>
                <a:gd name="T13" fmla="*/ 0 h 167"/>
                <a:gd name="T14" fmla="*/ 0 w 176"/>
                <a:gd name="T15" fmla="*/ 0 h 167"/>
                <a:gd name="T16" fmla="*/ 0 w 176"/>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7"/>
                <a:gd name="T29" fmla="*/ 176 w 176"/>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7">
                  <a:moveTo>
                    <a:pt x="176" y="83"/>
                  </a:moveTo>
                  <a:lnTo>
                    <a:pt x="150" y="25"/>
                  </a:lnTo>
                  <a:lnTo>
                    <a:pt x="87" y="0"/>
                  </a:lnTo>
                  <a:lnTo>
                    <a:pt x="24" y="25"/>
                  </a:lnTo>
                  <a:lnTo>
                    <a:pt x="0" y="83"/>
                  </a:lnTo>
                  <a:lnTo>
                    <a:pt x="24" y="142"/>
                  </a:lnTo>
                  <a:lnTo>
                    <a:pt x="87" y="167"/>
                  </a:lnTo>
                  <a:lnTo>
                    <a:pt x="150" y="142"/>
                  </a:lnTo>
                  <a:lnTo>
                    <a:pt x="176" y="83"/>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66" name="Freeform 164"/>
            <p:cNvSpPr>
              <a:spLocks/>
            </p:cNvSpPr>
            <p:nvPr/>
          </p:nvSpPr>
          <p:spPr bwMode="auto">
            <a:xfrm>
              <a:off x="1287" y="2681"/>
              <a:ext cx="58" cy="56"/>
            </a:xfrm>
            <a:custGeom>
              <a:avLst/>
              <a:gdLst>
                <a:gd name="T0" fmla="*/ 0 w 174"/>
                <a:gd name="T1" fmla="*/ 0 h 169"/>
                <a:gd name="T2" fmla="*/ 0 w 174"/>
                <a:gd name="T3" fmla="*/ 0 h 169"/>
                <a:gd name="T4" fmla="*/ 0 w 174"/>
                <a:gd name="T5" fmla="*/ 0 h 169"/>
                <a:gd name="T6" fmla="*/ 0 w 174"/>
                <a:gd name="T7" fmla="*/ 0 h 169"/>
                <a:gd name="T8" fmla="*/ 0 w 174"/>
                <a:gd name="T9" fmla="*/ 0 h 169"/>
                <a:gd name="T10" fmla="*/ 0 w 174"/>
                <a:gd name="T11" fmla="*/ 0 h 169"/>
                <a:gd name="T12" fmla="*/ 0 w 174"/>
                <a:gd name="T13" fmla="*/ 0 h 169"/>
                <a:gd name="T14" fmla="*/ 0 w 174"/>
                <a:gd name="T15" fmla="*/ 0 h 169"/>
                <a:gd name="T16" fmla="*/ 0 w 174"/>
                <a:gd name="T17" fmla="*/ 0 h 1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9"/>
                <a:gd name="T29" fmla="*/ 174 w 174"/>
                <a:gd name="T30" fmla="*/ 169 h 1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9">
                  <a:moveTo>
                    <a:pt x="174" y="84"/>
                  </a:moveTo>
                  <a:lnTo>
                    <a:pt x="149" y="24"/>
                  </a:lnTo>
                  <a:lnTo>
                    <a:pt x="86" y="0"/>
                  </a:lnTo>
                  <a:lnTo>
                    <a:pt x="24" y="24"/>
                  </a:lnTo>
                  <a:lnTo>
                    <a:pt x="0" y="84"/>
                  </a:lnTo>
                  <a:lnTo>
                    <a:pt x="24" y="144"/>
                  </a:lnTo>
                  <a:lnTo>
                    <a:pt x="86" y="169"/>
                  </a:lnTo>
                  <a:lnTo>
                    <a:pt x="149" y="144"/>
                  </a:lnTo>
                  <a:lnTo>
                    <a:pt x="174"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67" name="Freeform 165"/>
            <p:cNvSpPr>
              <a:spLocks/>
            </p:cNvSpPr>
            <p:nvPr/>
          </p:nvSpPr>
          <p:spPr bwMode="auto">
            <a:xfrm>
              <a:off x="5412" y="2313"/>
              <a:ext cx="58" cy="55"/>
            </a:xfrm>
            <a:custGeom>
              <a:avLst/>
              <a:gdLst>
                <a:gd name="T0" fmla="*/ 0 w 175"/>
                <a:gd name="T1" fmla="*/ 0 h 166"/>
                <a:gd name="T2" fmla="*/ 0 w 175"/>
                <a:gd name="T3" fmla="*/ 0 h 166"/>
                <a:gd name="T4" fmla="*/ 0 w 175"/>
                <a:gd name="T5" fmla="*/ 0 h 166"/>
                <a:gd name="T6" fmla="*/ 0 w 175"/>
                <a:gd name="T7" fmla="*/ 0 h 166"/>
                <a:gd name="T8" fmla="*/ 0 w 175"/>
                <a:gd name="T9" fmla="*/ 0 h 166"/>
                <a:gd name="T10" fmla="*/ 0 w 175"/>
                <a:gd name="T11" fmla="*/ 0 h 166"/>
                <a:gd name="T12" fmla="*/ 0 w 175"/>
                <a:gd name="T13" fmla="*/ 0 h 166"/>
                <a:gd name="T14" fmla="*/ 0 w 175"/>
                <a:gd name="T15" fmla="*/ 0 h 166"/>
                <a:gd name="T16" fmla="*/ 0 w 175"/>
                <a:gd name="T17" fmla="*/ 0 h 1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6"/>
                <a:gd name="T29" fmla="*/ 175 w 175"/>
                <a:gd name="T30" fmla="*/ 166 h 1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6">
                  <a:moveTo>
                    <a:pt x="175" y="84"/>
                  </a:moveTo>
                  <a:lnTo>
                    <a:pt x="149" y="24"/>
                  </a:lnTo>
                  <a:lnTo>
                    <a:pt x="87" y="0"/>
                  </a:lnTo>
                  <a:lnTo>
                    <a:pt x="25" y="24"/>
                  </a:lnTo>
                  <a:lnTo>
                    <a:pt x="0" y="84"/>
                  </a:lnTo>
                  <a:lnTo>
                    <a:pt x="25" y="141"/>
                  </a:lnTo>
                  <a:lnTo>
                    <a:pt x="87" y="166"/>
                  </a:lnTo>
                  <a:lnTo>
                    <a:pt x="149" y="141"/>
                  </a:lnTo>
                  <a:lnTo>
                    <a:pt x="175"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68" name="Freeform 166"/>
            <p:cNvSpPr>
              <a:spLocks/>
            </p:cNvSpPr>
            <p:nvPr/>
          </p:nvSpPr>
          <p:spPr bwMode="auto">
            <a:xfrm>
              <a:off x="1974" y="2523"/>
              <a:ext cx="59" cy="56"/>
            </a:xfrm>
            <a:custGeom>
              <a:avLst/>
              <a:gdLst>
                <a:gd name="T0" fmla="*/ 0 w 175"/>
                <a:gd name="T1" fmla="*/ 0 h 168"/>
                <a:gd name="T2" fmla="*/ 0 w 175"/>
                <a:gd name="T3" fmla="*/ 0 h 168"/>
                <a:gd name="T4" fmla="*/ 0 w 175"/>
                <a:gd name="T5" fmla="*/ 0 h 168"/>
                <a:gd name="T6" fmla="*/ 0 w 175"/>
                <a:gd name="T7" fmla="*/ 0 h 168"/>
                <a:gd name="T8" fmla="*/ 0 w 175"/>
                <a:gd name="T9" fmla="*/ 0 h 168"/>
                <a:gd name="T10" fmla="*/ 0 w 175"/>
                <a:gd name="T11" fmla="*/ 0 h 168"/>
                <a:gd name="T12" fmla="*/ 0 w 175"/>
                <a:gd name="T13" fmla="*/ 0 h 168"/>
                <a:gd name="T14" fmla="*/ 0 w 175"/>
                <a:gd name="T15" fmla="*/ 0 h 168"/>
                <a:gd name="T16" fmla="*/ 0 w 175"/>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8"/>
                <a:gd name="T29" fmla="*/ 175 w 175"/>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8">
                  <a:moveTo>
                    <a:pt x="175" y="84"/>
                  </a:moveTo>
                  <a:lnTo>
                    <a:pt x="150" y="25"/>
                  </a:lnTo>
                  <a:lnTo>
                    <a:pt x="87" y="0"/>
                  </a:lnTo>
                  <a:lnTo>
                    <a:pt x="24" y="25"/>
                  </a:lnTo>
                  <a:lnTo>
                    <a:pt x="0" y="84"/>
                  </a:lnTo>
                  <a:lnTo>
                    <a:pt x="24" y="142"/>
                  </a:lnTo>
                  <a:lnTo>
                    <a:pt x="87" y="168"/>
                  </a:lnTo>
                  <a:lnTo>
                    <a:pt x="150" y="142"/>
                  </a:lnTo>
                  <a:lnTo>
                    <a:pt x="175"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69" name="Freeform 167"/>
            <p:cNvSpPr>
              <a:spLocks/>
            </p:cNvSpPr>
            <p:nvPr/>
          </p:nvSpPr>
          <p:spPr bwMode="auto">
            <a:xfrm>
              <a:off x="2539" y="2787"/>
              <a:ext cx="58" cy="55"/>
            </a:xfrm>
            <a:custGeom>
              <a:avLst/>
              <a:gdLst>
                <a:gd name="T0" fmla="*/ 0 w 174"/>
                <a:gd name="T1" fmla="*/ 0 h 166"/>
                <a:gd name="T2" fmla="*/ 0 w 174"/>
                <a:gd name="T3" fmla="*/ 0 h 166"/>
                <a:gd name="T4" fmla="*/ 0 w 174"/>
                <a:gd name="T5" fmla="*/ 0 h 166"/>
                <a:gd name="T6" fmla="*/ 0 w 174"/>
                <a:gd name="T7" fmla="*/ 0 h 166"/>
                <a:gd name="T8" fmla="*/ 0 w 174"/>
                <a:gd name="T9" fmla="*/ 0 h 166"/>
                <a:gd name="T10" fmla="*/ 0 w 174"/>
                <a:gd name="T11" fmla="*/ 0 h 166"/>
                <a:gd name="T12" fmla="*/ 0 w 174"/>
                <a:gd name="T13" fmla="*/ 0 h 166"/>
                <a:gd name="T14" fmla="*/ 0 w 174"/>
                <a:gd name="T15" fmla="*/ 0 h 166"/>
                <a:gd name="T16" fmla="*/ 0 w 174"/>
                <a:gd name="T17" fmla="*/ 0 h 1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6"/>
                <a:gd name="T29" fmla="*/ 174 w 174"/>
                <a:gd name="T30" fmla="*/ 166 h 1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6">
                  <a:moveTo>
                    <a:pt x="174" y="82"/>
                  </a:moveTo>
                  <a:lnTo>
                    <a:pt x="149" y="24"/>
                  </a:lnTo>
                  <a:lnTo>
                    <a:pt x="87" y="0"/>
                  </a:lnTo>
                  <a:lnTo>
                    <a:pt x="24" y="24"/>
                  </a:lnTo>
                  <a:lnTo>
                    <a:pt x="0" y="82"/>
                  </a:lnTo>
                  <a:lnTo>
                    <a:pt x="24" y="141"/>
                  </a:lnTo>
                  <a:lnTo>
                    <a:pt x="87" y="166"/>
                  </a:lnTo>
                  <a:lnTo>
                    <a:pt x="149" y="141"/>
                  </a:lnTo>
                  <a:lnTo>
                    <a:pt x="174" y="82"/>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70" name="Freeform 168"/>
            <p:cNvSpPr>
              <a:spLocks/>
            </p:cNvSpPr>
            <p:nvPr/>
          </p:nvSpPr>
          <p:spPr bwMode="auto">
            <a:xfrm>
              <a:off x="2315" y="2418"/>
              <a:ext cx="58" cy="56"/>
            </a:xfrm>
            <a:custGeom>
              <a:avLst/>
              <a:gdLst>
                <a:gd name="T0" fmla="*/ 0 w 175"/>
                <a:gd name="T1" fmla="*/ 0 h 168"/>
                <a:gd name="T2" fmla="*/ 0 w 175"/>
                <a:gd name="T3" fmla="*/ 0 h 168"/>
                <a:gd name="T4" fmla="*/ 0 w 175"/>
                <a:gd name="T5" fmla="*/ 0 h 168"/>
                <a:gd name="T6" fmla="*/ 0 w 175"/>
                <a:gd name="T7" fmla="*/ 0 h 168"/>
                <a:gd name="T8" fmla="*/ 0 w 175"/>
                <a:gd name="T9" fmla="*/ 0 h 168"/>
                <a:gd name="T10" fmla="*/ 0 w 175"/>
                <a:gd name="T11" fmla="*/ 0 h 168"/>
                <a:gd name="T12" fmla="*/ 0 w 175"/>
                <a:gd name="T13" fmla="*/ 0 h 168"/>
                <a:gd name="T14" fmla="*/ 0 w 175"/>
                <a:gd name="T15" fmla="*/ 0 h 168"/>
                <a:gd name="T16" fmla="*/ 0 w 175"/>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8"/>
                <a:gd name="T29" fmla="*/ 175 w 175"/>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8">
                  <a:moveTo>
                    <a:pt x="175" y="84"/>
                  </a:moveTo>
                  <a:lnTo>
                    <a:pt x="149" y="26"/>
                  </a:lnTo>
                  <a:lnTo>
                    <a:pt x="86" y="0"/>
                  </a:lnTo>
                  <a:lnTo>
                    <a:pt x="24" y="26"/>
                  </a:lnTo>
                  <a:lnTo>
                    <a:pt x="0" y="84"/>
                  </a:lnTo>
                  <a:lnTo>
                    <a:pt x="24" y="143"/>
                  </a:lnTo>
                  <a:lnTo>
                    <a:pt x="86" y="168"/>
                  </a:lnTo>
                  <a:lnTo>
                    <a:pt x="149" y="143"/>
                  </a:lnTo>
                  <a:lnTo>
                    <a:pt x="175"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71" name="Freeform 169"/>
            <p:cNvSpPr>
              <a:spLocks/>
            </p:cNvSpPr>
            <p:nvPr/>
          </p:nvSpPr>
          <p:spPr bwMode="auto">
            <a:xfrm>
              <a:off x="2047" y="2839"/>
              <a:ext cx="58" cy="56"/>
            </a:xfrm>
            <a:custGeom>
              <a:avLst/>
              <a:gdLst>
                <a:gd name="T0" fmla="*/ 0 w 174"/>
                <a:gd name="T1" fmla="*/ 0 h 168"/>
                <a:gd name="T2" fmla="*/ 0 w 174"/>
                <a:gd name="T3" fmla="*/ 0 h 168"/>
                <a:gd name="T4" fmla="*/ 0 w 174"/>
                <a:gd name="T5" fmla="*/ 0 h 168"/>
                <a:gd name="T6" fmla="*/ 0 w 174"/>
                <a:gd name="T7" fmla="*/ 0 h 168"/>
                <a:gd name="T8" fmla="*/ 0 w 174"/>
                <a:gd name="T9" fmla="*/ 0 h 168"/>
                <a:gd name="T10" fmla="*/ 0 w 174"/>
                <a:gd name="T11" fmla="*/ 0 h 168"/>
                <a:gd name="T12" fmla="*/ 0 w 174"/>
                <a:gd name="T13" fmla="*/ 0 h 168"/>
                <a:gd name="T14" fmla="*/ 0 w 174"/>
                <a:gd name="T15" fmla="*/ 0 h 168"/>
                <a:gd name="T16" fmla="*/ 0 w 174"/>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8"/>
                <a:gd name="T29" fmla="*/ 174 w 174"/>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8">
                  <a:moveTo>
                    <a:pt x="174" y="83"/>
                  </a:moveTo>
                  <a:lnTo>
                    <a:pt x="149" y="24"/>
                  </a:lnTo>
                  <a:lnTo>
                    <a:pt x="87" y="0"/>
                  </a:lnTo>
                  <a:lnTo>
                    <a:pt x="24" y="24"/>
                  </a:lnTo>
                  <a:lnTo>
                    <a:pt x="0" y="83"/>
                  </a:lnTo>
                  <a:lnTo>
                    <a:pt x="24" y="144"/>
                  </a:lnTo>
                  <a:lnTo>
                    <a:pt x="87" y="168"/>
                  </a:lnTo>
                  <a:lnTo>
                    <a:pt x="149" y="144"/>
                  </a:lnTo>
                  <a:lnTo>
                    <a:pt x="174" y="83"/>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72" name="Freeform 170"/>
            <p:cNvSpPr>
              <a:spLocks/>
            </p:cNvSpPr>
            <p:nvPr/>
          </p:nvSpPr>
          <p:spPr bwMode="auto">
            <a:xfrm>
              <a:off x="4122" y="1997"/>
              <a:ext cx="58" cy="56"/>
            </a:xfrm>
            <a:custGeom>
              <a:avLst/>
              <a:gdLst>
                <a:gd name="T0" fmla="*/ 0 w 176"/>
                <a:gd name="T1" fmla="*/ 0 h 168"/>
                <a:gd name="T2" fmla="*/ 0 w 176"/>
                <a:gd name="T3" fmla="*/ 0 h 168"/>
                <a:gd name="T4" fmla="*/ 0 w 176"/>
                <a:gd name="T5" fmla="*/ 0 h 168"/>
                <a:gd name="T6" fmla="*/ 0 w 176"/>
                <a:gd name="T7" fmla="*/ 0 h 168"/>
                <a:gd name="T8" fmla="*/ 0 w 176"/>
                <a:gd name="T9" fmla="*/ 0 h 168"/>
                <a:gd name="T10" fmla="*/ 0 w 176"/>
                <a:gd name="T11" fmla="*/ 0 h 168"/>
                <a:gd name="T12" fmla="*/ 0 w 176"/>
                <a:gd name="T13" fmla="*/ 0 h 168"/>
                <a:gd name="T14" fmla="*/ 0 w 176"/>
                <a:gd name="T15" fmla="*/ 0 h 168"/>
                <a:gd name="T16" fmla="*/ 0 w 176"/>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8"/>
                <a:gd name="T29" fmla="*/ 176 w 176"/>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8">
                  <a:moveTo>
                    <a:pt x="176" y="84"/>
                  </a:moveTo>
                  <a:lnTo>
                    <a:pt x="149" y="25"/>
                  </a:lnTo>
                  <a:lnTo>
                    <a:pt x="87" y="0"/>
                  </a:lnTo>
                  <a:lnTo>
                    <a:pt x="24" y="25"/>
                  </a:lnTo>
                  <a:lnTo>
                    <a:pt x="0" y="84"/>
                  </a:lnTo>
                  <a:lnTo>
                    <a:pt x="24" y="142"/>
                  </a:lnTo>
                  <a:lnTo>
                    <a:pt x="87" y="168"/>
                  </a:lnTo>
                  <a:lnTo>
                    <a:pt x="149" y="142"/>
                  </a:lnTo>
                  <a:lnTo>
                    <a:pt x="176"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73" name="Freeform 171"/>
            <p:cNvSpPr>
              <a:spLocks/>
            </p:cNvSpPr>
            <p:nvPr/>
          </p:nvSpPr>
          <p:spPr bwMode="auto">
            <a:xfrm>
              <a:off x="1895" y="2576"/>
              <a:ext cx="59" cy="56"/>
            </a:xfrm>
            <a:custGeom>
              <a:avLst/>
              <a:gdLst>
                <a:gd name="T0" fmla="*/ 0 w 176"/>
                <a:gd name="T1" fmla="*/ 0 h 168"/>
                <a:gd name="T2" fmla="*/ 0 w 176"/>
                <a:gd name="T3" fmla="*/ 0 h 168"/>
                <a:gd name="T4" fmla="*/ 0 w 176"/>
                <a:gd name="T5" fmla="*/ 0 h 168"/>
                <a:gd name="T6" fmla="*/ 0 w 176"/>
                <a:gd name="T7" fmla="*/ 0 h 168"/>
                <a:gd name="T8" fmla="*/ 0 w 176"/>
                <a:gd name="T9" fmla="*/ 0 h 168"/>
                <a:gd name="T10" fmla="*/ 0 w 176"/>
                <a:gd name="T11" fmla="*/ 0 h 168"/>
                <a:gd name="T12" fmla="*/ 0 w 176"/>
                <a:gd name="T13" fmla="*/ 0 h 168"/>
                <a:gd name="T14" fmla="*/ 0 w 176"/>
                <a:gd name="T15" fmla="*/ 0 h 168"/>
                <a:gd name="T16" fmla="*/ 0 w 176"/>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8"/>
                <a:gd name="T29" fmla="*/ 176 w 176"/>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8">
                  <a:moveTo>
                    <a:pt x="176" y="84"/>
                  </a:moveTo>
                  <a:lnTo>
                    <a:pt x="151" y="26"/>
                  </a:lnTo>
                  <a:lnTo>
                    <a:pt x="88" y="0"/>
                  </a:lnTo>
                  <a:lnTo>
                    <a:pt x="26" y="26"/>
                  </a:lnTo>
                  <a:lnTo>
                    <a:pt x="0" y="84"/>
                  </a:lnTo>
                  <a:lnTo>
                    <a:pt x="26" y="143"/>
                  </a:lnTo>
                  <a:lnTo>
                    <a:pt x="88" y="168"/>
                  </a:lnTo>
                  <a:lnTo>
                    <a:pt x="151" y="143"/>
                  </a:lnTo>
                  <a:lnTo>
                    <a:pt x="176"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74" name="Freeform 172"/>
            <p:cNvSpPr>
              <a:spLocks/>
            </p:cNvSpPr>
            <p:nvPr/>
          </p:nvSpPr>
          <p:spPr bwMode="auto">
            <a:xfrm>
              <a:off x="1933" y="2103"/>
              <a:ext cx="58" cy="55"/>
            </a:xfrm>
            <a:custGeom>
              <a:avLst/>
              <a:gdLst>
                <a:gd name="T0" fmla="*/ 0 w 174"/>
                <a:gd name="T1" fmla="*/ 0 h 167"/>
                <a:gd name="T2" fmla="*/ 0 w 174"/>
                <a:gd name="T3" fmla="*/ 0 h 167"/>
                <a:gd name="T4" fmla="*/ 0 w 174"/>
                <a:gd name="T5" fmla="*/ 0 h 167"/>
                <a:gd name="T6" fmla="*/ 0 w 174"/>
                <a:gd name="T7" fmla="*/ 0 h 167"/>
                <a:gd name="T8" fmla="*/ 0 w 174"/>
                <a:gd name="T9" fmla="*/ 0 h 167"/>
                <a:gd name="T10" fmla="*/ 0 w 174"/>
                <a:gd name="T11" fmla="*/ 0 h 167"/>
                <a:gd name="T12" fmla="*/ 0 w 174"/>
                <a:gd name="T13" fmla="*/ 0 h 167"/>
                <a:gd name="T14" fmla="*/ 0 w 174"/>
                <a:gd name="T15" fmla="*/ 0 h 167"/>
                <a:gd name="T16" fmla="*/ 0 w 174"/>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7"/>
                <a:gd name="T29" fmla="*/ 174 w 174"/>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7">
                  <a:moveTo>
                    <a:pt x="174" y="84"/>
                  </a:moveTo>
                  <a:lnTo>
                    <a:pt x="149" y="25"/>
                  </a:lnTo>
                  <a:lnTo>
                    <a:pt x="87" y="0"/>
                  </a:lnTo>
                  <a:lnTo>
                    <a:pt x="24" y="25"/>
                  </a:lnTo>
                  <a:lnTo>
                    <a:pt x="0" y="84"/>
                  </a:lnTo>
                  <a:lnTo>
                    <a:pt x="24" y="142"/>
                  </a:lnTo>
                  <a:lnTo>
                    <a:pt x="87" y="167"/>
                  </a:lnTo>
                  <a:lnTo>
                    <a:pt x="149" y="142"/>
                  </a:lnTo>
                  <a:lnTo>
                    <a:pt x="174"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75" name="Freeform 173"/>
            <p:cNvSpPr>
              <a:spLocks/>
            </p:cNvSpPr>
            <p:nvPr/>
          </p:nvSpPr>
          <p:spPr bwMode="auto">
            <a:xfrm>
              <a:off x="1712" y="2787"/>
              <a:ext cx="58" cy="55"/>
            </a:xfrm>
            <a:custGeom>
              <a:avLst/>
              <a:gdLst>
                <a:gd name="T0" fmla="*/ 0 w 175"/>
                <a:gd name="T1" fmla="*/ 0 h 166"/>
                <a:gd name="T2" fmla="*/ 0 w 175"/>
                <a:gd name="T3" fmla="*/ 0 h 166"/>
                <a:gd name="T4" fmla="*/ 0 w 175"/>
                <a:gd name="T5" fmla="*/ 0 h 166"/>
                <a:gd name="T6" fmla="*/ 0 w 175"/>
                <a:gd name="T7" fmla="*/ 0 h 166"/>
                <a:gd name="T8" fmla="*/ 0 w 175"/>
                <a:gd name="T9" fmla="*/ 0 h 166"/>
                <a:gd name="T10" fmla="*/ 0 w 175"/>
                <a:gd name="T11" fmla="*/ 0 h 166"/>
                <a:gd name="T12" fmla="*/ 0 w 175"/>
                <a:gd name="T13" fmla="*/ 0 h 166"/>
                <a:gd name="T14" fmla="*/ 0 w 175"/>
                <a:gd name="T15" fmla="*/ 0 h 166"/>
                <a:gd name="T16" fmla="*/ 0 w 175"/>
                <a:gd name="T17" fmla="*/ 0 h 1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6"/>
                <a:gd name="T29" fmla="*/ 175 w 175"/>
                <a:gd name="T30" fmla="*/ 166 h 1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6">
                  <a:moveTo>
                    <a:pt x="175" y="82"/>
                  </a:moveTo>
                  <a:lnTo>
                    <a:pt x="149" y="24"/>
                  </a:lnTo>
                  <a:lnTo>
                    <a:pt x="87" y="0"/>
                  </a:lnTo>
                  <a:lnTo>
                    <a:pt x="25" y="24"/>
                  </a:lnTo>
                  <a:lnTo>
                    <a:pt x="0" y="82"/>
                  </a:lnTo>
                  <a:lnTo>
                    <a:pt x="25" y="141"/>
                  </a:lnTo>
                  <a:lnTo>
                    <a:pt x="87" y="166"/>
                  </a:lnTo>
                  <a:lnTo>
                    <a:pt x="149" y="141"/>
                  </a:lnTo>
                  <a:lnTo>
                    <a:pt x="175" y="82"/>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76" name="Freeform 174"/>
            <p:cNvSpPr>
              <a:spLocks/>
            </p:cNvSpPr>
            <p:nvPr/>
          </p:nvSpPr>
          <p:spPr bwMode="auto">
            <a:xfrm>
              <a:off x="3423" y="2865"/>
              <a:ext cx="58" cy="55"/>
            </a:xfrm>
            <a:custGeom>
              <a:avLst/>
              <a:gdLst>
                <a:gd name="T0" fmla="*/ 0 w 174"/>
                <a:gd name="T1" fmla="*/ 0 h 167"/>
                <a:gd name="T2" fmla="*/ 0 w 174"/>
                <a:gd name="T3" fmla="*/ 0 h 167"/>
                <a:gd name="T4" fmla="*/ 0 w 174"/>
                <a:gd name="T5" fmla="*/ 0 h 167"/>
                <a:gd name="T6" fmla="*/ 0 w 174"/>
                <a:gd name="T7" fmla="*/ 0 h 167"/>
                <a:gd name="T8" fmla="*/ 0 w 174"/>
                <a:gd name="T9" fmla="*/ 0 h 167"/>
                <a:gd name="T10" fmla="*/ 0 w 174"/>
                <a:gd name="T11" fmla="*/ 0 h 167"/>
                <a:gd name="T12" fmla="*/ 0 w 174"/>
                <a:gd name="T13" fmla="*/ 0 h 167"/>
                <a:gd name="T14" fmla="*/ 0 w 174"/>
                <a:gd name="T15" fmla="*/ 0 h 167"/>
                <a:gd name="T16" fmla="*/ 0 w 174"/>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7"/>
                <a:gd name="T29" fmla="*/ 174 w 174"/>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7">
                  <a:moveTo>
                    <a:pt x="174" y="83"/>
                  </a:moveTo>
                  <a:lnTo>
                    <a:pt x="149" y="25"/>
                  </a:lnTo>
                  <a:lnTo>
                    <a:pt x="86" y="0"/>
                  </a:lnTo>
                  <a:lnTo>
                    <a:pt x="24" y="25"/>
                  </a:lnTo>
                  <a:lnTo>
                    <a:pt x="0" y="83"/>
                  </a:lnTo>
                  <a:lnTo>
                    <a:pt x="24" y="142"/>
                  </a:lnTo>
                  <a:lnTo>
                    <a:pt x="86" y="167"/>
                  </a:lnTo>
                  <a:lnTo>
                    <a:pt x="149" y="142"/>
                  </a:lnTo>
                  <a:lnTo>
                    <a:pt x="174" y="83"/>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77" name="Freeform 175"/>
            <p:cNvSpPr>
              <a:spLocks/>
            </p:cNvSpPr>
            <p:nvPr/>
          </p:nvSpPr>
          <p:spPr bwMode="auto">
            <a:xfrm>
              <a:off x="1554" y="2944"/>
              <a:ext cx="58" cy="56"/>
            </a:xfrm>
            <a:custGeom>
              <a:avLst/>
              <a:gdLst>
                <a:gd name="T0" fmla="*/ 0 w 174"/>
                <a:gd name="T1" fmla="*/ 0 h 167"/>
                <a:gd name="T2" fmla="*/ 0 w 174"/>
                <a:gd name="T3" fmla="*/ 0 h 167"/>
                <a:gd name="T4" fmla="*/ 0 w 174"/>
                <a:gd name="T5" fmla="*/ 0 h 167"/>
                <a:gd name="T6" fmla="*/ 0 w 174"/>
                <a:gd name="T7" fmla="*/ 0 h 167"/>
                <a:gd name="T8" fmla="*/ 0 w 174"/>
                <a:gd name="T9" fmla="*/ 0 h 167"/>
                <a:gd name="T10" fmla="*/ 0 w 174"/>
                <a:gd name="T11" fmla="*/ 0 h 167"/>
                <a:gd name="T12" fmla="*/ 0 w 174"/>
                <a:gd name="T13" fmla="*/ 0 h 167"/>
                <a:gd name="T14" fmla="*/ 0 w 174"/>
                <a:gd name="T15" fmla="*/ 0 h 167"/>
                <a:gd name="T16" fmla="*/ 0 w 174"/>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7"/>
                <a:gd name="T29" fmla="*/ 174 w 174"/>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7">
                  <a:moveTo>
                    <a:pt x="174" y="84"/>
                  </a:moveTo>
                  <a:lnTo>
                    <a:pt x="149" y="24"/>
                  </a:lnTo>
                  <a:lnTo>
                    <a:pt x="86" y="0"/>
                  </a:lnTo>
                  <a:lnTo>
                    <a:pt x="24" y="24"/>
                  </a:lnTo>
                  <a:lnTo>
                    <a:pt x="0" y="84"/>
                  </a:lnTo>
                  <a:lnTo>
                    <a:pt x="24" y="142"/>
                  </a:lnTo>
                  <a:lnTo>
                    <a:pt x="86" y="167"/>
                  </a:lnTo>
                  <a:lnTo>
                    <a:pt x="149" y="142"/>
                  </a:lnTo>
                  <a:lnTo>
                    <a:pt x="174"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78" name="Freeform 176"/>
            <p:cNvSpPr>
              <a:spLocks/>
            </p:cNvSpPr>
            <p:nvPr/>
          </p:nvSpPr>
          <p:spPr bwMode="auto">
            <a:xfrm>
              <a:off x="2312" y="2576"/>
              <a:ext cx="58" cy="56"/>
            </a:xfrm>
            <a:custGeom>
              <a:avLst/>
              <a:gdLst>
                <a:gd name="T0" fmla="*/ 0 w 176"/>
                <a:gd name="T1" fmla="*/ 0 h 168"/>
                <a:gd name="T2" fmla="*/ 0 w 176"/>
                <a:gd name="T3" fmla="*/ 0 h 168"/>
                <a:gd name="T4" fmla="*/ 0 w 176"/>
                <a:gd name="T5" fmla="*/ 0 h 168"/>
                <a:gd name="T6" fmla="*/ 0 w 176"/>
                <a:gd name="T7" fmla="*/ 0 h 168"/>
                <a:gd name="T8" fmla="*/ 0 w 176"/>
                <a:gd name="T9" fmla="*/ 0 h 168"/>
                <a:gd name="T10" fmla="*/ 0 w 176"/>
                <a:gd name="T11" fmla="*/ 0 h 168"/>
                <a:gd name="T12" fmla="*/ 0 w 176"/>
                <a:gd name="T13" fmla="*/ 0 h 168"/>
                <a:gd name="T14" fmla="*/ 0 w 176"/>
                <a:gd name="T15" fmla="*/ 0 h 168"/>
                <a:gd name="T16" fmla="*/ 0 w 176"/>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8"/>
                <a:gd name="T29" fmla="*/ 176 w 176"/>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8">
                  <a:moveTo>
                    <a:pt x="176" y="84"/>
                  </a:moveTo>
                  <a:lnTo>
                    <a:pt x="149" y="26"/>
                  </a:lnTo>
                  <a:lnTo>
                    <a:pt x="87" y="0"/>
                  </a:lnTo>
                  <a:lnTo>
                    <a:pt x="25" y="26"/>
                  </a:lnTo>
                  <a:lnTo>
                    <a:pt x="0" y="84"/>
                  </a:lnTo>
                  <a:lnTo>
                    <a:pt x="25" y="143"/>
                  </a:lnTo>
                  <a:lnTo>
                    <a:pt x="87" y="168"/>
                  </a:lnTo>
                  <a:lnTo>
                    <a:pt x="149" y="143"/>
                  </a:lnTo>
                  <a:lnTo>
                    <a:pt x="176"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79" name="Freeform 177"/>
            <p:cNvSpPr>
              <a:spLocks/>
            </p:cNvSpPr>
            <p:nvPr/>
          </p:nvSpPr>
          <p:spPr bwMode="auto">
            <a:xfrm>
              <a:off x="3524" y="2103"/>
              <a:ext cx="58" cy="55"/>
            </a:xfrm>
            <a:custGeom>
              <a:avLst/>
              <a:gdLst>
                <a:gd name="T0" fmla="*/ 0 w 174"/>
                <a:gd name="T1" fmla="*/ 0 h 167"/>
                <a:gd name="T2" fmla="*/ 0 w 174"/>
                <a:gd name="T3" fmla="*/ 0 h 167"/>
                <a:gd name="T4" fmla="*/ 0 w 174"/>
                <a:gd name="T5" fmla="*/ 0 h 167"/>
                <a:gd name="T6" fmla="*/ 0 w 174"/>
                <a:gd name="T7" fmla="*/ 0 h 167"/>
                <a:gd name="T8" fmla="*/ 0 w 174"/>
                <a:gd name="T9" fmla="*/ 0 h 167"/>
                <a:gd name="T10" fmla="*/ 0 w 174"/>
                <a:gd name="T11" fmla="*/ 0 h 167"/>
                <a:gd name="T12" fmla="*/ 0 w 174"/>
                <a:gd name="T13" fmla="*/ 0 h 167"/>
                <a:gd name="T14" fmla="*/ 0 w 174"/>
                <a:gd name="T15" fmla="*/ 0 h 167"/>
                <a:gd name="T16" fmla="*/ 0 w 174"/>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7"/>
                <a:gd name="T29" fmla="*/ 174 w 174"/>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7">
                  <a:moveTo>
                    <a:pt x="174" y="84"/>
                  </a:moveTo>
                  <a:lnTo>
                    <a:pt x="149" y="25"/>
                  </a:lnTo>
                  <a:lnTo>
                    <a:pt x="86" y="0"/>
                  </a:lnTo>
                  <a:lnTo>
                    <a:pt x="24" y="25"/>
                  </a:lnTo>
                  <a:lnTo>
                    <a:pt x="0" y="84"/>
                  </a:lnTo>
                  <a:lnTo>
                    <a:pt x="24" y="142"/>
                  </a:lnTo>
                  <a:lnTo>
                    <a:pt x="86" y="167"/>
                  </a:lnTo>
                  <a:lnTo>
                    <a:pt x="149" y="142"/>
                  </a:lnTo>
                  <a:lnTo>
                    <a:pt x="174"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80" name="Freeform 178"/>
            <p:cNvSpPr>
              <a:spLocks/>
            </p:cNvSpPr>
            <p:nvPr/>
          </p:nvSpPr>
          <p:spPr bwMode="auto">
            <a:xfrm>
              <a:off x="2363" y="1997"/>
              <a:ext cx="59" cy="56"/>
            </a:xfrm>
            <a:custGeom>
              <a:avLst/>
              <a:gdLst>
                <a:gd name="T0" fmla="*/ 0 w 176"/>
                <a:gd name="T1" fmla="*/ 0 h 168"/>
                <a:gd name="T2" fmla="*/ 0 w 176"/>
                <a:gd name="T3" fmla="*/ 0 h 168"/>
                <a:gd name="T4" fmla="*/ 0 w 176"/>
                <a:gd name="T5" fmla="*/ 0 h 168"/>
                <a:gd name="T6" fmla="*/ 0 w 176"/>
                <a:gd name="T7" fmla="*/ 0 h 168"/>
                <a:gd name="T8" fmla="*/ 0 w 176"/>
                <a:gd name="T9" fmla="*/ 0 h 168"/>
                <a:gd name="T10" fmla="*/ 0 w 176"/>
                <a:gd name="T11" fmla="*/ 0 h 168"/>
                <a:gd name="T12" fmla="*/ 0 w 176"/>
                <a:gd name="T13" fmla="*/ 0 h 168"/>
                <a:gd name="T14" fmla="*/ 0 w 176"/>
                <a:gd name="T15" fmla="*/ 0 h 168"/>
                <a:gd name="T16" fmla="*/ 0 w 176"/>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8"/>
                <a:gd name="T29" fmla="*/ 176 w 176"/>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8">
                  <a:moveTo>
                    <a:pt x="176" y="84"/>
                  </a:moveTo>
                  <a:lnTo>
                    <a:pt x="149" y="25"/>
                  </a:lnTo>
                  <a:lnTo>
                    <a:pt x="87" y="0"/>
                  </a:lnTo>
                  <a:lnTo>
                    <a:pt x="24" y="25"/>
                  </a:lnTo>
                  <a:lnTo>
                    <a:pt x="0" y="84"/>
                  </a:lnTo>
                  <a:lnTo>
                    <a:pt x="24" y="142"/>
                  </a:lnTo>
                  <a:lnTo>
                    <a:pt x="87" y="168"/>
                  </a:lnTo>
                  <a:lnTo>
                    <a:pt x="149" y="142"/>
                  </a:lnTo>
                  <a:lnTo>
                    <a:pt x="176"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81" name="Freeform 179"/>
            <p:cNvSpPr>
              <a:spLocks/>
            </p:cNvSpPr>
            <p:nvPr/>
          </p:nvSpPr>
          <p:spPr bwMode="auto">
            <a:xfrm>
              <a:off x="2327" y="2313"/>
              <a:ext cx="58" cy="55"/>
            </a:xfrm>
            <a:custGeom>
              <a:avLst/>
              <a:gdLst>
                <a:gd name="T0" fmla="*/ 0 w 175"/>
                <a:gd name="T1" fmla="*/ 0 h 166"/>
                <a:gd name="T2" fmla="*/ 0 w 175"/>
                <a:gd name="T3" fmla="*/ 0 h 166"/>
                <a:gd name="T4" fmla="*/ 0 w 175"/>
                <a:gd name="T5" fmla="*/ 0 h 166"/>
                <a:gd name="T6" fmla="*/ 0 w 175"/>
                <a:gd name="T7" fmla="*/ 0 h 166"/>
                <a:gd name="T8" fmla="*/ 0 w 175"/>
                <a:gd name="T9" fmla="*/ 0 h 166"/>
                <a:gd name="T10" fmla="*/ 0 w 175"/>
                <a:gd name="T11" fmla="*/ 0 h 166"/>
                <a:gd name="T12" fmla="*/ 0 w 175"/>
                <a:gd name="T13" fmla="*/ 0 h 166"/>
                <a:gd name="T14" fmla="*/ 0 w 175"/>
                <a:gd name="T15" fmla="*/ 0 h 166"/>
                <a:gd name="T16" fmla="*/ 0 w 175"/>
                <a:gd name="T17" fmla="*/ 0 h 1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6"/>
                <a:gd name="T29" fmla="*/ 175 w 175"/>
                <a:gd name="T30" fmla="*/ 166 h 1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6">
                  <a:moveTo>
                    <a:pt x="175" y="84"/>
                  </a:moveTo>
                  <a:lnTo>
                    <a:pt x="149" y="24"/>
                  </a:lnTo>
                  <a:lnTo>
                    <a:pt x="87" y="0"/>
                  </a:lnTo>
                  <a:lnTo>
                    <a:pt x="25" y="24"/>
                  </a:lnTo>
                  <a:lnTo>
                    <a:pt x="0" y="84"/>
                  </a:lnTo>
                  <a:lnTo>
                    <a:pt x="25" y="141"/>
                  </a:lnTo>
                  <a:lnTo>
                    <a:pt x="87" y="166"/>
                  </a:lnTo>
                  <a:lnTo>
                    <a:pt x="149" y="141"/>
                  </a:lnTo>
                  <a:lnTo>
                    <a:pt x="175"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82" name="Freeform 180"/>
            <p:cNvSpPr>
              <a:spLocks/>
            </p:cNvSpPr>
            <p:nvPr/>
          </p:nvSpPr>
          <p:spPr bwMode="auto">
            <a:xfrm>
              <a:off x="2481" y="2576"/>
              <a:ext cx="59" cy="56"/>
            </a:xfrm>
            <a:custGeom>
              <a:avLst/>
              <a:gdLst>
                <a:gd name="T0" fmla="*/ 0 w 177"/>
                <a:gd name="T1" fmla="*/ 0 h 168"/>
                <a:gd name="T2" fmla="*/ 0 w 177"/>
                <a:gd name="T3" fmla="*/ 0 h 168"/>
                <a:gd name="T4" fmla="*/ 0 w 177"/>
                <a:gd name="T5" fmla="*/ 0 h 168"/>
                <a:gd name="T6" fmla="*/ 0 w 177"/>
                <a:gd name="T7" fmla="*/ 0 h 168"/>
                <a:gd name="T8" fmla="*/ 0 w 177"/>
                <a:gd name="T9" fmla="*/ 0 h 168"/>
                <a:gd name="T10" fmla="*/ 0 w 177"/>
                <a:gd name="T11" fmla="*/ 0 h 168"/>
                <a:gd name="T12" fmla="*/ 0 w 177"/>
                <a:gd name="T13" fmla="*/ 0 h 168"/>
                <a:gd name="T14" fmla="*/ 0 w 177"/>
                <a:gd name="T15" fmla="*/ 0 h 168"/>
                <a:gd name="T16" fmla="*/ 0 w 177"/>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7"/>
                <a:gd name="T28" fmla="*/ 0 h 168"/>
                <a:gd name="T29" fmla="*/ 177 w 177"/>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7" h="168">
                  <a:moveTo>
                    <a:pt x="177" y="84"/>
                  </a:moveTo>
                  <a:lnTo>
                    <a:pt x="151" y="26"/>
                  </a:lnTo>
                  <a:lnTo>
                    <a:pt x="89" y="0"/>
                  </a:lnTo>
                  <a:lnTo>
                    <a:pt x="26" y="26"/>
                  </a:lnTo>
                  <a:lnTo>
                    <a:pt x="0" y="84"/>
                  </a:lnTo>
                  <a:lnTo>
                    <a:pt x="26" y="143"/>
                  </a:lnTo>
                  <a:lnTo>
                    <a:pt x="89" y="168"/>
                  </a:lnTo>
                  <a:lnTo>
                    <a:pt x="151" y="143"/>
                  </a:lnTo>
                  <a:lnTo>
                    <a:pt x="177"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83" name="Freeform 181"/>
            <p:cNvSpPr>
              <a:spLocks/>
            </p:cNvSpPr>
            <p:nvPr/>
          </p:nvSpPr>
          <p:spPr bwMode="auto">
            <a:xfrm>
              <a:off x="1585" y="2891"/>
              <a:ext cx="58" cy="56"/>
            </a:xfrm>
            <a:custGeom>
              <a:avLst/>
              <a:gdLst>
                <a:gd name="T0" fmla="*/ 0 w 175"/>
                <a:gd name="T1" fmla="*/ 0 h 169"/>
                <a:gd name="T2" fmla="*/ 0 w 175"/>
                <a:gd name="T3" fmla="*/ 0 h 169"/>
                <a:gd name="T4" fmla="*/ 0 w 175"/>
                <a:gd name="T5" fmla="*/ 0 h 169"/>
                <a:gd name="T6" fmla="*/ 0 w 175"/>
                <a:gd name="T7" fmla="*/ 0 h 169"/>
                <a:gd name="T8" fmla="*/ 0 w 175"/>
                <a:gd name="T9" fmla="*/ 0 h 169"/>
                <a:gd name="T10" fmla="*/ 0 w 175"/>
                <a:gd name="T11" fmla="*/ 0 h 169"/>
                <a:gd name="T12" fmla="*/ 0 w 175"/>
                <a:gd name="T13" fmla="*/ 0 h 169"/>
                <a:gd name="T14" fmla="*/ 0 w 175"/>
                <a:gd name="T15" fmla="*/ 0 h 169"/>
                <a:gd name="T16" fmla="*/ 0 w 175"/>
                <a:gd name="T17" fmla="*/ 0 h 1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9"/>
                <a:gd name="T29" fmla="*/ 175 w 175"/>
                <a:gd name="T30" fmla="*/ 169 h 1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9">
                  <a:moveTo>
                    <a:pt x="175" y="85"/>
                  </a:moveTo>
                  <a:lnTo>
                    <a:pt x="149" y="24"/>
                  </a:lnTo>
                  <a:lnTo>
                    <a:pt x="87" y="0"/>
                  </a:lnTo>
                  <a:lnTo>
                    <a:pt x="25" y="24"/>
                  </a:lnTo>
                  <a:lnTo>
                    <a:pt x="0" y="85"/>
                  </a:lnTo>
                  <a:lnTo>
                    <a:pt x="25" y="144"/>
                  </a:lnTo>
                  <a:lnTo>
                    <a:pt x="87" y="169"/>
                  </a:lnTo>
                  <a:lnTo>
                    <a:pt x="149" y="144"/>
                  </a:lnTo>
                  <a:lnTo>
                    <a:pt x="175" y="85"/>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84" name="Freeform 182"/>
            <p:cNvSpPr>
              <a:spLocks/>
            </p:cNvSpPr>
            <p:nvPr/>
          </p:nvSpPr>
          <p:spPr bwMode="auto">
            <a:xfrm>
              <a:off x="1677" y="2523"/>
              <a:ext cx="58" cy="56"/>
            </a:xfrm>
            <a:custGeom>
              <a:avLst/>
              <a:gdLst>
                <a:gd name="T0" fmla="*/ 0 w 175"/>
                <a:gd name="T1" fmla="*/ 0 h 168"/>
                <a:gd name="T2" fmla="*/ 0 w 175"/>
                <a:gd name="T3" fmla="*/ 0 h 168"/>
                <a:gd name="T4" fmla="*/ 0 w 175"/>
                <a:gd name="T5" fmla="*/ 0 h 168"/>
                <a:gd name="T6" fmla="*/ 0 w 175"/>
                <a:gd name="T7" fmla="*/ 0 h 168"/>
                <a:gd name="T8" fmla="*/ 0 w 175"/>
                <a:gd name="T9" fmla="*/ 0 h 168"/>
                <a:gd name="T10" fmla="*/ 0 w 175"/>
                <a:gd name="T11" fmla="*/ 0 h 168"/>
                <a:gd name="T12" fmla="*/ 0 w 175"/>
                <a:gd name="T13" fmla="*/ 0 h 168"/>
                <a:gd name="T14" fmla="*/ 0 w 175"/>
                <a:gd name="T15" fmla="*/ 0 h 168"/>
                <a:gd name="T16" fmla="*/ 0 w 175"/>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8"/>
                <a:gd name="T29" fmla="*/ 175 w 175"/>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8">
                  <a:moveTo>
                    <a:pt x="175" y="84"/>
                  </a:moveTo>
                  <a:lnTo>
                    <a:pt x="149" y="25"/>
                  </a:lnTo>
                  <a:lnTo>
                    <a:pt x="87" y="0"/>
                  </a:lnTo>
                  <a:lnTo>
                    <a:pt x="24" y="25"/>
                  </a:lnTo>
                  <a:lnTo>
                    <a:pt x="0" y="84"/>
                  </a:lnTo>
                  <a:lnTo>
                    <a:pt x="24" y="142"/>
                  </a:lnTo>
                  <a:lnTo>
                    <a:pt x="87" y="168"/>
                  </a:lnTo>
                  <a:lnTo>
                    <a:pt x="149" y="142"/>
                  </a:lnTo>
                  <a:lnTo>
                    <a:pt x="175"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85" name="Freeform 183"/>
            <p:cNvSpPr>
              <a:spLocks/>
            </p:cNvSpPr>
            <p:nvPr/>
          </p:nvSpPr>
          <p:spPr bwMode="auto">
            <a:xfrm>
              <a:off x="2094" y="2576"/>
              <a:ext cx="59" cy="56"/>
            </a:xfrm>
            <a:custGeom>
              <a:avLst/>
              <a:gdLst>
                <a:gd name="T0" fmla="*/ 0 w 176"/>
                <a:gd name="T1" fmla="*/ 0 h 168"/>
                <a:gd name="T2" fmla="*/ 0 w 176"/>
                <a:gd name="T3" fmla="*/ 0 h 168"/>
                <a:gd name="T4" fmla="*/ 0 w 176"/>
                <a:gd name="T5" fmla="*/ 0 h 168"/>
                <a:gd name="T6" fmla="*/ 0 w 176"/>
                <a:gd name="T7" fmla="*/ 0 h 168"/>
                <a:gd name="T8" fmla="*/ 0 w 176"/>
                <a:gd name="T9" fmla="*/ 0 h 168"/>
                <a:gd name="T10" fmla="*/ 0 w 176"/>
                <a:gd name="T11" fmla="*/ 0 h 168"/>
                <a:gd name="T12" fmla="*/ 0 w 176"/>
                <a:gd name="T13" fmla="*/ 0 h 168"/>
                <a:gd name="T14" fmla="*/ 0 w 176"/>
                <a:gd name="T15" fmla="*/ 0 h 168"/>
                <a:gd name="T16" fmla="*/ 0 w 176"/>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8"/>
                <a:gd name="T29" fmla="*/ 176 w 176"/>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8">
                  <a:moveTo>
                    <a:pt x="176" y="84"/>
                  </a:moveTo>
                  <a:lnTo>
                    <a:pt x="149" y="26"/>
                  </a:lnTo>
                  <a:lnTo>
                    <a:pt x="87" y="0"/>
                  </a:lnTo>
                  <a:lnTo>
                    <a:pt x="24" y="26"/>
                  </a:lnTo>
                  <a:lnTo>
                    <a:pt x="0" y="84"/>
                  </a:lnTo>
                  <a:lnTo>
                    <a:pt x="24" y="143"/>
                  </a:lnTo>
                  <a:lnTo>
                    <a:pt x="87" y="168"/>
                  </a:lnTo>
                  <a:lnTo>
                    <a:pt x="149" y="143"/>
                  </a:lnTo>
                  <a:lnTo>
                    <a:pt x="176"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86" name="Freeform 184"/>
            <p:cNvSpPr>
              <a:spLocks/>
            </p:cNvSpPr>
            <p:nvPr/>
          </p:nvSpPr>
          <p:spPr bwMode="auto">
            <a:xfrm>
              <a:off x="2893" y="2681"/>
              <a:ext cx="59" cy="56"/>
            </a:xfrm>
            <a:custGeom>
              <a:avLst/>
              <a:gdLst>
                <a:gd name="T0" fmla="*/ 0 w 176"/>
                <a:gd name="T1" fmla="*/ 0 h 169"/>
                <a:gd name="T2" fmla="*/ 0 w 176"/>
                <a:gd name="T3" fmla="*/ 0 h 169"/>
                <a:gd name="T4" fmla="*/ 0 w 176"/>
                <a:gd name="T5" fmla="*/ 0 h 169"/>
                <a:gd name="T6" fmla="*/ 0 w 176"/>
                <a:gd name="T7" fmla="*/ 0 h 169"/>
                <a:gd name="T8" fmla="*/ 0 w 176"/>
                <a:gd name="T9" fmla="*/ 0 h 169"/>
                <a:gd name="T10" fmla="*/ 0 w 176"/>
                <a:gd name="T11" fmla="*/ 0 h 169"/>
                <a:gd name="T12" fmla="*/ 0 w 176"/>
                <a:gd name="T13" fmla="*/ 0 h 169"/>
                <a:gd name="T14" fmla="*/ 0 w 176"/>
                <a:gd name="T15" fmla="*/ 0 h 169"/>
                <a:gd name="T16" fmla="*/ 0 w 176"/>
                <a:gd name="T17" fmla="*/ 0 h 1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9"/>
                <a:gd name="T29" fmla="*/ 176 w 176"/>
                <a:gd name="T30" fmla="*/ 169 h 1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9">
                  <a:moveTo>
                    <a:pt x="176" y="84"/>
                  </a:moveTo>
                  <a:lnTo>
                    <a:pt x="150" y="24"/>
                  </a:lnTo>
                  <a:lnTo>
                    <a:pt x="88" y="0"/>
                  </a:lnTo>
                  <a:lnTo>
                    <a:pt x="26" y="24"/>
                  </a:lnTo>
                  <a:lnTo>
                    <a:pt x="0" y="84"/>
                  </a:lnTo>
                  <a:lnTo>
                    <a:pt x="26" y="144"/>
                  </a:lnTo>
                  <a:lnTo>
                    <a:pt x="88" y="169"/>
                  </a:lnTo>
                  <a:lnTo>
                    <a:pt x="150" y="144"/>
                  </a:lnTo>
                  <a:lnTo>
                    <a:pt x="176"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87" name="Freeform 185"/>
            <p:cNvSpPr>
              <a:spLocks/>
            </p:cNvSpPr>
            <p:nvPr/>
          </p:nvSpPr>
          <p:spPr bwMode="auto">
            <a:xfrm>
              <a:off x="1993" y="2471"/>
              <a:ext cx="59" cy="55"/>
            </a:xfrm>
            <a:custGeom>
              <a:avLst/>
              <a:gdLst>
                <a:gd name="T0" fmla="*/ 0 w 176"/>
                <a:gd name="T1" fmla="*/ 0 h 167"/>
                <a:gd name="T2" fmla="*/ 0 w 176"/>
                <a:gd name="T3" fmla="*/ 0 h 167"/>
                <a:gd name="T4" fmla="*/ 0 w 176"/>
                <a:gd name="T5" fmla="*/ 0 h 167"/>
                <a:gd name="T6" fmla="*/ 0 w 176"/>
                <a:gd name="T7" fmla="*/ 0 h 167"/>
                <a:gd name="T8" fmla="*/ 0 w 176"/>
                <a:gd name="T9" fmla="*/ 0 h 167"/>
                <a:gd name="T10" fmla="*/ 0 w 176"/>
                <a:gd name="T11" fmla="*/ 0 h 167"/>
                <a:gd name="T12" fmla="*/ 0 w 176"/>
                <a:gd name="T13" fmla="*/ 0 h 167"/>
                <a:gd name="T14" fmla="*/ 0 w 176"/>
                <a:gd name="T15" fmla="*/ 0 h 167"/>
                <a:gd name="T16" fmla="*/ 0 w 176"/>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7"/>
                <a:gd name="T29" fmla="*/ 176 w 176"/>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7">
                  <a:moveTo>
                    <a:pt x="176" y="83"/>
                  </a:moveTo>
                  <a:lnTo>
                    <a:pt x="149" y="25"/>
                  </a:lnTo>
                  <a:lnTo>
                    <a:pt x="87" y="0"/>
                  </a:lnTo>
                  <a:lnTo>
                    <a:pt x="24" y="25"/>
                  </a:lnTo>
                  <a:lnTo>
                    <a:pt x="0" y="83"/>
                  </a:lnTo>
                  <a:lnTo>
                    <a:pt x="24" y="142"/>
                  </a:lnTo>
                  <a:lnTo>
                    <a:pt x="87" y="167"/>
                  </a:lnTo>
                  <a:lnTo>
                    <a:pt x="149" y="142"/>
                  </a:lnTo>
                  <a:lnTo>
                    <a:pt x="176" y="83"/>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88" name="Freeform 186"/>
            <p:cNvSpPr>
              <a:spLocks/>
            </p:cNvSpPr>
            <p:nvPr/>
          </p:nvSpPr>
          <p:spPr bwMode="auto">
            <a:xfrm>
              <a:off x="2631" y="2208"/>
              <a:ext cx="59" cy="56"/>
            </a:xfrm>
            <a:custGeom>
              <a:avLst/>
              <a:gdLst>
                <a:gd name="T0" fmla="*/ 0 w 176"/>
                <a:gd name="T1" fmla="*/ 0 h 168"/>
                <a:gd name="T2" fmla="*/ 0 w 176"/>
                <a:gd name="T3" fmla="*/ 0 h 168"/>
                <a:gd name="T4" fmla="*/ 0 w 176"/>
                <a:gd name="T5" fmla="*/ 0 h 168"/>
                <a:gd name="T6" fmla="*/ 0 w 176"/>
                <a:gd name="T7" fmla="*/ 0 h 168"/>
                <a:gd name="T8" fmla="*/ 0 w 176"/>
                <a:gd name="T9" fmla="*/ 0 h 168"/>
                <a:gd name="T10" fmla="*/ 0 w 176"/>
                <a:gd name="T11" fmla="*/ 0 h 168"/>
                <a:gd name="T12" fmla="*/ 0 w 176"/>
                <a:gd name="T13" fmla="*/ 0 h 168"/>
                <a:gd name="T14" fmla="*/ 0 w 176"/>
                <a:gd name="T15" fmla="*/ 0 h 168"/>
                <a:gd name="T16" fmla="*/ 0 w 176"/>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6"/>
                <a:gd name="T28" fmla="*/ 0 h 168"/>
                <a:gd name="T29" fmla="*/ 176 w 176"/>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6" h="168">
                  <a:moveTo>
                    <a:pt x="176" y="84"/>
                  </a:moveTo>
                  <a:lnTo>
                    <a:pt x="150" y="26"/>
                  </a:lnTo>
                  <a:lnTo>
                    <a:pt x="88" y="0"/>
                  </a:lnTo>
                  <a:lnTo>
                    <a:pt x="26" y="26"/>
                  </a:lnTo>
                  <a:lnTo>
                    <a:pt x="0" y="84"/>
                  </a:lnTo>
                  <a:lnTo>
                    <a:pt x="26" y="143"/>
                  </a:lnTo>
                  <a:lnTo>
                    <a:pt x="88" y="168"/>
                  </a:lnTo>
                  <a:lnTo>
                    <a:pt x="150" y="143"/>
                  </a:lnTo>
                  <a:lnTo>
                    <a:pt x="176"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89" name="Freeform 187"/>
            <p:cNvSpPr>
              <a:spLocks/>
            </p:cNvSpPr>
            <p:nvPr/>
          </p:nvSpPr>
          <p:spPr bwMode="auto">
            <a:xfrm>
              <a:off x="1616" y="2681"/>
              <a:ext cx="58" cy="56"/>
            </a:xfrm>
            <a:custGeom>
              <a:avLst/>
              <a:gdLst>
                <a:gd name="T0" fmla="*/ 0 w 174"/>
                <a:gd name="T1" fmla="*/ 0 h 169"/>
                <a:gd name="T2" fmla="*/ 0 w 174"/>
                <a:gd name="T3" fmla="*/ 0 h 169"/>
                <a:gd name="T4" fmla="*/ 0 w 174"/>
                <a:gd name="T5" fmla="*/ 0 h 169"/>
                <a:gd name="T6" fmla="*/ 0 w 174"/>
                <a:gd name="T7" fmla="*/ 0 h 169"/>
                <a:gd name="T8" fmla="*/ 0 w 174"/>
                <a:gd name="T9" fmla="*/ 0 h 169"/>
                <a:gd name="T10" fmla="*/ 0 w 174"/>
                <a:gd name="T11" fmla="*/ 0 h 169"/>
                <a:gd name="T12" fmla="*/ 0 w 174"/>
                <a:gd name="T13" fmla="*/ 0 h 169"/>
                <a:gd name="T14" fmla="*/ 0 w 174"/>
                <a:gd name="T15" fmla="*/ 0 h 169"/>
                <a:gd name="T16" fmla="*/ 0 w 174"/>
                <a:gd name="T17" fmla="*/ 0 h 1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9"/>
                <a:gd name="T29" fmla="*/ 174 w 174"/>
                <a:gd name="T30" fmla="*/ 169 h 1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9">
                  <a:moveTo>
                    <a:pt x="174" y="84"/>
                  </a:moveTo>
                  <a:lnTo>
                    <a:pt x="149" y="24"/>
                  </a:lnTo>
                  <a:lnTo>
                    <a:pt x="87" y="0"/>
                  </a:lnTo>
                  <a:lnTo>
                    <a:pt x="24" y="24"/>
                  </a:lnTo>
                  <a:lnTo>
                    <a:pt x="0" y="84"/>
                  </a:lnTo>
                  <a:lnTo>
                    <a:pt x="24" y="144"/>
                  </a:lnTo>
                  <a:lnTo>
                    <a:pt x="87" y="169"/>
                  </a:lnTo>
                  <a:lnTo>
                    <a:pt x="149" y="144"/>
                  </a:lnTo>
                  <a:lnTo>
                    <a:pt x="174"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90" name="Freeform 188"/>
            <p:cNvSpPr>
              <a:spLocks/>
            </p:cNvSpPr>
            <p:nvPr/>
          </p:nvSpPr>
          <p:spPr bwMode="auto">
            <a:xfrm>
              <a:off x="2350" y="1787"/>
              <a:ext cx="58" cy="56"/>
            </a:xfrm>
            <a:custGeom>
              <a:avLst/>
              <a:gdLst>
                <a:gd name="T0" fmla="*/ 0 w 174"/>
                <a:gd name="T1" fmla="*/ 0 h 167"/>
                <a:gd name="T2" fmla="*/ 0 w 174"/>
                <a:gd name="T3" fmla="*/ 0 h 167"/>
                <a:gd name="T4" fmla="*/ 0 w 174"/>
                <a:gd name="T5" fmla="*/ 0 h 167"/>
                <a:gd name="T6" fmla="*/ 0 w 174"/>
                <a:gd name="T7" fmla="*/ 0 h 167"/>
                <a:gd name="T8" fmla="*/ 0 w 174"/>
                <a:gd name="T9" fmla="*/ 0 h 167"/>
                <a:gd name="T10" fmla="*/ 0 w 174"/>
                <a:gd name="T11" fmla="*/ 0 h 167"/>
                <a:gd name="T12" fmla="*/ 0 w 174"/>
                <a:gd name="T13" fmla="*/ 0 h 167"/>
                <a:gd name="T14" fmla="*/ 0 w 174"/>
                <a:gd name="T15" fmla="*/ 0 h 167"/>
                <a:gd name="T16" fmla="*/ 0 w 174"/>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7"/>
                <a:gd name="T29" fmla="*/ 174 w 174"/>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7">
                  <a:moveTo>
                    <a:pt x="174" y="84"/>
                  </a:moveTo>
                  <a:lnTo>
                    <a:pt x="149" y="24"/>
                  </a:lnTo>
                  <a:lnTo>
                    <a:pt x="86" y="0"/>
                  </a:lnTo>
                  <a:lnTo>
                    <a:pt x="24" y="24"/>
                  </a:lnTo>
                  <a:lnTo>
                    <a:pt x="0" y="84"/>
                  </a:lnTo>
                  <a:lnTo>
                    <a:pt x="24" y="141"/>
                  </a:lnTo>
                  <a:lnTo>
                    <a:pt x="86" y="167"/>
                  </a:lnTo>
                  <a:lnTo>
                    <a:pt x="149" y="141"/>
                  </a:lnTo>
                  <a:lnTo>
                    <a:pt x="174"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91" name="Freeform 189"/>
            <p:cNvSpPr>
              <a:spLocks/>
            </p:cNvSpPr>
            <p:nvPr/>
          </p:nvSpPr>
          <p:spPr bwMode="auto">
            <a:xfrm>
              <a:off x="2550" y="2597"/>
              <a:ext cx="58" cy="56"/>
            </a:xfrm>
            <a:custGeom>
              <a:avLst/>
              <a:gdLst>
                <a:gd name="T0" fmla="*/ 0 w 174"/>
                <a:gd name="T1" fmla="*/ 0 h 168"/>
                <a:gd name="T2" fmla="*/ 0 w 174"/>
                <a:gd name="T3" fmla="*/ 0 h 168"/>
                <a:gd name="T4" fmla="*/ 0 w 174"/>
                <a:gd name="T5" fmla="*/ 0 h 168"/>
                <a:gd name="T6" fmla="*/ 0 w 174"/>
                <a:gd name="T7" fmla="*/ 0 h 168"/>
                <a:gd name="T8" fmla="*/ 0 w 174"/>
                <a:gd name="T9" fmla="*/ 0 h 168"/>
                <a:gd name="T10" fmla="*/ 0 w 174"/>
                <a:gd name="T11" fmla="*/ 0 h 168"/>
                <a:gd name="T12" fmla="*/ 0 w 174"/>
                <a:gd name="T13" fmla="*/ 0 h 168"/>
                <a:gd name="T14" fmla="*/ 0 w 174"/>
                <a:gd name="T15" fmla="*/ 0 h 168"/>
                <a:gd name="T16" fmla="*/ 0 w 174"/>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168"/>
                <a:gd name="T29" fmla="*/ 174 w 174"/>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168">
                  <a:moveTo>
                    <a:pt x="174" y="84"/>
                  </a:moveTo>
                  <a:lnTo>
                    <a:pt x="149" y="26"/>
                  </a:lnTo>
                  <a:lnTo>
                    <a:pt x="87" y="0"/>
                  </a:lnTo>
                  <a:lnTo>
                    <a:pt x="24" y="26"/>
                  </a:lnTo>
                  <a:lnTo>
                    <a:pt x="0" y="84"/>
                  </a:lnTo>
                  <a:lnTo>
                    <a:pt x="24" y="143"/>
                  </a:lnTo>
                  <a:lnTo>
                    <a:pt x="87" y="168"/>
                  </a:lnTo>
                  <a:lnTo>
                    <a:pt x="149" y="143"/>
                  </a:lnTo>
                  <a:lnTo>
                    <a:pt x="174" y="84"/>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92" name="Freeform 190"/>
            <p:cNvSpPr>
              <a:spLocks/>
            </p:cNvSpPr>
            <p:nvPr/>
          </p:nvSpPr>
          <p:spPr bwMode="auto">
            <a:xfrm>
              <a:off x="2216" y="2787"/>
              <a:ext cx="59" cy="55"/>
            </a:xfrm>
            <a:custGeom>
              <a:avLst/>
              <a:gdLst>
                <a:gd name="T0" fmla="*/ 0 w 175"/>
                <a:gd name="T1" fmla="*/ 0 h 166"/>
                <a:gd name="T2" fmla="*/ 0 w 175"/>
                <a:gd name="T3" fmla="*/ 0 h 166"/>
                <a:gd name="T4" fmla="*/ 0 w 175"/>
                <a:gd name="T5" fmla="*/ 0 h 166"/>
                <a:gd name="T6" fmla="*/ 0 w 175"/>
                <a:gd name="T7" fmla="*/ 0 h 166"/>
                <a:gd name="T8" fmla="*/ 0 w 175"/>
                <a:gd name="T9" fmla="*/ 0 h 166"/>
                <a:gd name="T10" fmla="*/ 0 w 175"/>
                <a:gd name="T11" fmla="*/ 0 h 166"/>
                <a:gd name="T12" fmla="*/ 0 w 175"/>
                <a:gd name="T13" fmla="*/ 0 h 166"/>
                <a:gd name="T14" fmla="*/ 0 w 175"/>
                <a:gd name="T15" fmla="*/ 0 h 166"/>
                <a:gd name="T16" fmla="*/ 0 w 175"/>
                <a:gd name="T17" fmla="*/ 0 h 1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166"/>
                <a:gd name="T29" fmla="*/ 175 w 175"/>
                <a:gd name="T30" fmla="*/ 166 h 1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166">
                  <a:moveTo>
                    <a:pt x="175" y="82"/>
                  </a:moveTo>
                  <a:lnTo>
                    <a:pt x="149" y="24"/>
                  </a:lnTo>
                  <a:lnTo>
                    <a:pt x="86" y="0"/>
                  </a:lnTo>
                  <a:lnTo>
                    <a:pt x="24" y="24"/>
                  </a:lnTo>
                  <a:lnTo>
                    <a:pt x="0" y="82"/>
                  </a:lnTo>
                  <a:lnTo>
                    <a:pt x="24" y="141"/>
                  </a:lnTo>
                  <a:lnTo>
                    <a:pt x="86" y="166"/>
                  </a:lnTo>
                  <a:lnTo>
                    <a:pt x="149" y="141"/>
                  </a:lnTo>
                  <a:lnTo>
                    <a:pt x="175" y="82"/>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6993" name="Freeform 191"/>
            <p:cNvSpPr>
              <a:spLocks/>
            </p:cNvSpPr>
            <p:nvPr/>
          </p:nvSpPr>
          <p:spPr bwMode="auto">
            <a:xfrm>
              <a:off x="1315" y="1630"/>
              <a:ext cx="4126" cy="1077"/>
            </a:xfrm>
            <a:custGeom>
              <a:avLst/>
              <a:gdLst>
                <a:gd name="T0" fmla="*/ 0 w 12378"/>
                <a:gd name="T1" fmla="*/ 0 h 3233"/>
                <a:gd name="T2" fmla="*/ 0 w 12378"/>
                <a:gd name="T3" fmla="*/ 0 h 3233"/>
                <a:gd name="T4" fmla="*/ 0 w 12378"/>
                <a:gd name="T5" fmla="*/ 0 h 3233"/>
                <a:gd name="T6" fmla="*/ 0 w 12378"/>
                <a:gd name="T7" fmla="*/ 0 h 3233"/>
                <a:gd name="T8" fmla="*/ 0 w 12378"/>
                <a:gd name="T9" fmla="*/ 0 h 3233"/>
                <a:gd name="T10" fmla="*/ 0 w 12378"/>
                <a:gd name="T11" fmla="*/ 0 h 3233"/>
                <a:gd name="T12" fmla="*/ 0 w 12378"/>
                <a:gd name="T13" fmla="*/ 0 h 3233"/>
                <a:gd name="T14" fmla="*/ 0 w 12378"/>
                <a:gd name="T15" fmla="*/ 0 h 3233"/>
                <a:gd name="T16" fmla="*/ 0 w 12378"/>
                <a:gd name="T17" fmla="*/ 0 h 3233"/>
                <a:gd name="T18" fmla="*/ 0 w 12378"/>
                <a:gd name="T19" fmla="*/ 0 h 3233"/>
                <a:gd name="T20" fmla="*/ 0 w 12378"/>
                <a:gd name="T21" fmla="*/ 0 h 3233"/>
                <a:gd name="T22" fmla="*/ 0 w 12378"/>
                <a:gd name="T23" fmla="*/ 0 h 3233"/>
                <a:gd name="T24" fmla="*/ 0 w 12378"/>
                <a:gd name="T25" fmla="*/ 0 h 3233"/>
                <a:gd name="T26" fmla="*/ 0 w 12378"/>
                <a:gd name="T27" fmla="*/ 0 h 3233"/>
                <a:gd name="T28" fmla="*/ 0 w 12378"/>
                <a:gd name="T29" fmla="*/ 0 h 3233"/>
                <a:gd name="T30" fmla="*/ 0 w 12378"/>
                <a:gd name="T31" fmla="*/ 0 h 3233"/>
                <a:gd name="T32" fmla="*/ 0 w 12378"/>
                <a:gd name="T33" fmla="*/ 0 h 3233"/>
                <a:gd name="T34" fmla="*/ 0 w 12378"/>
                <a:gd name="T35" fmla="*/ 0 h 3233"/>
                <a:gd name="T36" fmla="*/ 0 w 12378"/>
                <a:gd name="T37" fmla="*/ 0 h 3233"/>
                <a:gd name="T38" fmla="*/ 0 w 12378"/>
                <a:gd name="T39" fmla="*/ 0 h 3233"/>
                <a:gd name="T40" fmla="*/ 0 w 12378"/>
                <a:gd name="T41" fmla="*/ 0 h 3233"/>
                <a:gd name="T42" fmla="*/ 0 w 12378"/>
                <a:gd name="T43" fmla="*/ 0 h 3233"/>
                <a:gd name="T44" fmla="*/ 0 w 12378"/>
                <a:gd name="T45" fmla="*/ 0 h 3233"/>
                <a:gd name="T46" fmla="*/ 0 w 12378"/>
                <a:gd name="T47" fmla="*/ 0 h 3233"/>
                <a:gd name="T48" fmla="*/ 0 w 12378"/>
                <a:gd name="T49" fmla="*/ 0 h 3233"/>
                <a:gd name="T50" fmla="*/ 0 w 12378"/>
                <a:gd name="T51" fmla="*/ 0 h 3233"/>
                <a:gd name="T52" fmla="*/ 0 w 12378"/>
                <a:gd name="T53" fmla="*/ 0 h 3233"/>
                <a:gd name="T54" fmla="*/ 0 w 12378"/>
                <a:gd name="T55" fmla="*/ 0 h 3233"/>
                <a:gd name="T56" fmla="*/ 0 w 12378"/>
                <a:gd name="T57" fmla="*/ 0 h 3233"/>
                <a:gd name="T58" fmla="*/ 0 w 12378"/>
                <a:gd name="T59" fmla="*/ 0 h 3233"/>
                <a:gd name="T60" fmla="*/ 0 w 12378"/>
                <a:gd name="T61" fmla="*/ 0 h 3233"/>
                <a:gd name="T62" fmla="*/ 0 w 12378"/>
                <a:gd name="T63" fmla="*/ 0 h 3233"/>
                <a:gd name="T64" fmla="*/ 0 w 12378"/>
                <a:gd name="T65" fmla="*/ 0 h 3233"/>
                <a:gd name="T66" fmla="*/ 0 w 12378"/>
                <a:gd name="T67" fmla="*/ 0 h 3233"/>
                <a:gd name="T68" fmla="*/ 0 w 12378"/>
                <a:gd name="T69" fmla="*/ 0 h 3233"/>
                <a:gd name="T70" fmla="*/ 0 w 12378"/>
                <a:gd name="T71" fmla="*/ 0 h 3233"/>
                <a:gd name="T72" fmla="*/ 0 w 12378"/>
                <a:gd name="T73" fmla="*/ 0 h 3233"/>
                <a:gd name="T74" fmla="*/ 0 w 12378"/>
                <a:gd name="T75" fmla="*/ 0 h 3233"/>
                <a:gd name="T76" fmla="*/ 0 w 12378"/>
                <a:gd name="T77" fmla="*/ 0 h 3233"/>
                <a:gd name="T78" fmla="*/ 0 w 12378"/>
                <a:gd name="T79" fmla="*/ 0 h 3233"/>
                <a:gd name="T80" fmla="*/ 0 w 12378"/>
                <a:gd name="T81" fmla="*/ 0 h 3233"/>
                <a:gd name="T82" fmla="*/ 0 w 12378"/>
                <a:gd name="T83" fmla="*/ 0 h 3233"/>
                <a:gd name="T84" fmla="*/ 0 w 12378"/>
                <a:gd name="T85" fmla="*/ 0 h 3233"/>
                <a:gd name="T86" fmla="*/ 0 w 12378"/>
                <a:gd name="T87" fmla="*/ 0 h 3233"/>
                <a:gd name="T88" fmla="*/ 0 w 12378"/>
                <a:gd name="T89" fmla="*/ 0 h 3233"/>
                <a:gd name="T90" fmla="*/ 0 w 12378"/>
                <a:gd name="T91" fmla="*/ 0 h 323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378"/>
                <a:gd name="T139" fmla="*/ 0 h 3233"/>
                <a:gd name="T140" fmla="*/ 12378 w 12378"/>
                <a:gd name="T141" fmla="*/ 3233 h 323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378" h="3233">
                  <a:moveTo>
                    <a:pt x="0" y="3233"/>
                  </a:moveTo>
                  <a:lnTo>
                    <a:pt x="114" y="3203"/>
                  </a:lnTo>
                  <a:lnTo>
                    <a:pt x="395" y="3131"/>
                  </a:lnTo>
                  <a:lnTo>
                    <a:pt x="675" y="3056"/>
                  </a:lnTo>
                  <a:lnTo>
                    <a:pt x="954" y="2983"/>
                  </a:lnTo>
                  <a:lnTo>
                    <a:pt x="1235" y="2911"/>
                  </a:lnTo>
                  <a:lnTo>
                    <a:pt x="1517" y="2837"/>
                  </a:lnTo>
                  <a:lnTo>
                    <a:pt x="1797" y="2764"/>
                  </a:lnTo>
                  <a:lnTo>
                    <a:pt x="2078" y="2691"/>
                  </a:lnTo>
                  <a:lnTo>
                    <a:pt x="2357" y="2617"/>
                  </a:lnTo>
                  <a:lnTo>
                    <a:pt x="2638" y="2544"/>
                  </a:lnTo>
                  <a:lnTo>
                    <a:pt x="2919" y="2470"/>
                  </a:lnTo>
                  <a:lnTo>
                    <a:pt x="3199" y="2399"/>
                  </a:lnTo>
                  <a:lnTo>
                    <a:pt x="3479" y="2324"/>
                  </a:lnTo>
                  <a:lnTo>
                    <a:pt x="3759" y="2252"/>
                  </a:lnTo>
                  <a:lnTo>
                    <a:pt x="4039" y="2178"/>
                  </a:lnTo>
                  <a:lnTo>
                    <a:pt x="4320" y="2105"/>
                  </a:lnTo>
                  <a:lnTo>
                    <a:pt x="4600" y="2033"/>
                  </a:lnTo>
                  <a:lnTo>
                    <a:pt x="4881" y="1958"/>
                  </a:lnTo>
                  <a:lnTo>
                    <a:pt x="5161" y="1884"/>
                  </a:lnTo>
                  <a:lnTo>
                    <a:pt x="5441" y="1814"/>
                  </a:lnTo>
                  <a:lnTo>
                    <a:pt x="5722" y="1739"/>
                  </a:lnTo>
                  <a:lnTo>
                    <a:pt x="6003" y="1665"/>
                  </a:lnTo>
                  <a:lnTo>
                    <a:pt x="6285" y="1593"/>
                  </a:lnTo>
                  <a:lnTo>
                    <a:pt x="6563" y="1520"/>
                  </a:lnTo>
                  <a:lnTo>
                    <a:pt x="6845" y="1445"/>
                  </a:lnTo>
                  <a:lnTo>
                    <a:pt x="7123" y="1374"/>
                  </a:lnTo>
                  <a:lnTo>
                    <a:pt x="7405" y="1299"/>
                  </a:lnTo>
                  <a:lnTo>
                    <a:pt x="7685" y="1227"/>
                  </a:lnTo>
                  <a:lnTo>
                    <a:pt x="7966" y="1154"/>
                  </a:lnTo>
                  <a:lnTo>
                    <a:pt x="8246" y="1080"/>
                  </a:lnTo>
                  <a:lnTo>
                    <a:pt x="8526" y="1007"/>
                  </a:lnTo>
                  <a:lnTo>
                    <a:pt x="8806" y="933"/>
                  </a:lnTo>
                  <a:lnTo>
                    <a:pt x="9087" y="860"/>
                  </a:lnTo>
                  <a:lnTo>
                    <a:pt x="9367" y="786"/>
                  </a:lnTo>
                  <a:lnTo>
                    <a:pt x="9648" y="714"/>
                  </a:lnTo>
                  <a:lnTo>
                    <a:pt x="9928" y="641"/>
                  </a:lnTo>
                  <a:lnTo>
                    <a:pt x="10208" y="567"/>
                  </a:lnTo>
                  <a:lnTo>
                    <a:pt x="10488" y="494"/>
                  </a:lnTo>
                  <a:lnTo>
                    <a:pt x="10769" y="422"/>
                  </a:lnTo>
                  <a:lnTo>
                    <a:pt x="11049" y="348"/>
                  </a:lnTo>
                  <a:lnTo>
                    <a:pt x="11330" y="275"/>
                  </a:lnTo>
                  <a:lnTo>
                    <a:pt x="11608" y="201"/>
                  </a:lnTo>
                  <a:lnTo>
                    <a:pt x="11890" y="128"/>
                  </a:lnTo>
                  <a:lnTo>
                    <a:pt x="12170" y="55"/>
                  </a:lnTo>
                  <a:lnTo>
                    <a:pt x="12378" y="0"/>
                  </a:lnTo>
                </a:path>
              </a:pathLst>
            </a:custGeom>
            <a:noFill/>
            <a:ln w="22225">
              <a:solidFill>
                <a:srgbClr val="FFFF00"/>
              </a:solidFill>
              <a:round/>
              <a:headEnd/>
              <a:tailEnd/>
            </a:ln>
          </p:spPr>
          <p:txBody>
            <a:bodyPr/>
            <a:lstStyle/>
            <a:p>
              <a:endParaRPr lang="en-GB">
                <a:solidFill>
                  <a:srgbClr val="0070C0"/>
                </a:solidFill>
              </a:endParaRPr>
            </a:p>
          </p:txBody>
        </p:sp>
        <p:sp>
          <p:nvSpPr>
            <p:cNvPr id="76994" name="Rectangle 192"/>
            <p:cNvSpPr>
              <a:spLocks noChangeArrowheads="1"/>
            </p:cNvSpPr>
            <p:nvPr/>
          </p:nvSpPr>
          <p:spPr bwMode="auto">
            <a:xfrm rot="16200000">
              <a:off x="-70" y="2031"/>
              <a:ext cx="1533" cy="184"/>
            </a:xfrm>
            <a:prstGeom prst="rect">
              <a:avLst/>
            </a:prstGeom>
            <a:noFill/>
            <a:ln w="9525">
              <a:noFill/>
              <a:miter lim="800000"/>
              <a:headEnd/>
              <a:tailEnd/>
            </a:ln>
          </p:spPr>
          <p:txBody>
            <a:bodyPr wrap="none" lIns="0" tIns="0" rIns="0" bIns="0">
              <a:spAutoFit/>
            </a:bodyPr>
            <a:lstStyle/>
            <a:p>
              <a:pPr eaLnBrk="0" hangingPunct="0"/>
              <a:r>
                <a:rPr lang="de-DE" sz="1400" b="1" dirty="0" smtClean="0">
                  <a:solidFill>
                    <a:srgbClr val="0070C0"/>
                  </a:solidFill>
                </a:rPr>
                <a:t>Volume </a:t>
              </a:r>
              <a:r>
                <a:rPr lang="de-DE" sz="1400" b="1" dirty="0" err="1" smtClean="0">
                  <a:solidFill>
                    <a:srgbClr val="0070C0"/>
                  </a:solidFill>
                </a:rPr>
                <a:t>prostatico</a:t>
              </a:r>
              <a:r>
                <a:rPr lang="de-DE" sz="1400" b="1" dirty="0" smtClean="0">
                  <a:solidFill>
                    <a:srgbClr val="0070C0"/>
                  </a:solidFill>
                </a:rPr>
                <a:t> </a:t>
              </a:r>
              <a:r>
                <a:rPr lang="de-DE" sz="1400" b="1" dirty="0">
                  <a:solidFill>
                    <a:srgbClr val="0070C0"/>
                  </a:solidFill>
                </a:rPr>
                <a:t>(ml)</a:t>
              </a:r>
            </a:p>
          </p:txBody>
        </p:sp>
        <p:sp>
          <p:nvSpPr>
            <p:cNvPr id="76995" name="Rectangle 193"/>
            <p:cNvSpPr>
              <a:spLocks noChangeArrowheads="1"/>
            </p:cNvSpPr>
            <p:nvPr/>
          </p:nvSpPr>
          <p:spPr bwMode="auto">
            <a:xfrm>
              <a:off x="2878" y="3742"/>
              <a:ext cx="696" cy="171"/>
            </a:xfrm>
            <a:prstGeom prst="rect">
              <a:avLst/>
            </a:prstGeom>
            <a:noFill/>
            <a:ln w="9525">
              <a:noFill/>
              <a:miter lim="800000"/>
              <a:headEnd/>
              <a:tailEnd/>
            </a:ln>
          </p:spPr>
          <p:txBody>
            <a:bodyPr wrap="none" lIns="0" tIns="0" rIns="0" bIns="0">
              <a:spAutoFit/>
            </a:bodyPr>
            <a:lstStyle/>
            <a:p>
              <a:pPr eaLnBrk="0" hangingPunct="0"/>
              <a:r>
                <a:rPr lang="de-DE" sz="1400" b="1" dirty="0" err="1" smtClean="0">
                  <a:solidFill>
                    <a:srgbClr val="0070C0"/>
                  </a:solidFill>
                </a:rPr>
                <a:t>Età</a:t>
              </a:r>
              <a:r>
                <a:rPr lang="de-DE" sz="1400" b="1" dirty="0" smtClean="0">
                  <a:solidFill>
                    <a:srgbClr val="0070C0"/>
                  </a:solidFill>
                </a:rPr>
                <a:t> (</a:t>
              </a:r>
              <a:r>
                <a:rPr lang="de-DE" sz="1400" b="1" dirty="0" err="1" smtClean="0">
                  <a:solidFill>
                    <a:srgbClr val="0070C0"/>
                  </a:solidFill>
                </a:rPr>
                <a:t>anni</a:t>
              </a:r>
              <a:r>
                <a:rPr lang="de-DE" sz="1400" b="1" dirty="0" smtClean="0">
                  <a:solidFill>
                    <a:srgbClr val="0070C0"/>
                  </a:solidFill>
                </a:rPr>
                <a:t>)</a:t>
              </a:r>
              <a:endParaRPr lang="de-DE" sz="1400" b="1" dirty="0">
                <a:solidFill>
                  <a:srgbClr val="0070C0"/>
                </a:solidFill>
              </a:endParaRPr>
            </a:p>
          </p:txBody>
        </p:sp>
        <p:grpSp>
          <p:nvGrpSpPr>
            <p:cNvPr id="3" name="Group 194"/>
            <p:cNvGrpSpPr>
              <a:grpSpLocks/>
            </p:cNvGrpSpPr>
            <p:nvPr/>
          </p:nvGrpSpPr>
          <p:grpSpPr bwMode="auto">
            <a:xfrm>
              <a:off x="784" y="762"/>
              <a:ext cx="335" cy="2860"/>
              <a:chOff x="864" y="627"/>
              <a:chExt cx="335" cy="2860"/>
            </a:xfrm>
          </p:grpSpPr>
          <p:sp>
            <p:nvSpPr>
              <p:cNvPr id="77015" name="Text Box 195"/>
              <p:cNvSpPr txBox="1">
                <a:spLocks noChangeArrowheads="1"/>
              </p:cNvSpPr>
              <p:nvPr/>
            </p:nvSpPr>
            <p:spPr bwMode="auto">
              <a:xfrm>
                <a:off x="957" y="3240"/>
                <a:ext cx="242" cy="247"/>
              </a:xfrm>
              <a:prstGeom prst="rect">
                <a:avLst/>
              </a:prstGeom>
              <a:noFill/>
              <a:ln w="9525">
                <a:noFill/>
                <a:miter lim="800000"/>
                <a:headEnd/>
                <a:tailEnd/>
              </a:ln>
            </p:spPr>
            <p:txBody>
              <a:bodyPr wrap="none">
                <a:spAutoFit/>
              </a:bodyPr>
              <a:lstStyle/>
              <a:p>
                <a:pPr eaLnBrk="0" hangingPunct="0"/>
                <a:r>
                  <a:rPr lang="de-DE" sz="1400" b="1" dirty="0">
                    <a:solidFill>
                      <a:srgbClr val="0070C0"/>
                    </a:solidFill>
                  </a:rPr>
                  <a:t>0</a:t>
                </a:r>
              </a:p>
            </p:txBody>
          </p:sp>
          <p:sp>
            <p:nvSpPr>
              <p:cNvPr id="77016" name="Text Box 196"/>
              <p:cNvSpPr txBox="1">
                <a:spLocks noChangeArrowheads="1"/>
              </p:cNvSpPr>
              <p:nvPr/>
            </p:nvSpPr>
            <p:spPr bwMode="auto">
              <a:xfrm>
                <a:off x="864" y="2705"/>
                <a:ext cx="326" cy="247"/>
              </a:xfrm>
              <a:prstGeom prst="rect">
                <a:avLst/>
              </a:prstGeom>
              <a:noFill/>
              <a:ln w="9525">
                <a:noFill/>
                <a:miter lim="800000"/>
                <a:headEnd/>
                <a:tailEnd/>
              </a:ln>
            </p:spPr>
            <p:txBody>
              <a:bodyPr wrap="none">
                <a:spAutoFit/>
              </a:bodyPr>
              <a:lstStyle/>
              <a:p>
                <a:pPr eaLnBrk="0" hangingPunct="0"/>
                <a:r>
                  <a:rPr lang="de-DE" sz="1400" b="1" dirty="0">
                    <a:solidFill>
                      <a:srgbClr val="0070C0"/>
                    </a:solidFill>
                  </a:rPr>
                  <a:t>10</a:t>
                </a:r>
              </a:p>
            </p:txBody>
          </p:sp>
          <p:sp>
            <p:nvSpPr>
              <p:cNvPr id="77017" name="Text Box 197"/>
              <p:cNvSpPr txBox="1">
                <a:spLocks noChangeArrowheads="1"/>
              </p:cNvSpPr>
              <p:nvPr/>
            </p:nvSpPr>
            <p:spPr bwMode="auto">
              <a:xfrm>
                <a:off x="864" y="2186"/>
                <a:ext cx="326" cy="247"/>
              </a:xfrm>
              <a:prstGeom prst="rect">
                <a:avLst/>
              </a:prstGeom>
              <a:noFill/>
              <a:ln w="9525">
                <a:noFill/>
                <a:miter lim="800000"/>
                <a:headEnd/>
                <a:tailEnd/>
              </a:ln>
            </p:spPr>
            <p:txBody>
              <a:bodyPr wrap="none">
                <a:spAutoFit/>
              </a:bodyPr>
              <a:lstStyle/>
              <a:p>
                <a:pPr eaLnBrk="0" hangingPunct="0"/>
                <a:r>
                  <a:rPr lang="de-DE" sz="1400" b="1" dirty="0">
                    <a:solidFill>
                      <a:srgbClr val="0070C0"/>
                    </a:solidFill>
                  </a:rPr>
                  <a:t>20</a:t>
                </a:r>
              </a:p>
            </p:txBody>
          </p:sp>
          <p:sp>
            <p:nvSpPr>
              <p:cNvPr id="77018" name="Text Box 198"/>
              <p:cNvSpPr txBox="1">
                <a:spLocks noChangeArrowheads="1"/>
              </p:cNvSpPr>
              <p:nvPr/>
            </p:nvSpPr>
            <p:spPr bwMode="auto">
              <a:xfrm>
                <a:off x="864" y="1666"/>
                <a:ext cx="326" cy="247"/>
              </a:xfrm>
              <a:prstGeom prst="rect">
                <a:avLst/>
              </a:prstGeom>
              <a:noFill/>
              <a:ln w="9525">
                <a:noFill/>
                <a:miter lim="800000"/>
                <a:headEnd/>
                <a:tailEnd/>
              </a:ln>
            </p:spPr>
            <p:txBody>
              <a:bodyPr wrap="none">
                <a:spAutoFit/>
              </a:bodyPr>
              <a:lstStyle/>
              <a:p>
                <a:pPr eaLnBrk="0" hangingPunct="0"/>
                <a:r>
                  <a:rPr lang="de-DE" sz="1400" b="1" dirty="0">
                    <a:solidFill>
                      <a:srgbClr val="0070C0"/>
                    </a:solidFill>
                  </a:rPr>
                  <a:t>30</a:t>
                </a:r>
              </a:p>
            </p:txBody>
          </p:sp>
          <p:sp>
            <p:nvSpPr>
              <p:cNvPr id="77019" name="Text Box 199"/>
              <p:cNvSpPr txBox="1">
                <a:spLocks noChangeArrowheads="1"/>
              </p:cNvSpPr>
              <p:nvPr/>
            </p:nvSpPr>
            <p:spPr bwMode="auto">
              <a:xfrm>
                <a:off x="864" y="1147"/>
                <a:ext cx="326" cy="247"/>
              </a:xfrm>
              <a:prstGeom prst="rect">
                <a:avLst/>
              </a:prstGeom>
              <a:noFill/>
              <a:ln w="9525">
                <a:noFill/>
                <a:miter lim="800000"/>
                <a:headEnd/>
                <a:tailEnd/>
              </a:ln>
            </p:spPr>
            <p:txBody>
              <a:bodyPr wrap="none">
                <a:spAutoFit/>
              </a:bodyPr>
              <a:lstStyle/>
              <a:p>
                <a:pPr eaLnBrk="0" hangingPunct="0"/>
                <a:r>
                  <a:rPr lang="de-DE" sz="1400" b="1" dirty="0">
                    <a:solidFill>
                      <a:srgbClr val="0070C0"/>
                    </a:solidFill>
                  </a:rPr>
                  <a:t>40</a:t>
                </a:r>
              </a:p>
            </p:txBody>
          </p:sp>
          <p:sp>
            <p:nvSpPr>
              <p:cNvPr id="77020" name="Text Box 200"/>
              <p:cNvSpPr txBox="1">
                <a:spLocks noChangeArrowheads="1"/>
              </p:cNvSpPr>
              <p:nvPr/>
            </p:nvSpPr>
            <p:spPr bwMode="auto">
              <a:xfrm>
                <a:off x="864" y="627"/>
                <a:ext cx="326" cy="247"/>
              </a:xfrm>
              <a:prstGeom prst="rect">
                <a:avLst/>
              </a:prstGeom>
              <a:noFill/>
              <a:ln w="9525">
                <a:noFill/>
                <a:miter lim="800000"/>
                <a:headEnd/>
                <a:tailEnd/>
              </a:ln>
            </p:spPr>
            <p:txBody>
              <a:bodyPr wrap="none">
                <a:spAutoFit/>
              </a:bodyPr>
              <a:lstStyle/>
              <a:p>
                <a:pPr eaLnBrk="0" hangingPunct="0"/>
                <a:r>
                  <a:rPr lang="de-DE" sz="1400" b="1" dirty="0">
                    <a:solidFill>
                      <a:srgbClr val="0070C0"/>
                    </a:solidFill>
                  </a:rPr>
                  <a:t>50</a:t>
                </a:r>
              </a:p>
            </p:txBody>
          </p:sp>
        </p:grpSp>
        <p:grpSp>
          <p:nvGrpSpPr>
            <p:cNvPr id="4" name="Group 201"/>
            <p:cNvGrpSpPr>
              <a:grpSpLocks/>
            </p:cNvGrpSpPr>
            <p:nvPr/>
          </p:nvGrpSpPr>
          <p:grpSpPr bwMode="auto">
            <a:xfrm>
              <a:off x="1262" y="3508"/>
              <a:ext cx="4577" cy="247"/>
              <a:chOff x="1335" y="3339"/>
              <a:chExt cx="4577" cy="247"/>
            </a:xfrm>
          </p:grpSpPr>
          <p:sp>
            <p:nvSpPr>
              <p:cNvPr id="77008" name="Text Box 202"/>
              <p:cNvSpPr txBox="1">
                <a:spLocks noChangeArrowheads="1"/>
              </p:cNvSpPr>
              <p:nvPr/>
            </p:nvSpPr>
            <p:spPr bwMode="auto">
              <a:xfrm>
                <a:off x="1335" y="3339"/>
                <a:ext cx="326" cy="247"/>
              </a:xfrm>
              <a:prstGeom prst="rect">
                <a:avLst/>
              </a:prstGeom>
              <a:noFill/>
              <a:ln w="9525">
                <a:noFill/>
                <a:miter lim="800000"/>
                <a:headEnd/>
                <a:tailEnd/>
              </a:ln>
            </p:spPr>
            <p:txBody>
              <a:bodyPr wrap="none">
                <a:spAutoFit/>
              </a:bodyPr>
              <a:lstStyle/>
              <a:p>
                <a:pPr eaLnBrk="0" hangingPunct="0"/>
                <a:r>
                  <a:rPr lang="de-DE" sz="1400" b="1" dirty="0">
                    <a:solidFill>
                      <a:srgbClr val="0070C0"/>
                    </a:solidFill>
                  </a:rPr>
                  <a:t>20</a:t>
                </a:r>
              </a:p>
            </p:txBody>
          </p:sp>
          <p:sp>
            <p:nvSpPr>
              <p:cNvPr id="77009" name="Text Box 203"/>
              <p:cNvSpPr txBox="1">
                <a:spLocks noChangeArrowheads="1"/>
              </p:cNvSpPr>
              <p:nvPr/>
            </p:nvSpPr>
            <p:spPr bwMode="auto">
              <a:xfrm>
                <a:off x="2043" y="3339"/>
                <a:ext cx="326" cy="247"/>
              </a:xfrm>
              <a:prstGeom prst="rect">
                <a:avLst/>
              </a:prstGeom>
              <a:noFill/>
              <a:ln w="9525">
                <a:noFill/>
                <a:miter lim="800000"/>
                <a:headEnd/>
                <a:tailEnd/>
              </a:ln>
            </p:spPr>
            <p:txBody>
              <a:bodyPr wrap="none">
                <a:spAutoFit/>
              </a:bodyPr>
              <a:lstStyle/>
              <a:p>
                <a:pPr eaLnBrk="0" hangingPunct="0"/>
                <a:r>
                  <a:rPr lang="de-DE" sz="1400" b="1" dirty="0">
                    <a:solidFill>
                      <a:srgbClr val="0070C0"/>
                    </a:solidFill>
                  </a:rPr>
                  <a:t>30</a:t>
                </a:r>
              </a:p>
            </p:txBody>
          </p:sp>
          <p:sp>
            <p:nvSpPr>
              <p:cNvPr id="77010" name="Text Box 204"/>
              <p:cNvSpPr txBox="1">
                <a:spLocks noChangeArrowheads="1"/>
              </p:cNvSpPr>
              <p:nvPr/>
            </p:nvSpPr>
            <p:spPr bwMode="auto">
              <a:xfrm>
                <a:off x="2752" y="3339"/>
                <a:ext cx="326" cy="247"/>
              </a:xfrm>
              <a:prstGeom prst="rect">
                <a:avLst/>
              </a:prstGeom>
              <a:noFill/>
              <a:ln w="9525">
                <a:noFill/>
                <a:miter lim="800000"/>
                <a:headEnd/>
                <a:tailEnd/>
              </a:ln>
            </p:spPr>
            <p:txBody>
              <a:bodyPr wrap="none">
                <a:spAutoFit/>
              </a:bodyPr>
              <a:lstStyle/>
              <a:p>
                <a:pPr eaLnBrk="0" hangingPunct="0"/>
                <a:r>
                  <a:rPr lang="de-DE" sz="1400" b="1" dirty="0">
                    <a:solidFill>
                      <a:srgbClr val="0070C0"/>
                    </a:solidFill>
                  </a:rPr>
                  <a:t>40</a:t>
                </a:r>
              </a:p>
            </p:txBody>
          </p:sp>
          <p:sp>
            <p:nvSpPr>
              <p:cNvPr id="77011" name="Text Box 205"/>
              <p:cNvSpPr txBox="1">
                <a:spLocks noChangeArrowheads="1"/>
              </p:cNvSpPr>
              <p:nvPr/>
            </p:nvSpPr>
            <p:spPr bwMode="auto">
              <a:xfrm>
                <a:off x="3461" y="3339"/>
                <a:ext cx="326" cy="247"/>
              </a:xfrm>
              <a:prstGeom prst="rect">
                <a:avLst/>
              </a:prstGeom>
              <a:noFill/>
              <a:ln w="9525">
                <a:noFill/>
                <a:miter lim="800000"/>
                <a:headEnd/>
                <a:tailEnd/>
              </a:ln>
            </p:spPr>
            <p:txBody>
              <a:bodyPr wrap="none">
                <a:spAutoFit/>
              </a:bodyPr>
              <a:lstStyle/>
              <a:p>
                <a:pPr eaLnBrk="0" hangingPunct="0"/>
                <a:r>
                  <a:rPr lang="de-DE" sz="1400" b="1" dirty="0">
                    <a:solidFill>
                      <a:srgbClr val="0070C0"/>
                    </a:solidFill>
                  </a:rPr>
                  <a:t>50</a:t>
                </a:r>
              </a:p>
            </p:txBody>
          </p:sp>
          <p:sp>
            <p:nvSpPr>
              <p:cNvPr id="77012" name="Text Box 206"/>
              <p:cNvSpPr txBox="1">
                <a:spLocks noChangeArrowheads="1"/>
              </p:cNvSpPr>
              <p:nvPr/>
            </p:nvSpPr>
            <p:spPr bwMode="auto">
              <a:xfrm>
                <a:off x="4169" y="3339"/>
                <a:ext cx="326" cy="247"/>
              </a:xfrm>
              <a:prstGeom prst="rect">
                <a:avLst/>
              </a:prstGeom>
              <a:noFill/>
              <a:ln w="9525">
                <a:noFill/>
                <a:miter lim="800000"/>
                <a:headEnd/>
                <a:tailEnd/>
              </a:ln>
            </p:spPr>
            <p:txBody>
              <a:bodyPr wrap="none">
                <a:spAutoFit/>
              </a:bodyPr>
              <a:lstStyle/>
              <a:p>
                <a:pPr eaLnBrk="0" hangingPunct="0"/>
                <a:r>
                  <a:rPr lang="de-DE" sz="1400" b="1" dirty="0">
                    <a:solidFill>
                      <a:srgbClr val="0070C0"/>
                    </a:solidFill>
                  </a:rPr>
                  <a:t>60</a:t>
                </a:r>
              </a:p>
            </p:txBody>
          </p:sp>
          <p:sp>
            <p:nvSpPr>
              <p:cNvPr id="77013" name="Text Box 207"/>
              <p:cNvSpPr txBox="1">
                <a:spLocks noChangeArrowheads="1"/>
              </p:cNvSpPr>
              <p:nvPr/>
            </p:nvSpPr>
            <p:spPr bwMode="auto">
              <a:xfrm>
                <a:off x="4878" y="3339"/>
                <a:ext cx="326" cy="247"/>
              </a:xfrm>
              <a:prstGeom prst="rect">
                <a:avLst/>
              </a:prstGeom>
              <a:noFill/>
              <a:ln w="9525">
                <a:noFill/>
                <a:miter lim="800000"/>
                <a:headEnd/>
                <a:tailEnd/>
              </a:ln>
            </p:spPr>
            <p:txBody>
              <a:bodyPr wrap="none">
                <a:spAutoFit/>
              </a:bodyPr>
              <a:lstStyle/>
              <a:p>
                <a:pPr eaLnBrk="0" hangingPunct="0"/>
                <a:r>
                  <a:rPr lang="de-DE" sz="1400" b="1" dirty="0">
                    <a:solidFill>
                      <a:srgbClr val="0070C0"/>
                    </a:solidFill>
                  </a:rPr>
                  <a:t>70</a:t>
                </a:r>
              </a:p>
            </p:txBody>
          </p:sp>
          <p:sp>
            <p:nvSpPr>
              <p:cNvPr id="77014" name="Text Box 208"/>
              <p:cNvSpPr txBox="1">
                <a:spLocks noChangeArrowheads="1"/>
              </p:cNvSpPr>
              <p:nvPr/>
            </p:nvSpPr>
            <p:spPr bwMode="auto">
              <a:xfrm>
                <a:off x="5586" y="3339"/>
                <a:ext cx="326" cy="247"/>
              </a:xfrm>
              <a:prstGeom prst="rect">
                <a:avLst/>
              </a:prstGeom>
              <a:noFill/>
              <a:ln w="9525">
                <a:noFill/>
                <a:miter lim="800000"/>
                <a:headEnd/>
                <a:tailEnd/>
              </a:ln>
            </p:spPr>
            <p:txBody>
              <a:bodyPr wrap="none">
                <a:spAutoFit/>
              </a:bodyPr>
              <a:lstStyle/>
              <a:p>
                <a:pPr eaLnBrk="0" hangingPunct="0"/>
                <a:r>
                  <a:rPr lang="de-DE" sz="1400" b="1" dirty="0">
                    <a:solidFill>
                      <a:srgbClr val="0070C0"/>
                    </a:solidFill>
                  </a:rPr>
                  <a:t>80</a:t>
                </a:r>
              </a:p>
            </p:txBody>
          </p:sp>
        </p:grpSp>
        <p:sp>
          <p:nvSpPr>
            <p:cNvPr id="76998" name="Line 209"/>
            <p:cNvSpPr>
              <a:spLocks noChangeShapeType="1"/>
            </p:cNvSpPr>
            <p:nvPr/>
          </p:nvSpPr>
          <p:spPr bwMode="auto">
            <a:xfrm>
              <a:off x="1073" y="876"/>
              <a:ext cx="4580" cy="1"/>
            </a:xfrm>
            <a:prstGeom prst="line">
              <a:avLst/>
            </a:prstGeom>
            <a:noFill/>
            <a:ln w="19050">
              <a:solidFill>
                <a:schemeClr val="tx1"/>
              </a:solidFill>
              <a:round/>
              <a:headEnd/>
              <a:tailEnd/>
            </a:ln>
          </p:spPr>
          <p:txBody>
            <a:bodyPr/>
            <a:lstStyle/>
            <a:p>
              <a:endParaRPr lang="en-GB">
                <a:solidFill>
                  <a:srgbClr val="0070C0"/>
                </a:solidFill>
              </a:endParaRPr>
            </a:p>
          </p:txBody>
        </p:sp>
        <p:sp>
          <p:nvSpPr>
            <p:cNvPr id="76999" name="Line 210"/>
            <p:cNvSpPr>
              <a:spLocks noChangeShapeType="1"/>
            </p:cNvSpPr>
            <p:nvPr/>
          </p:nvSpPr>
          <p:spPr bwMode="auto">
            <a:xfrm>
              <a:off x="1073" y="868"/>
              <a:ext cx="40" cy="1"/>
            </a:xfrm>
            <a:prstGeom prst="line">
              <a:avLst/>
            </a:prstGeom>
            <a:noFill/>
            <a:ln w="19050">
              <a:solidFill>
                <a:schemeClr val="tx1"/>
              </a:solidFill>
              <a:round/>
              <a:headEnd/>
              <a:tailEnd/>
            </a:ln>
          </p:spPr>
          <p:txBody>
            <a:bodyPr/>
            <a:lstStyle/>
            <a:p>
              <a:endParaRPr lang="en-GB">
                <a:solidFill>
                  <a:srgbClr val="0070C0"/>
                </a:solidFill>
              </a:endParaRPr>
            </a:p>
          </p:txBody>
        </p:sp>
        <p:grpSp>
          <p:nvGrpSpPr>
            <p:cNvPr id="5" name="Group 211"/>
            <p:cNvGrpSpPr>
              <a:grpSpLocks/>
            </p:cNvGrpSpPr>
            <p:nvPr/>
          </p:nvGrpSpPr>
          <p:grpSpPr bwMode="auto">
            <a:xfrm>
              <a:off x="5772" y="968"/>
              <a:ext cx="1360" cy="1169"/>
              <a:chOff x="5772" y="968"/>
              <a:chExt cx="1360" cy="1169"/>
            </a:xfrm>
          </p:grpSpPr>
          <p:sp>
            <p:nvSpPr>
              <p:cNvPr id="77007" name="Rectangle 218"/>
              <p:cNvSpPr>
                <a:spLocks noChangeArrowheads="1"/>
              </p:cNvSpPr>
              <p:nvPr/>
            </p:nvSpPr>
            <p:spPr bwMode="auto">
              <a:xfrm>
                <a:off x="5798" y="1964"/>
                <a:ext cx="1126" cy="173"/>
              </a:xfrm>
              <a:prstGeom prst="rect">
                <a:avLst/>
              </a:prstGeom>
              <a:noFill/>
              <a:ln w="9525">
                <a:noFill/>
                <a:miter lim="800000"/>
                <a:headEnd/>
                <a:tailEnd/>
              </a:ln>
            </p:spPr>
            <p:txBody>
              <a:bodyPr wrap="square" lIns="0" tIns="0" rIns="0" bIns="0">
                <a:spAutoFit/>
              </a:bodyPr>
              <a:lstStyle/>
              <a:p>
                <a:pPr algn="ctr" eaLnBrk="0" hangingPunct="0"/>
                <a:r>
                  <a:rPr lang="de-DE" sz="1400" b="1" dirty="0" smtClean="0">
                    <a:solidFill>
                      <a:srgbClr val="0070C0"/>
                    </a:solidFill>
                  </a:rPr>
                  <a:t>   </a:t>
                </a:r>
                <a:r>
                  <a:rPr lang="de-DE" sz="1400" b="1" dirty="0" err="1" smtClean="0">
                    <a:solidFill>
                      <a:srgbClr val="0070C0"/>
                    </a:solidFill>
                  </a:rPr>
                  <a:t>Uomini</a:t>
                </a:r>
                <a:r>
                  <a:rPr lang="de-DE" sz="1400" b="1" dirty="0" smtClean="0">
                    <a:solidFill>
                      <a:srgbClr val="0070C0"/>
                    </a:solidFill>
                  </a:rPr>
                  <a:t> </a:t>
                </a:r>
                <a:r>
                  <a:rPr lang="de-DE" sz="1400" b="1" dirty="0" err="1" smtClean="0">
                    <a:solidFill>
                      <a:srgbClr val="0070C0"/>
                    </a:solidFill>
                  </a:rPr>
                  <a:t>sani</a:t>
                </a:r>
                <a:endParaRPr lang="de-DE" sz="1400" b="1" dirty="0">
                  <a:solidFill>
                    <a:srgbClr val="0070C0"/>
                  </a:solidFill>
                </a:endParaRPr>
              </a:p>
            </p:txBody>
          </p:sp>
          <p:sp>
            <p:nvSpPr>
              <p:cNvPr id="77005" name="Rectangle 216"/>
              <p:cNvSpPr>
                <a:spLocks noChangeArrowheads="1"/>
              </p:cNvSpPr>
              <p:nvPr/>
            </p:nvSpPr>
            <p:spPr bwMode="auto">
              <a:xfrm>
                <a:off x="5786" y="1416"/>
                <a:ext cx="1102" cy="345"/>
              </a:xfrm>
              <a:prstGeom prst="rect">
                <a:avLst/>
              </a:prstGeom>
              <a:noFill/>
              <a:ln w="9525">
                <a:noFill/>
                <a:miter lim="800000"/>
                <a:headEnd/>
                <a:tailEnd/>
              </a:ln>
            </p:spPr>
            <p:txBody>
              <a:bodyPr wrap="square" lIns="0" tIns="0" rIns="0" bIns="0">
                <a:spAutoFit/>
              </a:bodyPr>
              <a:lstStyle/>
              <a:p>
                <a:pPr algn="ctr" eaLnBrk="0" hangingPunct="0"/>
                <a:r>
                  <a:rPr lang="de-DE" sz="1400" b="1" dirty="0" smtClean="0">
                    <a:solidFill>
                      <a:srgbClr val="0070C0"/>
                    </a:solidFill>
                  </a:rPr>
                  <a:t> Paz. </a:t>
                </a:r>
                <a:r>
                  <a:rPr lang="de-DE" sz="1400" b="1" dirty="0" err="1" smtClean="0">
                    <a:solidFill>
                      <a:srgbClr val="0070C0"/>
                    </a:solidFill>
                  </a:rPr>
                  <a:t>ipog</a:t>
                </a:r>
                <a:r>
                  <a:rPr lang="de-DE" sz="1400" b="1" dirty="0" smtClean="0">
                    <a:solidFill>
                      <a:srgbClr val="0070C0"/>
                    </a:solidFill>
                  </a:rPr>
                  <a:t>.</a:t>
                </a:r>
              </a:p>
              <a:p>
                <a:pPr algn="ctr" eaLnBrk="0" hangingPunct="0"/>
                <a:r>
                  <a:rPr lang="de-DE" sz="1400" b="1" dirty="0" smtClean="0">
                    <a:solidFill>
                      <a:srgbClr val="0070C0"/>
                    </a:solidFill>
                  </a:rPr>
                  <a:t>    in </a:t>
                </a:r>
                <a:r>
                  <a:rPr lang="de-DE" sz="1400" b="1" dirty="0" err="1" smtClean="0">
                    <a:solidFill>
                      <a:srgbClr val="0070C0"/>
                    </a:solidFill>
                  </a:rPr>
                  <a:t>terapia</a:t>
                </a:r>
                <a:endParaRPr lang="de-DE" sz="1400" b="1" dirty="0">
                  <a:solidFill>
                    <a:srgbClr val="0070C0"/>
                  </a:solidFill>
                </a:endParaRPr>
              </a:p>
            </p:txBody>
          </p:sp>
          <p:sp>
            <p:nvSpPr>
              <p:cNvPr id="77006" name="Rectangle 217"/>
              <p:cNvSpPr>
                <a:spLocks noChangeArrowheads="1"/>
              </p:cNvSpPr>
              <p:nvPr/>
            </p:nvSpPr>
            <p:spPr bwMode="auto">
              <a:xfrm>
                <a:off x="5786" y="968"/>
                <a:ext cx="1346" cy="343"/>
              </a:xfrm>
              <a:prstGeom prst="rect">
                <a:avLst/>
              </a:prstGeom>
              <a:noFill/>
              <a:ln w="9525">
                <a:noFill/>
                <a:miter lim="800000"/>
                <a:headEnd/>
                <a:tailEnd/>
              </a:ln>
            </p:spPr>
            <p:txBody>
              <a:bodyPr wrap="square" lIns="0" tIns="0" rIns="0" bIns="0">
                <a:spAutoFit/>
              </a:bodyPr>
              <a:lstStyle/>
              <a:p>
                <a:pPr algn="ctr" eaLnBrk="0" hangingPunct="0"/>
                <a:r>
                  <a:rPr lang="de-DE" sz="1400" b="1" dirty="0" smtClean="0">
                    <a:solidFill>
                      <a:srgbClr val="0070C0"/>
                    </a:solidFill>
                  </a:rPr>
                  <a:t>   Paz. </a:t>
                </a:r>
                <a:r>
                  <a:rPr lang="de-DE" sz="1400" b="1" dirty="0" err="1" smtClean="0">
                    <a:solidFill>
                      <a:srgbClr val="0070C0"/>
                    </a:solidFill>
                  </a:rPr>
                  <a:t>ipog</a:t>
                </a:r>
                <a:r>
                  <a:rPr lang="de-DE" sz="1400" b="1" dirty="0" smtClean="0">
                    <a:solidFill>
                      <a:srgbClr val="0070C0"/>
                    </a:solidFill>
                  </a:rPr>
                  <a:t>. non in </a:t>
                </a:r>
                <a:r>
                  <a:rPr lang="de-DE" sz="1400" b="1" dirty="0" err="1" smtClean="0">
                    <a:solidFill>
                      <a:srgbClr val="0070C0"/>
                    </a:solidFill>
                  </a:rPr>
                  <a:t>terapia</a:t>
                </a:r>
                <a:endParaRPr lang="de-DE" sz="1400" b="1" dirty="0">
                  <a:solidFill>
                    <a:srgbClr val="0070C0"/>
                  </a:solidFill>
                </a:endParaRPr>
              </a:p>
            </p:txBody>
          </p:sp>
          <p:sp>
            <p:nvSpPr>
              <p:cNvPr id="77002" name="Freeform 213"/>
              <p:cNvSpPr>
                <a:spLocks/>
              </p:cNvSpPr>
              <p:nvPr/>
            </p:nvSpPr>
            <p:spPr bwMode="auto">
              <a:xfrm>
                <a:off x="5772" y="1024"/>
                <a:ext cx="60" cy="59"/>
              </a:xfrm>
              <a:custGeom>
                <a:avLst/>
                <a:gdLst>
                  <a:gd name="T0" fmla="*/ 0 w 180"/>
                  <a:gd name="T1" fmla="*/ 0 h 176"/>
                  <a:gd name="T2" fmla="*/ 0 w 180"/>
                  <a:gd name="T3" fmla="*/ 0 h 176"/>
                  <a:gd name="T4" fmla="*/ 0 w 180"/>
                  <a:gd name="T5" fmla="*/ 0 h 176"/>
                  <a:gd name="T6" fmla="*/ 0 w 180"/>
                  <a:gd name="T7" fmla="*/ 0 h 176"/>
                  <a:gd name="T8" fmla="*/ 0 w 180"/>
                  <a:gd name="T9" fmla="*/ 0 h 176"/>
                  <a:gd name="T10" fmla="*/ 0 w 180"/>
                  <a:gd name="T11" fmla="*/ 0 h 176"/>
                  <a:gd name="T12" fmla="*/ 0 w 180"/>
                  <a:gd name="T13" fmla="*/ 0 h 176"/>
                  <a:gd name="T14" fmla="*/ 0 w 180"/>
                  <a:gd name="T15" fmla="*/ 0 h 176"/>
                  <a:gd name="T16" fmla="*/ 0 w 180"/>
                  <a:gd name="T17" fmla="*/ 0 h 1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0"/>
                  <a:gd name="T28" fmla="*/ 0 h 176"/>
                  <a:gd name="T29" fmla="*/ 180 w 180"/>
                  <a:gd name="T30" fmla="*/ 176 h 1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0" h="176">
                    <a:moveTo>
                      <a:pt x="180" y="87"/>
                    </a:moveTo>
                    <a:lnTo>
                      <a:pt x="152" y="27"/>
                    </a:lnTo>
                    <a:lnTo>
                      <a:pt x="89" y="0"/>
                    </a:lnTo>
                    <a:lnTo>
                      <a:pt x="25" y="27"/>
                    </a:lnTo>
                    <a:lnTo>
                      <a:pt x="0" y="87"/>
                    </a:lnTo>
                    <a:lnTo>
                      <a:pt x="25" y="149"/>
                    </a:lnTo>
                    <a:lnTo>
                      <a:pt x="89" y="176"/>
                    </a:lnTo>
                    <a:lnTo>
                      <a:pt x="152" y="149"/>
                    </a:lnTo>
                    <a:lnTo>
                      <a:pt x="180" y="87"/>
                    </a:lnTo>
                    <a:close/>
                  </a:path>
                </a:pathLst>
              </a:custGeom>
              <a:solidFill>
                <a:srgbClr val="00FF00"/>
              </a:solidFill>
              <a:ln w="0">
                <a:solidFill>
                  <a:srgbClr val="00FF00"/>
                </a:solidFill>
                <a:round/>
                <a:headEnd/>
                <a:tailEnd/>
              </a:ln>
            </p:spPr>
            <p:txBody>
              <a:bodyPr/>
              <a:lstStyle/>
              <a:p>
                <a:endParaRPr lang="en-GB">
                  <a:solidFill>
                    <a:srgbClr val="0070C0"/>
                  </a:solidFill>
                </a:endParaRPr>
              </a:p>
            </p:txBody>
          </p:sp>
          <p:sp>
            <p:nvSpPr>
              <p:cNvPr id="77003" name="Freeform 214"/>
              <p:cNvSpPr>
                <a:spLocks/>
              </p:cNvSpPr>
              <p:nvPr/>
            </p:nvSpPr>
            <p:spPr bwMode="auto">
              <a:xfrm>
                <a:off x="5772" y="1470"/>
                <a:ext cx="61" cy="59"/>
              </a:xfrm>
              <a:custGeom>
                <a:avLst/>
                <a:gdLst>
                  <a:gd name="T0" fmla="*/ 0 w 181"/>
                  <a:gd name="T1" fmla="*/ 0 h 175"/>
                  <a:gd name="T2" fmla="*/ 0 w 181"/>
                  <a:gd name="T3" fmla="*/ 0 h 175"/>
                  <a:gd name="T4" fmla="*/ 0 w 181"/>
                  <a:gd name="T5" fmla="*/ 0 h 175"/>
                  <a:gd name="T6" fmla="*/ 0 w 181"/>
                  <a:gd name="T7" fmla="*/ 0 h 175"/>
                  <a:gd name="T8" fmla="*/ 0 w 181"/>
                  <a:gd name="T9" fmla="*/ 0 h 175"/>
                  <a:gd name="T10" fmla="*/ 0 w 181"/>
                  <a:gd name="T11" fmla="*/ 0 h 175"/>
                  <a:gd name="T12" fmla="*/ 0 w 181"/>
                  <a:gd name="T13" fmla="*/ 0 h 175"/>
                  <a:gd name="T14" fmla="*/ 0 w 181"/>
                  <a:gd name="T15" fmla="*/ 0 h 175"/>
                  <a:gd name="T16" fmla="*/ 0 w 181"/>
                  <a:gd name="T17" fmla="*/ 0 h 1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1"/>
                  <a:gd name="T28" fmla="*/ 0 h 175"/>
                  <a:gd name="T29" fmla="*/ 181 w 181"/>
                  <a:gd name="T30" fmla="*/ 175 h 1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1" h="175">
                    <a:moveTo>
                      <a:pt x="181" y="87"/>
                    </a:moveTo>
                    <a:lnTo>
                      <a:pt x="154" y="26"/>
                    </a:lnTo>
                    <a:lnTo>
                      <a:pt x="90" y="0"/>
                    </a:lnTo>
                    <a:lnTo>
                      <a:pt x="25" y="26"/>
                    </a:lnTo>
                    <a:lnTo>
                      <a:pt x="0" y="87"/>
                    </a:lnTo>
                    <a:lnTo>
                      <a:pt x="25" y="149"/>
                    </a:lnTo>
                    <a:lnTo>
                      <a:pt x="90" y="175"/>
                    </a:lnTo>
                    <a:lnTo>
                      <a:pt x="154" y="149"/>
                    </a:lnTo>
                    <a:lnTo>
                      <a:pt x="181" y="87"/>
                    </a:lnTo>
                    <a:close/>
                  </a:path>
                </a:pathLst>
              </a:custGeom>
              <a:solidFill>
                <a:srgbClr val="FFFF00"/>
              </a:solidFill>
              <a:ln w="0">
                <a:solidFill>
                  <a:srgbClr val="FFFF00"/>
                </a:solidFill>
                <a:round/>
                <a:headEnd/>
                <a:tailEnd/>
              </a:ln>
            </p:spPr>
            <p:txBody>
              <a:bodyPr/>
              <a:lstStyle/>
              <a:p>
                <a:endParaRPr lang="en-GB">
                  <a:solidFill>
                    <a:srgbClr val="0070C0"/>
                  </a:solidFill>
                </a:endParaRPr>
              </a:p>
            </p:txBody>
          </p:sp>
          <p:sp>
            <p:nvSpPr>
              <p:cNvPr id="77004" name="Freeform 215"/>
              <p:cNvSpPr>
                <a:spLocks/>
              </p:cNvSpPr>
              <p:nvPr/>
            </p:nvSpPr>
            <p:spPr bwMode="auto">
              <a:xfrm>
                <a:off x="5772" y="2026"/>
                <a:ext cx="70" cy="55"/>
              </a:xfrm>
              <a:custGeom>
                <a:avLst/>
                <a:gdLst>
                  <a:gd name="T0" fmla="*/ 0 w 210"/>
                  <a:gd name="T1" fmla="*/ 0 h 164"/>
                  <a:gd name="T2" fmla="*/ 0 w 210"/>
                  <a:gd name="T3" fmla="*/ 0 h 164"/>
                  <a:gd name="T4" fmla="*/ 0 w 210"/>
                  <a:gd name="T5" fmla="*/ 0 h 164"/>
                  <a:gd name="T6" fmla="*/ 0 w 210"/>
                  <a:gd name="T7" fmla="*/ 0 h 164"/>
                  <a:gd name="T8" fmla="*/ 0 60000 65536"/>
                  <a:gd name="T9" fmla="*/ 0 60000 65536"/>
                  <a:gd name="T10" fmla="*/ 0 60000 65536"/>
                  <a:gd name="T11" fmla="*/ 0 60000 65536"/>
                  <a:gd name="T12" fmla="*/ 0 w 210"/>
                  <a:gd name="T13" fmla="*/ 0 h 164"/>
                  <a:gd name="T14" fmla="*/ 210 w 210"/>
                  <a:gd name="T15" fmla="*/ 164 h 164"/>
                </a:gdLst>
                <a:ahLst/>
                <a:cxnLst>
                  <a:cxn ang="T8">
                    <a:pos x="T0" y="T1"/>
                  </a:cxn>
                  <a:cxn ang="T9">
                    <a:pos x="T2" y="T3"/>
                  </a:cxn>
                  <a:cxn ang="T10">
                    <a:pos x="T4" y="T5"/>
                  </a:cxn>
                  <a:cxn ang="T11">
                    <a:pos x="T6" y="T7"/>
                  </a:cxn>
                </a:cxnLst>
                <a:rect l="T12" t="T13" r="T14" b="T15"/>
                <a:pathLst>
                  <a:path w="210" h="164">
                    <a:moveTo>
                      <a:pt x="105" y="164"/>
                    </a:moveTo>
                    <a:lnTo>
                      <a:pt x="210" y="0"/>
                    </a:lnTo>
                    <a:lnTo>
                      <a:pt x="0" y="0"/>
                    </a:lnTo>
                    <a:lnTo>
                      <a:pt x="105" y="164"/>
                    </a:lnTo>
                    <a:close/>
                  </a:path>
                </a:pathLst>
              </a:custGeom>
              <a:solidFill>
                <a:srgbClr val="FF0000"/>
              </a:solidFill>
              <a:ln w="0">
                <a:solidFill>
                  <a:srgbClr val="FF0000"/>
                </a:solidFill>
                <a:round/>
                <a:headEnd/>
                <a:tailEnd/>
              </a:ln>
            </p:spPr>
            <p:txBody>
              <a:bodyPr/>
              <a:lstStyle/>
              <a:p>
                <a:endParaRPr lang="en-GB">
                  <a:solidFill>
                    <a:srgbClr val="0070C0"/>
                  </a:solidFill>
                </a:endParaRPr>
              </a:p>
            </p:txBody>
          </p:sp>
        </p:grpSp>
      </p:grpSp>
      <p:sp>
        <p:nvSpPr>
          <p:cNvPr id="76805" name="TextBox 437"/>
          <p:cNvSpPr txBox="1">
            <a:spLocks noChangeArrowheads="1"/>
          </p:cNvSpPr>
          <p:nvPr/>
        </p:nvSpPr>
        <p:spPr bwMode="auto">
          <a:xfrm>
            <a:off x="1389064" y="1835150"/>
            <a:ext cx="5211762" cy="307777"/>
          </a:xfrm>
          <a:prstGeom prst="rect">
            <a:avLst/>
          </a:prstGeom>
          <a:solidFill>
            <a:srgbClr val="00B0F0"/>
          </a:solidFill>
          <a:ln w="9525">
            <a:solidFill>
              <a:schemeClr val="tx1"/>
            </a:solidFill>
            <a:miter lim="800000"/>
            <a:headEnd/>
            <a:tailEnd/>
          </a:ln>
        </p:spPr>
        <p:txBody>
          <a:bodyPr wrap="square">
            <a:spAutoFit/>
          </a:bodyPr>
          <a:lstStyle/>
          <a:p>
            <a:pPr algn="ctr"/>
            <a:r>
              <a:rPr lang="it-IT" sz="1400" b="1" dirty="0" smtClean="0">
                <a:solidFill>
                  <a:schemeClr val="bg2"/>
                </a:solidFill>
              </a:rPr>
              <a:t>Volume prostatico misurato tramite ecografia </a:t>
            </a:r>
            <a:r>
              <a:rPr lang="it-IT" sz="1400" b="1" dirty="0" err="1" smtClean="0">
                <a:solidFill>
                  <a:schemeClr val="bg2"/>
                </a:solidFill>
              </a:rPr>
              <a:t>transrettale</a:t>
            </a:r>
            <a:endParaRPr lang="it-IT" sz="1400" b="1" dirty="0">
              <a:solidFill>
                <a:schemeClr val="bg2"/>
              </a:solidFill>
            </a:endParaRPr>
          </a:p>
        </p:txBody>
      </p:sp>
      <p:sp>
        <p:nvSpPr>
          <p:cNvPr id="223" name="Text Box 7"/>
          <p:cNvSpPr txBox="1">
            <a:spLocks noChangeArrowheads="1"/>
          </p:cNvSpPr>
          <p:nvPr/>
        </p:nvSpPr>
        <p:spPr bwMode="auto">
          <a:xfrm>
            <a:off x="96793" y="6375400"/>
            <a:ext cx="3788550" cy="261610"/>
          </a:xfrm>
          <a:prstGeom prst="rect">
            <a:avLst/>
          </a:prstGeom>
          <a:noFill/>
          <a:ln w="12700">
            <a:noFill/>
            <a:miter lim="800000"/>
            <a:headEnd type="none" w="sm" len="sm"/>
            <a:tailEnd type="none" w="sm" len="sm"/>
          </a:ln>
        </p:spPr>
        <p:txBody>
          <a:bodyPr wrap="square">
            <a:spAutoFit/>
          </a:bodyPr>
          <a:lstStyle/>
          <a:p>
            <a:pPr eaLnBrk="0" hangingPunct="0"/>
            <a:r>
              <a:rPr lang="de-DE" sz="1100" dirty="0" smtClean="0"/>
              <a:t>Behre H </a:t>
            </a:r>
            <a:r>
              <a:rPr lang="de-DE" sz="1100" i="1" dirty="0" smtClean="0"/>
              <a:t>et al</a:t>
            </a:r>
            <a:r>
              <a:rPr lang="de-DE" sz="1100" dirty="0" smtClean="0"/>
              <a:t>. </a:t>
            </a:r>
            <a:r>
              <a:rPr lang="de-DE" sz="1100" i="1" dirty="0" smtClean="0"/>
              <a:t>Clin Endocrinol </a:t>
            </a:r>
            <a:r>
              <a:rPr lang="de-DE" sz="1100" dirty="0" smtClean="0"/>
              <a:t>1994;40:341–349.</a:t>
            </a:r>
            <a:endParaRPr lang="de-DE" sz="1100" dirty="0"/>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2"/>
          <p:cNvSpPr>
            <a:spLocks noChangeArrowheads="1"/>
          </p:cNvSpPr>
          <p:nvPr/>
        </p:nvSpPr>
        <p:spPr bwMode="auto">
          <a:xfrm>
            <a:off x="128588" y="214313"/>
            <a:ext cx="8909050" cy="914400"/>
          </a:xfrm>
          <a:prstGeom prst="rect">
            <a:avLst/>
          </a:prstGeom>
          <a:noFill/>
          <a:ln w="9525">
            <a:noFill/>
            <a:miter lim="800000"/>
            <a:headEnd/>
            <a:tailEnd/>
          </a:ln>
          <a:effectLst/>
        </p:spPr>
        <p:txBody>
          <a:bodyPr/>
          <a:lstStyle/>
          <a:p>
            <a:pPr eaLnBrk="0" hangingPunct="0">
              <a:defRPr/>
            </a:pPr>
            <a:endParaRPr lang="de-DE" sz="2800" b="1" dirty="0">
              <a:solidFill>
                <a:schemeClr val="tx2"/>
              </a:solidFill>
              <a:effectLst>
                <a:outerShdw blurRad="38100" dist="38100" dir="2700000" algn="tl">
                  <a:srgbClr val="000000"/>
                </a:outerShdw>
              </a:effectLst>
              <a:latin typeface="Arial" charset="0"/>
            </a:endParaRPr>
          </a:p>
        </p:txBody>
      </p:sp>
      <p:sp>
        <p:nvSpPr>
          <p:cNvPr id="16389" name="Text Box 4"/>
          <p:cNvSpPr txBox="1">
            <a:spLocks noChangeArrowheads="1"/>
          </p:cNvSpPr>
          <p:nvPr/>
        </p:nvSpPr>
        <p:spPr bwMode="auto">
          <a:xfrm>
            <a:off x="103188" y="6213475"/>
            <a:ext cx="184150" cy="461963"/>
          </a:xfrm>
          <a:prstGeom prst="rect">
            <a:avLst/>
          </a:prstGeom>
          <a:noFill/>
          <a:ln w="12700">
            <a:noFill/>
            <a:miter lim="800000"/>
            <a:headEnd/>
            <a:tailEnd/>
          </a:ln>
        </p:spPr>
        <p:txBody>
          <a:bodyPr wrap="none">
            <a:spAutoFit/>
          </a:bodyPr>
          <a:lstStyle/>
          <a:p>
            <a:pPr eaLnBrk="0" hangingPunct="0"/>
            <a:endParaRPr lang="en-US" sz="2400">
              <a:latin typeface="Times New Roman" pitchFamily="18" charset="0"/>
            </a:endParaRPr>
          </a:p>
        </p:txBody>
      </p:sp>
      <p:graphicFrame>
        <p:nvGraphicFramePr>
          <p:cNvPr id="12" name="Object 2"/>
          <p:cNvGraphicFramePr>
            <a:graphicFrameLocks noChangeAspect="1"/>
          </p:cNvGraphicFramePr>
          <p:nvPr>
            <p:extLst>
              <p:ext uri="{D42A27DB-BD31-4B8C-83A1-F6EECF244321}">
                <p14:modId xmlns:p14="http://schemas.microsoft.com/office/powerpoint/2010/main" xmlns="" val="4241190141"/>
              </p:ext>
            </p:extLst>
          </p:nvPr>
        </p:nvGraphicFramePr>
        <p:xfrm>
          <a:off x="479425" y="1975496"/>
          <a:ext cx="4647601" cy="383634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Object 3"/>
          <p:cNvGraphicFramePr>
            <a:graphicFrameLocks noChangeAspect="1"/>
          </p:cNvGraphicFramePr>
          <p:nvPr/>
        </p:nvGraphicFramePr>
        <p:xfrm>
          <a:off x="6011863" y="2009775"/>
          <a:ext cx="2463771" cy="3802063"/>
        </p:xfrm>
        <a:graphic>
          <a:graphicData uri="http://schemas.openxmlformats.org/drawingml/2006/chart">
            <c:chart xmlns:c="http://schemas.openxmlformats.org/drawingml/2006/chart" xmlns:r="http://schemas.openxmlformats.org/officeDocument/2006/relationships" r:id="rId4"/>
          </a:graphicData>
        </a:graphic>
      </p:graphicFrame>
      <p:sp>
        <p:nvSpPr>
          <p:cNvPr id="16390" name="Text Box 8"/>
          <p:cNvSpPr txBox="1">
            <a:spLocks noChangeArrowheads="1"/>
          </p:cNvSpPr>
          <p:nvPr/>
        </p:nvSpPr>
        <p:spPr bwMode="auto">
          <a:xfrm>
            <a:off x="4003675" y="2300288"/>
            <a:ext cx="1034257" cy="307777"/>
          </a:xfrm>
          <a:prstGeom prst="rect">
            <a:avLst/>
          </a:prstGeom>
          <a:noFill/>
          <a:ln w="12700">
            <a:noFill/>
            <a:miter lim="800000"/>
            <a:headEnd/>
            <a:tailEnd/>
          </a:ln>
        </p:spPr>
        <p:txBody>
          <a:bodyPr wrap="none">
            <a:spAutoFit/>
          </a:bodyPr>
          <a:lstStyle/>
          <a:p>
            <a:r>
              <a:rPr lang="de-DE" sz="1400" dirty="0">
                <a:solidFill>
                  <a:srgbClr val="0070C0"/>
                </a:solidFill>
              </a:rPr>
              <a:t>p&lt;0.00001</a:t>
            </a:r>
          </a:p>
        </p:txBody>
      </p:sp>
      <p:sp>
        <p:nvSpPr>
          <p:cNvPr id="16391" name="Text Box 8"/>
          <p:cNvSpPr txBox="1">
            <a:spLocks noChangeArrowheads="1"/>
          </p:cNvSpPr>
          <p:nvPr/>
        </p:nvSpPr>
        <p:spPr bwMode="auto">
          <a:xfrm>
            <a:off x="1833563" y="3887788"/>
            <a:ext cx="1034257" cy="307777"/>
          </a:xfrm>
          <a:prstGeom prst="rect">
            <a:avLst/>
          </a:prstGeom>
          <a:noFill/>
          <a:ln w="12700">
            <a:noFill/>
            <a:miter lim="800000"/>
            <a:headEnd/>
            <a:tailEnd/>
          </a:ln>
        </p:spPr>
        <p:txBody>
          <a:bodyPr wrap="none">
            <a:spAutoFit/>
          </a:bodyPr>
          <a:lstStyle/>
          <a:p>
            <a:r>
              <a:rPr lang="de-DE" sz="1400" dirty="0">
                <a:solidFill>
                  <a:srgbClr val="0070C0"/>
                </a:solidFill>
              </a:rPr>
              <a:t>p&lt;0.00001</a:t>
            </a:r>
          </a:p>
        </p:txBody>
      </p:sp>
      <p:sp>
        <p:nvSpPr>
          <p:cNvPr id="16392" name="Text Box 8"/>
          <p:cNvSpPr txBox="1">
            <a:spLocks noChangeArrowheads="1"/>
          </p:cNvSpPr>
          <p:nvPr/>
        </p:nvSpPr>
        <p:spPr bwMode="auto">
          <a:xfrm>
            <a:off x="7165975" y="2951163"/>
            <a:ext cx="434734" cy="307777"/>
          </a:xfrm>
          <a:prstGeom prst="rect">
            <a:avLst/>
          </a:prstGeom>
          <a:noFill/>
          <a:ln w="12700">
            <a:noFill/>
            <a:miter lim="800000"/>
            <a:headEnd/>
            <a:tailEnd/>
          </a:ln>
        </p:spPr>
        <p:txBody>
          <a:bodyPr wrap="none">
            <a:spAutoFit/>
          </a:bodyPr>
          <a:lstStyle/>
          <a:p>
            <a:r>
              <a:rPr lang="de-DE" sz="1400" dirty="0">
                <a:solidFill>
                  <a:srgbClr val="0070C0"/>
                </a:solidFill>
              </a:rPr>
              <a:t>NS</a:t>
            </a:r>
          </a:p>
        </p:txBody>
      </p:sp>
      <p:sp>
        <p:nvSpPr>
          <p:cNvPr id="16394" name="TextBox 11"/>
          <p:cNvSpPr txBox="1">
            <a:spLocks noChangeArrowheads="1"/>
          </p:cNvSpPr>
          <p:nvPr/>
        </p:nvSpPr>
        <p:spPr bwMode="auto">
          <a:xfrm>
            <a:off x="485775" y="1409700"/>
            <a:ext cx="8069262" cy="492443"/>
          </a:xfrm>
          <a:prstGeom prst="rect">
            <a:avLst/>
          </a:prstGeom>
          <a:solidFill>
            <a:srgbClr val="00B0F0"/>
          </a:solidFill>
          <a:ln w="9525">
            <a:solidFill>
              <a:schemeClr val="tx1"/>
            </a:solidFill>
            <a:miter lim="800000"/>
            <a:headEnd/>
            <a:tailEnd/>
          </a:ln>
        </p:spPr>
        <p:txBody>
          <a:bodyPr>
            <a:spAutoFit/>
          </a:bodyPr>
          <a:lstStyle/>
          <a:p>
            <a:pPr algn="ctr"/>
            <a:r>
              <a:rPr lang="it-IT" sz="1200" b="1" dirty="0" smtClean="0">
                <a:solidFill>
                  <a:schemeClr val="bg2"/>
                </a:solidFill>
              </a:rPr>
              <a:t>Effetto della terapia con testosterone </a:t>
            </a:r>
            <a:r>
              <a:rPr lang="it-IT" sz="1200" b="1" dirty="0" err="1" smtClean="0">
                <a:solidFill>
                  <a:schemeClr val="bg2"/>
                </a:solidFill>
              </a:rPr>
              <a:t>undecanoato</a:t>
            </a:r>
            <a:r>
              <a:rPr lang="it-IT" sz="1200" b="1" dirty="0" smtClean="0">
                <a:solidFill>
                  <a:schemeClr val="bg2"/>
                </a:solidFill>
              </a:rPr>
              <a:t> IM (</a:t>
            </a:r>
            <a:r>
              <a:rPr lang="it-IT" sz="1200" b="1" dirty="0" err="1" smtClean="0">
                <a:solidFill>
                  <a:schemeClr val="bg2"/>
                </a:solidFill>
              </a:rPr>
              <a:t>Nebido</a:t>
            </a:r>
            <a:r>
              <a:rPr lang="it-IT" sz="1200" b="1" dirty="0" smtClean="0">
                <a:solidFill>
                  <a:schemeClr val="bg2"/>
                </a:solidFill>
              </a:rPr>
              <a:t> ®) per 26 settimane valutato con  scala IPSS (International Prostate </a:t>
            </a:r>
            <a:r>
              <a:rPr lang="it-IT" sz="1200" b="1" dirty="0" err="1" smtClean="0">
                <a:solidFill>
                  <a:schemeClr val="bg2"/>
                </a:solidFill>
              </a:rPr>
              <a:t>Symptom</a:t>
            </a:r>
            <a:r>
              <a:rPr lang="it-IT" sz="1200" b="1" dirty="0" smtClean="0">
                <a:solidFill>
                  <a:schemeClr val="bg2"/>
                </a:solidFill>
              </a:rPr>
              <a:t> Score) e PSA in 20 uomini con </a:t>
            </a:r>
            <a:r>
              <a:rPr lang="it-IT" sz="1200" b="1" dirty="0" err="1" smtClean="0">
                <a:solidFill>
                  <a:schemeClr val="bg2"/>
                </a:solidFill>
              </a:rPr>
              <a:t>ipogonadismo</a:t>
            </a:r>
            <a:r>
              <a:rPr lang="it-IT" sz="1200" b="1" dirty="0" smtClean="0">
                <a:solidFill>
                  <a:schemeClr val="bg2"/>
                </a:solidFill>
              </a:rPr>
              <a:t> ad insorgenza tardiva (LOH</a:t>
            </a:r>
            <a:r>
              <a:rPr lang="it-IT" sz="1400" b="1" dirty="0" smtClean="0">
                <a:solidFill>
                  <a:schemeClr val="bg2"/>
                </a:solidFill>
              </a:rPr>
              <a:t>)</a:t>
            </a:r>
            <a:endParaRPr lang="it-IT" sz="1400" b="1" dirty="0">
              <a:solidFill>
                <a:schemeClr val="bg2"/>
              </a:solidFill>
            </a:endParaRPr>
          </a:p>
        </p:txBody>
      </p:sp>
      <p:sp>
        <p:nvSpPr>
          <p:cNvPr id="16395" name="Title 12"/>
          <p:cNvSpPr>
            <a:spLocks noGrp="1"/>
          </p:cNvSpPr>
          <p:nvPr>
            <p:ph type="title"/>
          </p:nvPr>
        </p:nvSpPr>
        <p:spPr/>
        <p:txBody>
          <a:bodyPr/>
          <a:lstStyle/>
          <a:p>
            <a:r>
              <a:rPr lang="it-IT" dirty="0" smtClean="0"/>
              <a:t>Testosterone e LUTS</a:t>
            </a:r>
            <a:endParaRPr lang="it-IT" dirty="0"/>
          </a:p>
        </p:txBody>
      </p:sp>
      <p:sp>
        <p:nvSpPr>
          <p:cNvPr id="14" name="Text Box 7"/>
          <p:cNvSpPr txBox="1">
            <a:spLocks noChangeArrowheads="1"/>
          </p:cNvSpPr>
          <p:nvPr/>
        </p:nvSpPr>
        <p:spPr bwMode="auto">
          <a:xfrm>
            <a:off x="96266" y="6375400"/>
            <a:ext cx="3969526" cy="261610"/>
          </a:xfrm>
          <a:prstGeom prst="rect">
            <a:avLst/>
          </a:prstGeom>
          <a:noFill/>
          <a:ln w="12700">
            <a:noFill/>
            <a:miter lim="800000"/>
            <a:headEnd type="none" w="sm" len="sm"/>
            <a:tailEnd type="none" w="sm" len="sm"/>
          </a:ln>
        </p:spPr>
        <p:txBody>
          <a:bodyPr wrap="square">
            <a:spAutoFit/>
          </a:bodyPr>
          <a:lstStyle/>
          <a:p>
            <a:pPr eaLnBrk="0" hangingPunct="0"/>
            <a:r>
              <a:rPr lang="de-DE" sz="1100" dirty="0" smtClean="0"/>
              <a:t>Kalinchenko SY </a:t>
            </a:r>
            <a:r>
              <a:rPr lang="de-DE" sz="1100" i="1" dirty="0" smtClean="0"/>
              <a:t>et al</a:t>
            </a:r>
            <a:r>
              <a:rPr lang="de-DE" sz="1100" dirty="0" smtClean="0"/>
              <a:t>. </a:t>
            </a:r>
            <a:r>
              <a:rPr lang="de-DE" sz="1100" i="1" dirty="0" smtClean="0"/>
              <a:t>Aging Male</a:t>
            </a:r>
            <a:r>
              <a:rPr lang="de-DE" sz="1100" dirty="0" smtClean="0"/>
              <a:t> 2008;11(2):57–61.</a:t>
            </a:r>
            <a:endParaRPr lang="de-DE" sz="1100" dirty="0"/>
          </a:p>
        </p:txBody>
      </p:sp>
      <p:sp>
        <p:nvSpPr>
          <p:cNvPr id="16" name="Rectangle 15"/>
          <p:cNvSpPr/>
          <p:nvPr/>
        </p:nvSpPr>
        <p:spPr>
          <a:xfrm>
            <a:off x="1160060" y="2216376"/>
            <a:ext cx="122830" cy="167824"/>
          </a:xfrm>
          <a:prstGeom prst="rect">
            <a:avLst/>
          </a:prstGeom>
          <a:solidFill>
            <a:schemeClr val="bg1">
              <a:lumMod val="65000"/>
            </a:schemeClr>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7" name="Rectangle 16"/>
          <p:cNvSpPr/>
          <p:nvPr/>
        </p:nvSpPr>
        <p:spPr>
          <a:xfrm>
            <a:off x="1160060" y="2524153"/>
            <a:ext cx="122830" cy="167824"/>
          </a:xfrm>
          <a:prstGeom prst="rect">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8" name="Rectangle 17"/>
          <p:cNvSpPr/>
          <p:nvPr/>
        </p:nvSpPr>
        <p:spPr>
          <a:xfrm>
            <a:off x="1160060" y="2783339"/>
            <a:ext cx="122830" cy="167824"/>
          </a:xfrm>
          <a:prstGeom prst="rect">
            <a:avLst/>
          </a:prstGeom>
          <a:solidFill>
            <a:srgbClr val="92D050"/>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 name="TextBox 18"/>
          <p:cNvSpPr txBox="1"/>
          <p:nvPr/>
        </p:nvSpPr>
        <p:spPr>
          <a:xfrm>
            <a:off x="1282890" y="2173696"/>
            <a:ext cx="1393330" cy="830997"/>
          </a:xfrm>
          <a:prstGeom prst="rect">
            <a:avLst/>
          </a:prstGeom>
          <a:noFill/>
        </p:spPr>
        <p:txBody>
          <a:bodyPr wrap="none" rtlCol="0">
            <a:spAutoFit/>
          </a:bodyPr>
          <a:lstStyle/>
          <a:p>
            <a:r>
              <a:rPr lang="en-GB" sz="1600" dirty="0" smtClean="0">
                <a:latin typeface="Frutiger 55 Roman"/>
              </a:rPr>
              <a:t>Baseline</a:t>
            </a:r>
          </a:p>
          <a:p>
            <a:r>
              <a:rPr lang="en-GB" sz="1600" dirty="0" smtClean="0">
                <a:latin typeface="Frutiger 55 Roman"/>
              </a:rPr>
              <a:t>16 </a:t>
            </a:r>
            <a:r>
              <a:rPr lang="en-GB" sz="1600" dirty="0" err="1" smtClean="0">
                <a:latin typeface="Frutiger 55 Roman"/>
              </a:rPr>
              <a:t>Settimane</a:t>
            </a:r>
            <a:endParaRPr lang="en-GB" sz="1600" dirty="0" smtClean="0">
              <a:latin typeface="Frutiger 55 Roman"/>
            </a:endParaRPr>
          </a:p>
          <a:p>
            <a:r>
              <a:rPr lang="en-GB" sz="1600" dirty="0" smtClean="0">
                <a:latin typeface="Frutiger 55 Roman"/>
              </a:rPr>
              <a:t>26 </a:t>
            </a:r>
            <a:r>
              <a:rPr lang="en-GB" sz="1600" dirty="0" err="1" smtClean="0">
                <a:latin typeface="Frutiger 55 Roman"/>
              </a:rPr>
              <a:t>Settimane</a:t>
            </a:r>
            <a:endParaRPr lang="en-GB" sz="1600" dirty="0">
              <a:latin typeface="Frutiger 55 Roman"/>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8" name="Title 11"/>
          <p:cNvSpPr>
            <a:spLocks noGrp="1"/>
          </p:cNvSpPr>
          <p:nvPr>
            <p:ph type="title"/>
          </p:nvPr>
        </p:nvSpPr>
        <p:spPr>
          <a:xfrm>
            <a:off x="598488" y="730252"/>
            <a:ext cx="7361237" cy="593582"/>
          </a:xfrm>
        </p:spPr>
        <p:txBody>
          <a:bodyPr/>
          <a:lstStyle/>
          <a:p>
            <a:r>
              <a:rPr lang="it-IT" dirty="0" smtClean="0"/>
              <a:t>Testosterone e LUTS</a:t>
            </a:r>
            <a:endParaRPr lang="it-IT" dirty="0"/>
          </a:p>
        </p:txBody>
      </p:sp>
      <p:sp>
        <p:nvSpPr>
          <p:cNvPr id="15" name="Text Box 7"/>
          <p:cNvSpPr txBox="1">
            <a:spLocks noChangeArrowheads="1"/>
          </p:cNvSpPr>
          <p:nvPr/>
        </p:nvSpPr>
        <p:spPr bwMode="auto">
          <a:xfrm>
            <a:off x="99758" y="6375400"/>
            <a:ext cx="4519559" cy="261610"/>
          </a:xfrm>
          <a:prstGeom prst="rect">
            <a:avLst/>
          </a:prstGeom>
          <a:noFill/>
          <a:ln w="12700">
            <a:noFill/>
            <a:miter lim="800000"/>
            <a:headEnd type="none" w="sm" len="sm"/>
            <a:tailEnd type="none" w="sm" len="sm"/>
          </a:ln>
        </p:spPr>
        <p:txBody>
          <a:bodyPr wrap="square">
            <a:spAutoFit/>
          </a:bodyPr>
          <a:lstStyle/>
          <a:p>
            <a:pPr eaLnBrk="0" hangingPunct="0"/>
            <a:r>
              <a:rPr lang="de-DE" sz="1100" dirty="0" smtClean="0"/>
              <a:t>Karazindiyano</a:t>
            </a:r>
            <a:r>
              <a:rPr lang="en-US" sz="1100" dirty="0" smtClean="0">
                <a:cs typeface="Arial" pitchFamily="34" charset="0"/>
              </a:rPr>
              <a:t>ğ</a:t>
            </a:r>
            <a:r>
              <a:rPr lang="de-DE" sz="1100" dirty="0" smtClean="0"/>
              <a:t>lu S &amp; </a:t>
            </a:r>
            <a:r>
              <a:rPr lang="en-US" sz="1100" dirty="0" smtClean="0">
                <a:cs typeface="Arial" pitchFamily="34" charset="0"/>
              </a:rPr>
              <a:t>Ç</a:t>
            </a:r>
            <a:r>
              <a:rPr lang="de-DE" sz="1100" dirty="0" smtClean="0"/>
              <a:t>ayan S. </a:t>
            </a:r>
            <a:r>
              <a:rPr lang="de-DE" sz="1100" i="1" dirty="0" smtClean="0"/>
              <a:t>Aging Male </a:t>
            </a:r>
            <a:r>
              <a:rPr lang="de-DE" sz="1100" dirty="0" smtClean="0"/>
              <a:t>2008;11(3):146–149.</a:t>
            </a:r>
            <a:endParaRPr lang="de-DE" sz="1100" dirty="0"/>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9896" t="25500" r="56476" b="42884"/>
          <a:stretch/>
        </p:blipFill>
        <p:spPr bwMode="auto">
          <a:xfrm>
            <a:off x="694185" y="1479232"/>
            <a:ext cx="7833131" cy="46027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ext Box 4"/>
          <p:cNvSpPr txBox="1">
            <a:spLocks noChangeArrowheads="1"/>
          </p:cNvSpPr>
          <p:nvPr/>
        </p:nvSpPr>
        <p:spPr bwMode="auto">
          <a:xfrm>
            <a:off x="103188" y="6213475"/>
            <a:ext cx="184150" cy="461963"/>
          </a:xfrm>
          <a:prstGeom prst="rect">
            <a:avLst/>
          </a:prstGeom>
          <a:noFill/>
          <a:ln w="12700">
            <a:noFill/>
            <a:miter lim="800000"/>
            <a:headEnd/>
            <a:tailEnd/>
          </a:ln>
        </p:spPr>
        <p:txBody>
          <a:bodyPr wrap="none">
            <a:spAutoFit/>
          </a:bodyPr>
          <a:lstStyle/>
          <a:p>
            <a:pPr eaLnBrk="0" hangingPunct="0"/>
            <a:endParaRPr lang="en-US" sz="2400">
              <a:latin typeface="Times New Roman" pitchFamily="18" charset="0"/>
            </a:endParaRPr>
          </a:p>
        </p:txBody>
      </p:sp>
      <p:sp>
        <p:nvSpPr>
          <p:cNvPr id="18440" name="Title 8"/>
          <p:cNvSpPr>
            <a:spLocks noGrp="1"/>
          </p:cNvSpPr>
          <p:nvPr>
            <p:ph type="title"/>
          </p:nvPr>
        </p:nvSpPr>
        <p:spPr>
          <a:xfrm>
            <a:off x="598488" y="730251"/>
            <a:ext cx="7361237" cy="648173"/>
          </a:xfrm>
        </p:spPr>
        <p:txBody>
          <a:bodyPr/>
          <a:lstStyle/>
          <a:p>
            <a:r>
              <a:rPr lang="it-IT" dirty="0" smtClean="0"/>
              <a:t>Testosterone e LUTS</a:t>
            </a:r>
            <a:endParaRPr lang="it-IT" dirty="0"/>
          </a:p>
        </p:txBody>
      </p:sp>
      <p:sp>
        <p:nvSpPr>
          <p:cNvPr id="11" name="Text Box 7"/>
          <p:cNvSpPr txBox="1">
            <a:spLocks noChangeArrowheads="1"/>
          </p:cNvSpPr>
          <p:nvPr/>
        </p:nvSpPr>
        <p:spPr bwMode="auto">
          <a:xfrm>
            <a:off x="103188" y="6375400"/>
            <a:ext cx="4688664" cy="261610"/>
          </a:xfrm>
          <a:prstGeom prst="rect">
            <a:avLst/>
          </a:prstGeom>
          <a:noFill/>
          <a:ln w="12700">
            <a:noFill/>
            <a:miter lim="800000"/>
            <a:headEnd type="none" w="sm" len="sm"/>
            <a:tailEnd type="none" w="sm" len="sm"/>
          </a:ln>
        </p:spPr>
        <p:txBody>
          <a:bodyPr wrap="square">
            <a:spAutoFit/>
          </a:bodyPr>
          <a:lstStyle/>
          <a:p>
            <a:pPr eaLnBrk="0" hangingPunct="0"/>
            <a:r>
              <a:rPr lang="de-DE" sz="1100" dirty="0" smtClean="0"/>
              <a:t>Karazindiyano</a:t>
            </a:r>
            <a:r>
              <a:rPr lang="en-US" sz="1100" dirty="0" smtClean="0">
                <a:cs typeface="Arial" pitchFamily="34" charset="0"/>
              </a:rPr>
              <a:t>ğ</a:t>
            </a:r>
            <a:r>
              <a:rPr lang="de-DE" sz="1100" dirty="0" smtClean="0"/>
              <a:t>lu S &amp; </a:t>
            </a:r>
            <a:r>
              <a:rPr lang="en-US" sz="1100" dirty="0" smtClean="0">
                <a:cs typeface="Arial" pitchFamily="34" charset="0"/>
              </a:rPr>
              <a:t>Ç</a:t>
            </a:r>
            <a:r>
              <a:rPr lang="de-DE" sz="1100" dirty="0" smtClean="0"/>
              <a:t>ayan S. </a:t>
            </a:r>
            <a:r>
              <a:rPr lang="de-DE" sz="1100" i="1" dirty="0" smtClean="0"/>
              <a:t>Aging Male </a:t>
            </a:r>
            <a:r>
              <a:rPr lang="de-DE" sz="1100" dirty="0" smtClean="0"/>
              <a:t>2008;11(3):146–149.</a:t>
            </a:r>
            <a:endParaRPr lang="de-DE" sz="1100" dirty="0"/>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3456" t="27679" r="57240" b="41841"/>
          <a:stretch/>
        </p:blipFill>
        <p:spPr bwMode="auto">
          <a:xfrm>
            <a:off x="725213" y="1103584"/>
            <a:ext cx="7977355" cy="5186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1" name="Picture 16"/>
          <p:cNvPicPr>
            <a:picLocks noChangeAspect="1" noChangeArrowheads="1"/>
          </p:cNvPicPr>
          <p:nvPr/>
        </p:nvPicPr>
        <p:blipFill>
          <a:blip r:embed="rId3" cstate="print"/>
          <a:srcRect/>
          <a:stretch>
            <a:fillRect/>
          </a:stretch>
        </p:blipFill>
        <p:spPr bwMode="auto">
          <a:xfrm>
            <a:off x="196775" y="1708150"/>
            <a:ext cx="4494213" cy="1365250"/>
          </a:xfrm>
          <a:prstGeom prst="rect">
            <a:avLst/>
          </a:prstGeom>
          <a:noFill/>
          <a:ln w="12700">
            <a:noFill/>
            <a:miter lim="800000"/>
            <a:headEnd/>
            <a:tailEnd/>
          </a:ln>
        </p:spPr>
      </p:pic>
      <p:grpSp>
        <p:nvGrpSpPr>
          <p:cNvPr id="2" name="Group 15"/>
          <p:cNvGrpSpPr>
            <a:grpSpLocks/>
          </p:cNvGrpSpPr>
          <p:nvPr/>
        </p:nvGrpSpPr>
        <p:grpSpPr bwMode="auto">
          <a:xfrm>
            <a:off x="4778300" y="1708150"/>
            <a:ext cx="3990975" cy="3741738"/>
            <a:chOff x="1630" y="606"/>
            <a:chExt cx="2517" cy="2623"/>
          </a:xfrm>
        </p:grpSpPr>
        <p:pic>
          <p:nvPicPr>
            <p:cNvPr id="89095" name="Picture 12"/>
            <p:cNvPicPr>
              <a:picLocks noChangeAspect="1" noChangeArrowheads="1"/>
            </p:cNvPicPr>
            <p:nvPr/>
          </p:nvPicPr>
          <p:blipFill>
            <a:blip r:embed="rId4" cstate="print"/>
            <a:srcRect/>
            <a:stretch>
              <a:fillRect/>
            </a:stretch>
          </p:blipFill>
          <p:spPr bwMode="auto">
            <a:xfrm>
              <a:off x="1684" y="606"/>
              <a:ext cx="2421" cy="238"/>
            </a:xfrm>
            <a:prstGeom prst="rect">
              <a:avLst/>
            </a:prstGeom>
            <a:noFill/>
            <a:ln w="12700">
              <a:noFill/>
              <a:miter lim="800000"/>
              <a:headEnd/>
              <a:tailEnd/>
            </a:ln>
          </p:spPr>
        </p:pic>
        <p:pic>
          <p:nvPicPr>
            <p:cNvPr id="89096" name="Picture 13"/>
            <p:cNvPicPr>
              <a:picLocks noChangeAspect="1" noChangeArrowheads="1"/>
            </p:cNvPicPr>
            <p:nvPr/>
          </p:nvPicPr>
          <p:blipFill>
            <a:blip r:embed="rId5" cstate="print"/>
            <a:srcRect/>
            <a:stretch>
              <a:fillRect/>
            </a:stretch>
          </p:blipFill>
          <p:spPr bwMode="auto">
            <a:xfrm>
              <a:off x="1630" y="1965"/>
              <a:ext cx="2511" cy="1264"/>
            </a:xfrm>
            <a:prstGeom prst="rect">
              <a:avLst/>
            </a:prstGeom>
            <a:noFill/>
            <a:ln w="12700">
              <a:noFill/>
              <a:miter lim="800000"/>
              <a:headEnd/>
              <a:tailEnd/>
            </a:ln>
          </p:spPr>
        </p:pic>
        <p:pic>
          <p:nvPicPr>
            <p:cNvPr id="89097" name="Picture 14"/>
            <p:cNvPicPr>
              <a:picLocks noChangeAspect="1" noChangeArrowheads="1"/>
            </p:cNvPicPr>
            <p:nvPr/>
          </p:nvPicPr>
          <p:blipFill>
            <a:blip r:embed="rId6" cstate="print"/>
            <a:srcRect/>
            <a:stretch>
              <a:fillRect/>
            </a:stretch>
          </p:blipFill>
          <p:spPr bwMode="auto">
            <a:xfrm>
              <a:off x="1635" y="953"/>
              <a:ext cx="2512" cy="901"/>
            </a:xfrm>
            <a:prstGeom prst="rect">
              <a:avLst/>
            </a:prstGeom>
            <a:noFill/>
            <a:ln w="12700">
              <a:noFill/>
              <a:miter lim="800000"/>
              <a:headEnd/>
              <a:tailEnd/>
            </a:ln>
          </p:spPr>
        </p:pic>
      </p:grpSp>
      <p:sp>
        <p:nvSpPr>
          <p:cNvPr id="89093" name="Title 7"/>
          <p:cNvSpPr>
            <a:spLocks noGrp="1"/>
          </p:cNvSpPr>
          <p:nvPr>
            <p:ph type="title"/>
          </p:nvPr>
        </p:nvSpPr>
        <p:spPr/>
        <p:txBody>
          <a:bodyPr/>
          <a:lstStyle/>
          <a:p>
            <a:r>
              <a:rPr lang="it-IT" dirty="0" smtClean="0"/>
              <a:t>Cosa dicono le linee guida a proposito di TST e prostata</a:t>
            </a:r>
            <a:endParaRPr lang="it-IT" dirty="0"/>
          </a:p>
        </p:txBody>
      </p:sp>
      <p:sp>
        <p:nvSpPr>
          <p:cNvPr id="11" name="Text Box 7"/>
          <p:cNvSpPr txBox="1">
            <a:spLocks noChangeArrowheads="1"/>
          </p:cNvSpPr>
          <p:nvPr/>
        </p:nvSpPr>
        <p:spPr bwMode="auto">
          <a:xfrm>
            <a:off x="107031" y="6375400"/>
            <a:ext cx="3969526" cy="430887"/>
          </a:xfrm>
          <a:prstGeom prst="rect">
            <a:avLst/>
          </a:prstGeom>
          <a:noFill/>
          <a:ln w="12700">
            <a:noFill/>
            <a:miter lim="800000"/>
            <a:headEnd type="none" w="sm" len="sm"/>
            <a:tailEnd type="none" w="sm" len="sm"/>
          </a:ln>
        </p:spPr>
        <p:txBody>
          <a:bodyPr wrap="square">
            <a:spAutoFit/>
          </a:bodyPr>
          <a:lstStyle/>
          <a:p>
            <a:pPr eaLnBrk="0" hangingPunct="0"/>
            <a:r>
              <a:rPr lang="en-GB" sz="1100" dirty="0" smtClean="0">
                <a:cs typeface="Times New Roman" pitchFamily="18" charset="0"/>
              </a:rPr>
              <a:t>Wang C </a:t>
            </a:r>
            <a:r>
              <a:rPr lang="en-GB" sz="1100" i="1" dirty="0" smtClean="0">
                <a:cs typeface="Times New Roman" pitchFamily="18" charset="0"/>
              </a:rPr>
              <a:t>et al</a:t>
            </a:r>
            <a:r>
              <a:rPr lang="en-GB" sz="1100" dirty="0" smtClean="0">
                <a:cs typeface="Times New Roman" pitchFamily="18" charset="0"/>
              </a:rPr>
              <a:t>. </a:t>
            </a:r>
            <a:r>
              <a:rPr lang="en-GB" sz="1100" i="1" dirty="0" err="1" smtClean="0">
                <a:cs typeface="Times New Roman" pitchFamily="18" charset="0"/>
              </a:rPr>
              <a:t>Eur</a:t>
            </a:r>
            <a:r>
              <a:rPr lang="en-GB" sz="1100" i="1" dirty="0" smtClean="0">
                <a:cs typeface="Times New Roman" pitchFamily="18" charset="0"/>
              </a:rPr>
              <a:t> </a:t>
            </a:r>
            <a:r>
              <a:rPr lang="en-GB" sz="1100" i="1" dirty="0" err="1" smtClean="0">
                <a:cs typeface="Times New Roman" pitchFamily="18" charset="0"/>
              </a:rPr>
              <a:t>Urol</a:t>
            </a:r>
            <a:r>
              <a:rPr lang="en-GB" sz="1100" i="1" dirty="0" smtClean="0">
                <a:cs typeface="Times New Roman" pitchFamily="18" charset="0"/>
              </a:rPr>
              <a:t> </a:t>
            </a:r>
            <a:r>
              <a:rPr lang="en-GB" sz="1100" dirty="0" smtClean="0">
                <a:cs typeface="Times New Roman" pitchFamily="18" charset="0"/>
              </a:rPr>
              <a:t>2009;55:21–130.</a:t>
            </a:r>
            <a:endParaRPr lang="de-DE" sz="1100" dirty="0" smtClean="0">
              <a:cs typeface="Times New Roman" pitchFamily="18" charset="0"/>
            </a:endParaRPr>
          </a:p>
          <a:p>
            <a:pPr eaLnBrk="0" hangingPunct="0"/>
            <a:endParaRPr lang="de-DE" sz="1100" dirty="0"/>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it-IT" dirty="0" smtClean="0"/>
              <a:t>Linee guida EAU sulla disfunzione erettile 2010</a:t>
            </a:r>
            <a:br>
              <a:rPr lang="it-IT"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endParaRPr lang="en-GB" dirty="0" smtClean="0"/>
          </a:p>
        </p:txBody>
      </p:sp>
      <p:sp>
        <p:nvSpPr>
          <p:cNvPr id="90115" name="Content Placeholder 2"/>
          <p:cNvSpPr>
            <a:spLocks noGrp="1"/>
          </p:cNvSpPr>
          <p:nvPr>
            <p:ph idx="1"/>
          </p:nvPr>
        </p:nvSpPr>
        <p:spPr/>
        <p:txBody>
          <a:bodyPr/>
          <a:lstStyle/>
          <a:p>
            <a:r>
              <a:rPr lang="en-GB" dirty="0" smtClean="0"/>
              <a:t>2.3. Treatment of erectile dysfunction</a:t>
            </a:r>
          </a:p>
          <a:p>
            <a:endParaRPr lang="en-GB" dirty="0" smtClean="0"/>
          </a:p>
        </p:txBody>
      </p:sp>
      <p:sp>
        <p:nvSpPr>
          <p:cNvPr id="7" name="Rectangle 6"/>
          <p:cNvSpPr/>
          <p:nvPr/>
        </p:nvSpPr>
        <p:spPr>
          <a:xfrm>
            <a:off x="109181" y="6342474"/>
            <a:ext cx="4572000" cy="261610"/>
          </a:xfrm>
          <a:prstGeom prst="rect">
            <a:avLst/>
          </a:prstGeom>
        </p:spPr>
        <p:txBody>
          <a:bodyPr>
            <a:spAutoFit/>
          </a:bodyPr>
          <a:lstStyle/>
          <a:p>
            <a:r>
              <a:rPr lang="en-GB" sz="1100" dirty="0" err="1" smtClean="0"/>
              <a:t>Hatzimouratidis</a:t>
            </a:r>
            <a:r>
              <a:rPr lang="en-GB" sz="1100" dirty="0" smtClean="0"/>
              <a:t>, </a:t>
            </a:r>
            <a:r>
              <a:rPr lang="en-GB" sz="1100" dirty="0" err="1" smtClean="0"/>
              <a:t>Amar</a:t>
            </a:r>
            <a:r>
              <a:rPr lang="en-GB" sz="1100" dirty="0" smtClean="0"/>
              <a:t>, </a:t>
            </a:r>
            <a:r>
              <a:rPr lang="en-GB" sz="1100" dirty="0" err="1" smtClean="0"/>
              <a:t>Eardley</a:t>
            </a:r>
            <a:r>
              <a:rPr lang="en-GB" sz="1100" dirty="0" smtClean="0"/>
              <a:t> et al.  </a:t>
            </a:r>
            <a:r>
              <a:rPr lang="en-GB" sz="1100" dirty="0" err="1" smtClean="0"/>
              <a:t>Eur</a:t>
            </a:r>
            <a:r>
              <a:rPr lang="en-GB" sz="1100" dirty="0" smtClean="0"/>
              <a:t> </a:t>
            </a:r>
            <a:r>
              <a:rPr lang="en-GB" sz="1100" dirty="0" err="1" smtClean="0"/>
              <a:t>Urol</a:t>
            </a:r>
            <a:r>
              <a:rPr lang="en-GB" sz="1100" dirty="0" smtClean="0"/>
              <a:t> 2010;57(5):804–814 </a:t>
            </a:r>
            <a:endParaRPr lang="en-GB" sz="1100" dirty="0"/>
          </a:p>
        </p:txBody>
      </p:sp>
      <p:pic>
        <p:nvPicPr>
          <p:cNvPr id="10242" name="Picture 2"/>
          <p:cNvPicPr>
            <a:picLocks noChangeAspect="1" noChangeArrowheads="1"/>
          </p:cNvPicPr>
          <p:nvPr/>
        </p:nvPicPr>
        <p:blipFill>
          <a:blip r:embed="rId2"/>
          <a:srcRect l="52357" t="57981" r="8259" b="16944"/>
          <a:stretch>
            <a:fillRect/>
          </a:stretch>
        </p:blipFill>
        <p:spPr bwMode="auto">
          <a:xfrm>
            <a:off x="1362003" y="2388358"/>
            <a:ext cx="6310810" cy="2511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8"/>
          <p:cNvSpPr>
            <a:spLocks noGrp="1"/>
          </p:cNvSpPr>
          <p:nvPr>
            <p:ph type="title"/>
          </p:nvPr>
        </p:nvSpPr>
        <p:spPr/>
        <p:txBody>
          <a:bodyPr/>
          <a:lstStyle/>
          <a:p>
            <a:r>
              <a:rPr lang="it-IT" dirty="0" smtClean="0"/>
              <a:t>Distinguere i fatti dai miti – </a:t>
            </a:r>
            <a:br>
              <a:rPr lang="it-IT" dirty="0" smtClean="0"/>
            </a:br>
            <a:r>
              <a:rPr lang="it-IT" dirty="0" smtClean="0"/>
              <a:t>la prostata</a:t>
            </a:r>
            <a:endParaRPr lang="it-IT" dirty="0"/>
          </a:p>
        </p:txBody>
      </p:sp>
      <p:sp>
        <p:nvSpPr>
          <p:cNvPr id="8" name="Content Placeholder 7"/>
          <p:cNvSpPr>
            <a:spLocks noGrp="1"/>
          </p:cNvSpPr>
          <p:nvPr>
            <p:ph idx="1"/>
          </p:nvPr>
        </p:nvSpPr>
        <p:spPr/>
        <p:txBody>
          <a:bodyPr>
            <a:normAutofit/>
          </a:bodyPr>
          <a:lstStyle/>
          <a:p>
            <a:pPr algn="just"/>
            <a:r>
              <a:rPr lang="it-IT" dirty="0" smtClean="0"/>
              <a:t>Non </a:t>
            </a:r>
            <a:r>
              <a:rPr lang="it-IT" dirty="0"/>
              <a:t>vi sono prove che il testosterone endogeno sia associato a patologie prostatiche</a:t>
            </a:r>
          </a:p>
          <a:p>
            <a:pPr algn="just"/>
            <a:r>
              <a:rPr lang="it-IT" dirty="0" smtClean="0"/>
              <a:t>La </a:t>
            </a:r>
            <a:r>
              <a:rPr lang="it-IT" dirty="0"/>
              <a:t>terapia per </a:t>
            </a:r>
            <a:r>
              <a:rPr lang="it-IT" dirty="0" smtClean="0"/>
              <a:t>deficit di </a:t>
            </a:r>
            <a:r>
              <a:rPr lang="it-IT" dirty="0"/>
              <a:t>testosterone normalizza lo sviluppo prostatico, pertanto un aumento iniziale del volume della prostata e del PSA è fisiologico e  può essere previsto</a:t>
            </a:r>
          </a:p>
          <a:p>
            <a:pPr algn="just"/>
            <a:r>
              <a:rPr lang="it-IT" dirty="0" smtClean="0"/>
              <a:t>Sulla </a:t>
            </a:r>
            <a:r>
              <a:rPr lang="it-IT" dirty="0"/>
              <a:t>base delle attuali evidenze scientifiche e mediche, la terapia per la cura dell’</a:t>
            </a:r>
            <a:r>
              <a:rPr lang="it-IT" dirty="0" err="1"/>
              <a:t>ipogonadismo</a:t>
            </a:r>
            <a:r>
              <a:rPr lang="it-IT" dirty="0"/>
              <a:t> con dosaggio fisiologico di testosterone, a seguito di corretta diagnosi e dietro monitoraggio appropriato in conformità con le linee guida, è da considerarsi ragionevolmente sicura</a:t>
            </a:r>
          </a:p>
          <a:p>
            <a:pPr algn="just"/>
            <a:endParaRPr lang="en-GB" dirty="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p:txBody>
          <a:bodyPr/>
          <a:lstStyle/>
          <a:p>
            <a:r>
              <a:rPr lang="it-IT" dirty="0" smtClean="0"/>
              <a:t>Separare i fatti dal mito</a:t>
            </a:r>
            <a:endParaRPr lang="it-IT" dirty="0"/>
          </a:p>
        </p:txBody>
      </p:sp>
      <p:sp>
        <p:nvSpPr>
          <p:cNvPr id="92163" name="Content Placeholder 2"/>
          <p:cNvSpPr>
            <a:spLocks noGrp="1"/>
          </p:cNvSpPr>
          <p:nvPr>
            <p:ph idx="1"/>
          </p:nvPr>
        </p:nvSpPr>
        <p:spPr/>
        <p:txBody>
          <a:bodyPr>
            <a:normAutofit/>
          </a:bodyPr>
          <a:lstStyle/>
          <a:p>
            <a:r>
              <a:rPr lang="it-IT" dirty="0" smtClean="0"/>
              <a:t>Timore </a:t>
            </a:r>
            <a:r>
              <a:rPr lang="it-IT" dirty="0"/>
              <a:t>che la terapia </a:t>
            </a:r>
            <a:r>
              <a:rPr lang="it-IT" dirty="0" err="1"/>
              <a:t>testosteronica</a:t>
            </a:r>
            <a:r>
              <a:rPr lang="it-IT" dirty="0"/>
              <a:t> sia </a:t>
            </a:r>
            <a:r>
              <a:rPr lang="it-IT"/>
              <a:t>associata </a:t>
            </a:r>
            <a:r>
              <a:rPr lang="it-IT" smtClean="0"/>
              <a:t>a </a:t>
            </a:r>
            <a:r>
              <a:rPr lang="it-IT" dirty="0"/>
              <a:t>un aumento del rischio di cancro alla </a:t>
            </a:r>
            <a:r>
              <a:rPr lang="it-IT" dirty="0" smtClean="0"/>
              <a:t>prostata</a:t>
            </a:r>
          </a:p>
          <a:p>
            <a:pPr>
              <a:buNone/>
            </a:pPr>
            <a:endParaRPr lang="it-IT" dirty="0"/>
          </a:p>
          <a:p>
            <a:r>
              <a:rPr lang="it-IT" dirty="0" smtClean="0"/>
              <a:t>La </a:t>
            </a:r>
            <a:r>
              <a:rPr lang="it-IT" dirty="0"/>
              <a:t>letteratura attuale non fornisce alcuna evidenza di un rapporto causa-effetto tra </a:t>
            </a:r>
            <a:r>
              <a:rPr lang="it-IT" dirty="0" smtClean="0"/>
              <a:t>testosterone </a:t>
            </a:r>
            <a:r>
              <a:rPr lang="it-IT" dirty="0"/>
              <a:t>endogeno o terapia </a:t>
            </a:r>
            <a:r>
              <a:rPr lang="it-IT" dirty="0" smtClean="0"/>
              <a:t>sostitutiva con T </a:t>
            </a:r>
            <a:r>
              <a:rPr lang="it-IT" dirty="0"/>
              <a:t>e sviluppo di cancro alla prostata.</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ffice Theme">
  <a:themeElements>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52</TotalTime>
  <Words>7887</Words>
  <Application>Microsoft Office PowerPoint</Application>
  <PresentationFormat>Presentazione su schermo (4:3)</PresentationFormat>
  <Paragraphs>846</Paragraphs>
  <Slides>54</Slides>
  <Notes>48</Notes>
  <HiddenSlides>0</HiddenSlides>
  <MMClips>0</MMClips>
  <ScaleCrop>false</ScaleCrop>
  <HeadingPairs>
    <vt:vector size="4" baseType="variant">
      <vt:variant>
        <vt:lpstr>Tema</vt:lpstr>
      </vt:variant>
      <vt:variant>
        <vt:i4>1</vt:i4>
      </vt:variant>
      <vt:variant>
        <vt:lpstr>Titoli diapositive</vt:lpstr>
      </vt:variant>
      <vt:variant>
        <vt:i4>54</vt:i4>
      </vt:variant>
    </vt:vector>
  </HeadingPairs>
  <TitlesOfParts>
    <vt:vector size="55" baseType="lpstr">
      <vt:lpstr>Office Theme</vt:lpstr>
      <vt:lpstr>Diapositiva 1</vt:lpstr>
      <vt:lpstr>Preoccupazioni sulla sicurezza della terapia sostitutiva del testosterone (TRT) </vt:lpstr>
      <vt:lpstr>Cardiovascolare  </vt:lpstr>
      <vt:lpstr>Testosterone e rischio cardiaco</vt:lpstr>
      <vt:lpstr>Mortalità cardiovascolare: tasso di sopravvivenza (corretto  per quartile di testosterone totale) negli uomini di età compresa  tra i 42 e i 78 anni : studio EPIC- Norfolk –1993-2003</vt:lpstr>
      <vt:lpstr>Studio Norway-Trømso: androgeni e possibile rischio di mortalità  </vt:lpstr>
      <vt:lpstr>Proporzione di soggetti  liberi da eventi letali per eventi cardio- vascolari maggiori (MACE) in relazione a livelli baseline di testosterone in una serie consecutiva di 1687 soggetti affetti da ED</vt:lpstr>
      <vt:lpstr>Testosterone e coronaropatia  (CAD, Coronary Artery Disease)</vt:lpstr>
      <vt:lpstr>Studi su uomini con malattie cardiovascolari</vt:lpstr>
      <vt:lpstr>L’ipogonadismo è presente in un’alta  percentuale di uomini affetti da coronaropatie</vt:lpstr>
      <vt:lpstr>Effetto dei livelli di testosterone biodisponibile al baseline sulla mortalità per tutte le cause, in uomini con dichiarata coronaropatia, follow-up medio di 6,9 anni</vt:lpstr>
      <vt:lpstr>Livelli di testosterone totale in uomini con insufficienza cardiaca secondo la classificazione NYHA</vt:lpstr>
      <vt:lpstr>Odds ratio combinate per eventi cardiovascolari avversi della Terapia sostitutiva di testosterone</vt:lpstr>
      <vt:lpstr>Eventi avversi della terapia con testosterone in uomini adulti: rassegna e meta- analisi</vt:lpstr>
      <vt:lpstr>Studi negli uomini con malattia cardiovascolare</vt:lpstr>
      <vt:lpstr>Lipidi: lipoproteine a bassa densità (LDL) e lipoproteine ad alta densità (HDL) – variazioni assolute</vt:lpstr>
      <vt:lpstr>Infiammazione: CRP (Proteina C-reattiva) e TNF α </vt:lpstr>
      <vt:lpstr>La terapia suppletiva con testosterone sembra ridurre la mortalità negli uomini con diabete di tipo 2  </vt:lpstr>
      <vt:lpstr>La terapia con testosterone è associata a una ridotta mortalità negli uomini con livelli bassi di testosterone sierico   </vt:lpstr>
      <vt:lpstr>Eventi avversi associati alla somministrazione di testosterone</vt:lpstr>
      <vt:lpstr>Basaria, N Eng J Med 2009: eventi legati a condizioni cardiovascolari</vt:lpstr>
      <vt:lpstr>Editoriale di William Bremner (Basaria, N Eng J Med 2009)</vt:lpstr>
      <vt:lpstr>I livelli di testosterone più bassi sono predittivi di stroke       o attacco ischemico transitorio negli uomini più anziani</vt:lpstr>
      <vt:lpstr>Meta-analisi di Studi su testosterone, placebo controllati in uomini di mezza età ed età avanzata: eventi cardiovascolari avversi in % (per 1.000 pazienti/anno)</vt:lpstr>
      <vt:lpstr>Testosterone e rischio cardiovascolare </vt:lpstr>
      <vt:lpstr>Prostata </vt:lpstr>
      <vt:lpstr>Testosterone e rischio di cancro alla prostata</vt:lpstr>
      <vt:lpstr>Il modello di saturazione  </vt:lpstr>
      <vt:lpstr>I livelli di testosterone pre-trattamento predicono lo stadio patologico in uomini con cancro alla prostata, prima di prostatectomia radicale </vt:lpstr>
      <vt:lpstr>Livelli di testosterone e Gleason Score in uomini con cancro alla prostata prima di prostatectomia radicale </vt:lpstr>
      <vt:lpstr>Effetti  della normalizzazione dei livelli di testosterone sulla prostata in uomini ipogonadici  </vt:lpstr>
      <vt:lpstr>Alte dosi di testosterone inducono effetti avversi nella prostata?</vt:lpstr>
      <vt:lpstr>Effetti della normalizzazione dei livelli di testosterone sulla prostata in uomini ipogonadici</vt:lpstr>
      <vt:lpstr>IPASS Nebido® - Studio osservazionale sulla sicurezza (1123 uomini) </vt:lpstr>
      <vt:lpstr>Parametri di sicurezza: prostata </vt:lpstr>
      <vt:lpstr>Alte dosi di testosterone inducono effetti avversi nella prostata?</vt:lpstr>
      <vt:lpstr>Alte dosi di testosterone inducono effetti avversi nella prostata?</vt:lpstr>
      <vt:lpstr>Variazioni nei livelli di PSA durante 36 mesi di terapia con Testogel®</vt:lpstr>
      <vt:lpstr>Nessuna variazione significativa di PSA in un anno di terapia intramuscolare di testosterone undecanoato</vt:lpstr>
      <vt:lpstr>Nessuna variazione significativa di PSA dopo un anno  di terapia con testosterone* in uomini affetti da ipogonadismo</vt:lpstr>
      <vt:lpstr>PSA e volume prostatico durante la terapia con TE/TU in uomini affetti da ipogonadismo*</vt:lpstr>
      <vt:lpstr>Variazioni del volume prostatico nella terapia con TU a lungo termine (Nebido®)</vt:lpstr>
      <vt:lpstr>Variazioni nei livelli di PSA in uomini con ipogonadismo sottoposti a trattamento a lungo termine con TU (Nebido®)  </vt:lpstr>
      <vt:lpstr>Testosterone in pazienti ad alto rischio di cancro alla prostata</vt:lpstr>
      <vt:lpstr>Testosterone in pazienti ad alto rischio di cancro alla prostata</vt:lpstr>
      <vt:lpstr>Testosterone e sintomi delle basse vie urinarie (LUTS,Lower Urinary Tract Symptoms)</vt:lpstr>
      <vt:lpstr>Effetti della normalizzazione dei livelli di testosterone  sulla prostata in uomini ipogonadici</vt:lpstr>
      <vt:lpstr>Testosterone e LUTS</vt:lpstr>
      <vt:lpstr>Testosterone e LUTS</vt:lpstr>
      <vt:lpstr>Testosterone e LUTS</vt:lpstr>
      <vt:lpstr>Cosa dicono le linee guida a proposito di TST e prostata</vt:lpstr>
      <vt:lpstr>Linee guida EAU sulla disfunzione erettile 2010        </vt:lpstr>
      <vt:lpstr>Distinguere i fatti dai miti –  la prostata</vt:lpstr>
      <vt:lpstr>Separare i fatti dal mito</vt:lpstr>
    </vt:vector>
  </TitlesOfParts>
  <Company>RAPP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RAPP IT</dc:creator>
  <cp:lastModifiedBy>Paola</cp:lastModifiedBy>
  <cp:revision>223</cp:revision>
  <dcterms:created xsi:type="dcterms:W3CDTF">2011-08-22T16:46:47Z</dcterms:created>
  <dcterms:modified xsi:type="dcterms:W3CDTF">2012-07-19T11:34:17Z</dcterms:modified>
</cp:coreProperties>
</file>