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386" r:id="rId2"/>
    <p:sldId id="387" r:id="rId3"/>
    <p:sldId id="388" r:id="rId4"/>
    <p:sldId id="389" r:id="rId5"/>
    <p:sldId id="401" r:id="rId6"/>
    <p:sldId id="391" r:id="rId7"/>
    <p:sldId id="392" r:id="rId8"/>
    <p:sldId id="393" r:id="rId9"/>
    <p:sldId id="394" r:id="rId10"/>
    <p:sldId id="395" r:id="rId11"/>
    <p:sldId id="396" r:id="rId12"/>
    <p:sldId id="397" r:id="rId1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mn-cs"/>
      </a:defRPr>
    </a:lvl1pPr>
    <a:lvl2pPr marL="457200" algn="l" defTabSz="457200" rtl="0" fontAlgn="base">
      <a:spcBef>
        <a:spcPct val="0"/>
      </a:spcBef>
      <a:spcAft>
        <a:spcPct val="0"/>
      </a:spcAft>
      <a:defRPr kern="1200">
        <a:solidFill>
          <a:schemeClr val="tx1"/>
        </a:solidFill>
        <a:latin typeface="Arial" pitchFamily="34" charset="0"/>
        <a:ea typeface="+mn-ea"/>
        <a:cs typeface="+mn-cs"/>
      </a:defRPr>
    </a:lvl2pPr>
    <a:lvl3pPr marL="914400" algn="l" defTabSz="457200" rtl="0" fontAlgn="base">
      <a:spcBef>
        <a:spcPct val="0"/>
      </a:spcBef>
      <a:spcAft>
        <a:spcPct val="0"/>
      </a:spcAft>
      <a:defRPr kern="1200">
        <a:solidFill>
          <a:schemeClr val="tx1"/>
        </a:solidFill>
        <a:latin typeface="Arial" pitchFamily="34" charset="0"/>
        <a:ea typeface="+mn-ea"/>
        <a:cs typeface="+mn-cs"/>
      </a:defRPr>
    </a:lvl3pPr>
    <a:lvl4pPr marL="1371600" algn="l" defTabSz="457200" rtl="0" fontAlgn="base">
      <a:spcBef>
        <a:spcPct val="0"/>
      </a:spcBef>
      <a:spcAft>
        <a:spcPct val="0"/>
      </a:spcAft>
      <a:defRPr kern="1200">
        <a:solidFill>
          <a:schemeClr val="tx1"/>
        </a:solidFill>
        <a:latin typeface="Arial" pitchFamily="34" charset="0"/>
        <a:ea typeface="+mn-ea"/>
        <a:cs typeface="+mn-cs"/>
      </a:defRPr>
    </a:lvl4pPr>
    <a:lvl5pPr marL="1828800" algn="l" defTabSz="457200"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A735"/>
    <a:srgbClr val="0094D8"/>
    <a:srgbClr val="98DEF8"/>
    <a:srgbClr val="00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86" autoAdjust="0"/>
    <p:restoredTop sz="90145" autoAdjust="0"/>
  </p:normalViewPr>
  <p:slideViewPr>
    <p:cSldViewPr snapToGrid="0" snapToObjects="1" showGuides="1">
      <p:cViewPr varScale="1">
        <p:scale>
          <a:sx n="78" d="100"/>
          <a:sy n="78" d="100"/>
        </p:scale>
        <p:origin x="-1938" y="-96"/>
      </p:cViewPr>
      <p:guideLst>
        <p:guide orient="horz" pos="2153"/>
        <p:guide orient="horz" pos="460"/>
        <p:guide orient="horz" pos="1038"/>
        <p:guide orient="horz" pos="4016"/>
        <p:guide pos="2880"/>
        <p:guide pos="377"/>
        <p:guide pos="5483"/>
        <p:guide pos="5014"/>
        <p:guide pos="71"/>
      </p:guideLst>
    </p:cSldViewPr>
  </p:slideViewPr>
  <p:outlineViewPr>
    <p:cViewPr>
      <p:scale>
        <a:sx n="33" d="100"/>
        <a:sy n="33" d="100"/>
      </p:scale>
      <p:origin x="0" y="21894"/>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68D960C-A77E-4769-9E2F-42607B010410}" type="datetimeFigureOut">
              <a:rPr lang="en-US"/>
              <a:pPr>
                <a:defRPr/>
              </a:pPr>
              <a:t>7/19/2012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223D4E0-9C13-4F34-BADE-73F6E8394F4D}" type="slidenum">
              <a:rPr lang="en-US"/>
              <a:pPr>
                <a:defRPr/>
              </a:pPr>
              <a:t>‹N›</a:t>
            </a:fld>
            <a:endParaRPr lang="en-US"/>
          </a:p>
        </p:txBody>
      </p:sp>
    </p:spTree>
    <p:extLst>
      <p:ext uri="{BB962C8B-B14F-4D97-AF65-F5344CB8AC3E}">
        <p14:creationId xmlns:p14="http://schemas.microsoft.com/office/powerpoint/2010/main" xmlns="" val="3591669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eaLnBrk="1" fontAlgn="auto" hangingPunct="1">
              <a:spcBef>
                <a:spcPts val="0"/>
              </a:spcBef>
              <a:spcAft>
                <a:spcPts val="0"/>
              </a:spcAft>
              <a:buFont typeface="Arial" pitchFamily="34" charset="0"/>
              <a:buNone/>
              <a:defRPr/>
            </a:pPr>
            <a:r>
              <a:rPr lang="en-GB" b="1" dirty="0" smtClean="0"/>
              <a:t>Notes</a:t>
            </a:r>
          </a:p>
          <a:p>
            <a:pPr eaLnBrk="1" fontAlgn="auto" hangingPunct="1">
              <a:spcBef>
                <a:spcPts val="0"/>
              </a:spcBef>
              <a:spcAft>
                <a:spcPts val="0"/>
              </a:spcAft>
              <a:buFont typeface="Arial" pitchFamily="34" charset="0"/>
              <a:buChar char="•"/>
              <a:defRPr/>
            </a:pPr>
            <a:r>
              <a:rPr lang="en-GB" dirty="0" smtClean="0"/>
              <a:t>On the basis of estimate that 20% of men over 50 in the general population of each region could be expected to have TD symptoms, on average only these men (0.69%) in most European countries were receiving treatment. Proportion was higher in the UK (1.00%) and Germany (1.89%), but lower in France (0.49%), Italy (0.51%) and Russia (0.54%)., Australia had higher figures (1.64%), in spite of tight state control measures on androgen use.  The USA has the highest treatment rate (7.96%) and this is increasing rapidly.</a:t>
            </a:r>
          </a:p>
          <a:p>
            <a:pPr eaLnBrk="1" fontAlgn="auto" hangingPunct="1">
              <a:spcBef>
                <a:spcPts val="0"/>
              </a:spcBef>
              <a:spcAft>
                <a:spcPts val="0"/>
              </a:spcAft>
              <a:buFont typeface="Arial" pitchFamily="34" charset="0"/>
              <a:buChar char="•"/>
              <a:defRPr/>
            </a:pPr>
            <a:endParaRPr lang="en-GB" dirty="0" smtClean="0"/>
          </a:p>
          <a:p>
            <a:pPr eaLnBrk="1" fontAlgn="auto" hangingPunct="1">
              <a:spcBef>
                <a:spcPts val="0"/>
              </a:spcBef>
              <a:spcAft>
                <a:spcPts val="0"/>
              </a:spcAft>
              <a:buFont typeface="Arial" pitchFamily="34" charset="0"/>
              <a:buChar char="•"/>
              <a:defRPr/>
            </a:pPr>
            <a:r>
              <a:rPr lang="en-GB" dirty="0" smtClean="0"/>
              <a:t>If the basis for the diagnosis was the more conventional combination of symptoms plus biochemical evidence of low total and free testosterone levels, androgen deficiency would be expected in at least 5% of men over 50, and percentage treatment  rates therefore four times higher. However, even on that basis, only in the USA do these exceed 10%.</a:t>
            </a:r>
          </a:p>
          <a:p>
            <a:pPr eaLnBrk="1" fontAlgn="auto" hangingPunct="1">
              <a:spcBef>
                <a:spcPts val="0"/>
              </a:spcBef>
              <a:spcAft>
                <a:spcPts val="0"/>
              </a:spcAft>
              <a:buFont typeface="Arial" pitchFamily="34" charset="0"/>
              <a:buChar char="•"/>
              <a:defRPr/>
            </a:pPr>
            <a:endParaRPr lang="en-GB" dirty="0" smtClean="0"/>
          </a:p>
          <a:p>
            <a:pPr eaLnBrk="1" fontAlgn="auto" hangingPunct="1">
              <a:spcBef>
                <a:spcPts val="0"/>
              </a:spcBef>
              <a:spcAft>
                <a:spcPts val="0"/>
              </a:spcAft>
              <a:buFont typeface="Arial" pitchFamily="34" charset="0"/>
              <a:buNone/>
              <a:defRPr/>
            </a:pPr>
            <a:r>
              <a:rPr lang="en-GB" b="1" dirty="0" smtClean="0"/>
              <a:t>References</a:t>
            </a:r>
          </a:p>
          <a:p>
            <a:pPr marL="228600" indent="-228600" eaLnBrk="1" fontAlgn="auto" hangingPunct="1">
              <a:spcBef>
                <a:spcPts val="0"/>
              </a:spcBef>
              <a:spcAft>
                <a:spcPts val="0"/>
              </a:spcAft>
              <a:buFont typeface="+mj-lt"/>
              <a:buAutoNum type="arabicPeriod"/>
              <a:defRPr/>
            </a:pPr>
            <a:r>
              <a:rPr lang="en-GB" dirty="0" err="1" smtClean="0"/>
              <a:t>Carruthers</a:t>
            </a:r>
            <a:r>
              <a:rPr lang="en-GB" dirty="0" smtClean="0"/>
              <a:t> M. Time for international action on treating testosterone deficiency syndrome . </a:t>
            </a:r>
            <a:r>
              <a:rPr lang="en-GB" i="1" dirty="0" smtClean="0"/>
              <a:t>Aging Male. </a:t>
            </a:r>
            <a:r>
              <a:rPr lang="en-GB" dirty="0" smtClean="0"/>
              <a:t>2009;12(1):21 – 28. &lt;&lt;p21, p22 Table II. </a:t>
            </a:r>
            <a:endParaRPr lang="en-GB" dirty="0"/>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D47B2B0-27ED-4980-94FF-222370B391FC}" type="slidenum">
              <a:rPr lang="en-GB" smtClean="0"/>
              <a:pPr/>
              <a:t>2</a:t>
            </a:fld>
            <a:endParaRPr lang="en-GB" smtClean="0"/>
          </a:p>
        </p:txBody>
      </p:sp>
      <p:sp>
        <p:nvSpPr>
          <p:cNvPr id="25604" name="Slide Image Placeholder 6"/>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A75AA2D-BEDD-49A1-BE7A-0F4FB73C6126}" type="slidenum">
              <a:rPr lang="de-DE" smtClean="0"/>
              <a:pPr/>
              <a:t>3</a:t>
            </a:fld>
            <a:endParaRPr lang="de-DE" smtClean="0"/>
          </a:p>
        </p:txBody>
      </p:sp>
      <p:sp>
        <p:nvSpPr>
          <p:cNvPr id="26627"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266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endParaRPr lang="en-US" dirty="0" smtClean="0"/>
          </a:p>
          <a:p>
            <a:pPr eaLnBrk="1" hangingPunct="1">
              <a:spcBef>
                <a:spcPct val="0"/>
              </a:spcBef>
            </a:pPr>
            <a:r>
              <a:rPr lang="en-GB" dirty="0" err="1" smtClean="0"/>
              <a:t>Buvat</a:t>
            </a:r>
            <a:r>
              <a:rPr lang="en-GB" dirty="0" smtClean="0"/>
              <a:t> J, et al. J Sex Med 2010; 7:1627-1656.</a:t>
            </a:r>
          </a:p>
          <a:p>
            <a:pPr eaLnBrk="1" hangingPunct="1">
              <a:spcBef>
                <a:spcPct val="0"/>
              </a:spcBef>
              <a:buFontTx/>
              <a:buChar char="•"/>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miter lim="800000"/>
            <a:headEnd/>
            <a:tailEnd/>
          </a:ln>
        </p:spPr>
        <p:txBody>
          <a:bodyPr/>
          <a:lstStyle/>
          <a:p>
            <a:fld id="{918C8A0C-B04C-40CD-8795-622540ECBC4A}" type="slidenum">
              <a:rPr lang="en-US">
                <a:ea typeface="MS PGothic" pitchFamily="34" charset="-128"/>
              </a:rPr>
              <a:pPr/>
              <a:t>5</a:t>
            </a:fld>
            <a:endParaRPr lang="en-US">
              <a:ea typeface="MS PGothic" pitchFamily="34" charset="-128"/>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r>
              <a:rPr lang="en-US" altLang="ja-JP" smtClean="0"/>
              <a:t>This was a systematic investigation of a random population sample of 3369 middle-aged and elderly men (aged 40–79 years) to establish evidence-based criteria for identifying late-onset hypogonadism in the general population on the basis of an association between symptoms and a low </a:t>
            </a:r>
          </a:p>
          <a:p>
            <a:pPr eaLnBrk="1" hangingPunct="1"/>
            <a:r>
              <a:rPr lang="en-US" altLang="ja-JP" smtClean="0"/>
              <a:t>testosterone level. The men surveyed were participating in the European Male Aging Study (EMAS) at eight European centers. Data were collected on the men’s general, sexual, physical, and psychological health, and total testosterone levels were measured in morning blood samples and free testosterone levels were calculated. Data were randomly split into separate training and validation sets for confirmatory analyses.</a:t>
            </a:r>
          </a:p>
          <a:p>
            <a:pPr eaLnBrk="1" hangingPunct="1"/>
            <a:r>
              <a:rPr lang="en-US" altLang="ja-JP" smtClean="0"/>
              <a:t>A total of 32 items were considered as possible candidates for symptoms of androgen deficiency on the basis of previous recommendations and studies; all items were then screened statistically and those that were significantly associated with total or free testosterone levels were selected for independent validation and further divided into symptomatic and asymptomatic categories. The findings were published in the </a:t>
            </a:r>
            <a:r>
              <a:rPr lang="en-US" altLang="ja-JP" i="1" smtClean="0"/>
              <a:t>New England Journal of Medicine</a:t>
            </a:r>
            <a:r>
              <a:rPr lang="de-DE" altLang="ja-JP" smtClean="0"/>
              <a:t> </a:t>
            </a: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err="1" smtClean="0"/>
              <a:t>Buvat</a:t>
            </a:r>
            <a:r>
              <a:rPr lang="en-GB" dirty="0" smtClean="0"/>
              <a:t> J, et al. J Sex Med 2010; 7:1627-1656.</a:t>
            </a:r>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D40A09-9E97-497F-9227-A8084529A4A9}" type="slidenum">
              <a:rPr lang="en-GB" smtClean="0"/>
              <a:pPr/>
              <a:t>6</a:t>
            </a:fld>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Buvat J, et al. </a:t>
            </a:r>
            <a:r>
              <a:rPr lang="en-GB" i="1" smtClean="0"/>
              <a:t>J Sex Med </a:t>
            </a:r>
            <a:r>
              <a:rPr lang="en-GB" smtClean="0"/>
              <a:t>2010; 7:1627-1656.</a:t>
            </a:r>
          </a:p>
          <a:p>
            <a:pPr eaLnBrk="1" hangingPunct="1">
              <a:spcBef>
                <a:spcPct val="0"/>
              </a:spcBef>
              <a:buFontTx/>
              <a:buChar char="•"/>
            </a:pPr>
            <a:endParaRPr lang="en-GB"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6CDA02D-F034-459E-A5AD-410F6BAE7CFE}" type="slidenum">
              <a:rPr lang="en-GB" smtClean="0"/>
              <a:pPr/>
              <a:t>9</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AACF357-36FA-460A-AAC0-88416089BDFB}" type="slidenum">
              <a:rPr lang="fr-FR" smtClean="0">
                <a:solidFill>
                  <a:srgbClr val="000000"/>
                </a:solidFill>
              </a:rPr>
              <a:pPr/>
              <a:t>11</a:t>
            </a:fld>
            <a:endParaRPr lang="fr-FR" smtClean="0">
              <a:solidFill>
                <a:srgbClr val="000000"/>
              </a:solidFill>
            </a:endParaRPr>
          </a:p>
        </p:txBody>
      </p:sp>
      <p:sp>
        <p:nvSpPr>
          <p:cNvPr id="2969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9700" name="Rectangle 3"/>
          <p:cNvSpPr>
            <a:spLocks noGrp="1" noChangeArrowheads="1"/>
          </p:cNvSpPr>
          <p:nvPr>
            <p:ph type="body" idx="1"/>
          </p:nvPr>
        </p:nvSpPr>
        <p:spPr bwMode="auto">
          <a:xfrm>
            <a:off x="914400" y="5865813"/>
            <a:ext cx="5029200" cy="1069975"/>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GB" smtClean="0"/>
              <a:t>For the AMS see UMAC, www.get-back-on-track.com or other sources. The AMS was validated in many languages. I allows a more detailed assessment as well as giving first information about severity of symptoms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srcRect/>
          <a:stretch>
            <a:fillRect/>
          </a:stretch>
        </p:blipFill>
        <p:spPr bwMode="auto">
          <a:xfrm>
            <a:off x="1822450" y="4260850"/>
            <a:ext cx="7321550" cy="2597150"/>
          </a:xfrm>
          <a:prstGeom prst="rect">
            <a:avLst/>
          </a:prstGeom>
          <a:noFill/>
          <a:ln w="9525">
            <a:noFill/>
            <a:miter lim="800000"/>
            <a:headEnd/>
            <a:tailEnd/>
          </a:ln>
        </p:spPr>
      </p:pic>
      <p:pic>
        <p:nvPicPr>
          <p:cNvPr id="5" name="Picture 9"/>
          <p:cNvPicPr>
            <a:picLocks noChangeAspect="1"/>
          </p:cNvPicPr>
          <p:nvPr userDrawn="1"/>
        </p:nvPicPr>
        <p:blipFill>
          <a:blip r:embed="rId3"/>
          <a:srcRect/>
          <a:stretch>
            <a:fillRect/>
          </a:stretch>
        </p:blipFill>
        <p:spPr bwMode="auto">
          <a:xfrm>
            <a:off x="463550" y="2098675"/>
            <a:ext cx="1358900" cy="1371600"/>
          </a:xfrm>
          <a:prstGeom prst="rect">
            <a:avLst/>
          </a:prstGeom>
          <a:noFill/>
          <a:ln w="9525">
            <a:noFill/>
            <a:miter lim="800000"/>
            <a:headEnd/>
            <a:tailEnd/>
          </a:ln>
        </p:spPr>
      </p:pic>
      <p:sp>
        <p:nvSpPr>
          <p:cNvPr id="6" name="Title Placeholder 1"/>
          <p:cNvSpPr txBox="1">
            <a:spLocks/>
          </p:cNvSpPr>
          <p:nvPr userDrawn="1"/>
        </p:nvSpPr>
        <p:spPr>
          <a:xfrm>
            <a:off x="698500" y="2327275"/>
            <a:ext cx="7758113" cy="1933575"/>
          </a:xfrm>
          <a:prstGeom prst="rect">
            <a:avLst/>
          </a:prstGeom>
          <a:solidFill>
            <a:srgbClr val="7EC8E4"/>
          </a:solid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4300" dirty="0">
              <a:solidFill>
                <a:srgbClr val="0094D8"/>
              </a:solidFill>
            </a:endParaRPr>
          </a:p>
        </p:txBody>
      </p:sp>
      <p:sp>
        <p:nvSpPr>
          <p:cNvPr id="7" name="Title Placeholder 1"/>
          <p:cNvSpPr txBox="1">
            <a:spLocks/>
          </p:cNvSpPr>
          <p:nvPr userDrawn="1"/>
        </p:nvSpPr>
        <p:spPr>
          <a:xfrm>
            <a:off x="2633663" y="4260850"/>
            <a:ext cx="5789612" cy="809625"/>
          </a:xfrm>
          <a:prstGeom prst="rect">
            <a:avLst/>
          </a:prstGeom>
          <a:noFill/>
        </p:spPr>
        <p:txBody>
          <a:bodyPr bIns="108000" anchor="ctr"/>
          <a:lstStyle>
            <a:lvl1pPr marL="720000" algn="l" defTabSz="457200" rtl="0" eaLnBrk="1" latinLnBrk="0" hangingPunct="1">
              <a:spcBef>
                <a:spcPct val="0"/>
              </a:spcBef>
              <a:spcAft>
                <a:spcPts val="0"/>
              </a:spcAft>
              <a:buNone/>
              <a:defRPr sz="3600" b="0" i="0" kern="1200" baseline="0">
                <a:solidFill>
                  <a:schemeClr val="tx1"/>
                </a:solidFill>
                <a:latin typeface="Frutiger 55 Roman"/>
                <a:ea typeface="+mj-ea"/>
                <a:cs typeface="Frutiger 55 Roman"/>
              </a:defRPr>
            </a:lvl1pPr>
          </a:lstStyle>
          <a:p>
            <a:pPr marL="306000" fontAlgn="auto">
              <a:defRPr/>
            </a:pPr>
            <a:endParaRPr lang="en-US" sz="3000" dirty="0">
              <a:solidFill>
                <a:schemeClr val="bg1"/>
              </a:solidFill>
            </a:endParaRPr>
          </a:p>
        </p:txBody>
      </p:sp>
      <p:sp>
        <p:nvSpPr>
          <p:cNvPr id="16" name="Text Placeholder 15"/>
          <p:cNvSpPr>
            <a:spLocks noGrp="1"/>
          </p:cNvSpPr>
          <p:nvPr>
            <p:ph type="body" sz="quarter" idx="15"/>
          </p:nvPr>
        </p:nvSpPr>
        <p:spPr>
          <a:xfrm>
            <a:off x="698500" y="2327982"/>
            <a:ext cx="7724892" cy="1933575"/>
          </a:xfrm>
          <a:prstGeom prst="rect">
            <a:avLst/>
          </a:prstGeom>
        </p:spPr>
        <p:txBody>
          <a:bodyPr anchor="ctr" anchorCtr="0">
            <a:normAutofit/>
          </a:bodyPr>
          <a:lstStyle>
            <a:lvl1pPr>
              <a:buNone/>
              <a:defRPr sz="4000">
                <a:solidFill>
                  <a:schemeClr val="bg1"/>
                </a:solidFill>
                <a:latin typeface="Frutiger 55 Roman"/>
              </a:defRPr>
            </a:lvl1pPr>
          </a:lstStyle>
          <a:p>
            <a:pPr lvl="0"/>
            <a:r>
              <a:rPr lang="en-US" dirty="0" smtClean="0"/>
              <a:t>Click to edit Master text styles</a:t>
            </a:r>
          </a:p>
        </p:txBody>
      </p:sp>
      <p:sp>
        <p:nvSpPr>
          <p:cNvPr id="18" name="Text Placeholder 17"/>
          <p:cNvSpPr>
            <a:spLocks noGrp="1"/>
          </p:cNvSpPr>
          <p:nvPr>
            <p:ph type="body" sz="quarter" idx="16"/>
          </p:nvPr>
        </p:nvSpPr>
        <p:spPr>
          <a:xfrm>
            <a:off x="2365375" y="4260850"/>
            <a:ext cx="6778625" cy="1020763"/>
          </a:xfrm>
          <a:prstGeom prst="rect">
            <a:avLst/>
          </a:prstGeom>
        </p:spPr>
        <p:txBody>
          <a:bodyPr anchor="ctr" anchorCtr="0">
            <a:normAutofit/>
          </a:bodyPr>
          <a:lstStyle>
            <a:lvl1pPr>
              <a:buNone/>
              <a:defRPr sz="3000">
                <a:solidFill>
                  <a:schemeClr val="tx1"/>
                </a:solidFill>
              </a:defRPr>
            </a:lvl1pPr>
            <a:lvl2pPr>
              <a:defRPr sz="3000">
                <a:solidFill>
                  <a:schemeClr val="bg1"/>
                </a:solidFill>
              </a:defRPr>
            </a:lvl2pPr>
            <a:lvl3pPr>
              <a:defRPr sz="3000">
                <a:solidFill>
                  <a:schemeClr val="bg1"/>
                </a:solidFill>
              </a:defRPr>
            </a:lvl3pPr>
            <a:lvl4pPr>
              <a:defRPr sz="3000">
                <a:solidFill>
                  <a:schemeClr val="bg1"/>
                </a:solidFill>
              </a:defRPr>
            </a:lvl4pPr>
            <a:lvl5pPr>
              <a:defRPr sz="3000">
                <a:solidFill>
                  <a:schemeClr val="bg1"/>
                </a:solidFill>
              </a:defRPr>
            </a:lvl5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6"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8" y="1781175"/>
            <a:ext cx="8105776" cy="4344988"/>
          </a:xfrm>
          <a:prstGeom prst="rect">
            <a:avLst/>
          </a:prstGeom>
        </p:spPr>
        <p:txBody>
          <a:bodyPr>
            <a:normAutofit/>
          </a:bodyPr>
          <a:lstStyle>
            <a:lvl1pPr algn="l" defTabSz="457200" rtl="0" eaLnBrk="1" latinLnBrk="0" hangingPunct="1">
              <a:spcBef>
                <a:spcPct val="20000"/>
              </a:spcBef>
              <a:buClr>
                <a:srgbClr val="4FA735"/>
              </a:buClr>
              <a:buFont typeface="Arial" pitchFamily="34" charset="0"/>
              <a:buChar char="•"/>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5"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6"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9" y="730251"/>
            <a:ext cx="7361236" cy="895350"/>
          </a:xfrm>
        </p:spPr>
        <p:txBody>
          <a:bodyPr/>
          <a:lstStyle>
            <a:lvl1pPr marL="0" indent="0">
              <a:defRPr sz="2800" b="1">
                <a:latin typeface="Frutiger 55 Roman"/>
              </a:defRPr>
            </a:lvl1pPr>
          </a:lstStyle>
          <a:p>
            <a:r>
              <a:rPr lang="en-US" dirty="0" smtClean="0"/>
              <a:t>Click to edit Master title style</a:t>
            </a:r>
            <a:endParaRPr lang="en-US" dirty="0"/>
          </a:p>
        </p:txBody>
      </p:sp>
      <p:sp>
        <p:nvSpPr>
          <p:cNvPr id="3" name="Content Placeholder 2"/>
          <p:cNvSpPr>
            <a:spLocks noGrp="1"/>
          </p:cNvSpPr>
          <p:nvPr>
            <p:ph idx="1"/>
          </p:nvPr>
        </p:nvSpPr>
        <p:spPr>
          <a:xfrm>
            <a:off x="598488" y="1781175"/>
            <a:ext cx="8105776" cy="4344988"/>
          </a:xfrm>
          <a:prstGeom prst="rect">
            <a:avLst/>
          </a:prstGeom>
        </p:spPr>
        <p:txBody>
          <a:bodyPr>
            <a:normAutofit/>
          </a:bodyPr>
          <a:lstStyle>
            <a:lvl1pPr marL="0" indent="0" algn="l" defTabSz="457200" rtl="0" eaLnBrk="1" latinLnBrk="0" hangingPunct="1">
              <a:spcBef>
                <a:spcPct val="20000"/>
              </a:spcBef>
              <a:buClr>
                <a:srgbClr val="4FA735"/>
              </a:buClr>
              <a:buFont typeface="Arial" pitchFamily="34" charset="0"/>
              <a:buNone/>
              <a:defRPr lang="en-US" sz="2400" b="0" i="0" kern="1200" dirty="0" smtClean="0">
                <a:solidFill>
                  <a:schemeClr val="tx1"/>
                </a:solidFill>
                <a:latin typeface="Frutiger 55 Roman"/>
                <a:ea typeface="+mn-ea"/>
                <a:cs typeface="Frutiger 55 Roman"/>
              </a:defRPr>
            </a:lvl1pPr>
            <a:lvl2pPr algn="l" defTabSz="457200" rtl="0" eaLnBrk="1" latinLnBrk="0" hangingPunct="1">
              <a:spcBef>
                <a:spcPct val="20000"/>
              </a:spcBef>
              <a:buClr>
                <a:srgbClr val="4FA735"/>
              </a:buClr>
              <a:buFont typeface="Arial"/>
              <a:buNone/>
              <a:defRPr lang="en-US" sz="2400" b="0" i="0" kern="1200" dirty="0" smtClean="0">
                <a:solidFill>
                  <a:schemeClr val="tx1"/>
                </a:solidFill>
                <a:latin typeface="Frutiger 55 Roman"/>
                <a:ea typeface="+mn-ea"/>
                <a:cs typeface="Frutiger 55 Roman"/>
              </a:defRPr>
            </a:lvl2pPr>
            <a:lvl3pPr algn="l" defTabSz="457200" rtl="0" eaLnBrk="1" latinLnBrk="0" hangingPunct="1">
              <a:spcBef>
                <a:spcPct val="20000"/>
              </a:spcBef>
              <a:buClr>
                <a:srgbClr val="4FA735"/>
              </a:buClr>
              <a:buFont typeface="Arial"/>
              <a:buNone/>
              <a:defRPr lang="en-US" sz="2000" b="0" i="0" kern="1200" dirty="0" smtClean="0">
                <a:solidFill>
                  <a:schemeClr val="tx1"/>
                </a:solidFill>
                <a:latin typeface="Frutiger 55 Roman"/>
                <a:ea typeface="+mn-ea"/>
                <a:cs typeface="Frutiger 55 Roman"/>
              </a:defRPr>
            </a:lvl3pPr>
            <a:lvl4pPr algn="l" defTabSz="457200" rtl="0" eaLnBrk="1" latinLnBrk="0" hangingPunct="1">
              <a:spcBef>
                <a:spcPct val="20000"/>
              </a:spcBef>
              <a:buClr>
                <a:srgbClr val="4FA735"/>
              </a:buClr>
              <a:buFont typeface="Arial"/>
              <a:buNone/>
              <a:defRPr lang="en-US" sz="1800" b="0" i="0" kern="1200" dirty="0" smtClean="0">
                <a:solidFill>
                  <a:schemeClr val="tx1"/>
                </a:solidFill>
                <a:latin typeface="Frutiger 55 Roman"/>
                <a:ea typeface="+mn-ea"/>
                <a:cs typeface="Frutiger 55 Roman"/>
              </a:defRPr>
            </a:lvl4pPr>
            <a:lvl5pPr algn="l" defTabSz="457200" rtl="0" eaLnBrk="1" latinLnBrk="0" hangingPunct="1">
              <a:spcBef>
                <a:spcPct val="20000"/>
              </a:spcBef>
              <a:buClr>
                <a:srgbClr val="4FA735"/>
              </a:buClr>
              <a:buFont typeface="Arial"/>
              <a:buNone/>
              <a:defRPr lang="en-US" sz="1600" b="0" i="0" kern="1200" dirty="0" smtClean="0">
                <a:solidFill>
                  <a:schemeClr val="tx1"/>
                </a:solidFill>
                <a:latin typeface="Frutiger 55 Roman"/>
                <a:ea typeface="+mn-ea"/>
                <a:cs typeface="Frutiger 55 Roman"/>
              </a:defRPr>
            </a:lvl5pPr>
          </a:lstStyle>
          <a:p>
            <a:pPr lvl="0"/>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8"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9"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pic>
        <p:nvPicPr>
          <p:cNvPr id="10" name="Picture 11"/>
          <p:cNvPicPr>
            <a:picLocks noChangeAspect="1"/>
          </p:cNvPicPr>
          <p:nvPr userDrawn="1"/>
        </p:nvPicPr>
        <p:blipFill>
          <a:blip r:embed="rId4"/>
          <a:srcRect/>
          <a:stretch>
            <a:fillRect/>
          </a:stretch>
        </p:blipFill>
        <p:spPr bwMode="auto">
          <a:xfrm>
            <a:off x="-7938" y="6251575"/>
            <a:ext cx="620713" cy="622300"/>
          </a:xfrm>
          <a:prstGeom prst="rect">
            <a:avLst/>
          </a:prstGeom>
          <a:noFill/>
          <a:ln w="9525">
            <a:noFill/>
            <a:miter lim="800000"/>
            <a:headEnd/>
            <a:tailEnd/>
          </a:ln>
        </p:spPr>
      </p:pic>
      <p:pic>
        <p:nvPicPr>
          <p:cNvPr id="11" name="Picture 12"/>
          <p:cNvPicPr>
            <a:picLocks noChangeAspect="1"/>
          </p:cNvPicPr>
          <p:nvPr userDrawn="1"/>
        </p:nvPicPr>
        <p:blipFill>
          <a:blip r:embed="rId5"/>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5" y="730249"/>
            <a:ext cx="7361241" cy="892176"/>
          </a:xfrm>
        </p:spPr>
        <p:txBody>
          <a:bodyPr/>
          <a:lstStyle>
            <a:lvl1pPr marL="0" indent="0">
              <a:defRPr sz="28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598486" y="1636714"/>
            <a:ext cx="3898901"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98486" y="2276476"/>
            <a:ext cx="3898901" cy="3951288"/>
          </a:xfrm>
          <a:prstGeom prst="rect">
            <a:avLst/>
          </a:prstGeom>
          <a:ln>
            <a:solidFill>
              <a:schemeClr val="bg1">
                <a:lumMod val="65000"/>
              </a:schemeClr>
            </a:solidFill>
          </a:ln>
        </p:spPr>
        <p:txBody>
          <a:bodyPr/>
          <a:lstStyle>
            <a:lvl1pPr marL="180975" indent="-180975">
              <a:buClr>
                <a:srgbClr val="4FA735"/>
              </a:buClr>
              <a:defRPr sz="1800"/>
            </a:lvl1pPr>
            <a:lvl2pPr>
              <a:buClr>
                <a:srgbClr val="4FA735"/>
              </a:buClr>
              <a:defRPr sz="1800"/>
            </a:lvl2pPr>
            <a:lvl3pPr>
              <a:buClr>
                <a:srgbClr val="4FA735"/>
              </a:buClr>
              <a:defRPr sz="1600"/>
            </a:lvl3pPr>
            <a:lvl4pPr>
              <a:buClr>
                <a:srgbClr val="4FA735"/>
              </a:buClr>
              <a:defRPr sz="1600"/>
            </a:lvl4pPr>
            <a:lvl5pPr>
              <a:buClr>
                <a:srgbClr val="4FA735"/>
              </a:buClr>
              <a:defRPr sz="1400"/>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4775200" y="1636714"/>
            <a:ext cx="3911600" cy="639762"/>
          </a:xfrm>
          <a:prstGeom prst="rect">
            <a:avLst/>
          </a:prstGeom>
          <a:solidFill>
            <a:srgbClr val="98DEF8"/>
          </a:solidFill>
          <a:ln>
            <a:solidFill>
              <a:schemeClr val="bg1">
                <a:lumMod val="65000"/>
              </a:schemeClr>
            </a:solidFill>
          </a:ln>
        </p:spPr>
        <p:txBody>
          <a:bodyPr tIns="90000" bIns="90000" anchor="ctr"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75200" y="2276476"/>
            <a:ext cx="3911600" cy="3951288"/>
          </a:xfrm>
          <a:prstGeom prst="rect">
            <a:avLst/>
          </a:prstGeom>
          <a:ln>
            <a:solidFill>
              <a:schemeClr val="bg1">
                <a:lumMod val="65000"/>
              </a:schemeClr>
            </a:solidFill>
          </a:ln>
        </p:spPr>
        <p:txBody>
          <a:bodyPr/>
          <a:lstStyle>
            <a:lvl1pPr marL="180975" indent="-180975"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1pPr>
            <a:lvl2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2pPr>
            <a:lvl3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3pPr>
            <a:lvl4pPr algn="l" defTabSz="457200" rtl="0" eaLnBrk="0" fontAlgn="base" hangingPunct="0">
              <a:spcBef>
                <a:spcPct val="20000"/>
              </a:spcBef>
              <a:spcAft>
                <a:spcPct val="0"/>
              </a:spcAft>
              <a:buClr>
                <a:srgbClr val="4FA735"/>
              </a:buClr>
              <a:buFont typeface="Arial" pitchFamily="34" charset="0"/>
              <a:defRPr lang="en-GB" sz="1800" kern="1200" dirty="0" smtClean="0">
                <a:solidFill>
                  <a:schemeClr val="tx1"/>
                </a:solidFill>
                <a:latin typeface="Frutiger 55 Roman"/>
                <a:ea typeface="Frutiger 55 Roman"/>
                <a:cs typeface="Frutiger 55 Roman"/>
              </a:defRPr>
            </a:lvl4pPr>
            <a:lvl5pPr algn="l" defTabSz="457200" rtl="0" eaLnBrk="0" fontAlgn="base" hangingPunct="0">
              <a:spcBef>
                <a:spcPct val="20000"/>
              </a:spcBef>
              <a:spcAft>
                <a:spcPct val="0"/>
              </a:spcAft>
              <a:buClr>
                <a:srgbClr val="4FA735"/>
              </a:buClr>
              <a:buFont typeface="Arial" pitchFamily="34" charset="0"/>
              <a:defRPr lang="en-US" sz="1800" kern="1200" dirty="0">
                <a:solidFill>
                  <a:schemeClr val="tx1"/>
                </a:solidFill>
                <a:latin typeface="Frutiger 55 Roman"/>
                <a:ea typeface="Frutiger 55 Roman"/>
                <a:cs typeface="Frutiger 55 Roman"/>
              </a:defRPr>
            </a:lvl5pPr>
            <a:lvl6pPr>
              <a:defRPr sz="1600"/>
            </a:lvl6pPr>
            <a:lvl7pPr>
              <a:defRPr sz="1600"/>
            </a:lvl7pPr>
            <a:lvl8pPr>
              <a:defRPr sz="1600"/>
            </a:lvl8pPr>
            <a:lvl9pPr>
              <a:defRPr sz="1600"/>
            </a:lvl9pPr>
          </a:lstStyle>
          <a:p>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5"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7"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1814866"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14866" y="911225"/>
            <a:ext cx="5486400" cy="38163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814866"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5"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
        <p:nvSpPr>
          <p:cNvPr id="2" name="Title 1"/>
          <p:cNvSpPr>
            <a:spLocks noGrp="1"/>
          </p:cNvSpPr>
          <p:nvPr>
            <p:ph type="title"/>
          </p:nvPr>
        </p:nvSpPr>
        <p:spPr>
          <a:xfrm>
            <a:off x="598488" y="730251"/>
            <a:ext cx="7361237" cy="892174"/>
          </a:xfrm>
        </p:spPr>
        <p:txBody>
          <a:bodyPr/>
          <a:lstStyle>
            <a:lvl1pPr>
              <a:defRPr sz="2800" b="1"/>
            </a:lvl1pPr>
          </a:lstStyle>
          <a:p>
            <a:r>
              <a:rPr lang="en-GB"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3073" y="732719"/>
            <a:ext cx="7356652" cy="889705"/>
          </a:xfrm>
        </p:spPr>
        <p:txBody>
          <a:bodyPr/>
          <a:lstStyle/>
          <a:p>
            <a:r>
              <a:rPr lang="en-US" dirty="0" smtClean="0"/>
              <a:t>Click to edit Master title style</a:t>
            </a:r>
            <a:endParaRPr lang="en-GB" dirty="0"/>
          </a:p>
        </p:txBody>
      </p:sp>
      <p:sp>
        <p:nvSpPr>
          <p:cNvPr id="3" name="Content Placeholder 2"/>
          <p:cNvSpPr>
            <a:spLocks noGrp="1"/>
          </p:cNvSpPr>
          <p:nvPr>
            <p:ph sz="half" idx="1"/>
          </p:nvPr>
        </p:nvSpPr>
        <p:spPr>
          <a:xfrm>
            <a:off x="597781" y="1755427"/>
            <a:ext cx="8099425"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97781" y="4095402"/>
            <a:ext cx="8099425"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7"/>
          <p:cNvSpPr>
            <a:spLocks noGrp="1" noChangeArrowheads="1"/>
          </p:cNvSpPr>
          <p:nvPr>
            <p:ph type="sldNum" sz="quarter" idx="10"/>
          </p:nvPr>
        </p:nvSpPr>
        <p:spPr>
          <a:xfrm>
            <a:off x="6553200" y="6356350"/>
            <a:ext cx="2133600" cy="365125"/>
          </a:xfrm>
          <a:prstGeom prst="rect">
            <a:avLst/>
          </a:prstGeom>
        </p:spPr>
        <p:txBody>
          <a:bodyPr/>
          <a:lstStyle>
            <a:lvl1pPr>
              <a:defRPr/>
            </a:lvl1pPr>
          </a:lstStyle>
          <a:p>
            <a:pPr>
              <a:defRPr/>
            </a:pPr>
            <a:fld id="{5D2A56B4-72AB-44AE-9C7D-F1253E1123A7}" type="slidenum">
              <a:rPr lang="fr-FR"/>
              <a:pPr>
                <a:defRPr/>
              </a:pPr>
              <a:t>‹N›</a:t>
            </a:fld>
            <a:endParaRPr lang="fr-FR"/>
          </a:p>
        </p:txBody>
      </p:sp>
      <p:pic>
        <p:nvPicPr>
          <p:cNvPr id="6" name="Picture 9"/>
          <p:cNvPicPr>
            <a:picLocks noChangeAspect="1"/>
          </p:cNvPicPr>
          <p:nvPr userDrawn="1"/>
        </p:nvPicPr>
        <p:blipFill>
          <a:blip r:embed="rId2"/>
          <a:srcRect/>
          <a:stretch>
            <a:fillRect/>
          </a:stretch>
        </p:blipFill>
        <p:spPr bwMode="auto">
          <a:xfrm>
            <a:off x="-7938" y="6251575"/>
            <a:ext cx="620713" cy="622300"/>
          </a:xfrm>
          <a:prstGeom prst="rect">
            <a:avLst/>
          </a:prstGeom>
          <a:noFill/>
          <a:ln w="9525">
            <a:noFill/>
            <a:miter lim="800000"/>
            <a:headEnd/>
            <a:tailEnd/>
          </a:ln>
        </p:spPr>
      </p:pic>
      <p:pic>
        <p:nvPicPr>
          <p:cNvPr id="7" name="Picture 10"/>
          <p:cNvPicPr>
            <a:picLocks noChangeAspect="1"/>
          </p:cNvPicPr>
          <p:nvPr userDrawn="1"/>
        </p:nvPicPr>
        <p:blipFill>
          <a:blip r:embed="rId3"/>
          <a:srcRect/>
          <a:stretch>
            <a:fillRect/>
          </a:stretch>
        </p:blipFill>
        <p:spPr bwMode="auto">
          <a:xfrm>
            <a:off x="4775200" y="6759575"/>
            <a:ext cx="4376738" cy="114300"/>
          </a:xfrm>
          <a:prstGeom prst="rect">
            <a:avLst/>
          </a:prstGeom>
          <a:noFill/>
          <a:ln w="9525">
            <a:noFill/>
            <a:miter lim="800000"/>
            <a:headEnd/>
            <a:tailEnd/>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7550" y="457200"/>
            <a:ext cx="7929563" cy="3048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717550" y="1219200"/>
            <a:ext cx="3887788" cy="4419600"/>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757738" y="1219200"/>
            <a:ext cx="3889375" cy="4419600"/>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image" Target="../media/image5.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22"/>
          <p:cNvPicPr>
            <a:picLocks noChangeAspect="1"/>
          </p:cNvPicPr>
          <p:nvPr userDrawn="1"/>
        </p:nvPicPr>
        <p:blipFill>
          <a:blip r:embed="rId12"/>
          <a:srcRect/>
          <a:stretch>
            <a:fillRect/>
          </a:stretch>
        </p:blipFill>
        <p:spPr bwMode="auto">
          <a:xfrm>
            <a:off x="96838" y="6373813"/>
            <a:ext cx="8951912" cy="484187"/>
          </a:xfrm>
          <a:prstGeom prst="rect">
            <a:avLst/>
          </a:prstGeom>
          <a:noFill/>
          <a:ln w="9525">
            <a:noFill/>
            <a:miter lim="800000"/>
            <a:headEnd/>
            <a:tailEnd/>
          </a:ln>
        </p:spPr>
      </p:pic>
      <p:pic>
        <p:nvPicPr>
          <p:cNvPr id="9219" name="Picture 6"/>
          <p:cNvPicPr>
            <a:picLocks noChangeAspect="1"/>
          </p:cNvPicPr>
          <p:nvPr userDrawn="1"/>
        </p:nvPicPr>
        <p:blipFill>
          <a:blip r:embed="rId13"/>
          <a:srcRect/>
          <a:stretch>
            <a:fillRect/>
          </a:stretch>
        </p:blipFill>
        <p:spPr bwMode="auto">
          <a:xfrm>
            <a:off x="457200" y="274638"/>
            <a:ext cx="1485900" cy="457200"/>
          </a:xfrm>
          <a:prstGeom prst="rect">
            <a:avLst/>
          </a:prstGeom>
          <a:noFill/>
          <a:ln w="9525">
            <a:noFill/>
            <a:miter lim="800000"/>
            <a:headEnd/>
            <a:tailEnd/>
          </a:ln>
        </p:spPr>
      </p:pic>
      <p:pic>
        <p:nvPicPr>
          <p:cNvPr id="9220" name="Picture 7"/>
          <p:cNvPicPr>
            <a:picLocks noChangeAspect="1"/>
          </p:cNvPicPr>
          <p:nvPr userDrawn="1"/>
        </p:nvPicPr>
        <p:blipFill>
          <a:blip r:embed="rId14"/>
          <a:srcRect/>
          <a:stretch>
            <a:fillRect/>
          </a:stretch>
        </p:blipFill>
        <p:spPr bwMode="auto">
          <a:xfrm>
            <a:off x="7950200" y="274638"/>
            <a:ext cx="736600" cy="749300"/>
          </a:xfrm>
          <a:prstGeom prst="rect">
            <a:avLst/>
          </a:prstGeom>
          <a:noFill/>
          <a:ln w="9525">
            <a:noFill/>
            <a:miter lim="800000"/>
            <a:headEnd/>
            <a:tailEnd/>
          </a:ln>
        </p:spPr>
      </p:pic>
      <p:sp>
        <p:nvSpPr>
          <p:cNvPr id="9221" name="Title Placeholder 1"/>
          <p:cNvSpPr>
            <a:spLocks noGrp="1"/>
          </p:cNvSpPr>
          <p:nvPr>
            <p:ph type="title"/>
          </p:nvPr>
        </p:nvSpPr>
        <p:spPr bwMode="auto">
          <a:xfrm>
            <a:off x="598488" y="731839"/>
            <a:ext cx="7351712" cy="890586"/>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lvl="0"/>
            <a:r>
              <a:rPr lang="en-GB" dirty="0" smtClean="0"/>
              <a:t>Your title here</a:t>
            </a:r>
            <a:endParaRPr lang="en-US" dirty="0" smtClean="0"/>
          </a:p>
        </p:txBody>
      </p:sp>
      <p:pic>
        <p:nvPicPr>
          <p:cNvPr id="9222" name="Picture 18"/>
          <p:cNvPicPr>
            <a:picLocks noChangeAspect="1"/>
          </p:cNvPicPr>
          <p:nvPr userDrawn="1"/>
        </p:nvPicPr>
        <p:blipFill>
          <a:blip r:embed="rId15"/>
          <a:srcRect/>
          <a:stretch>
            <a:fillRect/>
          </a:stretch>
        </p:blipFill>
        <p:spPr bwMode="auto">
          <a:xfrm>
            <a:off x="9048750" y="6500813"/>
            <a:ext cx="103188" cy="373062"/>
          </a:xfrm>
          <a:prstGeom prst="rect">
            <a:avLst/>
          </a:prstGeom>
          <a:noFill/>
          <a:ln w="9525">
            <a:noFill/>
            <a:miter lim="800000"/>
            <a:headEnd/>
            <a:tailEnd/>
          </a:ln>
        </p:spPr>
      </p:pic>
      <p:pic>
        <p:nvPicPr>
          <p:cNvPr id="9223" name="Picture 21"/>
          <p:cNvPicPr>
            <a:picLocks noChangeAspect="1"/>
          </p:cNvPicPr>
          <p:nvPr userDrawn="1"/>
        </p:nvPicPr>
        <p:blipFill>
          <a:blip r:embed="rId16"/>
          <a:srcRect/>
          <a:stretch>
            <a:fillRect/>
          </a:stretch>
        </p:blipFill>
        <p:spPr bwMode="auto">
          <a:xfrm>
            <a:off x="9048750" y="6500813"/>
            <a:ext cx="103188" cy="3730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1" r:id="rId1"/>
    <p:sldLayoutId id="2147483872" r:id="rId2"/>
    <p:sldLayoutId id="2147483882" r:id="rId3"/>
    <p:sldLayoutId id="2147483873" r:id="rId4"/>
    <p:sldLayoutId id="2147483874" r:id="rId5"/>
    <p:sldLayoutId id="2147483875" r:id="rId6"/>
    <p:sldLayoutId id="2147483876" r:id="rId7"/>
    <p:sldLayoutId id="2147483877" r:id="rId8"/>
    <p:sldLayoutId id="2147483884" r:id="rId9"/>
    <p:sldLayoutId id="2147483885" r:id="rId10"/>
  </p:sldLayoutIdLst>
  <p:timing>
    <p:tnLst>
      <p:par>
        <p:cTn id="1" dur="indefinite" restart="never" nodeType="tmRoot"/>
      </p:par>
    </p:tnLst>
  </p:timing>
  <p:txStyles>
    <p:titleStyle>
      <a:lvl1pPr marL="0" indent="0" algn="l" defTabSz="457200" rtl="0" eaLnBrk="0" fontAlgn="base" hangingPunct="0">
        <a:spcBef>
          <a:spcPct val="0"/>
        </a:spcBef>
        <a:spcAft>
          <a:spcPct val="0"/>
        </a:spcAft>
        <a:defRPr sz="2800" b="1" kern="1200">
          <a:solidFill>
            <a:schemeClr val="tx1"/>
          </a:solidFill>
          <a:latin typeface="Frutiger 55 Roman"/>
          <a:ea typeface="Frutiger 55 Roman"/>
          <a:cs typeface="Frutiger 55 Roman"/>
        </a:defRPr>
      </a:lvl1pPr>
      <a:lvl2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2pPr>
      <a:lvl3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3pPr>
      <a:lvl4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4pPr>
      <a:lvl5pPr marL="358775" algn="l" defTabSz="457200" rtl="0" eaLnBrk="0" fontAlgn="base" hangingPunct="0">
        <a:spcBef>
          <a:spcPct val="0"/>
        </a:spcBef>
        <a:spcAft>
          <a:spcPct val="0"/>
        </a:spcAft>
        <a:defRPr sz="3000">
          <a:solidFill>
            <a:schemeClr val="tx1"/>
          </a:solidFill>
          <a:latin typeface="Frutiger 55 Roman"/>
          <a:ea typeface="Frutiger 55 Roman"/>
          <a:cs typeface="Frutiger 55 Roman"/>
        </a:defRPr>
      </a:lvl5pPr>
      <a:lvl6pPr marL="815975" algn="l" defTabSz="457200" rtl="0" fontAlgn="base">
        <a:spcBef>
          <a:spcPct val="0"/>
        </a:spcBef>
        <a:spcAft>
          <a:spcPct val="0"/>
        </a:spcAft>
        <a:defRPr sz="3000">
          <a:solidFill>
            <a:schemeClr val="tx1"/>
          </a:solidFill>
          <a:latin typeface="Frutiger 55 Roman"/>
          <a:ea typeface="Frutiger 55 Roman"/>
          <a:cs typeface="Frutiger 55 Roman"/>
        </a:defRPr>
      </a:lvl6pPr>
      <a:lvl7pPr marL="1273175" algn="l" defTabSz="457200" rtl="0" fontAlgn="base">
        <a:spcBef>
          <a:spcPct val="0"/>
        </a:spcBef>
        <a:spcAft>
          <a:spcPct val="0"/>
        </a:spcAft>
        <a:defRPr sz="3000">
          <a:solidFill>
            <a:schemeClr val="tx1"/>
          </a:solidFill>
          <a:latin typeface="Frutiger 55 Roman"/>
          <a:ea typeface="Frutiger 55 Roman"/>
          <a:cs typeface="Frutiger 55 Roman"/>
        </a:defRPr>
      </a:lvl7pPr>
      <a:lvl8pPr marL="1730375" algn="l" defTabSz="457200" rtl="0" fontAlgn="base">
        <a:spcBef>
          <a:spcPct val="0"/>
        </a:spcBef>
        <a:spcAft>
          <a:spcPct val="0"/>
        </a:spcAft>
        <a:defRPr sz="3000">
          <a:solidFill>
            <a:schemeClr val="tx1"/>
          </a:solidFill>
          <a:latin typeface="Frutiger 55 Roman"/>
          <a:ea typeface="Frutiger 55 Roman"/>
          <a:cs typeface="Frutiger 55 Roman"/>
        </a:defRPr>
      </a:lvl8pPr>
      <a:lvl9pPr marL="2187575" algn="l" defTabSz="457200" rtl="0" fontAlgn="base">
        <a:spcBef>
          <a:spcPct val="0"/>
        </a:spcBef>
        <a:spcAft>
          <a:spcPct val="0"/>
        </a:spcAft>
        <a:defRPr sz="3000">
          <a:solidFill>
            <a:schemeClr val="tx1"/>
          </a:solidFill>
          <a:latin typeface="Frutiger 55 Roman"/>
          <a:ea typeface="Frutiger 55 Roman"/>
          <a:cs typeface="Frutiger 55 Roman"/>
        </a:defRPr>
      </a:lvl9pPr>
    </p:titleStyle>
    <p:bodyStyle>
      <a:lvl1pPr marL="342900" indent="-342900" algn="l" defTabSz="457200" rtl="0" eaLnBrk="0" fontAlgn="base" hangingPunct="0">
        <a:spcBef>
          <a:spcPct val="20000"/>
        </a:spcBef>
        <a:spcAft>
          <a:spcPct val="0"/>
        </a:spcAft>
        <a:buFont typeface="Arial" pitchFamily="34" charset="0"/>
        <a:buChar char="•"/>
        <a:defRPr sz="2100" kern="1200">
          <a:solidFill>
            <a:schemeClr val="tx1"/>
          </a:solidFill>
          <a:latin typeface="Frutiger 55 Roman"/>
          <a:ea typeface="Frutiger 55 Roman"/>
          <a:cs typeface="Frutiger 55 Roman"/>
        </a:defRPr>
      </a:lvl1pPr>
      <a:lvl2pPr marL="742950" indent="-28575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2pPr>
      <a:lvl3pPr marL="11430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3pPr>
      <a:lvl4pPr marL="16002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4pPr>
      <a:lvl5pPr marL="2057400" indent="-228600" algn="l" defTabSz="457200" rtl="0" eaLnBrk="0" fontAlgn="base" hangingPunct="0">
        <a:spcBef>
          <a:spcPct val="20000"/>
        </a:spcBef>
        <a:spcAft>
          <a:spcPct val="0"/>
        </a:spcAft>
        <a:buFont typeface="Arial" pitchFamily="34" charset="0"/>
        <a:buChar char="»"/>
        <a:defRPr kern="1200">
          <a:solidFill>
            <a:schemeClr val="tx1"/>
          </a:solidFill>
          <a:latin typeface="Frutiger 55 Roman"/>
          <a:ea typeface="Frutiger 55 Roman"/>
          <a:cs typeface="Frutiger 55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vmlDrawing" Target="../drawings/vmlDrawing1.vml"/><Relationship Id="rId4" Type="http://schemas.openxmlformats.org/officeDocument/2006/relationships/oleObject" Target="../embeddings/Documento_di_Microsoft_Office_Word_97_-_20031.doc"/></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Placeholder 1"/>
          <p:cNvSpPr>
            <a:spLocks noGrp="1"/>
          </p:cNvSpPr>
          <p:nvPr>
            <p:ph type="body" sz="quarter" idx="15"/>
          </p:nvPr>
        </p:nvSpPr>
        <p:spPr/>
        <p:txBody>
          <a:bodyPr>
            <a:normAutofit/>
          </a:bodyPr>
          <a:lstStyle/>
          <a:p>
            <a:r>
              <a:rPr lang="it-IT" sz="3200" dirty="0" smtClean="0"/>
              <a:t>Eseguire o non eseguire lo screening?</a:t>
            </a:r>
            <a:endParaRPr lang="it-IT" sz="3200" dirty="0"/>
          </a:p>
        </p:txBody>
      </p:sp>
      <p:sp>
        <p:nvSpPr>
          <p:cNvPr id="12291" name="Text Placeholder 2"/>
          <p:cNvSpPr>
            <a:spLocks noGrp="1"/>
          </p:cNvSpPr>
          <p:nvPr>
            <p:ph type="body" sz="quarter" idx="16"/>
          </p:nvPr>
        </p:nvSpPr>
        <p:spPr/>
        <p:txBody>
          <a:bodyPr/>
          <a:lstStyle/>
          <a:p>
            <a:r>
              <a:rPr lang="en-GB" dirty="0" err="1" smtClean="0"/>
              <a:t>Prof.</a:t>
            </a:r>
            <a:r>
              <a:rPr lang="en-GB" dirty="0" smtClean="0"/>
              <a:t> Siegfried </a:t>
            </a:r>
            <a:r>
              <a:rPr lang="en-GB" dirty="0" err="1" smtClean="0"/>
              <a:t>Meryn</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62564" y="910711"/>
            <a:ext cx="7361237" cy="892174"/>
          </a:xfrm>
        </p:spPr>
        <p:txBody>
          <a:bodyPr/>
          <a:lstStyle/>
          <a:p>
            <a:r>
              <a:rPr lang="it-IT" dirty="0" smtClean="0"/>
              <a:t>L’ipogonadismo maschile  è </a:t>
            </a:r>
            <a:r>
              <a:rPr lang="it-IT" dirty="0" err="1" smtClean="0"/>
              <a:t>sottotrattato</a:t>
            </a:r>
            <a:r>
              <a:rPr lang="it-IT" dirty="0" smtClean="0"/>
              <a:t>?</a:t>
            </a:r>
            <a:endParaRPr lang="it-IT" dirty="0"/>
          </a:p>
        </p:txBody>
      </p:sp>
      <p:sp>
        <p:nvSpPr>
          <p:cNvPr id="13316" name="TextBox 5"/>
          <p:cNvSpPr txBox="1">
            <a:spLocks noChangeArrowheads="1"/>
          </p:cNvSpPr>
          <p:nvPr/>
        </p:nvSpPr>
        <p:spPr bwMode="auto">
          <a:xfrm>
            <a:off x="615598" y="4335953"/>
            <a:ext cx="7643812" cy="1600438"/>
          </a:xfrm>
          <a:prstGeom prst="rect">
            <a:avLst/>
          </a:prstGeom>
          <a:noFill/>
          <a:ln w="9525">
            <a:noFill/>
            <a:miter lim="800000"/>
            <a:headEnd/>
            <a:tailEnd/>
          </a:ln>
        </p:spPr>
        <p:txBody>
          <a:bodyPr wrap="square">
            <a:spAutoFit/>
          </a:bodyPr>
          <a:lstStyle/>
          <a:p>
            <a:pPr algn="just"/>
            <a:r>
              <a:rPr lang="it-IT" sz="1400" b="1" dirty="0" smtClean="0">
                <a:latin typeface="Frutiger 55 Roman"/>
              </a:rPr>
              <a:t>Numero di uomini sopra 50 anni e di quelli sospettati di essere affetti da deficit  androgenico su base di sintomi (20%) o su base di sintomi, basso TT e CFT (5%), rispetto al numero totale dei soggetti sottoposti a terapia in ciascuna nazione (sulla base delle stime 2006).</a:t>
            </a:r>
          </a:p>
          <a:p>
            <a:pPr algn="just"/>
            <a:endParaRPr lang="it-IT" sz="1400" b="1" dirty="0" smtClean="0">
              <a:latin typeface="Frutiger 55 Roman"/>
            </a:endParaRPr>
          </a:p>
          <a:p>
            <a:pPr algn="just"/>
            <a:r>
              <a:rPr lang="it-IT" sz="1400" b="1" dirty="0" smtClean="0">
                <a:latin typeface="Frutiger 55 Roman"/>
              </a:rPr>
              <a:t>I numeri dei soggetti curati si basano sulle cifre relative al biennio 2006-2007 fornite da </a:t>
            </a:r>
            <a:r>
              <a:rPr lang="it-IT" sz="1400" b="1" dirty="0" err="1" smtClean="0">
                <a:latin typeface="Frutiger 55 Roman"/>
              </a:rPr>
              <a:t>Intercontinental</a:t>
            </a:r>
            <a:r>
              <a:rPr lang="it-IT" sz="1400" b="1" dirty="0" smtClean="0">
                <a:latin typeface="Frutiger 55 Roman"/>
              </a:rPr>
              <a:t> </a:t>
            </a:r>
            <a:r>
              <a:rPr lang="it-IT" sz="1400" b="1" dirty="0" err="1" smtClean="0">
                <a:latin typeface="Frutiger 55 Roman"/>
              </a:rPr>
              <a:t>Medical</a:t>
            </a:r>
            <a:r>
              <a:rPr lang="it-IT" sz="1400" b="1" dirty="0" smtClean="0">
                <a:latin typeface="Frutiger 55 Roman"/>
              </a:rPr>
              <a:t> </a:t>
            </a:r>
            <a:r>
              <a:rPr lang="it-IT" sz="1400" b="1" dirty="0" err="1" smtClean="0">
                <a:latin typeface="Frutiger 55 Roman"/>
              </a:rPr>
              <a:t>Statistics</a:t>
            </a:r>
            <a:r>
              <a:rPr lang="it-IT" sz="1400" b="1" dirty="0" smtClean="0">
                <a:latin typeface="Frutiger 55 Roman"/>
              </a:rPr>
              <a:t> (IMS), Bayer Russia e Medicare Australia.</a:t>
            </a:r>
            <a:endParaRPr lang="it-IT" sz="1400" b="1" dirty="0">
              <a:latin typeface="Frutiger 55 Roman"/>
            </a:endParaRPr>
          </a:p>
        </p:txBody>
      </p:sp>
      <p:sp>
        <p:nvSpPr>
          <p:cNvPr id="13317" name="Rectangle 3"/>
          <p:cNvSpPr>
            <a:spLocks noChangeArrowheads="1"/>
          </p:cNvSpPr>
          <p:nvPr/>
        </p:nvSpPr>
        <p:spPr bwMode="auto">
          <a:xfrm>
            <a:off x="101424" y="6375400"/>
            <a:ext cx="3017173" cy="261610"/>
          </a:xfrm>
          <a:prstGeom prst="rect">
            <a:avLst/>
          </a:prstGeom>
          <a:noFill/>
          <a:ln w="9525" algn="ctr">
            <a:noFill/>
            <a:miter lim="800000"/>
            <a:headEnd/>
            <a:tailEnd/>
          </a:ln>
        </p:spPr>
        <p:txBody>
          <a:bodyPr wrap="none">
            <a:spAutoFit/>
          </a:bodyPr>
          <a:lstStyle/>
          <a:p>
            <a:r>
              <a:rPr lang="en-GB" sz="1100" dirty="0" err="1">
                <a:solidFill>
                  <a:srgbClr val="0094D8"/>
                </a:solidFill>
                <a:latin typeface="Frutiger 55 Roman"/>
                <a:cs typeface="Arial" pitchFamily="34" charset="0"/>
              </a:rPr>
              <a:t>Carruthers</a:t>
            </a:r>
            <a:r>
              <a:rPr lang="en-GB" sz="1100" dirty="0">
                <a:solidFill>
                  <a:srgbClr val="0094D8"/>
                </a:solidFill>
                <a:latin typeface="Frutiger 55 Roman"/>
                <a:cs typeface="Arial" pitchFamily="34" charset="0"/>
              </a:rPr>
              <a:t> M. </a:t>
            </a:r>
            <a:r>
              <a:rPr lang="en-GB" sz="1100" i="1" dirty="0">
                <a:solidFill>
                  <a:srgbClr val="0094D8"/>
                </a:solidFill>
                <a:latin typeface="Frutiger 55 Roman"/>
                <a:cs typeface="Arial" pitchFamily="34" charset="0"/>
              </a:rPr>
              <a:t>Aging </a:t>
            </a:r>
            <a:r>
              <a:rPr lang="en-GB" sz="1100" i="1" dirty="0" smtClean="0">
                <a:solidFill>
                  <a:srgbClr val="0094D8"/>
                </a:solidFill>
                <a:latin typeface="Frutiger 55 Roman"/>
                <a:cs typeface="Arial" pitchFamily="34" charset="0"/>
              </a:rPr>
              <a:t>Male</a:t>
            </a:r>
            <a:r>
              <a:rPr lang="en-GB" sz="1100" dirty="0" smtClean="0">
                <a:solidFill>
                  <a:srgbClr val="0094D8"/>
                </a:solidFill>
                <a:latin typeface="Frutiger 55 Roman"/>
                <a:cs typeface="Arial" pitchFamily="34" charset="0"/>
              </a:rPr>
              <a:t> </a:t>
            </a:r>
            <a:r>
              <a:rPr lang="en-GB" sz="1100" dirty="0">
                <a:solidFill>
                  <a:srgbClr val="0094D8"/>
                </a:solidFill>
                <a:latin typeface="Frutiger 55 Roman"/>
                <a:cs typeface="Arial" pitchFamily="34" charset="0"/>
              </a:rPr>
              <a:t>2009;12(1):21–28.</a:t>
            </a:r>
          </a:p>
        </p:txBody>
      </p:sp>
      <p:graphicFrame>
        <p:nvGraphicFramePr>
          <p:cNvPr id="7" name="Tabella 6"/>
          <p:cNvGraphicFramePr>
            <a:graphicFrameLocks noGrp="1"/>
          </p:cNvGraphicFramePr>
          <p:nvPr>
            <p:extLst>
              <p:ext uri="{D42A27DB-BD31-4B8C-83A1-F6EECF244321}">
                <p14:modId xmlns:p14="http://schemas.microsoft.com/office/powerpoint/2010/main" xmlns="" val="312236972"/>
              </p:ext>
            </p:extLst>
          </p:nvPr>
        </p:nvGraphicFramePr>
        <p:xfrm>
          <a:off x="1109472" y="1444163"/>
          <a:ext cx="7149940" cy="2751582"/>
        </p:xfrm>
        <a:graphic>
          <a:graphicData uri="http://schemas.openxmlformats.org/drawingml/2006/table">
            <a:tbl>
              <a:tblPr/>
              <a:tblGrid>
                <a:gridCol w="1021420"/>
                <a:gridCol w="1021420"/>
                <a:gridCol w="1021420"/>
                <a:gridCol w="1021420"/>
                <a:gridCol w="1021420"/>
                <a:gridCol w="1021420"/>
                <a:gridCol w="1021420"/>
              </a:tblGrid>
              <a:tr h="0">
                <a:tc>
                  <a:txBody>
                    <a:bodyPr/>
                    <a:lstStyle/>
                    <a:p>
                      <a:pPr>
                        <a:lnSpc>
                          <a:spcPct val="115000"/>
                        </a:lnSpc>
                        <a:spcAft>
                          <a:spcPts val="0"/>
                        </a:spcAft>
                      </a:pPr>
                      <a:r>
                        <a:rPr lang="it-IT" sz="1100" dirty="0">
                          <a:solidFill>
                            <a:srgbClr val="000000"/>
                          </a:solidFill>
                          <a:latin typeface="Calibri"/>
                          <a:ea typeface="Calibri"/>
                          <a:cs typeface="Times New Roman"/>
                        </a:rPr>
                        <a:t>Nazione</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a:latin typeface="Calibri"/>
                          <a:ea typeface="Calibri"/>
                          <a:cs typeface="Times New Roman"/>
                        </a:rPr>
                        <a:t>Uomini di età &gt;50 (milioni)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a:latin typeface="Calibri"/>
                          <a:ea typeface="Calibri"/>
                          <a:cs typeface="Times New Roman"/>
                        </a:rPr>
                        <a:t>Sintomi TDS (milioni)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a:latin typeface="Calibri"/>
                          <a:ea typeface="Calibri"/>
                          <a:cs typeface="Times New Roman"/>
                        </a:rPr>
                        <a:t>Numero totale di soggetti sottoposti a terapia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a:latin typeface="Calibri"/>
                          <a:ea typeface="Calibri"/>
                          <a:cs typeface="Times New Roman"/>
                        </a:rPr>
                        <a:t>Sintomi curati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b="1" dirty="0">
                          <a:latin typeface="Calibri"/>
                          <a:ea typeface="Calibri"/>
                          <a:cs typeface="Times New Roman"/>
                        </a:rPr>
                        <a:t>Sintomi + </a:t>
                      </a:r>
                      <a:r>
                        <a:rPr lang="it-IT" sz="1100" b="1" dirty="0" smtClean="0">
                          <a:latin typeface="Calibri"/>
                          <a:ea typeface="Calibri"/>
                          <a:cs typeface="Times New Roman"/>
                        </a:rPr>
                        <a:t>biochimica (milioni)</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a:latin typeface="Calibri"/>
                          <a:ea typeface="Calibri"/>
                          <a:cs typeface="Times New Roman"/>
                        </a:rPr>
                        <a:t>Sintomi + biochimica curati </a:t>
                      </a:r>
                      <a:r>
                        <a:rPr lang="it-IT" sz="1100" b="1" dirty="0" smtClean="0">
                          <a:latin typeface="Calibri"/>
                          <a:ea typeface="Calibri"/>
                          <a:cs typeface="Times New Roman"/>
                        </a:rPr>
                        <a:t>(%)</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400" dirty="0">
                          <a:latin typeface="Calibri"/>
                          <a:ea typeface="Calibri"/>
                          <a:cs typeface="Times New Roman"/>
                        </a:rPr>
                        <a:t>UE intera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400" dirty="0" smtClean="0">
                          <a:latin typeface="Calibri"/>
                          <a:ea typeface="Calibri"/>
                          <a:cs typeface="Times New Roman"/>
                        </a:rPr>
                        <a:t>     81,77</a:t>
                      </a:r>
                      <a:endParaRPr lang="it-IT"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400" dirty="0" smtClean="0">
                          <a:latin typeface="Calibri"/>
                          <a:ea typeface="Calibri"/>
                          <a:cs typeface="Times New Roman"/>
                        </a:rPr>
                        <a:t>      16,35</a:t>
                      </a:r>
                      <a:endParaRPr lang="it-IT"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400" dirty="0" smtClean="0">
                          <a:latin typeface="Calibri"/>
                          <a:ea typeface="Calibri"/>
                          <a:cs typeface="Times New Roman"/>
                        </a:rPr>
                        <a:t>   113.000</a:t>
                      </a:r>
                      <a:endParaRPr lang="it-IT"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400" dirty="0" smtClean="0">
                          <a:latin typeface="Calibri"/>
                          <a:ea typeface="Calibri"/>
                          <a:cs typeface="Times New Roman"/>
                        </a:rPr>
                        <a:t>     </a:t>
                      </a:r>
                      <a:r>
                        <a:rPr lang="it-IT" sz="1400" dirty="0" smtClean="0">
                          <a:latin typeface="Calibri"/>
                          <a:ea typeface="Calibri"/>
                          <a:cs typeface="Times New Roman"/>
                        </a:rPr>
                        <a:t> </a:t>
                      </a:r>
                      <a:r>
                        <a:rPr lang="it-IT" sz="1400" dirty="0" smtClean="0">
                          <a:latin typeface="Calibri"/>
                          <a:ea typeface="Calibri"/>
                          <a:cs typeface="Times New Roman"/>
                        </a:rPr>
                        <a:t>0,69</a:t>
                      </a:r>
                      <a:endParaRPr lang="it-IT"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400" dirty="0" smtClean="0">
                          <a:latin typeface="Calibri"/>
                          <a:ea typeface="Calibri"/>
                          <a:cs typeface="Times New Roman"/>
                        </a:rPr>
                        <a:t>     </a:t>
                      </a:r>
                      <a:r>
                        <a:rPr lang="it-IT" sz="1400" dirty="0" smtClean="0">
                          <a:latin typeface="Calibri"/>
                          <a:ea typeface="Calibri"/>
                          <a:cs typeface="Times New Roman"/>
                        </a:rPr>
                        <a:t> </a:t>
                      </a:r>
                      <a:r>
                        <a:rPr lang="it-IT" sz="1400" dirty="0" smtClean="0">
                          <a:latin typeface="Calibri"/>
                          <a:ea typeface="Calibri"/>
                          <a:cs typeface="Times New Roman"/>
                        </a:rPr>
                        <a:t>4,09</a:t>
                      </a:r>
                      <a:endParaRPr lang="it-IT"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400" b="1" dirty="0" smtClean="0">
                          <a:latin typeface="Calibri"/>
                          <a:ea typeface="Calibri"/>
                          <a:cs typeface="Times New Roman"/>
                        </a:rPr>
                        <a:t>      </a:t>
                      </a:r>
                      <a:r>
                        <a:rPr lang="it-IT" sz="1400" b="1" dirty="0" smtClean="0">
                          <a:latin typeface="Calibri"/>
                          <a:ea typeface="Calibri"/>
                          <a:cs typeface="Times New Roman"/>
                        </a:rPr>
                        <a:t>2,76</a:t>
                      </a:r>
                      <a:endParaRPr lang="it-IT"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Regno Unito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9,48</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1,90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19.000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0,47</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4,00</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Irlanda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0,54</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0,11</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1.000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1,10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0,27</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4,40</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Spagna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7,92</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1,58</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12.000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0,76</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0,40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3,04</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Italia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10,86</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2,17</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11.000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0,51</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0,54</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2,03</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Francia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10,13</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2,03</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10.000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0,49</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0,51</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1,97</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Germania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13,27</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2,65</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50.000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1,89</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0,66</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7,55</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America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40,72</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8,14</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648.000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7,96</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2,04</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31,84</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Russia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17,00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3,40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18.400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0,54</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0,85</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2,16</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0">
                <a:tc>
                  <a:txBody>
                    <a:bodyPr/>
                    <a:lstStyle/>
                    <a:p>
                      <a:pPr>
                        <a:lnSpc>
                          <a:spcPct val="115000"/>
                        </a:lnSpc>
                        <a:spcAft>
                          <a:spcPts val="0"/>
                        </a:spcAft>
                      </a:pPr>
                      <a:r>
                        <a:rPr lang="it-IT" sz="1100">
                          <a:latin typeface="Calibri"/>
                          <a:ea typeface="Calibri"/>
                          <a:cs typeface="Times New Roman"/>
                        </a:rPr>
                        <a:t>Australia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2,93</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0,59</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9.100</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1,54</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1100" dirty="0" smtClean="0">
                          <a:latin typeface="Calibri"/>
                          <a:ea typeface="Calibri"/>
                          <a:cs typeface="Times New Roman"/>
                        </a:rPr>
                        <a:t>         0,15</a:t>
                      </a:r>
                      <a:endParaRPr lang="it-IT"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15000"/>
                        </a:lnSpc>
                        <a:spcAft>
                          <a:spcPts val="0"/>
                        </a:spcAft>
                      </a:pPr>
                      <a:r>
                        <a:rPr lang="it-IT" sz="1100" b="1" dirty="0" smtClean="0">
                          <a:latin typeface="Calibri"/>
                          <a:ea typeface="Calibri"/>
                          <a:cs typeface="Times New Roman"/>
                        </a:rPr>
                        <a:t>        6,17</a:t>
                      </a:r>
                      <a:endParaRPr lang="it-IT"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6020" y="1100115"/>
            <a:ext cx="8545511" cy="895350"/>
          </a:xfrm>
        </p:spPr>
        <p:txBody>
          <a:bodyPr/>
          <a:lstStyle/>
          <a:p>
            <a:r>
              <a:rPr lang="it-IT" sz="2400" dirty="0" smtClean="0"/>
              <a:t>Raccomandazioni per screening per ipogonadismo</a:t>
            </a:r>
            <a:endParaRPr lang="it-IT" sz="2000" dirty="0"/>
          </a:p>
        </p:txBody>
      </p:sp>
      <p:graphicFrame>
        <p:nvGraphicFramePr>
          <p:cNvPr id="671792" name="Group 48"/>
          <p:cNvGraphicFramePr>
            <a:graphicFrameLocks noGrp="1"/>
          </p:cNvGraphicFramePr>
          <p:nvPr>
            <p:ph idx="1"/>
            <p:extLst>
              <p:ext uri="{D42A27DB-BD31-4B8C-83A1-F6EECF244321}">
                <p14:modId xmlns:p14="http://schemas.microsoft.com/office/powerpoint/2010/main" xmlns="" val="2809332783"/>
              </p:ext>
            </p:extLst>
          </p:nvPr>
        </p:nvGraphicFramePr>
        <p:xfrm>
          <a:off x="598486" y="1781175"/>
          <a:ext cx="8105776" cy="4632960"/>
        </p:xfrm>
        <a:graphic>
          <a:graphicData uri="http://schemas.openxmlformats.org/drawingml/2006/table">
            <a:tbl>
              <a:tblPr/>
              <a:tblGrid>
                <a:gridCol w="2701421"/>
                <a:gridCol w="2701421"/>
                <a:gridCol w="2702934"/>
              </a:tblGrid>
              <a:tr h="574201">
                <a:tc>
                  <a:txBody>
                    <a:bodyPr/>
                    <a:lstStyle/>
                    <a:p>
                      <a:pPr marL="0" marR="0" lvl="0" indent="0" algn="ctr" defTabSz="914400" rtl="0" eaLnBrk="1" fontAlgn="base" latinLnBrk="0" hangingPunct="1">
                        <a:lnSpc>
                          <a:spcPct val="100000"/>
                        </a:lnSpc>
                        <a:spcBef>
                          <a:spcPct val="50000"/>
                        </a:spcBef>
                        <a:spcAft>
                          <a:spcPct val="0"/>
                        </a:spcAft>
                        <a:buClr>
                          <a:schemeClr val="tx2"/>
                        </a:buClr>
                        <a:buSzTx/>
                        <a:buFont typeface="Wingdings" pitchFamily="2" charset="2"/>
                        <a:buNone/>
                        <a:tabLst/>
                      </a:pPr>
                      <a:r>
                        <a:rPr kumimoji="0" lang="en-US" sz="1800" b="1" i="0" u="none" strike="noStrike" cap="none" normalizeH="0" baseline="0" dirty="0" smtClean="0">
                          <a:ln>
                            <a:noFill/>
                          </a:ln>
                          <a:solidFill>
                            <a:schemeClr val="bg1"/>
                          </a:solidFill>
                          <a:effectLst/>
                          <a:latin typeface="Frutiger 55 Roman"/>
                        </a:rPr>
                        <a:t>ISSM</a:t>
                      </a:r>
                    </a:p>
                  </a:txBody>
                  <a:tcPr marL="88553" marR="8855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50000"/>
                        </a:spcBef>
                        <a:spcAft>
                          <a:spcPct val="0"/>
                        </a:spcAft>
                        <a:buClr>
                          <a:schemeClr val="tx2"/>
                        </a:buClr>
                        <a:buSzTx/>
                        <a:buFont typeface="Wingdings" pitchFamily="2" charset="2"/>
                        <a:buNone/>
                        <a:tabLst/>
                      </a:pPr>
                      <a:r>
                        <a:rPr kumimoji="0" lang="en-US" sz="1800" b="1" i="0" u="none" strike="noStrike" cap="none" normalizeH="0" baseline="0" dirty="0" smtClean="0">
                          <a:ln>
                            <a:noFill/>
                          </a:ln>
                          <a:solidFill>
                            <a:schemeClr val="bg1"/>
                          </a:solidFill>
                          <a:effectLst/>
                          <a:latin typeface="Frutiger 55 Roman"/>
                        </a:rPr>
                        <a:t>ISA, ISSAM, EAU, </a:t>
                      </a:r>
                      <a:br>
                        <a:rPr kumimoji="0" lang="en-US" sz="1800" b="1" i="0" u="none" strike="noStrike" cap="none" normalizeH="0" baseline="0" dirty="0" smtClean="0">
                          <a:ln>
                            <a:noFill/>
                          </a:ln>
                          <a:solidFill>
                            <a:schemeClr val="bg1"/>
                          </a:solidFill>
                          <a:effectLst/>
                          <a:latin typeface="Frutiger 55 Roman"/>
                        </a:rPr>
                      </a:br>
                      <a:r>
                        <a:rPr kumimoji="0" lang="en-US" sz="1800" b="1" i="0" u="none" strike="noStrike" cap="none" normalizeH="0" baseline="0" dirty="0" smtClean="0">
                          <a:ln>
                            <a:noFill/>
                          </a:ln>
                          <a:solidFill>
                            <a:schemeClr val="bg1"/>
                          </a:solidFill>
                          <a:effectLst/>
                          <a:latin typeface="Frutiger 55 Roman"/>
                        </a:rPr>
                        <a:t>EAA, e ASA</a:t>
                      </a:r>
                    </a:p>
                  </a:txBody>
                  <a:tcPr marL="88553" marR="8855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50000"/>
                        </a:spcBef>
                        <a:spcAft>
                          <a:spcPct val="0"/>
                        </a:spcAft>
                        <a:buClr>
                          <a:schemeClr val="tx2"/>
                        </a:buClr>
                        <a:buSzTx/>
                        <a:buFont typeface="Wingdings" pitchFamily="2" charset="2"/>
                        <a:buNone/>
                        <a:tabLst/>
                      </a:pPr>
                      <a:r>
                        <a:rPr kumimoji="0" lang="en-US" sz="1800" b="1" i="0" u="none" strike="noStrike" cap="none" normalizeH="0" baseline="0" dirty="0" smtClean="0">
                          <a:ln>
                            <a:noFill/>
                          </a:ln>
                          <a:solidFill>
                            <a:schemeClr val="bg1"/>
                          </a:solidFill>
                          <a:effectLst/>
                          <a:latin typeface="Frutiger 55 Roman"/>
                        </a:rPr>
                        <a:t>Endocrine Society</a:t>
                      </a:r>
                    </a:p>
                  </a:txBody>
                  <a:tcPr marL="88553" marR="8855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r>
              <a:tr h="3472547">
                <a:tc>
                  <a:txBody>
                    <a:bodyPr/>
                    <a:lstStyle/>
                    <a:p>
                      <a:pPr marL="182563" marR="0" lvl="0" indent="-182563" algn="l" defTabSz="914400" rtl="0" eaLnBrk="1" fontAlgn="base" latinLnBrk="0" hangingPunct="1">
                        <a:lnSpc>
                          <a:spcPct val="100000"/>
                        </a:lnSpc>
                        <a:spcBef>
                          <a:spcPct val="50000"/>
                        </a:spcBef>
                        <a:spcAft>
                          <a:spcPct val="0"/>
                        </a:spcAft>
                        <a:buClr>
                          <a:srgbClr val="4FA735"/>
                        </a:buClr>
                        <a:buSzTx/>
                        <a:buFont typeface="Wingdings" pitchFamily="2" charset="2"/>
                        <a:buNone/>
                        <a:tabLst/>
                        <a:defRPr/>
                      </a:pPr>
                      <a:r>
                        <a:rPr lang="it-IT" sz="1600" kern="1200" dirty="0" smtClean="0">
                          <a:solidFill>
                            <a:schemeClr val="tx1"/>
                          </a:solidFill>
                          <a:latin typeface="Frutiger 55 Roman"/>
                          <a:ea typeface="+mn-ea"/>
                          <a:cs typeface="+mn-cs"/>
                        </a:rPr>
                        <a:t>    Uomini affetti da disfunzione erettile, desiderio sessuale ipoattivo ed eiaculazione ritardata, così come coloro che presentano obesità viscerale e disturbi metabolici, dovrebbero essere sottoposti allo screening per TDS e relativa terapia</a:t>
                      </a:r>
                      <a:endParaRPr kumimoji="0" lang="en-US" sz="1600" b="0" i="0" u="none" strike="noStrike" cap="none" normalizeH="0" baseline="0" dirty="0" smtClean="0">
                        <a:ln>
                          <a:noFill/>
                        </a:ln>
                        <a:solidFill>
                          <a:schemeClr val="tx1"/>
                        </a:solidFill>
                        <a:effectLst/>
                        <a:latin typeface="Frutiger 55 Roman"/>
                      </a:endParaRPr>
                    </a:p>
                  </a:txBody>
                  <a:tcPr marL="88553" marR="8855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lvl="0">
                        <a:buFont typeface="Arial" pitchFamily="34" charset="0"/>
                        <a:buChar char="•"/>
                      </a:pPr>
                      <a:r>
                        <a:rPr lang="it-IT" sz="1600" kern="1200" dirty="0" smtClean="0">
                          <a:solidFill>
                            <a:schemeClr val="tx1"/>
                          </a:solidFill>
                          <a:latin typeface="Frutiger 55 Roman"/>
                          <a:ea typeface="+mn-ea"/>
                          <a:cs typeface="+mn-cs"/>
                        </a:rPr>
                        <a:t>I livelli di T dovrebbero essere misurati negli uomini affetti da diabete di tipo 2 con sintomi riconducibili a </a:t>
                      </a:r>
                      <a:r>
                        <a:rPr lang="it-IT" sz="1600" kern="1200" dirty="0" err="1" smtClean="0">
                          <a:solidFill>
                            <a:schemeClr val="tx1"/>
                          </a:solidFill>
                          <a:latin typeface="Frutiger 55 Roman"/>
                          <a:ea typeface="+mn-ea"/>
                          <a:cs typeface="+mn-cs"/>
                        </a:rPr>
                        <a:t>ipogonadismo</a:t>
                      </a:r>
                      <a:endParaRPr lang="it-IT" sz="1600" kern="1200" dirty="0" smtClean="0">
                        <a:solidFill>
                          <a:schemeClr val="tx1"/>
                        </a:solidFill>
                        <a:latin typeface="Frutiger 55 Roman"/>
                        <a:ea typeface="+mn-ea"/>
                        <a:cs typeface="+mn-cs"/>
                      </a:endParaRPr>
                    </a:p>
                    <a:p>
                      <a:pPr lvl="0"/>
                      <a:endParaRPr lang="it-IT" sz="1600" kern="1200" dirty="0" smtClean="0">
                        <a:solidFill>
                          <a:schemeClr val="tx1"/>
                        </a:solidFill>
                        <a:latin typeface="Frutiger 55 Roman"/>
                        <a:ea typeface="+mn-ea"/>
                        <a:cs typeface="+mn-cs"/>
                      </a:endParaRPr>
                    </a:p>
                    <a:p>
                      <a:pPr>
                        <a:buFont typeface="Arial" pitchFamily="34" charset="0"/>
                        <a:buChar char="•"/>
                      </a:pPr>
                      <a:r>
                        <a:rPr lang="it-IT" sz="1600" kern="1200" dirty="0" smtClean="0">
                          <a:solidFill>
                            <a:schemeClr val="tx1"/>
                          </a:solidFill>
                          <a:latin typeface="Frutiger 55 Roman"/>
                          <a:ea typeface="+mn-ea"/>
                          <a:cs typeface="+mn-cs"/>
                        </a:rPr>
                        <a:t>L’approccio terapeutico inziale per tutti gli uomini con ED e/o libido ridotta dovrebbe includere la determinazione dei livelli di testosterone sierico</a:t>
                      </a:r>
                      <a:endParaRPr kumimoji="0" lang="en-US" sz="1600" b="0" i="0" u="none" strike="noStrike" cap="none" normalizeH="0" baseline="0" dirty="0" smtClean="0">
                        <a:ln>
                          <a:noFill/>
                        </a:ln>
                        <a:solidFill>
                          <a:schemeClr val="tx1"/>
                        </a:solidFill>
                        <a:effectLst/>
                        <a:latin typeface="Frutiger 55 Roman"/>
                      </a:endParaRPr>
                    </a:p>
                  </a:txBody>
                  <a:tcPr marL="88553" marR="8855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lvl="0">
                        <a:buFont typeface="Arial" pitchFamily="34" charset="0"/>
                        <a:buChar char="•"/>
                      </a:pPr>
                      <a:r>
                        <a:rPr lang="it-IT" sz="1600" kern="1200" dirty="0" smtClean="0">
                          <a:solidFill>
                            <a:schemeClr val="tx1"/>
                          </a:solidFill>
                          <a:latin typeface="Frutiger 55 Roman"/>
                          <a:ea typeface="+mn-ea"/>
                          <a:cs typeface="+mn-cs"/>
                        </a:rPr>
                        <a:t>Raccomandazione non a favore di screening per deficit androgenico nella popolazione generale</a:t>
                      </a:r>
                    </a:p>
                    <a:p>
                      <a:pPr>
                        <a:buFont typeface="Arial" pitchFamily="34" charset="0"/>
                        <a:buChar char="•"/>
                      </a:pPr>
                      <a:r>
                        <a:rPr lang="it-IT" sz="1600" kern="1200" dirty="0" smtClean="0">
                          <a:solidFill>
                            <a:schemeClr val="tx1"/>
                          </a:solidFill>
                          <a:latin typeface="Frutiger 55 Roman"/>
                          <a:ea typeface="+mn-ea"/>
                          <a:cs typeface="+mn-cs"/>
                        </a:rPr>
                        <a:t>Propone che i medici prendano in considerazione </a:t>
                      </a:r>
                      <a:r>
                        <a:rPr lang="it-IT" sz="1600" u="none" kern="1200" dirty="0" smtClean="0">
                          <a:solidFill>
                            <a:schemeClr val="tx1"/>
                          </a:solidFill>
                          <a:latin typeface="Frutiger 55 Roman"/>
                          <a:ea typeface="+mn-ea"/>
                          <a:cs typeface="+mn-cs"/>
                        </a:rPr>
                        <a:t>l’individuazione dei casi tramite la misurazione dei livelli di testosterone nei soggetti maschi affetti da conclamati disturbi clinici in cui vi è alta prevalenza di livelli di testosterone bassi o per cui la terapia del testosterone è indicata/raccomandata</a:t>
                      </a:r>
                      <a:endParaRPr lang="en-US" sz="1600" u="none" kern="1200" dirty="0" smtClean="0">
                        <a:solidFill>
                          <a:schemeClr val="tx1"/>
                        </a:solidFill>
                        <a:latin typeface="Frutiger 55 Roman"/>
                        <a:ea typeface="+mn-ea"/>
                        <a:cs typeface="+mn-cs"/>
                      </a:endParaRPr>
                    </a:p>
                  </a:txBody>
                  <a:tcPr marL="88553" marR="8855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98489" y="843265"/>
            <a:ext cx="7361236" cy="895350"/>
          </a:xfrm>
        </p:spPr>
        <p:txBody>
          <a:bodyPr/>
          <a:lstStyle/>
          <a:p>
            <a:r>
              <a:rPr lang="it-IT" dirty="0" smtClean="0"/>
              <a:t>Utilità dello screening</a:t>
            </a:r>
            <a:endParaRPr lang="it-IT" dirty="0"/>
          </a:p>
        </p:txBody>
      </p:sp>
      <p:sp>
        <p:nvSpPr>
          <p:cNvPr id="7171" name="Content Placeholder 2"/>
          <p:cNvSpPr>
            <a:spLocks noGrp="1"/>
          </p:cNvSpPr>
          <p:nvPr>
            <p:ph idx="1"/>
          </p:nvPr>
        </p:nvSpPr>
        <p:spPr/>
        <p:txBody>
          <a:bodyPr/>
          <a:lstStyle/>
          <a:p>
            <a:pPr lvl="0"/>
            <a:r>
              <a:rPr lang="it-IT" dirty="0"/>
              <a:t>Alcuni specialisti raccomandano lo screening del testosterone per tutti i nuovi pazienti con disfunzione erettile, specialmente per quelli che non hanno risposto adeguatamente agli </a:t>
            </a:r>
            <a:r>
              <a:rPr lang="it-IT" dirty="0" smtClean="0"/>
              <a:t>inibitori </a:t>
            </a:r>
            <a:r>
              <a:rPr lang="it-IT" dirty="0"/>
              <a:t>della fosfodiesterasi-5</a:t>
            </a:r>
          </a:p>
          <a:p>
            <a:pPr lvl="0"/>
            <a:r>
              <a:rPr lang="it-IT" dirty="0"/>
              <a:t>Le differenze nelle popolazioni dei pazienti e nelle condizioni di </a:t>
            </a:r>
            <a:r>
              <a:rPr lang="it-IT" dirty="0" err="1"/>
              <a:t>comorbilità</a:t>
            </a:r>
            <a:r>
              <a:rPr lang="it-IT" dirty="0"/>
              <a:t> possono essere responsabili dei risultati contrastanti.</a:t>
            </a:r>
          </a:p>
          <a:p>
            <a:pPr>
              <a:buNone/>
            </a:pPr>
            <a:r>
              <a:rPr lang="it-IT" dirty="0"/>
              <a:t>	</a:t>
            </a:r>
            <a:r>
              <a:rPr lang="it-IT" dirty="0" smtClean="0"/>
              <a:t>-Una </a:t>
            </a:r>
            <a:r>
              <a:rPr lang="it-IT" dirty="0"/>
              <a:t>difficoltà significativa dello screening del testosterone è rappresentata dal fatto che </a:t>
            </a:r>
            <a:r>
              <a:rPr lang="it-IT" dirty="0" smtClean="0"/>
              <a:t>gli intervalli di normalità per testosterone </a:t>
            </a:r>
            <a:r>
              <a:rPr lang="it-IT" dirty="0"/>
              <a:t>totale e libero variano anche nei soggetti giovani e sani</a:t>
            </a:r>
          </a:p>
        </p:txBody>
      </p:sp>
      <p:sp>
        <p:nvSpPr>
          <p:cNvPr id="15364" name="Rectangle 3"/>
          <p:cNvSpPr>
            <a:spLocks noChangeArrowheads="1"/>
          </p:cNvSpPr>
          <p:nvPr/>
        </p:nvSpPr>
        <p:spPr bwMode="auto">
          <a:xfrm>
            <a:off x="101423" y="6373197"/>
            <a:ext cx="8850666" cy="600164"/>
          </a:xfrm>
          <a:prstGeom prst="rect">
            <a:avLst/>
          </a:prstGeom>
          <a:noFill/>
          <a:ln w="9525" algn="ctr">
            <a:noFill/>
            <a:miter lim="800000"/>
            <a:headEnd/>
            <a:tailEnd/>
          </a:ln>
        </p:spPr>
        <p:txBody>
          <a:bodyPr wrap="square">
            <a:spAutoFit/>
          </a:bodyPr>
          <a:lstStyle/>
          <a:p>
            <a:r>
              <a:rPr lang="en-GB" sz="1100" dirty="0" err="1">
                <a:solidFill>
                  <a:srgbClr val="0094D8"/>
                </a:solidFill>
                <a:latin typeface="Frutiger 55 Roman"/>
                <a:cs typeface="Arial" pitchFamily="34" charset="0"/>
              </a:rPr>
              <a:t>Buvat</a:t>
            </a:r>
            <a:r>
              <a:rPr lang="en-GB" sz="1100" dirty="0">
                <a:solidFill>
                  <a:srgbClr val="0094D8"/>
                </a:solidFill>
                <a:latin typeface="Frutiger 55 Roman"/>
                <a:cs typeface="Arial" pitchFamily="34" charset="0"/>
              </a:rPr>
              <a:t> J, </a:t>
            </a:r>
            <a:r>
              <a:rPr lang="en-GB" sz="1100" dirty="0" err="1">
                <a:solidFill>
                  <a:srgbClr val="0094D8"/>
                </a:solidFill>
                <a:latin typeface="Frutiger 55 Roman"/>
                <a:cs typeface="Arial" pitchFamily="34" charset="0"/>
              </a:rPr>
              <a:t>Lemarie</a:t>
            </a:r>
            <a:r>
              <a:rPr lang="en-GB" sz="1100" dirty="0">
                <a:solidFill>
                  <a:srgbClr val="0094D8"/>
                </a:solidFill>
                <a:latin typeface="Frutiger 55 Roman"/>
                <a:cs typeface="Arial" pitchFamily="34" charset="0"/>
              </a:rPr>
              <a:t> A. </a:t>
            </a:r>
            <a:r>
              <a:rPr lang="en-GB" sz="1100" i="1" dirty="0">
                <a:solidFill>
                  <a:srgbClr val="0094D8"/>
                </a:solidFill>
                <a:latin typeface="Frutiger 55 Roman"/>
                <a:cs typeface="Arial" pitchFamily="34" charset="0"/>
              </a:rPr>
              <a:t>J </a:t>
            </a:r>
            <a:r>
              <a:rPr lang="en-GB" sz="1100" i="1" dirty="0" err="1" smtClean="0">
                <a:solidFill>
                  <a:srgbClr val="0094D8"/>
                </a:solidFill>
                <a:latin typeface="Frutiger 55 Roman"/>
                <a:cs typeface="Arial" pitchFamily="34" charset="0"/>
              </a:rPr>
              <a:t>Urol</a:t>
            </a:r>
            <a:r>
              <a:rPr lang="en-GB" sz="1100" dirty="0">
                <a:solidFill>
                  <a:srgbClr val="0094D8"/>
                </a:solidFill>
                <a:latin typeface="Frutiger 55 Roman"/>
                <a:cs typeface="Arial" pitchFamily="34" charset="0"/>
              </a:rPr>
              <a:t> 1997;158:1764–1767; Johnson AR </a:t>
            </a:r>
            <a:r>
              <a:rPr lang="en-GB" sz="1100" dirty="0" smtClean="0">
                <a:solidFill>
                  <a:srgbClr val="0094D8"/>
                </a:solidFill>
                <a:latin typeface="Frutiger 55 Roman"/>
                <a:cs typeface="Arial" pitchFamily="34" charset="0"/>
              </a:rPr>
              <a:t>III, </a:t>
            </a:r>
            <a:r>
              <a:rPr lang="en-GB" sz="1100" dirty="0" err="1" smtClean="0">
                <a:solidFill>
                  <a:srgbClr val="0094D8"/>
                </a:solidFill>
                <a:latin typeface="Frutiger 55 Roman"/>
                <a:cs typeface="Arial" pitchFamily="34" charset="0"/>
              </a:rPr>
              <a:t>Jarow</a:t>
            </a:r>
            <a:r>
              <a:rPr lang="en-GB" sz="1100" dirty="0">
                <a:solidFill>
                  <a:srgbClr val="0094D8"/>
                </a:solidFill>
                <a:latin typeface="Frutiger 55 Roman"/>
                <a:cs typeface="Arial" pitchFamily="34" charset="0"/>
              </a:rPr>
              <a:t> JP. </a:t>
            </a:r>
            <a:r>
              <a:rPr lang="en-GB" sz="1100" i="1" dirty="0">
                <a:solidFill>
                  <a:srgbClr val="0094D8"/>
                </a:solidFill>
                <a:latin typeface="Frutiger 55 Roman"/>
                <a:cs typeface="Arial" pitchFamily="34" charset="0"/>
              </a:rPr>
              <a:t>J </a:t>
            </a:r>
            <a:r>
              <a:rPr lang="en-GB" sz="1100" i="1" dirty="0" err="1" smtClean="0">
                <a:solidFill>
                  <a:srgbClr val="0094D8"/>
                </a:solidFill>
                <a:latin typeface="Frutiger 55 Roman"/>
                <a:cs typeface="Arial" pitchFamily="34" charset="0"/>
              </a:rPr>
              <a:t>Urol</a:t>
            </a:r>
            <a:r>
              <a:rPr lang="en-GB" sz="1100" dirty="0">
                <a:solidFill>
                  <a:srgbClr val="0094D8"/>
                </a:solidFill>
                <a:latin typeface="Frutiger 55 Roman"/>
                <a:cs typeface="Arial" pitchFamily="34" charset="0"/>
              </a:rPr>
              <a:t> 1992;147:1542–1543; </a:t>
            </a:r>
            <a:r>
              <a:rPr lang="en-GB" sz="1100" dirty="0" err="1" smtClean="0">
                <a:solidFill>
                  <a:srgbClr val="0094D8"/>
                </a:solidFill>
                <a:latin typeface="Frutiger 55 Roman"/>
                <a:cs typeface="Arial" pitchFamily="34" charset="0"/>
              </a:rPr>
              <a:t>Bhasin</a:t>
            </a:r>
            <a:r>
              <a:rPr lang="en-GB" sz="1100" dirty="0">
                <a:solidFill>
                  <a:srgbClr val="0094D8"/>
                </a:solidFill>
                <a:latin typeface="Frutiger 55 Roman"/>
                <a:cs typeface="Arial" pitchFamily="34" charset="0"/>
              </a:rPr>
              <a:t> S, </a:t>
            </a:r>
            <a:r>
              <a:rPr lang="en-GB" sz="1100" i="1" dirty="0">
                <a:solidFill>
                  <a:srgbClr val="0094D8"/>
                </a:solidFill>
                <a:latin typeface="Frutiger 55 Roman"/>
                <a:cs typeface="Arial" pitchFamily="34" charset="0"/>
              </a:rPr>
              <a:t>et al. J </a:t>
            </a:r>
            <a:r>
              <a:rPr lang="en-GB" sz="1100" i="1" dirty="0" err="1">
                <a:solidFill>
                  <a:srgbClr val="0094D8"/>
                </a:solidFill>
                <a:latin typeface="Frutiger 55 Roman"/>
                <a:cs typeface="Arial" pitchFamily="34" charset="0"/>
              </a:rPr>
              <a:t>Clin</a:t>
            </a:r>
            <a:r>
              <a:rPr lang="en-GB" sz="1100" i="1" dirty="0">
                <a:solidFill>
                  <a:srgbClr val="0094D8"/>
                </a:solidFill>
                <a:latin typeface="Frutiger 55 Roman"/>
                <a:cs typeface="Arial" pitchFamily="34" charset="0"/>
              </a:rPr>
              <a:t> </a:t>
            </a:r>
            <a:r>
              <a:rPr lang="en-GB" sz="1100" i="1" dirty="0" err="1">
                <a:solidFill>
                  <a:srgbClr val="0094D8"/>
                </a:solidFill>
                <a:latin typeface="Frutiger 55 Roman"/>
                <a:cs typeface="Arial" pitchFamily="34" charset="0"/>
              </a:rPr>
              <a:t>Endocrinol</a:t>
            </a:r>
            <a:r>
              <a:rPr lang="en-GB" sz="1100" i="1" dirty="0">
                <a:solidFill>
                  <a:srgbClr val="0094D8"/>
                </a:solidFill>
                <a:latin typeface="Frutiger 55 Roman"/>
                <a:cs typeface="Arial" pitchFamily="34" charset="0"/>
              </a:rPr>
              <a:t> </a:t>
            </a:r>
            <a:r>
              <a:rPr lang="en-GB" sz="1100" i="1" dirty="0" err="1" smtClean="0">
                <a:solidFill>
                  <a:srgbClr val="0094D8"/>
                </a:solidFill>
                <a:latin typeface="Frutiger 55 Roman"/>
                <a:cs typeface="Arial" pitchFamily="34" charset="0"/>
              </a:rPr>
              <a:t>Metab</a:t>
            </a:r>
            <a:r>
              <a:rPr lang="en-GB" sz="1100" dirty="0">
                <a:solidFill>
                  <a:srgbClr val="0094D8"/>
                </a:solidFill>
                <a:latin typeface="Frutiger 55 Roman"/>
                <a:cs typeface="Arial" pitchFamily="34" charset="0"/>
              </a:rPr>
              <a:t> </a:t>
            </a:r>
            <a:r>
              <a:rPr lang="en-GB" sz="1100" dirty="0" smtClean="0">
                <a:solidFill>
                  <a:srgbClr val="0094D8"/>
                </a:solidFill>
                <a:latin typeface="Frutiger 55 Roman"/>
                <a:cs typeface="Arial" pitchFamily="34" charset="0"/>
              </a:rPr>
              <a:t>2006;91:1995–2010. </a:t>
            </a:r>
            <a:r>
              <a:rPr lang="en-GB" sz="1100" dirty="0" err="1" smtClean="0">
                <a:solidFill>
                  <a:srgbClr val="0094D8"/>
                </a:solidFill>
                <a:latin typeface="Frutiger 55 Roman"/>
                <a:cs typeface="Arial" pitchFamily="34" charset="0"/>
              </a:rPr>
              <a:t>Shabsigh</a:t>
            </a:r>
            <a:r>
              <a:rPr lang="en-GB" sz="1100" dirty="0" smtClean="0">
                <a:solidFill>
                  <a:srgbClr val="0094D8"/>
                </a:solidFill>
                <a:latin typeface="Frutiger 55 Roman"/>
                <a:cs typeface="Arial" pitchFamily="34" charset="0"/>
              </a:rPr>
              <a:t> </a:t>
            </a:r>
            <a:r>
              <a:rPr lang="en-GB" sz="1100" dirty="0">
                <a:solidFill>
                  <a:srgbClr val="0094D8"/>
                </a:solidFill>
                <a:latin typeface="Frutiger 55 Roman"/>
                <a:cs typeface="Arial" pitchFamily="34" charset="0"/>
              </a:rPr>
              <a:t>R. </a:t>
            </a:r>
            <a:r>
              <a:rPr lang="en-GB" sz="1100" i="1" dirty="0">
                <a:solidFill>
                  <a:srgbClr val="0094D8"/>
                </a:solidFill>
                <a:latin typeface="Frutiger 55 Roman"/>
                <a:cs typeface="Arial" pitchFamily="34" charset="0"/>
              </a:rPr>
              <a:t>J Sex </a:t>
            </a:r>
            <a:r>
              <a:rPr lang="en-GB" sz="1100" i="1" dirty="0" smtClean="0">
                <a:solidFill>
                  <a:srgbClr val="0094D8"/>
                </a:solidFill>
                <a:latin typeface="Frutiger 55 Roman"/>
                <a:cs typeface="Arial" pitchFamily="34" charset="0"/>
              </a:rPr>
              <a:t>Med</a:t>
            </a:r>
            <a:r>
              <a:rPr lang="en-GB" sz="1100" dirty="0" smtClean="0">
                <a:solidFill>
                  <a:srgbClr val="0094D8"/>
                </a:solidFill>
                <a:latin typeface="Frutiger 55 Roman"/>
                <a:cs typeface="Arial" pitchFamily="34" charset="0"/>
              </a:rPr>
              <a:t> </a:t>
            </a:r>
            <a:r>
              <a:rPr lang="en-GB" sz="1100" dirty="0">
                <a:solidFill>
                  <a:srgbClr val="0094D8"/>
                </a:solidFill>
                <a:latin typeface="Frutiger 55 Roman"/>
                <a:cs typeface="Arial" pitchFamily="34" charset="0"/>
              </a:rPr>
              <a:t>2005;2(6):</a:t>
            </a:r>
            <a:r>
              <a:rPr lang="en-GB" sz="1100" dirty="0" smtClean="0">
                <a:solidFill>
                  <a:srgbClr val="0094D8"/>
                </a:solidFill>
                <a:latin typeface="Frutiger 55 Roman"/>
                <a:cs typeface="Arial" pitchFamily="34" charset="0"/>
              </a:rPr>
              <a:t>785–792</a:t>
            </a:r>
            <a:r>
              <a:rPr lang="en-GB" sz="1100" dirty="0">
                <a:solidFill>
                  <a:srgbClr val="0094D8"/>
                </a:solidFill>
                <a:latin typeface="Frutiger 55 Roman"/>
                <a:cs typeface="Arial" pitchFamily="34" charset="0"/>
              </a:rPr>
              <a:t>.</a:t>
            </a:r>
          </a:p>
          <a:p>
            <a:endParaRPr lang="en-GB" sz="1100" dirty="0">
              <a:solidFill>
                <a:srgbClr val="0094D8"/>
              </a:solidFill>
              <a:latin typeface="Frutiger 55 Roman"/>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it-IT" dirty="0" smtClean="0"/>
              <a:t>Studio EMAS : criteri basati sull’evidenza per l’identificazione di LOH  </a:t>
            </a:r>
            <a:endParaRPr lang="it-IT" dirty="0"/>
          </a:p>
        </p:txBody>
      </p:sp>
      <p:graphicFrame>
        <p:nvGraphicFramePr>
          <p:cNvPr id="978971" name="Group 27"/>
          <p:cNvGraphicFramePr>
            <a:graphicFrameLocks noGrp="1"/>
          </p:cNvGraphicFramePr>
          <p:nvPr>
            <p:ph sz="half" idx="2"/>
            <p:extLst>
              <p:ext uri="{D42A27DB-BD31-4B8C-83A1-F6EECF244321}">
                <p14:modId xmlns:p14="http://schemas.microsoft.com/office/powerpoint/2010/main" xmlns="" val="1220097103"/>
              </p:ext>
            </p:extLst>
          </p:nvPr>
        </p:nvGraphicFramePr>
        <p:xfrm>
          <a:off x="4510085" y="1931533"/>
          <a:ext cx="4429199" cy="3946526"/>
        </p:xfrm>
        <a:graphic>
          <a:graphicData uri="http://schemas.openxmlformats.org/drawingml/2006/table">
            <a:tbl>
              <a:tblPr/>
              <a:tblGrid>
                <a:gridCol w="1344805"/>
                <a:gridCol w="3084394"/>
              </a:tblGrid>
              <a:tr h="1290638">
                <a:tc>
                  <a:txBody>
                    <a:bodyPr/>
                    <a:lstStyle/>
                    <a:p>
                      <a:pPr marL="0" marR="0" lvl="0" indent="0" algn="l" defTabSz="914400" rtl="0" eaLnBrk="0" fontAlgn="base" latinLnBrk="0" hangingPunct="0">
                        <a:lnSpc>
                          <a:spcPct val="100000"/>
                        </a:lnSpc>
                        <a:spcBef>
                          <a:spcPct val="50000"/>
                        </a:spcBef>
                        <a:spcAft>
                          <a:spcPct val="0"/>
                        </a:spcAft>
                        <a:buClr>
                          <a:schemeClr val="tx2"/>
                        </a:buClr>
                        <a:buSzTx/>
                        <a:buFont typeface="Wingdings" pitchFamily="2" charset="2"/>
                        <a:buNone/>
                        <a:tabLst/>
                      </a:pPr>
                      <a:r>
                        <a:rPr kumimoji="0" lang="en-US" sz="1400" b="1" i="0" u="none" strike="noStrike" cap="none" normalizeH="0" baseline="0" dirty="0" err="1" smtClean="0">
                          <a:ln>
                            <a:noFill/>
                          </a:ln>
                          <a:solidFill>
                            <a:schemeClr val="tx1"/>
                          </a:solidFill>
                          <a:effectLst/>
                          <a:latin typeface="Arial" pitchFamily="34" charset="0"/>
                          <a:ea typeface="MS PGothic" pitchFamily="34" charset="-128"/>
                        </a:rPr>
                        <a:t>Sintomi</a:t>
                      </a:r>
                      <a:r>
                        <a:rPr kumimoji="0" lang="en-US" sz="1400" b="1" i="0" u="none" strike="noStrike" cap="none" normalizeH="0" baseline="0" dirty="0" smtClean="0">
                          <a:ln>
                            <a:noFill/>
                          </a:ln>
                          <a:solidFill>
                            <a:schemeClr val="tx1"/>
                          </a:solidFill>
                          <a:effectLst/>
                          <a:latin typeface="Arial" pitchFamily="34" charset="0"/>
                          <a:ea typeface="MS PGothic" pitchFamily="34" charset="-128"/>
                        </a:rPr>
                        <a:t> </a:t>
                      </a:r>
                      <a:r>
                        <a:rPr kumimoji="0" lang="en-US" sz="1400" b="1" i="0" u="none" strike="noStrike" cap="none" normalizeH="0" baseline="0" dirty="0" err="1" smtClean="0">
                          <a:ln>
                            <a:noFill/>
                          </a:ln>
                          <a:solidFill>
                            <a:schemeClr val="tx1"/>
                          </a:solidFill>
                          <a:effectLst/>
                          <a:latin typeface="Arial" pitchFamily="34" charset="0"/>
                          <a:ea typeface="MS PGothic" pitchFamily="34" charset="-128"/>
                        </a:rPr>
                        <a:t>sessuali</a:t>
                      </a:r>
                      <a:endParaRPr kumimoji="0" lang="en-US" sz="1400" b="1" i="0" u="none" strike="noStrike" cap="none" normalizeH="0" baseline="0" dirty="0" smtClean="0">
                        <a:ln>
                          <a:noFill/>
                        </a:ln>
                        <a:solidFill>
                          <a:schemeClr val="tx1"/>
                        </a:solidFill>
                        <a:effectLst/>
                        <a:latin typeface="Arial" pitchFamily="34" charset="0"/>
                        <a:ea typeface="MS PGothic" pitchFamily="34" charset="-128"/>
                      </a:endParaRPr>
                    </a:p>
                  </a:txBody>
                  <a:tcPr marL="91664" marR="91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altLang="ja-JP" sz="1400" b="1" i="0" u="none" strike="noStrike" cap="none" normalizeH="0" baseline="0" noProof="0" smtClean="0">
                          <a:ln>
                            <a:noFill/>
                          </a:ln>
                          <a:solidFill>
                            <a:schemeClr val="tx1"/>
                          </a:solidFill>
                          <a:effectLst/>
                          <a:latin typeface="Arial" pitchFamily="34" charset="0"/>
                          <a:ea typeface="MS PGothic" pitchFamily="34" charset="-128"/>
                        </a:rPr>
                        <a:t>Erezioni mattutine meno frequenti</a:t>
                      </a:r>
                    </a:p>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altLang="ja-JP" sz="1400" b="1" i="0" u="none" strike="noStrike" cap="none" normalizeH="0" baseline="0" noProof="0" smtClean="0">
                          <a:ln>
                            <a:noFill/>
                          </a:ln>
                          <a:solidFill>
                            <a:schemeClr val="tx1"/>
                          </a:solidFill>
                          <a:effectLst/>
                          <a:latin typeface="Arial" pitchFamily="34" charset="0"/>
                          <a:ea typeface="MS PGothic" pitchFamily="34" charset="-128"/>
                        </a:rPr>
                        <a:t>Calo del desiderio sessuale</a:t>
                      </a:r>
                    </a:p>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sz="1400" b="1" i="0" u="none" strike="noStrike" cap="none" normalizeH="0" baseline="0" noProof="0" smtClean="0">
                          <a:ln>
                            <a:noFill/>
                          </a:ln>
                          <a:solidFill>
                            <a:schemeClr val="tx1"/>
                          </a:solidFill>
                          <a:effectLst/>
                          <a:latin typeface="Arial" pitchFamily="34" charset="0"/>
                          <a:ea typeface="MS PGothic" pitchFamily="34" charset="-128"/>
                        </a:rPr>
                        <a:t>DE</a:t>
                      </a:r>
                    </a:p>
                  </a:txBody>
                  <a:tcPr marL="91664" marR="91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28775">
                <a:tc>
                  <a:txBody>
                    <a:bodyPr/>
                    <a:lstStyle/>
                    <a:p>
                      <a:pPr marL="0" marR="0" lvl="0" indent="0" algn="l" defTabSz="914400" rtl="0" eaLnBrk="0" fontAlgn="base" latinLnBrk="0" hangingPunct="0">
                        <a:lnSpc>
                          <a:spcPct val="100000"/>
                        </a:lnSpc>
                        <a:spcBef>
                          <a:spcPct val="50000"/>
                        </a:spcBef>
                        <a:spcAft>
                          <a:spcPct val="0"/>
                        </a:spcAft>
                        <a:buClr>
                          <a:schemeClr val="tx2"/>
                        </a:buClr>
                        <a:buSzTx/>
                        <a:buFont typeface="Wingdings" pitchFamily="2" charset="2"/>
                        <a:buNone/>
                        <a:tabLst/>
                      </a:pPr>
                      <a:r>
                        <a:rPr kumimoji="0" lang="en-US" altLang="ja-JP" sz="1400" b="1" i="0" u="none" strike="noStrike" cap="none" normalizeH="0" baseline="0" dirty="0" err="1" smtClean="0">
                          <a:ln>
                            <a:noFill/>
                          </a:ln>
                          <a:solidFill>
                            <a:schemeClr val="tx1"/>
                          </a:solidFill>
                          <a:effectLst/>
                          <a:latin typeface="Arial" pitchFamily="34" charset="0"/>
                          <a:ea typeface="MS PGothic" pitchFamily="34" charset="-128"/>
                        </a:rPr>
                        <a:t>Sintomi</a:t>
                      </a:r>
                      <a:r>
                        <a:rPr kumimoji="0" lang="en-US" altLang="ja-JP" sz="1400" b="1" i="0" u="none" strike="noStrike" cap="none" normalizeH="0" baseline="0" dirty="0" smtClean="0">
                          <a:ln>
                            <a:noFill/>
                          </a:ln>
                          <a:solidFill>
                            <a:schemeClr val="tx1"/>
                          </a:solidFill>
                          <a:effectLst/>
                          <a:latin typeface="Arial" pitchFamily="34" charset="0"/>
                          <a:ea typeface="MS PGothic" pitchFamily="34" charset="-128"/>
                        </a:rPr>
                        <a:t> </a:t>
                      </a:r>
                      <a:r>
                        <a:rPr kumimoji="0" lang="en-US" altLang="ja-JP" sz="1400" b="1" i="0" u="none" strike="noStrike" cap="none" normalizeH="0" baseline="0" dirty="0" err="1" smtClean="0">
                          <a:ln>
                            <a:noFill/>
                          </a:ln>
                          <a:solidFill>
                            <a:schemeClr val="tx1"/>
                          </a:solidFill>
                          <a:effectLst/>
                          <a:latin typeface="Arial" pitchFamily="34" charset="0"/>
                          <a:ea typeface="MS PGothic" pitchFamily="34" charset="-128"/>
                        </a:rPr>
                        <a:t>fisici</a:t>
                      </a:r>
                      <a:endParaRPr kumimoji="0" lang="de-DE" altLang="ja-JP" sz="1400" b="1" i="0" u="none" strike="noStrike" cap="none" normalizeH="0" baseline="0" dirty="0" smtClean="0">
                        <a:ln>
                          <a:noFill/>
                        </a:ln>
                        <a:solidFill>
                          <a:schemeClr val="tx1"/>
                        </a:solidFill>
                        <a:effectLst/>
                        <a:latin typeface="Arial" pitchFamily="34" charset="0"/>
                        <a:ea typeface="MS PGothic" pitchFamily="34" charset="-128"/>
                      </a:endParaRPr>
                    </a:p>
                    <a:p>
                      <a:pPr marL="385763" marR="0" lvl="1" indent="0" algn="l" defTabSz="914400" rtl="0" eaLnBrk="0" fontAlgn="base" latinLnBrk="0" hangingPunct="0">
                        <a:lnSpc>
                          <a:spcPct val="100000"/>
                        </a:lnSpc>
                        <a:spcBef>
                          <a:spcPct val="50000"/>
                        </a:spcBef>
                        <a:spcAft>
                          <a:spcPct val="0"/>
                        </a:spcAft>
                        <a:buClr>
                          <a:schemeClr val="tx2"/>
                        </a:buClr>
                        <a:buSzTx/>
                        <a:buFontTx/>
                        <a:buNone/>
                        <a:tabLst/>
                      </a:pPr>
                      <a:endParaRPr kumimoji="0" lang="en-US" sz="1400" b="0" i="0" u="none" strike="noStrike" cap="none" normalizeH="0" baseline="0" dirty="0" smtClean="0">
                        <a:ln>
                          <a:noFill/>
                        </a:ln>
                        <a:solidFill>
                          <a:schemeClr val="tx1"/>
                        </a:solidFill>
                        <a:effectLst/>
                        <a:latin typeface="Arial" pitchFamily="34" charset="0"/>
                        <a:ea typeface="MS PGothic" pitchFamily="34" charset="-128"/>
                      </a:endParaRPr>
                    </a:p>
                  </a:txBody>
                  <a:tcPr marL="91664" marR="91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altLang="ja-JP" sz="1400" b="1" i="0" u="none" strike="noStrike" cap="none" normalizeH="0" baseline="0" noProof="0" dirty="0" smtClean="0">
                          <a:ln>
                            <a:noFill/>
                          </a:ln>
                          <a:solidFill>
                            <a:schemeClr val="tx1"/>
                          </a:solidFill>
                          <a:effectLst/>
                          <a:latin typeface="Arial" pitchFamily="34" charset="0"/>
                          <a:ea typeface="MS PGothic" pitchFamily="34" charset="-128"/>
                        </a:rPr>
                        <a:t>Impossibilità a intraprendere attività fisica</a:t>
                      </a:r>
                    </a:p>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altLang="ja-JP" sz="1400" b="1" i="0" u="none" strike="noStrike" cap="none" normalizeH="0" baseline="0" noProof="0" dirty="0" smtClean="0">
                          <a:ln>
                            <a:noFill/>
                          </a:ln>
                          <a:solidFill>
                            <a:schemeClr val="tx1"/>
                          </a:solidFill>
                          <a:effectLst/>
                          <a:latin typeface="Arial" pitchFamily="34" charset="0"/>
                          <a:ea typeface="MS PGothic" pitchFamily="34" charset="-128"/>
                        </a:rPr>
                        <a:t>Impossibilità  a camminare più di 1 km</a:t>
                      </a:r>
                    </a:p>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altLang="ja-JP" sz="1400" b="1" i="0" u="none" strike="noStrike" cap="none" normalizeH="0" baseline="0" noProof="0" dirty="0" smtClean="0">
                          <a:ln>
                            <a:noFill/>
                          </a:ln>
                          <a:solidFill>
                            <a:schemeClr val="tx1"/>
                          </a:solidFill>
                          <a:effectLst/>
                          <a:latin typeface="Arial" pitchFamily="34" charset="0"/>
                          <a:ea typeface="MS PGothic" pitchFamily="34" charset="-128"/>
                        </a:rPr>
                        <a:t>Impossibilità a piegarsi, inginocchiarsi o abbassarsi</a:t>
                      </a:r>
                      <a:endParaRPr kumimoji="0" lang="it-IT" sz="1400" b="1" i="0" u="none" strike="noStrike" cap="none" normalizeH="0" baseline="0" noProof="0" dirty="0" smtClean="0">
                        <a:ln>
                          <a:noFill/>
                        </a:ln>
                        <a:solidFill>
                          <a:schemeClr val="tx1"/>
                        </a:solidFill>
                        <a:effectLst/>
                        <a:latin typeface="Arial" pitchFamily="34" charset="0"/>
                        <a:ea typeface="MS PGothic" pitchFamily="34" charset="-128"/>
                      </a:endParaRPr>
                    </a:p>
                  </a:txBody>
                  <a:tcPr marL="91664" marR="91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7113">
                <a:tc>
                  <a:txBody>
                    <a:bodyPr/>
                    <a:lstStyle/>
                    <a:p>
                      <a:pPr marL="0" marR="0" lvl="0" indent="0" algn="l" defTabSz="914400" rtl="0" eaLnBrk="0" fontAlgn="base" latinLnBrk="0" hangingPunct="0">
                        <a:lnSpc>
                          <a:spcPct val="100000"/>
                        </a:lnSpc>
                        <a:spcBef>
                          <a:spcPct val="50000"/>
                        </a:spcBef>
                        <a:spcAft>
                          <a:spcPct val="0"/>
                        </a:spcAft>
                        <a:buClr>
                          <a:schemeClr val="tx2"/>
                        </a:buClr>
                        <a:buSzTx/>
                        <a:buFont typeface="Wingdings" pitchFamily="2" charset="2"/>
                        <a:buNone/>
                        <a:tabLst/>
                      </a:pPr>
                      <a:r>
                        <a:rPr kumimoji="0" lang="en-US" altLang="ja-JP" sz="1400" b="1" i="0" u="none" strike="noStrike" cap="none" normalizeH="0" baseline="0" dirty="0" err="1" smtClean="0">
                          <a:ln>
                            <a:noFill/>
                          </a:ln>
                          <a:solidFill>
                            <a:schemeClr val="tx1"/>
                          </a:solidFill>
                          <a:effectLst/>
                          <a:latin typeface="Arial" pitchFamily="34" charset="0"/>
                          <a:ea typeface="MS PGothic" pitchFamily="34" charset="-128"/>
                        </a:rPr>
                        <a:t>Sintomi</a:t>
                      </a:r>
                      <a:r>
                        <a:rPr kumimoji="0" lang="en-US" altLang="ja-JP" sz="1400" b="1" i="0" u="none" strike="noStrike" cap="none" normalizeH="0" baseline="0" dirty="0" smtClean="0">
                          <a:ln>
                            <a:noFill/>
                          </a:ln>
                          <a:solidFill>
                            <a:schemeClr val="tx1"/>
                          </a:solidFill>
                          <a:effectLst/>
                          <a:latin typeface="Arial" pitchFamily="34" charset="0"/>
                          <a:ea typeface="MS PGothic" pitchFamily="34" charset="-128"/>
                        </a:rPr>
                        <a:t> </a:t>
                      </a:r>
                      <a:r>
                        <a:rPr kumimoji="0" lang="en-US" altLang="ja-JP" sz="1400" b="1" i="0" u="none" strike="noStrike" cap="none" normalizeH="0" baseline="0" dirty="0" err="1" smtClean="0">
                          <a:ln>
                            <a:noFill/>
                          </a:ln>
                          <a:solidFill>
                            <a:schemeClr val="tx1"/>
                          </a:solidFill>
                          <a:effectLst/>
                          <a:latin typeface="Arial" pitchFamily="34" charset="0"/>
                          <a:ea typeface="MS PGothic" pitchFamily="34" charset="-128"/>
                        </a:rPr>
                        <a:t>psicologici</a:t>
                      </a:r>
                      <a:endParaRPr kumimoji="0" lang="de-DE" altLang="ja-JP" sz="1400" b="1" i="0" u="none" strike="noStrike" cap="none" normalizeH="0" baseline="0" dirty="0" smtClean="0">
                        <a:ln>
                          <a:noFill/>
                        </a:ln>
                        <a:solidFill>
                          <a:schemeClr val="tx1"/>
                        </a:solidFill>
                        <a:effectLst/>
                        <a:latin typeface="Arial" pitchFamily="34" charset="0"/>
                        <a:ea typeface="MS PGothic" pitchFamily="34" charset="-128"/>
                      </a:endParaRPr>
                    </a:p>
                    <a:p>
                      <a:pPr marL="0" marR="0" lvl="0" indent="0" algn="l" defTabSz="914400" rtl="0" eaLnBrk="0" fontAlgn="base" latinLnBrk="0" hangingPunct="0">
                        <a:lnSpc>
                          <a:spcPct val="100000"/>
                        </a:lnSpc>
                        <a:spcBef>
                          <a:spcPct val="50000"/>
                        </a:spcBef>
                        <a:spcAft>
                          <a:spcPct val="0"/>
                        </a:spcAft>
                        <a:buClr>
                          <a:schemeClr val="tx2"/>
                        </a:buClr>
                        <a:buSzTx/>
                        <a:buFont typeface="Wingdings" pitchFamily="2" charset="2"/>
                        <a:buNone/>
                        <a:tabLst/>
                      </a:pPr>
                      <a:endParaRPr kumimoji="0" lang="en-US" sz="1400" b="0" i="0" u="none" strike="noStrike" cap="none" normalizeH="0" baseline="0" dirty="0" smtClean="0">
                        <a:ln>
                          <a:noFill/>
                        </a:ln>
                        <a:solidFill>
                          <a:schemeClr val="tx1"/>
                        </a:solidFill>
                        <a:effectLst/>
                        <a:latin typeface="Arial" pitchFamily="34" charset="0"/>
                        <a:ea typeface="MS PGothic" pitchFamily="34" charset="-128"/>
                      </a:endParaRPr>
                    </a:p>
                  </a:txBody>
                  <a:tcPr marL="91664" marR="91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altLang="ja-JP" sz="1400" b="1" i="0" u="none" strike="noStrike" cap="none" normalizeH="0" baseline="0" noProof="0" dirty="0" smtClean="0">
                          <a:ln>
                            <a:noFill/>
                          </a:ln>
                          <a:solidFill>
                            <a:schemeClr val="tx1"/>
                          </a:solidFill>
                          <a:effectLst/>
                          <a:latin typeface="Arial" pitchFamily="34" charset="0"/>
                          <a:ea typeface="MS PGothic" pitchFamily="34" charset="-128"/>
                        </a:rPr>
                        <a:t>Calo di energia</a:t>
                      </a:r>
                    </a:p>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altLang="ja-JP" sz="1400" b="1" i="0" u="none" strike="noStrike" cap="none" normalizeH="0" baseline="0" noProof="0" dirty="0" smtClean="0">
                          <a:ln>
                            <a:noFill/>
                          </a:ln>
                          <a:solidFill>
                            <a:schemeClr val="tx1"/>
                          </a:solidFill>
                          <a:effectLst/>
                          <a:latin typeface="Arial" pitchFamily="34" charset="0"/>
                          <a:ea typeface="MS PGothic" pitchFamily="34" charset="-128"/>
                        </a:rPr>
                        <a:t>Senso di tristezza</a:t>
                      </a:r>
                    </a:p>
                    <a:p>
                      <a:pPr marL="176213" marR="0" lvl="0" indent="-176213" algn="l" defTabSz="914400" rtl="0" eaLnBrk="0" fontAlgn="base" latinLnBrk="0" hangingPunct="0">
                        <a:lnSpc>
                          <a:spcPct val="100000"/>
                        </a:lnSpc>
                        <a:spcBef>
                          <a:spcPct val="50000"/>
                        </a:spcBef>
                        <a:spcAft>
                          <a:spcPct val="0"/>
                        </a:spcAft>
                        <a:buClr>
                          <a:schemeClr val="tx2"/>
                        </a:buClr>
                        <a:buSzTx/>
                        <a:buFont typeface="Wingdings" pitchFamily="2" charset="2"/>
                        <a:buChar char="§"/>
                        <a:tabLst/>
                      </a:pPr>
                      <a:r>
                        <a:rPr kumimoji="0" lang="it-IT" altLang="ja-JP" sz="1400" b="1" i="0" u="none" strike="noStrike" cap="none" normalizeH="0" baseline="0" noProof="0" dirty="0" smtClean="0">
                          <a:ln>
                            <a:noFill/>
                          </a:ln>
                          <a:solidFill>
                            <a:schemeClr val="tx1"/>
                          </a:solidFill>
                          <a:effectLst/>
                          <a:latin typeface="Arial" pitchFamily="34" charset="0"/>
                          <a:ea typeface="MS PGothic" pitchFamily="34" charset="-128"/>
                        </a:rPr>
                        <a:t>Affaticamento</a:t>
                      </a:r>
                      <a:endParaRPr kumimoji="0" lang="it-IT" sz="1400" b="1" i="0" u="none" strike="noStrike" cap="none" normalizeH="0" baseline="0" noProof="0" dirty="0" smtClean="0">
                        <a:ln>
                          <a:noFill/>
                        </a:ln>
                        <a:solidFill>
                          <a:schemeClr val="tx1"/>
                        </a:solidFill>
                        <a:effectLst/>
                        <a:latin typeface="Arial" pitchFamily="34" charset="0"/>
                        <a:ea typeface="MS PGothic" pitchFamily="34" charset="-128"/>
                      </a:endParaRPr>
                    </a:p>
                  </a:txBody>
                  <a:tcPr marL="91664" marR="91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Content Placeholder 9"/>
          <p:cNvSpPr>
            <a:spLocks noGrp="1"/>
          </p:cNvSpPr>
          <p:nvPr>
            <p:ph sz="quarter" idx="4"/>
          </p:nvPr>
        </p:nvSpPr>
        <p:spPr>
          <a:xfrm>
            <a:off x="598485" y="1931533"/>
            <a:ext cx="3911600" cy="3951288"/>
          </a:xfrm>
          <a:ln>
            <a:noFill/>
          </a:ln>
        </p:spPr>
        <p:txBody>
          <a:bodyPr>
            <a:normAutofit fontScale="85000" lnSpcReduction="10000"/>
          </a:bodyPr>
          <a:lstStyle/>
          <a:p>
            <a:pPr lvl="0"/>
            <a:r>
              <a:rPr lang="it-IT" b="1" dirty="0"/>
              <a:t>EMAS </a:t>
            </a:r>
            <a:r>
              <a:rPr lang="it-IT" b="1" dirty="0" err="1"/>
              <a:t>Study</a:t>
            </a:r>
            <a:r>
              <a:rPr lang="it-IT" b="1" dirty="0"/>
              <a:t>: 3369 soggetti </a:t>
            </a:r>
            <a:r>
              <a:rPr lang="it-IT" b="1" dirty="0" smtClean="0"/>
              <a:t>di età </a:t>
            </a:r>
            <a:r>
              <a:rPr lang="it-IT" b="1" dirty="0"/>
              <a:t>compresa tra 40 e 79 </a:t>
            </a:r>
            <a:r>
              <a:rPr lang="it-IT" b="1" dirty="0" smtClean="0"/>
              <a:t>anni</a:t>
            </a:r>
            <a:endParaRPr lang="it-IT" b="1" dirty="0"/>
          </a:p>
          <a:p>
            <a:pPr lvl="0"/>
            <a:r>
              <a:rPr lang="it-IT" b="1" dirty="0" smtClean="0"/>
              <a:t>9 </a:t>
            </a:r>
            <a:r>
              <a:rPr lang="it-IT" b="1" dirty="0"/>
              <a:t>sintomi sono correlati in maniera significativa </a:t>
            </a:r>
            <a:r>
              <a:rPr lang="it-IT" b="1" dirty="0" smtClean="0"/>
              <a:t>ai livelli di </a:t>
            </a:r>
            <a:r>
              <a:rPr lang="it-IT" b="1" dirty="0"/>
              <a:t>testosterone libero o totale</a:t>
            </a:r>
          </a:p>
          <a:p>
            <a:pPr lvl="0"/>
            <a:r>
              <a:rPr lang="it-IT" b="1" dirty="0"/>
              <a:t>I livelli di </a:t>
            </a:r>
            <a:r>
              <a:rPr lang="it-IT" b="1" dirty="0" smtClean="0"/>
              <a:t>testosterone </a:t>
            </a:r>
            <a:r>
              <a:rPr lang="it-IT" b="1" dirty="0"/>
              <a:t>totale &lt;11 </a:t>
            </a:r>
            <a:r>
              <a:rPr lang="it-IT" b="1" dirty="0" err="1"/>
              <a:t>nmol</a:t>
            </a:r>
            <a:r>
              <a:rPr lang="it-IT" b="1" dirty="0"/>
              <a:t>/L e i livelli di </a:t>
            </a:r>
            <a:r>
              <a:rPr lang="it-IT" b="1" dirty="0" smtClean="0"/>
              <a:t>testosterone </a:t>
            </a:r>
            <a:r>
              <a:rPr lang="it-IT" b="1" dirty="0"/>
              <a:t>libero &lt;220 </a:t>
            </a:r>
            <a:r>
              <a:rPr lang="it-IT" b="1" dirty="0" err="1"/>
              <a:t>pmol</a:t>
            </a:r>
            <a:r>
              <a:rPr lang="it-IT" b="1" dirty="0"/>
              <a:t>/L </a:t>
            </a:r>
            <a:r>
              <a:rPr lang="it-IT" b="1" dirty="0" smtClean="0"/>
              <a:t>con </a:t>
            </a:r>
            <a:r>
              <a:rPr lang="it-IT" b="1" dirty="0"/>
              <a:t>la presenza di tre sintomi sessuali  sono stati definiti come criteri diagnostici di LOH</a:t>
            </a:r>
          </a:p>
          <a:p>
            <a:pPr lvl="0"/>
            <a:r>
              <a:rPr lang="it-IT" b="1" dirty="0"/>
              <a:t>La </a:t>
            </a:r>
            <a:r>
              <a:rPr lang="it-IT" b="1" dirty="0" smtClean="0"/>
              <a:t>probabilità di presenza di </a:t>
            </a:r>
            <a:r>
              <a:rPr lang="it-IT" b="1" dirty="0"/>
              <a:t>sintomi aumentava con la diminuzione dei livelli di </a:t>
            </a:r>
            <a:r>
              <a:rPr lang="it-IT" b="1" dirty="0" smtClean="0"/>
              <a:t>testosterone</a:t>
            </a:r>
            <a:endParaRPr lang="it-IT" b="1" dirty="0"/>
          </a:p>
          <a:p>
            <a:pPr lvl="0"/>
            <a:r>
              <a:rPr lang="it-IT" b="1" dirty="0"/>
              <a:t>La presenza di tre sintomi sessuali era correlata più strettamente con i livelli bassi di </a:t>
            </a:r>
            <a:r>
              <a:rPr lang="it-IT" b="1" dirty="0" smtClean="0"/>
              <a:t>testosterone</a:t>
            </a:r>
            <a:endParaRPr lang="it-IT" b="1" dirty="0"/>
          </a:p>
          <a:p>
            <a:endParaRPr lang="en-GB" dirty="0"/>
          </a:p>
        </p:txBody>
      </p:sp>
      <p:sp>
        <p:nvSpPr>
          <p:cNvPr id="5124" name="Rectangle 5"/>
          <p:cNvSpPr>
            <a:spLocks noChangeArrowheads="1"/>
          </p:cNvSpPr>
          <p:nvPr/>
        </p:nvSpPr>
        <p:spPr bwMode="auto">
          <a:xfrm>
            <a:off x="99084" y="6375400"/>
            <a:ext cx="4636206" cy="261610"/>
          </a:xfrm>
          <a:prstGeom prst="rect">
            <a:avLst/>
          </a:prstGeom>
          <a:noFill/>
          <a:ln w="9525">
            <a:noFill/>
            <a:miter lim="800000"/>
            <a:headEnd/>
            <a:tailEnd/>
          </a:ln>
          <a:effectLst/>
        </p:spPr>
        <p:txBody>
          <a:bodyPr wrap="none" anchor="ctr">
            <a:spAutoFit/>
          </a:bodyPr>
          <a:lstStyle/>
          <a:p>
            <a:pPr algn="l"/>
            <a:r>
              <a:rPr lang="en-US" altLang="ja-JP" sz="1100" dirty="0"/>
              <a:t>Wu FC, </a:t>
            </a:r>
            <a:r>
              <a:rPr lang="en-US" altLang="ja-JP" sz="1100" dirty="0" err="1"/>
              <a:t>Tajar</a:t>
            </a:r>
            <a:r>
              <a:rPr lang="en-US" altLang="ja-JP" sz="1100" dirty="0"/>
              <a:t> A, </a:t>
            </a:r>
            <a:r>
              <a:rPr lang="en-US" altLang="ja-JP" sz="1100" dirty="0" err="1"/>
              <a:t>Beynon</a:t>
            </a:r>
            <a:r>
              <a:rPr lang="en-US" altLang="ja-JP" sz="1100" dirty="0"/>
              <a:t> JM, </a:t>
            </a:r>
            <a:r>
              <a:rPr lang="en-US" altLang="ja-JP" sz="1100" i="1" dirty="0"/>
              <a:t>et al. N </a:t>
            </a:r>
            <a:r>
              <a:rPr lang="en-US" altLang="ja-JP" sz="1100" i="1" dirty="0" err="1"/>
              <a:t>Engl</a:t>
            </a:r>
            <a:r>
              <a:rPr lang="en-US" altLang="ja-JP" sz="1100" i="1" dirty="0"/>
              <a:t> J Med </a:t>
            </a:r>
            <a:r>
              <a:rPr lang="en-US" altLang="ja-JP" sz="1100" dirty="0"/>
              <a:t>2010;363(2):</a:t>
            </a:r>
            <a:r>
              <a:rPr lang="en-US" altLang="ja-JP" sz="1100" dirty="0" smtClean="0"/>
              <a:t>123–135</a:t>
            </a:r>
            <a:r>
              <a:rPr lang="en-US" altLang="ja-JP" sz="1100" dirty="0"/>
              <a:t>.</a:t>
            </a:r>
            <a:r>
              <a:rPr lang="nb-NO" altLang="ja-JP" sz="1100" dirty="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98489" y="927963"/>
            <a:ext cx="7361236" cy="895350"/>
          </a:xfrm>
        </p:spPr>
        <p:txBody>
          <a:bodyPr/>
          <a:lstStyle/>
          <a:p>
            <a:r>
              <a:rPr lang="it-IT" dirty="0" smtClean="0"/>
              <a:t>Screening per </a:t>
            </a:r>
            <a:r>
              <a:rPr lang="it-IT" dirty="0" err="1" smtClean="0"/>
              <a:t>comorbilità</a:t>
            </a:r>
            <a:endParaRPr lang="it-IT" dirty="0"/>
          </a:p>
        </p:txBody>
      </p:sp>
      <p:sp>
        <p:nvSpPr>
          <p:cNvPr id="8195" name="Content Placeholder 2"/>
          <p:cNvSpPr>
            <a:spLocks noGrp="1"/>
          </p:cNvSpPr>
          <p:nvPr>
            <p:ph idx="1"/>
          </p:nvPr>
        </p:nvSpPr>
        <p:spPr>
          <a:xfrm>
            <a:off x="393008" y="1781175"/>
            <a:ext cx="8105776" cy="4344988"/>
          </a:xfrm>
        </p:spPr>
        <p:txBody>
          <a:bodyPr/>
          <a:lstStyle/>
          <a:p>
            <a:pPr lvl="0" algn="just"/>
            <a:r>
              <a:rPr lang="it-IT" dirty="0"/>
              <a:t>I pazienti con condizioni cliniche associate a </a:t>
            </a:r>
            <a:r>
              <a:rPr lang="it-IT" dirty="0" err="1"/>
              <a:t>insulino</a:t>
            </a:r>
            <a:r>
              <a:rPr lang="it-IT" dirty="0"/>
              <a:t> resistenza (obesità, diabete di tipo 2 e sindrome metabolica) dovrebbero essere sottoposti allo screening per </a:t>
            </a:r>
            <a:r>
              <a:rPr lang="it-IT" dirty="0" smtClean="0"/>
              <a:t>deficit di testosterone,  per </a:t>
            </a:r>
            <a:r>
              <a:rPr lang="it-IT" dirty="0" err="1" smtClean="0"/>
              <a:t>comorbilità</a:t>
            </a:r>
            <a:r>
              <a:rPr lang="it-IT" dirty="0" smtClean="0"/>
              <a:t> associate.</a:t>
            </a:r>
            <a:endParaRPr lang="it-IT" dirty="0"/>
          </a:p>
          <a:p>
            <a:pPr lvl="0" algn="just">
              <a:buNone/>
            </a:pPr>
            <a:r>
              <a:rPr lang="it-IT" dirty="0" smtClean="0"/>
              <a:t>	- È </a:t>
            </a:r>
            <a:r>
              <a:rPr lang="it-IT" dirty="0"/>
              <a:t>importante misurare </a:t>
            </a:r>
            <a:r>
              <a:rPr lang="it-IT" dirty="0" smtClean="0"/>
              <a:t>l’SHBG per </a:t>
            </a:r>
            <a:r>
              <a:rPr lang="it-IT" dirty="0"/>
              <a:t>stimare </a:t>
            </a:r>
            <a:r>
              <a:rPr lang="it-IT" dirty="0" smtClean="0"/>
              <a:t>il </a:t>
            </a:r>
            <a:r>
              <a:rPr lang="it-IT" dirty="0"/>
              <a:t>testosterone libero calcolato (</a:t>
            </a:r>
            <a:r>
              <a:rPr lang="it-IT" dirty="0" err="1"/>
              <a:t>cFT</a:t>
            </a:r>
            <a:r>
              <a:rPr lang="it-IT" dirty="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598488" y="842234"/>
            <a:ext cx="7361236" cy="895350"/>
          </a:xfrm>
        </p:spPr>
        <p:txBody>
          <a:bodyPr>
            <a:normAutofit fontScale="90000"/>
          </a:bodyPr>
          <a:lstStyle/>
          <a:p>
            <a:r>
              <a:rPr lang="it-IT" dirty="0" smtClean="0"/>
              <a:t>Condizioni con alta prevalenza di bassi livelli di testosterone: screening raccomandato</a:t>
            </a:r>
            <a:endParaRPr lang="it-IT" dirty="0"/>
          </a:p>
        </p:txBody>
      </p:sp>
      <p:sp>
        <p:nvSpPr>
          <p:cNvPr id="6" name="Content Placeholder 5"/>
          <p:cNvSpPr>
            <a:spLocks noGrp="1"/>
          </p:cNvSpPr>
          <p:nvPr>
            <p:ph idx="1"/>
          </p:nvPr>
        </p:nvSpPr>
        <p:spPr>
          <a:xfrm>
            <a:off x="598488" y="1781175"/>
            <a:ext cx="8316912" cy="4344988"/>
          </a:xfrm>
        </p:spPr>
        <p:txBody>
          <a:bodyPr>
            <a:normAutofit fontScale="92500" lnSpcReduction="10000"/>
          </a:bodyPr>
          <a:lstStyle/>
          <a:p>
            <a:pPr lvl="0"/>
            <a:r>
              <a:rPr lang="it-IT" dirty="0" smtClean="0"/>
              <a:t>Massa in regione sellare o patologie </a:t>
            </a:r>
            <a:r>
              <a:rPr lang="it-IT" dirty="0"/>
              <a:t>della regione </a:t>
            </a:r>
            <a:r>
              <a:rPr lang="it-IT" dirty="0" smtClean="0"/>
              <a:t>sellare, radiazioni </a:t>
            </a:r>
            <a:r>
              <a:rPr lang="it-IT" dirty="0"/>
              <a:t>in regione </a:t>
            </a:r>
            <a:r>
              <a:rPr lang="it-IT" dirty="0" smtClean="0"/>
              <a:t>sellare</a:t>
            </a:r>
            <a:endParaRPr lang="it-IT" dirty="0"/>
          </a:p>
          <a:p>
            <a:pPr lvl="0"/>
            <a:r>
              <a:rPr lang="it-IT" dirty="0"/>
              <a:t>Terapie con farmaci che influiscono sulla produzione o sul metabolismo del testosterone, ad esempio </a:t>
            </a:r>
            <a:r>
              <a:rPr lang="it-IT" dirty="0" err="1"/>
              <a:t>glucocorticoidi</a:t>
            </a:r>
            <a:r>
              <a:rPr lang="it-IT" dirty="0"/>
              <a:t>, </a:t>
            </a:r>
            <a:r>
              <a:rPr lang="it-IT" dirty="0" err="1"/>
              <a:t>ketoconazolo</a:t>
            </a:r>
            <a:r>
              <a:rPr lang="it-IT" dirty="0"/>
              <a:t> e oppioidi</a:t>
            </a:r>
          </a:p>
          <a:p>
            <a:pPr lvl="0"/>
            <a:r>
              <a:rPr lang="it-IT" dirty="0"/>
              <a:t>Calo del peso associato all’HIV</a:t>
            </a:r>
          </a:p>
          <a:p>
            <a:r>
              <a:rPr lang="it-IT" dirty="0" smtClean="0"/>
              <a:t>Nefropatia </a:t>
            </a:r>
            <a:r>
              <a:rPr lang="it-IT" dirty="0"/>
              <a:t>terminale </a:t>
            </a:r>
            <a:r>
              <a:rPr lang="it-IT" dirty="0" smtClean="0"/>
              <a:t>ed emodialisi in atto</a:t>
            </a:r>
            <a:endParaRPr lang="it-IT" dirty="0"/>
          </a:p>
          <a:p>
            <a:pPr lvl="0"/>
            <a:r>
              <a:rPr lang="it-IT" dirty="0" err="1"/>
              <a:t>Broncopneumopatia</a:t>
            </a:r>
            <a:r>
              <a:rPr lang="it-IT" dirty="0"/>
              <a:t> cronica ostruttiva da moderata a grave</a:t>
            </a:r>
          </a:p>
          <a:p>
            <a:pPr lvl="0"/>
            <a:r>
              <a:rPr lang="it-IT" dirty="0" smtClean="0"/>
              <a:t>Infertilità</a:t>
            </a:r>
            <a:endParaRPr lang="it-IT" dirty="0"/>
          </a:p>
          <a:p>
            <a:pPr lvl="0"/>
            <a:r>
              <a:rPr lang="it-IT" dirty="0"/>
              <a:t>Osteoporosi o fratture degli arti inferiori, specialmente negli uomini giovani</a:t>
            </a:r>
          </a:p>
          <a:p>
            <a:pPr lvl="0"/>
            <a:r>
              <a:rPr lang="it-IT" dirty="0"/>
              <a:t>Diabete mellito di tipo 2</a:t>
            </a:r>
          </a:p>
        </p:txBody>
      </p:sp>
      <p:sp>
        <p:nvSpPr>
          <p:cNvPr id="17412" name="Rectangle 3"/>
          <p:cNvSpPr>
            <a:spLocks noChangeArrowheads="1"/>
          </p:cNvSpPr>
          <p:nvPr/>
        </p:nvSpPr>
        <p:spPr bwMode="auto">
          <a:xfrm>
            <a:off x="101424" y="6375400"/>
            <a:ext cx="3639138" cy="261610"/>
          </a:xfrm>
          <a:prstGeom prst="rect">
            <a:avLst/>
          </a:prstGeom>
          <a:noFill/>
          <a:ln w="9525" algn="ctr">
            <a:noFill/>
            <a:miter lim="800000"/>
            <a:headEnd/>
            <a:tailEnd/>
          </a:ln>
        </p:spPr>
        <p:txBody>
          <a:bodyPr wrap="none">
            <a:spAutoFit/>
          </a:bodyPr>
          <a:lstStyle/>
          <a:p>
            <a:r>
              <a:rPr lang="nl-NL" sz="1100" dirty="0">
                <a:solidFill>
                  <a:srgbClr val="0094D8"/>
                </a:solidFill>
                <a:latin typeface="Frutiger 55 Roman"/>
                <a:cs typeface="Arial" pitchFamily="34" charset="0"/>
              </a:rPr>
              <a:t>Bhasin S, </a:t>
            </a:r>
            <a:r>
              <a:rPr lang="nl-NL" sz="1100" i="1" dirty="0">
                <a:solidFill>
                  <a:srgbClr val="0094D8"/>
                </a:solidFill>
                <a:latin typeface="Frutiger 55 Roman"/>
                <a:cs typeface="Arial" pitchFamily="34" charset="0"/>
              </a:rPr>
              <a:t>et al. J Clin Endocrinol </a:t>
            </a:r>
            <a:r>
              <a:rPr lang="nl-NL" sz="1100" i="1" dirty="0" smtClean="0">
                <a:solidFill>
                  <a:srgbClr val="0094D8"/>
                </a:solidFill>
                <a:latin typeface="Frutiger 55 Roman"/>
                <a:cs typeface="Arial" pitchFamily="34" charset="0"/>
              </a:rPr>
              <a:t>Metab</a:t>
            </a:r>
            <a:r>
              <a:rPr lang="nl-NL" sz="1100" dirty="0" smtClean="0">
                <a:solidFill>
                  <a:srgbClr val="0094D8"/>
                </a:solidFill>
                <a:latin typeface="Frutiger 55 Roman"/>
                <a:cs typeface="Arial" pitchFamily="34" charset="0"/>
              </a:rPr>
              <a:t> 2006;91:2000.</a:t>
            </a:r>
            <a:endParaRPr lang="nl-NL" sz="1100" dirty="0">
              <a:solidFill>
                <a:srgbClr val="0094D8"/>
              </a:solidFill>
              <a:latin typeface="Frutiger 55 Roman"/>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it-IT" dirty="0" smtClean="0"/>
              <a:t>Misure di screening</a:t>
            </a:r>
            <a:endParaRPr lang="it-IT" dirty="0"/>
          </a:p>
        </p:txBody>
      </p:sp>
      <p:sp>
        <p:nvSpPr>
          <p:cNvPr id="3" name="Content Placeholder 2"/>
          <p:cNvSpPr>
            <a:spLocks noGrp="1"/>
          </p:cNvSpPr>
          <p:nvPr>
            <p:ph idx="1"/>
          </p:nvPr>
        </p:nvSpPr>
        <p:spPr>
          <a:xfrm>
            <a:off x="175694" y="1440247"/>
            <a:ext cx="8529637" cy="4749798"/>
          </a:xfrm>
        </p:spPr>
        <p:txBody>
          <a:bodyPr>
            <a:noAutofit/>
          </a:bodyPr>
          <a:lstStyle/>
          <a:p>
            <a:pPr lvl="0" algn="just"/>
            <a:r>
              <a:rPr lang="it-IT" sz="1600" b="1" dirty="0"/>
              <a:t>Il livello di </a:t>
            </a:r>
            <a:r>
              <a:rPr lang="it-IT" sz="1800" b="1" dirty="0"/>
              <a:t>testosterone totale </a:t>
            </a:r>
            <a:r>
              <a:rPr lang="it-IT" sz="1600" b="1" dirty="0"/>
              <a:t>sierico al </a:t>
            </a:r>
            <a:r>
              <a:rPr lang="it-IT" sz="1600" b="1" dirty="0" smtClean="0"/>
              <a:t>mattino</a:t>
            </a:r>
            <a:r>
              <a:rPr lang="it-IT" sz="1600" b="1" dirty="0"/>
              <a:t> </a:t>
            </a:r>
            <a:r>
              <a:rPr lang="it-IT" sz="1600" b="1" dirty="0" smtClean="0"/>
              <a:t>(testosterone </a:t>
            </a:r>
            <a:r>
              <a:rPr lang="it-IT" sz="1600" b="1" dirty="0"/>
              <a:t>libero più </a:t>
            </a:r>
            <a:r>
              <a:rPr lang="it-IT" sz="1600" b="1" dirty="0" smtClean="0"/>
              <a:t> </a:t>
            </a:r>
            <a:r>
              <a:rPr lang="it-IT" sz="1600" b="1" dirty="0"/>
              <a:t>testosterone legato </a:t>
            </a:r>
            <a:r>
              <a:rPr lang="it-IT" sz="1600" b="1" dirty="0" smtClean="0"/>
              <a:t>a SHBG)</a:t>
            </a:r>
            <a:endParaRPr lang="it-IT" sz="1600" b="1" dirty="0"/>
          </a:p>
          <a:p>
            <a:pPr lvl="0" algn="just">
              <a:buNone/>
            </a:pPr>
            <a:r>
              <a:rPr lang="it-IT" sz="1600" dirty="0" smtClean="0"/>
              <a:t>	- </a:t>
            </a:r>
            <a:r>
              <a:rPr lang="it-IT" sz="1600" dirty="0"/>
              <a:t>valori di testosterone al mattino &lt;300ng/</a:t>
            </a:r>
            <a:r>
              <a:rPr lang="it-IT" sz="1600" dirty="0" err="1"/>
              <a:t>dL</a:t>
            </a:r>
            <a:r>
              <a:rPr lang="it-IT" sz="1600" dirty="0"/>
              <a:t> (10,4 </a:t>
            </a:r>
            <a:r>
              <a:rPr lang="it-IT" sz="1600" dirty="0" err="1"/>
              <a:t>nmol</a:t>
            </a:r>
            <a:r>
              <a:rPr lang="it-IT" sz="1600" dirty="0"/>
              <a:t>/L) sono indicativi di </a:t>
            </a:r>
            <a:r>
              <a:rPr lang="it-IT" sz="1600" dirty="0" err="1"/>
              <a:t>ipogonadismo</a:t>
            </a:r>
            <a:r>
              <a:rPr lang="it-IT" sz="1600" dirty="0"/>
              <a:t> e devono essere confermati da un secondo test</a:t>
            </a:r>
          </a:p>
          <a:p>
            <a:pPr lvl="0" algn="just">
              <a:buNone/>
            </a:pPr>
            <a:r>
              <a:rPr lang="it-IT" sz="1600" dirty="0" smtClean="0"/>
              <a:t>	- la </a:t>
            </a:r>
            <a:r>
              <a:rPr lang="it-IT" sz="1600" dirty="0"/>
              <a:t>diagnosi dovrebbe essere confermata ripetendo la misurazione del testosterone totale al mattino e, negli uomini il cui livello di testosterone totale è vicino alla fascia inferiore del </a:t>
            </a:r>
            <a:r>
              <a:rPr lang="it-IT" sz="1600" dirty="0" err="1"/>
              <a:t>range</a:t>
            </a:r>
            <a:r>
              <a:rPr lang="it-IT" sz="1600" dirty="0"/>
              <a:t> normale o in cui si sospettano anormalità di SHBG, tramite la misurazione dei livelli di testosterone biodisponibile libero,  utilizzando test validati</a:t>
            </a:r>
          </a:p>
          <a:p>
            <a:pPr lvl="0" algn="just"/>
            <a:r>
              <a:rPr lang="it-IT" sz="1600" b="1" dirty="0"/>
              <a:t>L’ormone </a:t>
            </a:r>
            <a:r>
              <a:rPr lang="it-IT" sz="1600" b="1" dirty="0" err="1"/>
              <a:t>luteinizzante</a:t>
            </a:r>
            <a:r>
              <a:rPr lang="it-IT" sz="1600" b="1" dirty="0"/>
              <a:t> (LH) deve essere misurato per determinare se la causa è primaria o secondaria</a:t>
            </a:r>
          </a:p>
          <a:p>
            <a:pPr lvl="0" algn="just">
              <a:buNone/>
            </a:pPr>
            <a:r>
              <a:rPr lang="it-IT" sz="1600" dirty="0" smtClean="0"/>
              <a:t>	- livelli </a:t>
            </a:r>
            <a:r>
              <a:rPr lang="it-IT" sz="1600" dirty="0"/>
              <a:t>di LH &lt; 2ng/</a:t>
            </a:r>
            <a:r>
              <a:rPr lang="it-IT" sz="1600" dirty="0" err="1"/>
              <a:t>mL</a:t>
            </a:r>
            <a:r>
              <a:rPr lang="it-IT" sz="1600" dirty="0"/>
              <a:t> sono indicativi di lesioni ipotalamiche (adenoma ipofisario, trauma, ecc.) mentre  livelli di LH &gt;10 ng/</a:t>
            </a:r>
            <a:r>
              <a:rPr lang="it-IT" sz="1600" dirty="0" err="1"/>
              <a:t>mL</a:t>
            </a:r>
            <a:r>
              <a:rPr lang="it-IT" sz="1600" dirty="0"/>
              <a:t> sono indicativi di insufficienza testicolare primaria </a:t>
            </a:r>
          </a:p>
          <a:p>
            <a:pPr lvl="0" algn="just">
              <a:buNone/>
            </a:pPr>
            <a:r>
              <a:rPr lang="it-IT" sz="1600" dirty="0" smtClean="0"/>
              <a:t>	- </a:t>
            </a:r>
            <a:r>
              <a:rPr lang="it-IT" sz="1600" dirty="0"/>
              <a:t>livelli entro il </a:t>
            </a:r>
            <a:r>
              <a:rPr lang="it-IT" sz="1600" dirty="0" err="1"/>
              <a:t>range</a:t>
            </a:r>
            <a:r>
              <a:rPr lang="it-IT" sz="1600" dirty="0"/>
              <a:t> normale indicano una diminuzione, correlata all’età, della risposta  ipotalamica ai livelli di testosterone in declino</a:t>
            </a:r>
          </a:p>
          <a:p>
            <a:pPr marL="0" indent="0" algn="just">
              <a:buNone/>
            </a:pPr>
            <a:r>
              <a:rPr lang="it-IT" sz="1600" dirty="0" smtClean="0"/>
              <a:t>      - </a:t>
            </a:r>
            <a:r>
              <a:rPr lang="it-IT" sz="1600" dirty="0"/>
              <a:t>inoltre, anche i livelli di prolattina nel siero devono essere misurati per escludere la </a:t>
            </a:r>
            <a:r>
              <a:rPr lang="it-IT" sz="1600" dirty="0" smtClean="0"/>
              <a:t>	presenza </a:t>
            </a:r>
            <a:r>
              <a:rPr lang="it-IT" sz="1600" dirty="0"/>
              <a:t>di un tumore ipofisario</a:t>
            </a:r>
          </a:p>
          <a:p>
            <a:pPr algn="just"/>
            <a:endParaRPr lang="en-GB" sz="1600" dirty="0"/>
          </a:p>
        </p:txBody>
      </p:sp>
      <p:sp>
        <p:nvSpPr>
          <p:cNvPr id="4" name="Rectangle 3"/>
          <p:cNvSpPr>
            <a:spLocks noChangeArrowheads="1"/>
          </p:cNvSpPr>
          <p:nvPr/>
        </p:nvSpPr>
        <p:spPr bwMode="auto">
          <a:xfrm>
            <a:off x="101424" y="6375400"/>
            <a:ext cx="3961341" cy="261610"/>
          </a:xfrm>
          <a:prstGeom prst="rect">
            <a:avLst/>
          </a:prstGeom>
          <a:noFill/>
          <a:ln w="9525" algn="ctr">
            <a:noFill/>
            <a:miter lim="800000"/>
            <a:headEnd/>
            <a:tailEnd/>
          </a:ln>
        </p:spPr>
        <p:txBody>
          <a:bodyPr wrap="none">
            <a:spAutoFit/>
          </a:bodyPr>
          <a:lstStyle/>
          <a:p>
            <a:r>
              <a:rPr lang="nl-NL" sz="1100" dirty="0">
                <a:solidFill>
                  <a:srgbClr val="0094D8"/>
                </a:solidFill>
                <a:latin typeface="Frutiger 55 Roman"/>
                <a:cs typeface="Arial" pitchFamily="34" charset="0"/>
              </a:rPr>
              <a:t>Bhasin </a:t>
            </a:r>
            <a:r>
              <a:rPr lang="nl-NL" sz="1100" dirty="0" smtClean="0">
                <a:solidFill>
                  <a:srgbClr val="0094D8"/>
                </a:solidFill>
                <a:latin typeface="Frutiger 55 Roman"/>
                <a:cs typeface="Arial" pitchFamily="34" charset="0"/>
              </a:rPr>
              <a:t>S </a:t>
            </a:r>
            <a:r>
              <a:rPr lang="nl-NL" sz="1100" i="1" dirty="0">
                <a:solidFill>
                  <a:srgbClr val="0094D8"/>
                </a:solidFill>
                <a:latin typeface="Frutiger 55 Roman"/>
                <a:cs typeface="Arial" pitchFamily="34" charset="0"/>
              </a:rPr>
              <a:t>et al. </a:t>
            </a:r>
            <a:r>
              <a:rPr lang="it-IT" sz="1100" i="1" dirty="0" smtClean="0"/>
              <a:t>J Clin Endocrinol Metab </a:t>
            </a:r>
            <a:r>
              <a:rPr lang="it-IT" sz="1100" dirty="0" smtClean="0"/>
              <a:t>2010 95:2536–2559.</a:t>
            </a:r>
            <a:endParaRPr lang="nl-NL" sz="1100" dirty="0">
              <a:solidFill>
                <a:srgbClr val="0094D8"/>
              </a:solidFill>
              <a:latin typeface="Frutiger 55 Roman"/>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it-IT" dirty="0" smtClean="0"/>
              <a:t>Questionari</a:t>
            </a:r>
            <a:endParaRPr lang="it-IT" dirty="0"/>
          </a:p>
        </p:txBody>
      </p:sp>
      <p:sp>
        <p:nvSpPr>
          <p:cNvPr id="11267" name="Content Placeholder 2"/>
          <p:cNvSpPr>
            <a:spLocks noGrp="1"/>
          </p:cNvSpPr>
          <p:nvPr>
            <p:ph idx="1"/>
          </p:nvPr>
        </p:nvSpPr>
        <p:spPr>
          <a:xfrm>
            <a:off x="363710" y="1781175"/>
            <a:ext cx="8105776" cy="4344988"/>
          </a:xfrm>
        </p:spPr>
        <p:txBody>
          <a:bodyPr/>
          <a:lstStyle/>
          <a:p>
            <a:pPr lvl="0" algn="just"/>
            <a:r>
              <a:rPr lang="it-IT" dirty="0"/>
              <a:t>Sono stati proposti alcuni questionari a supporto dello screening</a:t>
            </a:r>
          </a:p>
          <a:p>
            <a:pPr lvl="0" algn="just">
              <a:buNone/>
            </a:pPr>
            <a:r>
              <a:rPr lang="it-IT" dirty="0" smtClean="0"/>
              <a:t>	- Sensibili </a:t>
            </a:r>
            <a:r>
              <a:rPr lang="it-IT" dirty="0"/>
              <a:t>ma non specifici</a:t>
            </a:r>
          </a:p>
          <a:p>
            <a:pPr lvl="0" algn="just"/>
            <a:r>
              <a:rPr lang="it-IT" dirty="0"/>
              <a:t>Nei soggetti affetti da disfunzione sessuale, i colloqui strutturati (ad esempio </a:t>
            </a:r>
            <a:r>
              <a:rPr lang="it-IT" i="1" dirty="0" err="1"/>
              <a:t>Androtest</a:t>
            </a:r>
            <a:r>
              <a:rPr lang="it-IT" dirty="0"/>
              <a:t>) si dimostrano abbastanza sensibili/specifici per </a:t>
            </a:r>
            <a:r>
              <a:rPr lang="it-IT" dirty="0" smtClean="0"/>
              <a:t>sospetto ipogonadismo</a:t>
            </a:r>
            <a:endParaRPr lang="it-IT" dirty="0"/>
          </a:p>
          <a:p>
            <a:pPr lvl="0" algn="just"/>
            <a:r>
              <a:rPr lang="it-IT" dirty="0"/>
              <a:t>La diagnosi non deve essere basata esclusivamente su questionari/colloqui </a:t>
            </a:r>
          </a:p>
        </p:txBody>
      </p:sp>
      <p:sp>
        <p:nvSpPr>
          <p:cNvPr id="19460" name="Rectangle 3"/>
          <p:cNvSpPr>
            <a:spLocks noChangeArrowheads="1"/>
          </p:cNvSpPr>
          <p:nvPr/>
        </p:nvSpPr>
        <p:spPr bwMode="auto">
          <a:xfrm>
            <a:off x="101424" y="6375400"/>
            <a:ext cx="2954655" cy="261610"/>
          </a:xfrm>
          <a:prstGeom prst="rect">
            <a:avLst/>
          </a:prstGeom>
          <a:noFill/>
          <a:ln w="9525" algn="ctr">
            <a:noFill/>
            <a:miter lim="800000"/>
            <a:headEnd/>
            <a:tailEnd/>
          </a:ln>
        </p:spPr>
        <p:txBody>
          <a:bodyPr wrap="none">
            <a:spAutoFit/>
          </a:bodyPr>
          <a:lstStyle/>
          <a:p>
            <a:r>
              <a:rPr lang="nb-NO" sz="1100" dirty="0">
                <a:solidFill>
                  <a:srgbClr val="0094D8"/>
                </a:solidFill>
                <a:latin typeface="Frutiger 55 Roman"/>
                <a:cs typeface="Arial" pitchFamily="34" charset="0"/>
              </a:rPr>
              <a:t>Buvat J </a:t>
            </a:r>
            <a:r>
              <a:rPr lang="nb-NO" sz="1100" i="1" dirty="0">
                <a:solidFill>
                  <a:srgbClr val="0094D8"/>
                </a:solidFill>
                <a:latin typeface="Frutiger 55 Roman"/>
                <a:cs typeface="Arial" pitchFamily="34" charset="0"/>
              </a:rPr>
              <a:t>et al. J Sex </a:t>
            </a:r>
            <a:r>
              <a:rPr lang="nb-NO" sz="1100" i="1" dirty="0" smtClean="0">
                <a:solidFill>
                  <a:srgbClr val="0094D8"/>
                </a:solidFill>
                <a:latin typeface="Frutiger 55 Roman"/>
                <a:cs typeface="Arial" pitchFamily="34" charset="0"/>
              </a:rPr>
              <a:t>Med</a:t>
            </a:r>
            <a:r>
              <a:rPr lang="nb-NO" sz="1100" dirty="0" smtClean="0">
                <a:solidFill>
                  <a:srgbClr val="0094D8"/>
                </a:solidFill>
                <a:latin typeface="Frutiger 55 Roman"/>
                <a:cs typeface="Arial" pitchFamily="34" charset="0"/>
              </a:rPr>
              <a:t> 2010;7:1627–1656</a:t>
            </a:r>
            <a:r>
              <a:rPr lang="nb-NO" sz="1100" dirty="0">
                <a:solidFill>
                  <a:srgbClr val="0094D8"/>
                </a:solidFill>
                <a:latin typeface="Frutiger 55 Roman"/>
                <a:cs typeface="Arial" pitchFamily="34" charset="0"/>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it-IT" dirty="0" smtClean="0"/>
              <a:t>Questionario ADAM</a:t>
            </a:r>
            <a:endParaRPr lang="it-IT" dirty="0"/>
          </a:p>
        </p:txBody>
      </p:sp>
      <p:sp>
        <p:nvSpPr>
          <p:cNvPr id="12291" name="Content Placeholder 2"/>
          <p:cNvSpPr>
            <a:spLocks noGrp="1"/>
          </p:cNvSpPr>
          <p:nvPr>
            <p:ph idx="1"/>
          </p:nvPr>
        </p:nvSpPr>
        <p:spPr/>
        <p:txBody>
          <a:bodyPr/>
          <a:lstStyle/>
          <a:p>
            <a:pPr lvl="0" algn="just"/>
            <a:r>
              <a:rPr lang="it-IT" dirty="0"/>
              <a:t>I ricercatori della St. Louis </a:t>
            </a:r>
            <a:r>
              <a:rPr lang="it-IT" dirty="0" err="1"/>
              <a:t>University</a:t>
            </a:r>
            <a:r>
              <a:rPr lang="it-IT" dirty="0"/>
              <a:t> hanno creato il questionario ADAM ( </a:t>
            </a:r>
            <a:r>
              <a:rPr lang="it-IT" dirty="0" err="1"/>
              <a:t>Androgen</a:t>
            </a:r>
            <a:r>
              <a:rPr lang="it-IT" dirty="0"/>
              <a:t> </a:t>
            </a:r>
            <a:r>
              <a:rPr lang="it-IT" dirty="0" err="1"/>
              <a:t>Deficiency</a:t>
            </a:r>
            <a:r>
              <a:rPr lang="it-IT" dirty="0"/>
              <a:t> in the </a:t>
            </a:r>
            <a:r>
              <a:rPr lang="it-IT" dirty="0" err="1"/>
              <a:t>Aging</a:t>
            </a:r>
            <a:r>
              <a:rPr lang="it-IT" dirty="0"/>
              <a:t> Male), che si è rivelato essere uno strumento altamente sensibile (88%) ma con bassa specificità (66%), principalmente a causa delle domande che identificano i pazienti affetti da depressione</a:t>
            </a:r>
          </a:p>
          <a:p>
            <a:pPr lvl="0" algn="just"/>
            <a:r>
              <a:rPr lang="it-IT" dirty="0"/>
              <a:t>Tuttavia, poiché molti uomini affetti da ipogonadismo non si rivolgono al medico, gli strumenti come il questionario ADAM possono essere utili per effettuare lo screening dei sintomi clinici </a:t>
            </a:r>
            <a:r>
              <a:rPr lang="it-IT" dirty="0" smtClean="0"/>
              <a:t>di ipogonadismo</a:t>
            </a:r>
            <a:endParaRPr lang="it-IT" dirty="0"/>
          </a:p>
          <a:p>
            <a:pPr algn="just"/>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it-IT" dirty="0" smtClean="0"/>
              <a:t>Questionario ADAM</a:t>
            </a:r>
            <a:endParaRPr lang="en-GB" dirty="0"/>
          </a:p>
        </p:txBody>
      </p:sp>
      <p:graphicFrame>
        <p:nvGraphicFramePr>
          <p:cNvPr id="1026" name="Object 2"/>
          <p:cNvGraphicFramePr>
            <a:graphicFrameLocks noGrp="1" noChangeAspect="1"/>
          </p:cNvGraphicFramePr>
          <p:nvPr>
            <p:ph sz="half" idx="1"/>
          </p:nvPr>
        </p:nvGraphicFramePr>
        <p:xfrm>
          <a:off x="900113" y="1670050"/>
          <a:ext cx="7621587" cy="2597150"/>
        </p:xfrm>
        <a:graphic>
          <a:graphicData uri="http://schemas.openxmlformats.org/presentationml/2006/ole">
            <p:oleObj spid="_x0000_s11280" name="Document" r:id="rId4" imgW="6191728" imgH="2110080" progId="Word.Document.8">
              <p:embed/>
            </p:oleObj>
          </a:graphicData>
        </a:graphic>
      </p:graphicFrame>
      <p:sp>
        <p:nvSpPr>
          <p:cNvPr id="1029" name="Rectangle 6"/>
          <p:cNvSpPr>
            <a:spLocks noGrp="1" noChangeArrowheads="1"/>
          </p:cNvSpPr>
          <p:nvPr>
            <p:ph type="body" sz="half" idx="2"/>
          </p:nvPr>
        </p:nvSpPr>
        <p:spPr>
          <a:xfrm>
            <a:off x="593952" y="4518757"/>
            <a:ext cx="8099425" cy="999112"/>
          </a:xfrm>
        </p:spPr>
        <p:txBody>
          <a:bodyPr/>
          <a:lstStyle/>
          <a:p>
            <a:pPr>
              <a:buClr>
                <a:srgbClr val="4FA735"/>
              </a:buClr>
            </a:pPr>
            <a:r>
              <a:rPr lang="it-IT" b="1" dirty="0" smtClean="0"/>
              <a:t>Il questionario è da considerarsi positivo in presenza di un </a:t>
            </a:r>
            <a:r>
              <a:rPr lang="it-IT" sz="2800" b="1" i="1" dirty="0" smtClean="0"/>
              <a:t>sì </a:t>
            </a:r>
            <a:r>
              <a:rPr lang="it-IT" b="1" dirty="0" smtClean="0"/>
              <a:t>alle riposte </a:t>
            </a:r>
            <a:r>
              <a:rPr lang="it-IT" b="1" dirty="0" smtClean="0"/>
              <a:t>1 </a:t>
            </a:r>
            <a:r>
              <a:rPr lang="it-IT" b="1" dirty="0" smtClean="0"/>
              <a:t>o 7 o a 3 domande</a:t>
            </a:r>
            <a:endParaRPr lang="en-GB" b="1" dirty="0" smtClean="0"/>
          </a:p>
        </p:txBody>
      </p:sp>
      <p:sp>
        <p:nvSpPr>
          <p:cNvPr id="13" name="Rectangle 12"/>
          <p:cNvSpPr/>
          <p:nvPr/>
        </p:nvSpPr>
        <p:spPr>
          <a:xfrm>
            <a:off x="603073" y="1622424"/>
            <a:ext cx="8090303" cy="2711451"/>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Riassunto</a:t>
            </a:r>
            <a:endParaRPr lang="en-GB" dirty="0"/>
          </a:p>
        </p:txBody>
      </p:sp>
      <p:sp>
        <p:nvSpPr>
          <p:cNvPr id="3" name="Content Placeholder 2"/>
          <p:cNvSpPr>
            <a:spLocks noGrp="1"/>
          </p:cNvSpPr>
          <p:nvPr>
            <p:ph idx="1"/>
          </p:nvPr>
        </p:nvSpPr>
        <p:spPr/>
        <p:txBody>
          <a:bodyPr/>
          <a:lstStyle/>
          <a:p>
            <a:pPr lvl="0" algn="just"/>
            <a:r>
              <a:rPr lang="it-IT" dirty="0"/>
              <a:t>È chiaro che l’</a:t>
            </a:r>
            <a:r>
              <a:rPr lang="it-IT" dirty="0" err="1"/>
              <a:t>ipogonadismo</a:t>
            </a:r>
            <a:r>
              <a:rPr lang="it-IT" dirty="0"/>
              <a:t> non viene curato efficacemente</a:t>
            </a:r>
          </a:p>
          <a:p>
            <a:pPr lvl="0" algn="just"/>
            <a:r>
              <a:rPr lang="it-IT" dirty="0"/>
              <a:t>Lo screening deve essere effettuato su certe popolazioni in conformità con le raccomandazioni, come ad esempio:</a:t>
            </a:r>
          </a:p>
          <a:p>
            <a:pPr lvl="0" algn="just">
              <a:buNone/>
            </a:pPr>
            <a:r>
              <a:rPr lang="it-IT" dirty="0" smtClean="0"/>
              <a:t>	- Pazienti </a:t>
            </a:r>
            <a:r>
              <a:rPr lang="it-IT" dirty="0"/>
              <a:t>nuovi con disfunzione erettile</a:t>
            </a:r>
          </a:p>
          <a:p>
            <a:pPr lvl="0" algn="just">
              <a:buNone/>
            </a:pPr>
            <a:r>
              <a:rPr lang="it-IT" smtClean="0"/>
              <a:t>	- Condizioni </a:t>
            </a:r>
            <a:r>
              <a:rPr lang="it-IT" dirty="0"/>
              <a:t>cliniche associate alla </a:t>
            </a:r>
            <a:r>
              <a:rPr lang="it-IT" dirty="0" err="1"/>
              <a:t>insulino</a:t>
            </a:r>
            <a:r>
              <a:rPr lang="it-IT" dirty="0"/>
              <a:t> resistenza (obesità, diabete di tipo 2 e sindrome metabolica)</a:t>
            </a:r>
          </a:p>
          <a:p>
            <a:pPr lvl="0" algn="just"/>
            <a:r>
              <a:rPr lang="it-IT" dirty="0"/>
              <a:t>I questionari possono essere utili per aprire il dialogo col paziente</a:t>
            </a:r>
          </a:p>
          <a:p>
            <a:pPr algn="just"/>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Mens health school">
      <a:dk1>
        <a:srgbClr val="0094D8"/>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TotalTime>
  <Words>1409</Words>
  <Application>Microsoft Office PowerPoint</Application>
  <PresentationFormat>Presentazione su schermo (4:3)</PresentationFormat>
  <Paragraphs>178</Paragraphs>
  <Slides>12</Slides>
  <Notes>6</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12</vt:i4>
      </vt:variant>
    </vt:vector>
  </HeadingPairs>
  <TitlesOfParts>
    <vt:vector size="14" baseType="lpstr">
      <vt:lpstr>Office Theme</vt:lpstr>
      <vt:lpstr>Documento di Microsoft Office Word 97 - 2003</vt:lpstr>
      <vt:lpstr>Diapositiva 1</vt:lpstr>
      <vt:lpstr>L’ipogonadismo maschile  è sottotrattato?</vt:lpstr>
      <vt:lpstr>Raccomandazioni per screening per ipogonadismo</vt:lpstr>
      <vt:lpstr>Utilità dello screening</vt:lpstr>
      <vt:lpstr>Studio EMAS : criteri basati sull’evidenza per l’identificazione di LOH  </vt:lpstr>
      <vt:lpstr>Screening per comorbilità</vt:lpstr>
      <vt:lpstr>Condizioni con alta prevalenza di bassi livelli di testosterone: screening raccomandato</vt:lpstr>
      <vt:lpstr>Misure di screening</vt:lpstr>
      <vt:lpstr>Questionari</vt:lpstr>
      <vt:lpstr>Questionario ADAM</vt:lpstr>
      <vt:lpstr>Questionario ADAM</vt:lpstr>
      <vt:lpstr>Riassunto</vt:lpstr>
    </vt:vector>
  </TitlesOfParts>
  <Company>RAPP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RAPP IT</dc:creator>
  <cp:lastModifiedBy>Paola</cp:lastModifiedBy>
  <cp:revision>166</cp:revision>
  <dcterms:created xsi:type="dcterms:W3CDTF">2011-08-22T16:46:47Z</dcterms:created>
  <dcterms:modified xsi:type="dcterms:W3CDTF">2012-07-19T10:38:04Z</dcterms:modified>
</cp:coreProperties>
</file>