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350" r:id="rId2"/>
    <p:sldId id="351" r:id="rId3"/>
    <p:sldId id="398" r:id="rId4"/>
    <p:sldId id="353" r:id="rId5"/>
    <p:sldId id="354" r:id="rId6"/>
    <p:sldId id="355" r:id="rId7"/>
    <p:sldId id="356" r:id="rId8"/>
    <p:sldId id="372" r:id="rId9"/>
    <p:sldId id="373" r:id="rId10"/>
    <p:sldId id="374" r:id="rId11"/>
    <p:sldId id="400" r:id="rId12"/>
    <p:sldId id="376" r:id="rId13"/>
    <p:sldId id="377" r:id="rId14"/>
    <p:sldId id="378" r:id="rId15"/>
    <p:sldId id="379" r:id="rId16"/>
    <p:sldId id="380" r:id="rId17"/>
    <p:sldId id="381" r:id="rId18"/>
    <p:sldId id="382" r:id="rId19"/>
    <p:sldId id="383" r:id="rId20"/>
    <p:sldId id="384" r:id="rId21"/>
    <p:sldId id="385" r:id="rId2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mn-cs"/>
      </a:defRPr>
    </a:lvl1pPr>
    <a:lvl2pPr marL="457200" algn="l" defTabSz="457200" rtl="0" fontAlgn="base">
      <a:spcBef>
        <a:spcPct val="0"/>
      </a:spcBef>
      <a:spcAft>
        <a:spcPct val="0"/>
      </a:spcAft>
      <a:defRPr kern="1200">
        <a:solidFill>
          <a:schemeClr val="tx1"/>
        </a:solidFill>
        <a:latin typeface="Arial" pitchFamily="34" charset="0"/>
        <a:ea typeface="+mn-ea"/>
        <a:cs typeface="+mn-cs"/>
      </a:defRPr>
    </a:lvl2pPr>
    <a:lvl3pPr marL="914400" algn="l" defTabSz="457200" rtl="0" fontAlgn="base">
      <a:spcBef>
        <a:spcPct val="0"/>
      </a:spcBef>
      <a:spcAft>
        <a:spcPct val="0"/>
      </a:spcAft>
      <a:defRPr kern="1200">
        <a:solidFill>
          <a:schemeClr val="tx1"/>
        </a:solidFill>
        <a:latin typeface="Arial" pitchFamily="34" charset="0"/>
        <a:ea typeface="+mn-ea"/>
        <a:cs typeface="+mn-cs"/>
      </a:defRPr>
    </a:lvl3pPr>
    <a:lvl4pPr marL="1371600" algn="l" defTabSz="457200" rtl="0" fontAlgn="base">
      <a:spcBef>
        <a:spcPct val="0"/>
      </a:spcBef>
      <a:spcAft>
        <a:spcPct val="0"/>
      </a:spcAft>
      <a:defRPr kern="1200">
        <a:solidFill>
          <a:schemeClr val="tx1"/>
        </a:solidFill>
        <a:latin typeface="Arial" pitchFamily="34" charset="0"/>
        <a:ea typeface="+mn-ea"/>
        <a:cs typeface="+mn-cs"/>
      </a:defRPr>
    </a:lvl4pPr>
    <a:lvl5pPr marL="1828800" algn="l" defTabSz="457200"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A735"/>
    <a:srgbClr val="0094D8"/>
    <a:srgbClr val="98DEF8"/>
    <a:srgbClr val="00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86" autoAdjust="0"/>
    <p:restoredTop sz="90145" autoAdjust="0"/>
  </p:normalViewPr>
  <p:slideViewPr>
    <p:cSldViewPr snapToGrid="0" snapToObjects="1" showGuides="1">
      <p:cViewPr>
        <p:scale>
          <a:sx n="64" d="100"/>
          <a:sy n="64" d="100"/>
        </p:scale>
        <p:origin x="-2358" y="-408"/>
      </p:cViewPr>
      <p:guideLst>
        <p:guide orient="horz" pos="2153"/>
        <p:guide orient="horz" pos="460"/>
        <p:guide orient="horz" pos="1038"/>
        <p:guide orient="horz" pos="4016"/>
        <p:guide orient="horz" pos="3758"/>
        <p:guide orient="horz" pos="2391"/>
        <p:guide pos="2880"/>
        <p:guide pos="377"/>
        <p:guide pos="5483"/>
        <p:guide pos="5014"/>
        <p:guide pos="71"/>
      </p:guideLst>
    </p:cSldViewPr>
  </p:slideViewPr>
  <p:outlineViewPr>
    <p:cViewPr>
      <p:scale>
        <a:sx n="33" d="100"/>
        <a:sy n="33" d="100"/>
      </p:scale>
      <p:origin x="0" y="21894"/>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BD0D9A-4BCE-4B3B-AC18-E43416476AC7}" type="datetimeFigureOut">
              <a:rPr lang="it-IT" smtClean="0"/>
              <a:pPr/>
              <a:t>19/07/2012</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CA20C6C-65C4-4B5F-8547-5D194681259B}" type="slidenum">
              <a:rPr lang="it-IT" smtClean="0"/>
              <a:pPr/>
              <a:t>‹N›</a:t>
            </a:fld>
            <a:endParaRPr lang="it-IT"/>
          </a:p>
        </p:txBody>
      </p:sp>
    </p:spTree>
    <p:extLst>
      <p:ext uri="{BB962C8B-B14F-4D97-AF65-F5344CB8AC3E}">
        <p14:creationId xmlns:p14="http://schemas.microsoft.com/office/powerpoint/2010/main" xmlns="" val="3486646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68D960C-A77E-4769-9E2F-42607B010410}" type="datetimeFigureOut">
              <a:rPr lang="en-US"/>
              <a:pPr>
                <a:defRPr/>
              </a:pPr>
              <a:t>7/19/2012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223D4E0-9C13-4F34-BADE-73F6E8394F4D}" type="slidenum">
              <a:rPr lang="en-US"/>
              <a:pPr>
                <a:defRPr/>
              </a:pPr>
              <a:t>‹N›</a:t>
            </a:fld>
            <a:endParaRPr lang="en-US"/>
          </a:p>
        </p:txBody>
      </p:sp>
    </p:spTree>
    <p:extLst>
      <p:ext uri="{BB962C8B-B14F-4D97-AF65-F5344CB8AC3E}">
        <p14:creationId xmlns:p14="http://schemas.microsoft.com/office/powerpoint/2010/main" xmlns="" val="27267943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39F9158-6E7E-4709-AF9C-9B1188A847F4}" type="slidenum">
              <a:rPr lang="fr-FR" smtClean="0"/>
              <a:pPr/>
              <a:t>2</a:t>
            </a:fld>
            <a:endParaRPr lang="fr-FR" smtClean="0"/>
          </a:p>
        </p:txBody>
      </p:sp>
      <p:sp>
        <p:nvSpPr>
          <p:cNvPr id="59395" name="Rectangle 3"/>
          <p:cNvSpPr>
            <a:spLocks noGrp="1" noChangeArrowheads="1"/>
          </p:cNvSpPr>
          <p:nvPr>
            <p:ph type="body" idx="1"/>
          </p:nvPr>
        </p:nvSpPr>
        <p:spPr bwMode="auto"/>
        <p:txBody>
          <a:bodyPr wrap="square" numCol="1" anchor="t" anchorCtr="0" compatLnSpc="1">
            <a:prstTxWarp prst="textNoShape">
              <a:avLst/>
            </a:prstTxWarp>
          </a:bodyPr>
          <a:lstStyle/>
          <a:p>
            <a:pPr eaLnBrk="1" fontAlgn="auto" hangingPunct="1">
              <a:spcBef>
                <a:spcPts val="0"/>
              </a:spcBef>
              <a:spcAft>
                <a:spcPts val="0"/>
              </a:spcAft>
              <a:defRPr/>
            </a:pPr>
            <a:r>
              <a:rPr lang="en-GB" dirty="0" smtClean="0"/>
              <a:t>Hypogonadism is the inadequate function of the testis</a:t>
            </a:r>
          </a:p>
          <a:p>
            <a:pPr eaLnBrk="1" fontAlgn="auto" hangingPunct="1">
              <a:spcBef>
                <a:spcPts val="0"/>
              </a:spcBef>
              <a:spcAft>
                <a:spcPts val="0"/>
              </a:spcAft>
              <a:defRPr/>
            </a:pPr>
            <a:r>
              <a:rPr lang="en-GB" dirty="0" smtClean="0"/>
              <a:t>Hypogonadism can include (isolated) dysfunction of</a:t>
            </a:r>
          </a:p>
          <a:p>
            <a:pPr lvl="1" eaLnBrk="1" fontAlgn="auto" hangingPunct="1">
              <a:spcBef>
                <a:spcPts val="0"/>
              </a:spcBef>
              <a:spcAft>
                <a:spcPts val="0"/>
              </a:spcAft>
              <a:defRPr/>
            </a:pPr>
            <a:r>
              <a:rPr lang="en-GB" dirty="0" smtClean="0"/>
              <a:t>endocrine functions of testis (androgen production)</a:t>
            </a:r>
          </a:p>
          <a:p>
            <a:pPr lvl="1" eaLnBrk="1" fontAlgn="auto" hangingPunct="1">
              <a:spcBef>
                <a:spcPts val="0"/>
              </a:spcBef>
              <a:spcAft>
                <a:spcPts val="0"/>
              </a:spcAft>
              <a:defRPr/>
            </a:pPr>
            <a:r>
              <a:rPr lang="en-GB" dirty="0" smtClean="0"/>
              <a:t>or exocrine functions (sperm production)</a:t>
            </a:r>
          </a:p>
          <a:p>
            <a:pPr lvl="1" eaLnBrk="1" fontAlgn="auto" hangingPunct="1">
              <a:spcBef>
                <a:spcPts val="0"/>
              </a:spcBef>
              <a:spcAft>
                <a:spcPts val="0"/>
              </a:spcAft>
              <a:defRPr/>
            </a:pPr>
            <a:r>
              <a:rPr lang="en-GB" dirty="0" smtClean="0"/>
              <a:t>or a combination of both</a:t>
            </a:r>
          </a:p>
          <a:p>
            <a:pPr eaLnBrk="1" fontAlgn="auto" hangingPunct="1">
              <a:spcBef>
                <a:spcPts val="0"/>
              </a:spcBef>
              <a:spcAft>
                <a:spcPts val="0"/>
              </a:spcAft>
              <a:defRPr/>
            </a:pPr>
            <a:r>
              <a:rPr lang="en-GB" dirty="0" smtClean="0"/>
              <a:t> The testes perform a number of functions in the development and maintenance of male characteristics and reproduction The production of endocrine and paracrine hormones (e.g. testosterone, Müllerian inhibiting hormone) which are necessary in utero for sexual differentiation;  The production of mature sperm (spermatogenesis) which are required to fertilize an egg cell; the synthesis and secretion of steroid hormones (androgens) which are needed for sexual maturation, </a:t>
            </a:r>
            <a:r>
              <a:rPr lang="en-GB" dirty="0" err="1" smtClean="0"/>
              <a:t>virilization</a:t>
            </a:r>
            <a:r>
              <a:rPr lang="en-GB" dirty="0" smtClean="0"/>
              <a:t>, the expression of male behaviour as well as anabolic effects The production of other, non-steroidal hormones (inhibin, activin) which influence the dynamic feedback control system to the hypothalamus and pituitary gland.</a:t>
            </a:r>
          </a:p>
          <a:p>
            <a:pPr eaLnBrk="1" fontAlgn="auto" hangingPunct="1">
              <a:spcBef>
                <a:spcPts val="0"/>
              </a:spcBef>
              <a:spcAft>
                <a:spcPts val="0"/>
              </a:spcAft>
              <a:buFont typeface="Arial" pitchFamily="34" charset="0"/>
              <a:buNone/>
              <a:defRPr/>
            </a:pPr>
            <a:endParaRPr lang="en-GB" dirty="0" smtClean="0"/>
          </a:p>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nl-NL" dirty="0" smtClean="0"/>
              <a:t>Bhasin S et al. J Clin Endocrinol Metab. 2010; 1:1995 – 2010</a:t>
            </a:r>
          </a:p>
          <a:p>
            <a:pPr marL="228600" indent="-228600" eaLnBrk="1" fontAlgn="auto" hangingPunct="1">
              <a:spcBef>
                <a:spcPts val="0"/>
              </a:spcBef>
              <a:spcAft>
                <a:spcPts val="0"/>
              </a:spcAft>
              <a:buFont typeface="+mj-lt"/>
              <a:buAutoNum type="arabicPeriod"/>
              <a:defRPr/>
            </a:pPr>
            <a:r>
              <a:rPr lang="nl-NL" dirty="0" smtClean="0"/>
              <a:t>Wang C  et al. Aging Male. 2009; 12(1):5– 12) </a:t>
            </a:r>
          </a:p>
          <a:p>
            <a:pPr eaLnBrk="1" fontAlgn="auto" hangingPunct="1">
              <a:spcBef>
                <a:spcPts val="0"/>
              </a:spcBef>
              <a:spcAft>
                <a:spcPts val="0"/>
              </a:spcAft>
              <a:buFont typeface="Arial" pitchFamily="34" charset="0"/>
              <a:buNone/>
              <a:defRPr/>
            </a:pPr>
            <a:endParaRPr lang="en-GB" dirty="0" smtClean="0"/>
          </a:p>
        </p:txBody>
      </p:sp>
      <p:sp>
        <p:nvSpPr>
          <p:cNvPr id="56324"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p:txBody>
          <a:bodyPr wrap="square" numCol="1" anchor="t" anchorCtr="0" compatLnSpc="1">
            <a:prstTxWarp prst="textNoShape">
              <a:avLst/>
            </a:prstTxWarp>
          </a:bodyPr>
          <a:lstStyle/>
          <a:p>
            <a:pPr eaLnBrk="1" fontAlgn="auto" hangingPunct="1">
              <a:spcBef>
                <a:spcPct val="0"/>
              </a:spcBef>
              <a:spcAft>
                <a:spcPts val="0"/>
              </a:spcAft>
              <a:defRPr/>
            </a:pPr>
            <a:r>
              <a:rPr lang="en-GB" b="1" dirty="0" smtClean="0"/>
              <a:t>Notes</a:t>
            </a:r>
          </a:p>
          <a:p>
            <a:pPr eaLnBrk="1" fontAlgn="auto" hangingPunct="1">
              <a:spcBef>
                <a:spcPct val="0"/>
              </a:spcBef>
              <a:spcAft>
                <a:spcPts val="0"/>
              </a:spcAft>
              <a:defRPr/>
            </a:pPr>
            <a:r>
              <a:rPr lang="en-GB" dirty="0" smtClean="0"/>
              <a:t>Hypogonadism/testosterone deficiency (TD) affects approximately 30% of men aged 40 -79 years and its prevalence is associate with aging. The reported prevalence  values differ between studies due to  differences in data collection and/or diagnostic criteria used; </a:t>
            </a:r>
            <a:r>
              <a:rPr lang="en-GB" dirty="0" err="1" smtClean="0"/>
              <a:t>Traish</a:t>
            </a:r>
            <a:r>
              <a:rPr lang="en-GB" dirty="0" smtClean="0"/>
              <a:t> A, et al  Am J Med 2011; 124:578 –587. p587)</a:t>
            </a:r>
          </a:p>
          <a:p>
            <a:pPr eaLnBrk="1" fontAlgn="auto" hangingPunct="1">
              <a:spcBef>
                <a:spcPct val="0"/>
              </a:spcBef>
              <a:spcAft>
                <a:spcPts val="0"/>
              </a:spcAft>
              <a:defRPr/>
            </a:pPr>
            <a:endParaRPr lang="en-GB" dirty="0" smtClean="0"/>
          </a:p>
          <a:p>
            <a:pPr eaLnBrk="1" fontAlgn="auto" hangingPunct="1">
              <a:spcBef>
                <a:spcPct val="0"/>
              </a:spcBef>
              <a:spcAft>
                <a:spcPts val="0"/>
              </a:spcAft>
              <a:defRPr/>
            </a:pPr>
            <a:r>
              <a:rPr lang="en-GB" dirty="0" smtClean="0"/>
              <a:t>More details of  PDS prevalence in the HIM and BLSA studies are given on next two slides</a:t>
            </a:r>
          </a:p>
          <a:p>
            <a:pPr eaLnBrk="1" fontAlgn="auto" hangingPunct="1">
              <a:spcBef>
                <a:spcPct val="0"/>
              </a:spcBef>
              <a:spcAft>
                <a:spcPts val="0"/>
              </a:spcAft>
              <a:defRPr/>
            </a:pPr>
            <a:endParaRPr lang="en-GB" dirty="0" smtClean="0"/>
          </a:p>
          <a:p>
            <a:pPr eaLnBrk="1" fontAlgn="auto" hangingPunct="1">
              <a:spcBef>
                <a:spcPct val="0"/>
              </a:spcBef>
              <a:spcAft>
                <a:spcPts val="0"/>
              </a:spcAft>
              <a:buFont typeface="Arial" pitchFamily="34" charset="0"/>
              <a:buNone/>
              <a:defRPr/>
            </a:pPr>
            <a:r>
              <a:rPr lang="en-GB" b="1" dirty="0" smtClean="0"/>
              <a:t>References for slide</a:t>
            </a:r>
          </a:p>
          <a:p>
            <a:pPr marL="228600" indent="-228600" eaLnBrk="1" fontAlgn="auto" hangingPunct="1">
              <a:spcBef>
                <a:spcPct val="0"/>
              </a:spcBef>
              <a:spcAft>
                <a:spcPts val="0"/>
              </a:spcAft>
              <a:buFont typeface="+mj-lt"/>
              <a:buAutoNum type="arabicPeriod"/>
              <a:defRPr/>
            </a:pPr>
            <a:r>
              <a:rPr lang="en-GB" dirty="0" smtClean="0"/>
              <a:t>Mulligan T et al. </a:t>
            </a:r>
            <a:r>
              <a:rPr lang="en-GB" i="1" dirty="0" err="1" smtClean="0"/>
              <a:t>Int</a:t>
            </a:r>
            <a:r>
              <a:rPr lang="en-GB" i="1" dirty="0" smtClean="0"/>
              <a:t> J </a:t>
            </a:r>
            <a:r>
              <a:rPr lang="en-GB" i="1" dirty="0" err="1" smtClean="0"/>
              <a:t>Clin</a:t>
            </a:r>
            <a:r>
              <a:rPr lang="en-GB" i="1" dirty="0" smtClean="0"/>
              <a:t> </a:t>
            </a:r>
            <a:r>
              <a:rPr lang="en-GB" i="1" dirty="0" err="1" smtClean="0"/>
              <a:t>Pract</a:t>
            </a:r>
            <a:r>
              <a:rPr lang="en-GB" dirty="0" smtClean="0"/>
              <a:t>. 2006;60:762-769</a:t>
            </a:r>
          </a:p>
          <a:p>
            <a:pPr marL="228600" indent="-228600" eaLnBrk="1" fontAlgn="auto" hangingPunct="1">
              <a:spcBef>
                <a:spcPct val="0"/>
              </a:spcBef>
              <a:spcAft>
                <a:spcPts val="0"/>
              </a:spcAft>
              <a:buFont typeface="+mj-lt"/>
              <a:buAutoNum type="arabicPeriod"/>
              <a:defRPr/>
            </a:pPr>
            <a:r>
              <a:rPr lang="en-GB" dirty="0" smtClean="0"/>
              <a:t>Harman SM et al.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a:t>
            </a:r>
            <a:r>
              <a:rPr lang="en-GB" dirty="0" smtClean="0"/>
              <a:t>. 2001; 86(2): 724-731</a:t>
            </a:r>
          </a:p>
          <a:p>
            <a:pPr marL="228600" indent="-228600" eaLnBrk="1" fontAlgn="auto" hangingPunct="1">
              <a:spcBef>
                <a:spcPct val="0"/>
              </a:spcBef>
              <a:spcAft>
                <a:spcPts val="0"/>
              </a:spcAft>
              <a:buFont typeface="+mj-lt"/>
              <a:buAutoNum type="arabicPeriod"/>
              <a:defRPr/>
            </a:pPr>
            <a:r>
              <a:rPr lang="en-GB" dirty="0" err="1" smtClean="0"/>
              <a:t>Araujo</a:t>
            </a:r>
            <a:r>
              <a:rPr lang="en-GB" dirty="0" smtClean="0"/>
              <a:t> AB et al.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a:t>
            </a:r>
            <a:r>
              <a:rPr lang="en-GB" dirty="0" smtClean="0"/>
              <a:t>. 2007;92: 4241–4247</a:t>
            </a:r>
          </a:p>
          <a:p>
            <a:pPr marL="228600" indent="-228600" eaLnBrk="1" fontAlgn="auto" hangingPunct="1">
              <a:spcBef>
                <a:spcPct val="0"/>
              </a:spcBef>
              <a:spcAft>
                <a:spcPts val="0"/>
              </a:spcAft>
              <a:buFont typeface="+mj-lt"/>
              <a:buAutoNum type="arabicPeriod"/>
              <a:defRPr/>
            </a:pPr>
            <a:r>
              <a:rPr lang="en-GB" dirty="0" err="1" smtClean="0"/>
              <a:t>Araujo</a:t>
            </a:r>
            <a:r>
              <a:rPr lang="en-GB" dirty="0" smtClean="0"/>
              <a:t> AB et al.</a:t>
            </a:r>
            <a:r>
              <a:rPr lang="en-GB" i="1" dirty="0" smtClean="0"/>
              <a:t> J </a:t>
            </a:r>
            <a:r>
              <a:rPr lang="en-GB" i="1" dirty="0" err="1" smtClean="0"/>
              <a:t>Clin</a:t>
            </a:r>
            <a:r>
              <a:rPr lang="en-GB" i="1" dirty="0" smtClean="0"/>
              <a:t> </a:t>
            </a:r>
            <a:r>
              <a:rPr lang="en-GB" i="1" dirty="0" err="1" smtClean="0"/>
              <a:t>Endocrinol</a:t>
            </a:r>
            <a:r>
              <a:rPr lang="en-GB" i="1" dirty="0" smtClean="0"/>
              <a:t> </a:t>
            </a:r>
            <a:r>
              <a:rPr lang="en-GB" i="1" dirty="0" err="1" smtClean="0"/>
              <a:t>Metab</a:t>
            </a:r>
            <a:r>
              <a:rPr lang="en-GB" dirty="0" smtClean="0"/>
              <a:t>. 2004:89; 5920 – 5926</a:t>
            </a:r>
          </a:p>
          <a:p>
            <a:pPr marL="228600" indent="-228600" eaLnBrk="1" fontAlgn="auto" hangingPunct="1">
              <a:spcBef>
                <a:spcPct val="0"/>
              </a:spcBef>
              <a:spcAft>
                <a:spcPts val="0"/>
              </a:spcAft>
              <a:buFont typeface="+mj-lt"/>
              <a:buAutoNum type="arabicPeriod"/>
              <a:defRPr/>
            </a:pPr>
            <a:r>
              <a:rPr lang="en-GB" dirty="0" smtClean="0"/>
              <a:t>Heinemann LA. </a:t>
            </a:r>
            <a:r>
              <a:rPr lang="en-GB" i="1" dirty="0" smtClean="0"/>
              <a:t>Aging Male</a:t>
            </a:r>
            <a:r>
              <a:rPr lang="en-GB" dirty="0" smtClean="0"/>
              <a:t>. 2001;4;14 –22. </a:t>
            </a:r>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4450698-263C-4AF6-B2A0-2B483258F41C}" type="slidenum">
              <a:rPr lang="en-GB" smtClean="0"/>
              <a:pPr/>
              <a:t>5</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3F150B9-B6D7-43C2-8722-9975AD834C7B}" type="slidenum">
              <a:rPr lang="fr-FR" smtClean="0"/>
              <a:pPr/>
              <a:t>6</a:t>
            </a:fld>
            <a:endParaRPr lang="fr-FR" smtClean="0"/>
          </a:p>
        </p:txBody>
      </p:sp>
      <p:sp>
        <p:nvSpPr>
          <p:cNvPr id="105476" name="Rectangle 3"/>
          <p:cNvSpPr>
            <a:spLocks noGrp="1" noChangeArrowheads="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defRPr/>
            </a:pPr>
            <a:r>
              <a:rPr lang="en-GB" b="1" dirty="0" smtClean="0"/>
              <a:t> </a:t>
            </a:r>
            <a:r>
              <a:rPr lang="en-GB" dirty="0" smtClean="0"/>
              <a:t>The Hypogonadism in Males study estimated the prevalence of hypogonadism [total testosterone (TT) &lt;300ng/dL] in men aged 45 years visiting primary care practices in the United States. A blood sample was obtained between 8 AM and noon and assayed for TT, free testosterone (FT) and bioavailable testosterone (BAT).  </a:t>
            </a:r>
          </a:p>
          <a:p>
            <a:pPr eaLnBrk="1" fontAlgn="auto" hangingPunct="1">
              <a:spcBef>
                <a:spcPts val="0"/>
              </a:spcBef>
              <a:spcAft>
                <a:spcPts val="0"/>
              </a:spcAft>
              <a:defRPr/>
            </a:pPr>
            <a:r>
              <a:rPr lang="en-GB" dirty="0" smtClean="0"/>
              <a:t>Of 2,165 patients, 836 were hypogonadal, with 80 (9.6%) receiving testosterone </a:t>
            </a:r>
          </a:p>
          <a:p>
            <a:pPr eaLnBrk="1" fontAlgn="auto" hangingPunct="1">
              <a:spcBef>
                <a:spcPts val="0"/>
              </a:spcBef>
              <a:spcAft>
                <a:spcPts val="0"/>
              </a:spcAft>
              <a:defRPr/>
            </a:pPr>
            <a:r>
              <a:rPr lang="en-GB" dirty="0" smtClean="0"/>
              <a:t>Crude prevalence rate of hypogonadism was 38.7%. Similar trends were observed for FT and BAT. </a:t>
            </a:r>
          </a:p>
          <a:p>
            <a:pPr eaLnBrk="1" fontAlgn="auto" hangingPunct="1">
              <a:spcBef>
                <a:spcPts val="0"/>
              </a:spcBef>
              <a:spcAft>
                <a:spcPts val="0"/>
              </a:spcAft>
              <a:defRPr/>
            </a:pPr>
            <a:r>
              <a:rPr lang="en-GB" dirty="0" smtClean="0"/>
              <a:t>Among men not receiving testosterone, 756 (36.3%) were hypogonadal; odds ratios for having hypogonadism were significantly higher in men with hypertension (1.84), hyperlipidaemia (1.47), diabetes (2.09), obesity (2.38), prostate disease (1.29) and asthma or chronic obstructive pulmonary disease (1.40) than in men without these conditions.</a:t>
            </a:r>
          </a:p>
          <a:p>
            <a:pPr eaLnBrk="1" fontAlgn="auto" hangingPunct="1">
              <a:spcBef>
                <a:spcPts val="0"/>
              </a:spcBef>
              <a:spcAft>
                <a:spcPts val="0"/>
              </a:spcAft>
              <a:buFont typeface="Arial" pitchFamily="34" charset="0"/>
              <a:buNone/>
              <a:defRPr/>
            </a:pPr>
            <a:endParaRPr lang="fr-FR" b="1" dirty="0" smtClean="0"/>
          </a:p>
          <a:p>
            <a:pPr eaLnBrk="1" fontAlgn="auto" hangingPunct="1">
              <a:spcBef>
                <a:spcPts val="0"/>
              </a:spcBef>
              <a:spcAft>
                <a:spcPts val="0"/>
              </a:spcAft>
              <a:buFont typeface="Arial" pitchFamily="34" charset="0"/>
              <a:buNone/>
              <a:defRPr/>
            </a:pPr>
            <a:r>
              <a:rPr lang="fr-FR" b="1" dirty="0" err="1" smtClean="0"/>
              <a:t>Reference</a:t>
            </a:r>
            <a:endParaRPr lang="fr-FR" b="1" dirty="0" smtClean="0"/>
          </a:p>
          <a:p>
            <a:pPr marL="228600" indent="-228600" eaLnBrk="1" fontAlgn="auto" hangingPunct="1">
              <a:spcBef>
                <a:spcPts val="0"/>
              </a:spcBef>
              <a:spcAft>
                <a:spcPts val="0"/>
              </a:spcAft>
              <a:buFont typeface="+mj-lt"/>
              <a:buAutoNum type="arabicPeriod"/>
              <a:defRPr/>
            </a:pPr>
            <a:r>
              <a:rPr lang="fr-FR" dirty="0" smtClean="0"/>
              <a:t>Mulligan T et al. </a:t>
            </a:r>
            <a:r>
              <a:rPr lang="fr-FR" i="1" dirty="0" smtClean="0"/>
              <a:t>Int J Clin </a:t>
            </a:r>
            <a:r>
              <a:rPr lang="fr-FR" i="1" dirty="0" err="1" smtClean="0"/>
              <a:t>Pract</a:t>
            </a:r>
            <a:r>
              <a:rPr lang="fr-FR" dirty="0" smtClean="0"/>
              <a:t>. 2006;60:762-769</a:t>
            </a:r>
          </a:p>
          <a:p>
            <a:pPr eaLnBrk="1" fontAlgn="auto" hangingPunct="1">
              <a:spcBef>
                <a:spcPts val="0"/>
              </a:spcBef>
              <a:spcAft>
                <a:spcPts val="0"/>
              </a:spcAft>
              <a:defRPr/>
            </a:pPr>
            <a:endParaRPr lang="en-GB" dirty="0" smtClean="0"/>
          </a:p>
        </p:txBody>
      </p:sp>
      <p:sp>
        <p:nvSpPr>
          <p:cNvPr id="59396"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2BB7656-C4FB-49C8-A694-17FD2BD8D946}" type="slidenum">
              <a:rPr lang="fr-FR" smtClean="0"/>
              <a:pPr/>
              <a:t>7</a:t>
            </a:fld>
            <a:endParaRPr lang="fr-FR" smtClean="0"/>
          </a:p>
        </p:txBody>
      </p:sp>
      <p:sp>
        <p:nvSpPr>
          <p:cNvPr id="106500" name="Rectangle 3"/>
          <p:cNvSpPr>
            <a:spLocks noGrp="1" noChangeArrowheads="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defRPr/>
            </a:pPr>
            <a:r>
              <a:rPr lang="en-GB" dirty="0" smtClean="0"/>
              <a:t>These findings are results of the BLSA (Baltimore Longitudinal Study of Aging) in contrast to the previous slide, this study looks at a general population. </a:t>
            </a:r>
          </a:p>
          <a:p>
            <a:pPr eaLnBrk="1" fontAlgn="auto" hangingPunct="1">
              <a:spcBef>
                <a:spcPts val="0"/>
              </a:spcBef>
              <a:spcAft>
                <a:spcPts val="0"/>
              </a:spcAft>
              <a:defRPr/>
            </a:pPr>
            <a:r>
              <a:rPr lang="en-GB" dirty="0" smtClean="0"/>
              <a:t>Measured T and sex hormone-binding globulin (SHBG), by RIA, in stored samples from 890 men in the Baltimore Longitudinal Study on Aging.</a:t>
            </a:r>
          </a:p>
          <a:p>
            <a:pPr eaLnBrk="1" fontAlgn="auto" hangingPunct="1">
              <a:spcBef>
                <a:spcPts val="0"/>
              </a:spcBef>
              <a:spcAft>
                <a:spcPts val="0"/>
              </a:spcAft>
              <a:defRPr/>
            </a:pPr>
            <a:r>
              <a:rPr lang="en-GB" dirty="0" smtClean="0"/>
              <a:t>There were progressive increases in the prevalence of hypogonadism, from relatively low levels for men less than 49 yr of age to 12%, 19%, 28%, and 49% (by total T &lt;325 ng/dL).</a:t>
            </a:r>
          </a:p>
          <a:p>
            <a:pPr eaLnBrk="1" fontAlgn="auto" hangingPunct="1">
              <a:spcBef>
                <a:spcPts val="0"/>
              </a:spcBef>
              <a:spcAft>
                <a:spcPts val="0"/>
              </a:spcAft>
              <a:buFont typeface="Arial" pitchFamily="34" charset="0"/>
              <a:buNone/>
              <a:defRPr/>
            </a:pPr>
            <a:endParaRPr lang="en-GB" b="1" dirty="0" smtClean="0"/>
          </a:p>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smtClean="0"/>
              <a:t>Harman SM et al. </a:t>
            </a:r>
            <a:r>
              <a:rPr lang="en-GB" i="1" dirty="0" smtClean="0"/>
              <a:t>J </a:t>
            </a:r>
            <a:r>
              <a:rPr lang="en-GB" i="1" dirty="0" err="1" smtClean="0"/>
              <a:t>Clin</a:t>
            </a:r>
            <a:r>
              <a:rPr lang="en-GB" i="1" dirty="0" smtClean="0"/>
              <a:t> </a:t>
            </a:r>
            <a:r>
              <a:rPr lang="en-GB" i="1" dirty="0" err="1" smtClean="0"/>
              <a:t>Endocrinol</a:t>
            </a:r>
            <a:r>
              <a:rPr lang="en-GB" i="1" dirty="0" smtClean="0"/>
              <a:t> </a:t>
            </a:r>
            <a:r>
              <a:rPr lang="en-GB" i="1" dirty="0" err="1" smtClean="0"/>
              <a:t>Metab</a:t>
            </a:r>
            <a:r>
              <a:rPr lang="en-GB" dirty="0" smtClean="0"/>
              <a:t>. 2001; 86(2): 724-731 .&lt;&lt;Ap724 Figure 3, Ap728&gt;&gt;</a:t>
            </a:r>
          </a:p>
          <a:p>
            <a:pPr eaLnBrk="1" fontAlgn="auto" hangingPunct="1">
              <a:spcBef>
                <a:spcPts val="0"/>
              </a:spcBef>
              <a:spcAft>
                <a:spcPts val="0"/>
              </a:spcAft>
              <a:buFont typeface="Arial" pitchFamily="34" charset="0"/>
              <a:buNone/>
              <a:defRPr/>
            </a:pPr>
            <a:endParaRPr lang="en-GB" dirty="0" smtClean="0"/>
          </a:p>
          <a:p>
            <a:pPr eaLnBrk="1" fontAlgn="auto" hangingPunct="1">
              <a:spcBef>
                <a:spcPts val="0"/>
              </a:spcBef>
              <a:spcAft>
                <a:spcPts val="0"/>
              </a:spcAft>
              <a:defRPr/>
            </a:pPr>
            <a:endParaRPr lang="en-GB" dirty="0" smtClean="0"/>
          </a:p>
        </p:txBody>
      </p:sp>
      <p:sp>
        <p:nvSpPr>
          <p:cNvPr id="60420"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buFont typeface="Arial" pitchFamily="34" charset="0"/>
              <a:buNone/>
              <a:defRPr/>
            </a:pPr>
            <a:endParaRPr lang="en-GB" b="1" dirty="0" smtClean="0"/>
          </a:p>
          <a:p>
            <a:pPr eaLnBrk="1" fontAlgn="auto" hangingPunct="1">
              <a:spcBef>
                <a:spcPts val="0"/>
              </a:spcBef>
              <a:spcAft>
                <a:spcPts val="0"/>
              </a:spcAft>
              <a:buFont typeface="Arial" pitchFamily="34" charset="0"/>
              <a:buNone/>
              <a:defRPr/>
            </a:pPr>
            <a:endParaRPr lang="en-GB" b="1" dirty="0" smtClean="0"/>
          </a:p>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err="1" smtClean="0"/>
              <a:t>Carruthers</a:t>
            </a:r>
            <a:r>
              <a:rPr lang="en-GB" dirty="0" smtClean="0"/>
              <a:t> M. Time for international action on treating testosterone deficiency. </a:t>
            </a:r>
            <a:r>
              <a:rPr lang="en-GB" i="1" dirty="0" smtClean="0"/>
              <a:t>Aging Male. </a:t>
            </a:r>
            <a:r>
              <a:rPr lang="en-GB" dirty="0" smtClean="0"/>
              <a:t>2009;12(1): 21–26.(p21) </a:t>
            </a:r>
          </a:p>
          <a:p>
            <a:pPr marL="228600" indent="-228600" eaLnBrk="1" fontAlgn="auto" hangingPunct="1">
              <a:spcBef>
                <a:spcPts val="0"/>
              </a:spcBef>
              <a:spcAft>
                <a:spcPts val="0"/>
              </a:spcAft>
              <a:buFont typeface="+mj-lt"/>
              <a:buAutoNum type="arabicPeriod"/>
              <a:defRPr/>
            </a:pPr>
            <a:r>
              <a:rPr lang="en-GB" dirty="0" smtClean="0"/>
              <a:t>Morales A, Schulman CC, </a:t>
            </a:r>
            <a:r>
              <a:rPr lang="en-GB" dirty="0" err="1" smtClean="0"/>
              <a:t>Tostain</a:t>
            </a:r>
            <a:r>
              <a:rPr lang="en-GB" dirty="0" smtClean="0"/>
              <a:t> J, Wu FCW. Testosterone Deficiency Syndrome (TDS) Needs to be Named appropriately – the importance of accurate terminology. </a:t>
            </a:r>
            <a:r>
              <a:rPr lang="en-GB" i="1" dirty="0" err="1" smtClean="0"/>
              <a:t>Eur</a:t>
            </a:r>
            <a:r>
              <a:rPr lang="en-GB" i="1" dirty="0" smtClean="0"/>
              <a:t> Urol. </a:t>
            </a:r>
            <a:r>
              <a:rPr lang="en-GB" dirty="0" smtClean="0"/>
              <a:t>2006;50;407–409. (p407, p408))</a:t>
            </a:r>
            <a:endParaRPr lang="en-GB" b="1" dirty="0"/>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4D36FE3-12C1-4218-8FA3-93EE83396F30}" type="slidenum">
              <a:rPr lang="en-GB" smtClean="0"/>
              <a:pPr/>
              <a:t>8</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D2A653-FF9D-4AA7-861D-60F0AB957CC2}" type="slidenum">
              <a:rPr lang="en-GB" smtClean="0"/>
              <a:pPr/>
              <a:t>9</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0229B3-21B0-4EA2-951B-61C990B33CAB}" type="slidenum">
              <a:rPr lang="en-GB" smtClean="0"/>
              <a:pPr/>
              <a:t>10</a:t>
            </a:fld>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1" smtClean="0"/>
              <a:t>Notes </a:t>
            </a:r>
          </a:p>
          <a:p>
            <a:pPr eaLnBrk="1" hangingPunct="1">
              <a:spcBef>
                <a:spcPct val="0"/>
              </a:spcBef>
            </a:pPr>
            <a:r>
              <a:rPr lang="en-GB" smtClean="0"/>
              <a:t>Adults  symptoms of TDS can include sexual dysfunction, cognitive impairment, decreased energy, depressed mood, increased fat mass, loss of muscle mass and strength, and reduced bone mineral density (BMD)</a:t>
            </a:r>
          </a:p>
          <a:p>
            <a:pPr eaLnBrk="1" hangingPunct="1">
              <a:spcBef>
                <a:spcPct val="0"/>
              </a:spcBef>
            </a:pPr>
            <a:endParaRPr lang="en-GB" smtClean="0"/>
          </a:p>
          <a:p>
            <a:pPr eaLnBrk="1" hangingPunct="1">
              <a:spcBef>
                <a:spcPct val="0"/>
              </a:spcBef>
            </a:pPr>
            <a:r>
              <a:rPr lang="en-GB" smtClean="0"/>
              <a:t>The condition affect patients in a number of ways that impact on their physical, social, emotional, cognitive, and sexual functioning  – all key domains inherent in health-related quality of life.  </a:t>
            </a:r>
          </a:p>
          <a:p>
            <a:pPr eaLnBrk="1" hangingPunct="1">
              <a:spcBef>
                <a:spcPct val="0"/>
              </a:spcBef>
            </a:pPr>
            <a:r>
              <a:rPr lang="en-GB" smtClean="0"/>
              <a:t>TDS has also recently been associated with an increase in mortality risk. </a:t>
            </a:r>
          </a:p>
          <a:p>
            <a:pPr eaLnBrk="1" hangingPunct="1">
              <a:spcBef>
                <a:spcPct val="0"/>
              </a:spcBef>
            </a:pPr>
            <a:r>
              <a:rPr lang="en-GB" smtClean="0"/>
              <a:t>Symptoms, including  fatigue and low mood which may lead to depression and loss of bone density which may lead to osteoporosis , have the potential to cause considerable short-term and long-term economic consequences.</a:t>
            </a:r>
          </a:p>
          <a:p>
            <a:pPr eaLnBrk="1" hangingPunct="1">
              <a:spcBef>
                <a:spcPct val="0"/>
              </a:spcBef>
            </a:pPr>
            <a:endParaRPr lang="en-GB" smtClean="0"/>
          </a:p>
          <a:p>
            <a:pPr eaLnBrk="1" hangingPunct="1">
              <a:spcBef>
                <a:spcPct val="0"/>
              </a:spcBef>
            </a:pPr>
            <a:r>
              <a:rPr lang="en-GB" b="1" smtClean="0"/>
              <a:t>References</a:t>
            </a:r>
            <a:r>
              <a:rPr lang="en-GB" smtClean="0"/>
              <a:t> </a:t>
            </a:r>
          </a:p>
          <a:p>
            <a:pPr eaLnBrk="1" hangingPunct="1">
              <a:spcBef>
                <a:spcPct val="0"/>
              </a:spcBef>
            </a:pPr>
            <a:r>
              <a:rPr lang="en-GB" smtClean="0"/>
              <a:t>Maggi M, et al. J Sex Med. 2007; 4:1056-1069. pg 1056</a:t>
            </a:r>
          </a:p>
          <a:p>
            <a:pPr eaLnBrk="1" hangingPunct="1">
              <a:spcBef>
                <a:spcPct val="0"/>
              </a:spcBef>
            </a:pPr>
            <a:endParaRPr lang="en-GB" smtClean="0"/>
          </a:p>
        </p:txBody>
      </p:sp>
      <p:sp>
        <p:nvSpPr>
          <p:cNvPr id="80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B82607B-E254-4F16-AC39-6916CD3CC489}" type="slidenum">
              <a:rPr lang="en-GB" smtClean="0"/>
              <a:pPr/>
              <a:t>12</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A clinical database was used to identify men &gt;40 years with repeated testosterone levels obtained from October 1, 1994, to December 31, 1999, and without diagnosed prostate cancer. A low testosterone level was a total testosterone level of &gt;250 ng/dL</a:t>
            </a:r>
          </a:p>
          <a:p>
            <a:pPr eaLnBrk="1" fontAlgn="auto" hangingPunct="1">
              <a:spcBef>
                <a:spcPts val="0"/>
              </a:spcBef>
              <a:spcAft>
                <a:spcPts val="0"/>
              </a:spcAft>
              <a:defRPr/>
            </a:pPr>
            <a:r>
              <a:rPr lang="en-GB" dirty="0" smtClean="0"/>
              <a:t>(&gt;8.7 nmol/L) or a free testosterone level of less than 0.75 ng/dL (&gt;0.03 nmol/L). Men were classified as having</a:t>
            </a:r>
          </a:p>
          <a:p>
            <a:pPr eaLnBrk="1" fontAlgn="auto" hangingPunct="1">
              <a:spcBef>
                <a:spcPts val="0"/>
              </a:spcBef>
              <a:spcAft>
                <a:spcPts val="0"/>
              </a:spcAft>
              <a:defRPr/>
            </a:pPr>
            <a:r>
              <a:rPr lang="en-GB" dirty="0" smtClean="0"/>
              <a:t>a low testosterone level (166 [19.3%]), an equivocal testosterone level (equal number of low and normal levels) (240 28.0%]), or a normal testosterone level (452 [52.7%]).</a:t>
            </a:r>
          </a:p>
          <a:p>
            <a:pPr eaLnBrk="1" fontAlgn="auto" hangingPunct="1">
              <a:spcBef>
                <a:spcPts val="0"/>
              </a:spcBef>
              <a:spcAft>
                <a:spcPts val="0"/>
              </a:spcAft>
              <a:defRPr/>
            </a:pPr>
            <a:r>
              <a:rPr lang="en-GB" dirty="0" smtClean="0"/>
              <a:t>Mortality in men with normal testosterone levelswas20.1%(95%confidence interval [CI],16.2%-24.1%)</a:t>
            </a:r>
          </a:p>
          <a:p>
            <a:pPr eaLnBrk="1" fontAlgn="auto" hangingPunct="1">
              <a:spcBef>
                <a:spcPts val="0"/>
              </a:spcBef>
              <a:spcAft>
                <a:spcPts val="0"/>
              </a:spcAft>
              <a:defRPr/>
            </a:pPr>
            <a:r>
              <a:rPr lang="it-IT" dirty="0" smtClean="0"/>
              <a:t>vs24.6%(95%CI,19.2%-30.0%) inmenwith equivocal testosterone </a:t>
            </a:r>
            <a:r>
              <a:rPr lang="en-GB" dirty="0" smtClean="0"/>
              <a:t>levels and 34.9% (95% CI, 28.5%-41.4%) in men with low testosterone levels. After adjusting for age, medical morbidity, and other clinical covariates, low testosterone levels continued to be associated with increased mortality (hazard ratio, 1.88;95%CI, 1.34-2.63;</a:t>
            </a:r>
            <a:r>
              <a:rPr lang="en-GB" i="1" dirty="0" smtClean="0"/>
              <a:t> </a:t>
            </a:r>
            <a:r>
              <a:rPr lang="en-GB" dirty="0" smtClean="0"/>
              <a:t>p&lt;0.001) while equivocal testosterone levels were not significantly different from normal testosterone levels (hazard ratio,1.38;95% </a:t>
            </a:r>
            <a:r>
              <a:rPr lang="it-IT" dirty="0" smtClean="0"/>
              <a:t>CI, 0.99%-1.92%;p=0.06)</a:t>
            </a:r>
            <a:endParaRPr lang="en-GB" dirty="0" smtClean="0"/>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err="1" smtClean="0"/>
              <a:t>Maggi</a:t>
            </a:r>
            <a:r>
              <a:rPr lang="en-GB" dirty="0" smtClean="0"/>
              <a:t> M, et al. J Sex Med 2007; 4:1056-1069. pg 1059,1062</a:t>
            </a:r>
          </a:p>
          <a:p>
            <a:pPr marL="228600" indent="-228600" eaLnBrk="1" fontAlgn="auto" hangingPunct="1">
              <a:spcBef>
                <a:spcPts val="0"/>
              </a:spcBef>
              <a:spcAft>
                <a:spcPts val="0"/>
              </a:spcAft>
              <a:buFont typeface="+mj-lt"/>
              <a:buAutoNum type="arabicPeriod"/>
              <a:defRPr/>
            </a:pPr>
            <a:r>
              <a:rPr lang="en-GB" dirty="0" err="1" smtClean="0"/>
              <a:t>Carruthers</a:t>
            </a:r>
            <a:r>
              <a:rPr lang="en-GB" dirty="0" smtClean="0"/>
              <a:t> M. The Aging Male 2009; 12:21-28. pg 21</a:t>
            </a:r>
          </a:p>
          <a:p>
            <a:pPr marL="228600" indent="-228600" eaLnBrk="1" fontAlgn="auto" hangingPunct="1">
              <a:spcBef>
                <a:spcPts val="0"/>
              </a:spcBef>
              <a:spcAft>
                <a:spcPts val="0"/>
              </a:spcAft>
              <a:buFont typeface="+mj-lt"/>
              <a:buAutoNum type="arabicPeriod"/>
              <a:defRPr/>
            </a:pPr>
            <a:endParaRPr lang="en-GB" dirty="0"/>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81FA7B-6A0E-41C4-BC65-5A0D3FE783B6}" type="slidenum">
              <a:rPr lang="en-GB" smtClean="0"/>
              <a:pPr/>
              <a:t>13</a:t>
            </a:fld>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defRPr/>
            </a:pPr>
            <a:r>
              <a:rPr lang="en-GB" dirty="0" smtClean="0"/>
              <a:t>Few studies have addressed the effect of TDS on </a:t>
            </a:r>
            <a:r>
              <a:rPr lang="en-GB" dirty="0" err="1" smtClean="0"/>
              <a:t>QoL</a:t>
            </a:r>
            <a:r>
              <a:rPr lang="en-GB" dirty="0" smtClean="0"/>
              <a:t> despite the potential negative impact of the effects of TDS in sexual function energy levels, body composition, mood and cognitive function.</a:t>
            </a:r>
          </a:p>
          <a:p>
            <a:pPr eaLnBrk="1" fontAlgn="auto" hangingPunct="1">
              <a:spcBef>
                <a:spcPts val="0"/>
              </a:spcBef>
              <a:spcAft>
                <a:spcPts val="0"/>
              </a:spcAft>
              <a:defRPr/>
            </a:pPr>
            <a:r>
              <a:rPr lang="en-GB" dirty="0" smtClean="0"/>
              <a:t>One study has addressed the effects of TDS on QDS directly however others have looked at improvement in </a:t>
            </a:r>
            <a:r>
              <a:rPr lang="en-GB" dirty="0" err="1" smtClean="0"/>
              <a:t>QoL</a:t>
            </a:r>
            <a:r>
              <a:rPr lang="en-GB" dirty="0" smtClean="0"/>
              <a:t> </a:t>
            </a:r>
            <a:r>
              <a:rPr lang="en-GB" dirty="0" err="1" smtClean="0"/>
              <a:t>folowing</a:t>
            </a:r>
            <a:r>
              <a:rPr lang="en-GB" dirty="0" smtClean="0"/>
              <a:t> androgen therapy – these will be considered elsewhere in this programme.</a:t>
            </a:r>
          </a:p>
          <a:p>
            <a:pPr eaLnBrk="1" fontAlgn="auto" hangingPunct="1">
              <a:spcBef>
                <a:spcPts val="0"/>
              </a:spcBef>
              <a:spcAft>
                <a:spcPts val="0"/>
              </a:spcAft>
              <a:defRPr/>
            </a:pPr>
            <a:r>
              <a:rPr lang="en-GB" dirty="0" smtClean="0"/>
              <a:t>T evaluate changes of individual well-being of males &gt; 50 years with BPH and with subnormal levels of free testosterone (FT) (&lt;200 pmol/L), these men were asked to fill in a questionnaire regarding </a:t>
            </a:r>
            <a:r>
              <a:rPr lang="en-GB" dirty="0" err="1" smtClean="0"/>
              <a:t>QoL</a:t>
            </a:r>
            <a:r>
              <a:rPr lang="en-GB" dirty="0" smtClean="0"/>
              <a:t>. The objective of this study was to compare age-matched males with testosterone deficiency (n=24) and elderly men with normal testosterone (group 2; n = 24) with respect to </a:t>
            </a:r>
            <a:r>
              <a:rPr lang="en-GB" dirty="0" err="1" smtClean="0"/>
              <a:t>QoL</a:t>
            </a:r>
            <a:r>
              <a:rPr lang="en-GB" dirty="0" smtClean="0"/>
              <a:t> and somatic indicators of the endocrine status. </a:t>
            </a:r>
          </a:p>
          <a:p>
            <a:pPr eaLnBrk="1" fontAlgn="auto" hangingPunct="1">
              <a:spcBef>
                <a:spcPts val="0"/>
              </a:spcBef>
              <a:spcAft>
                <a:spcPts val="0"/>
              </a:spcAft>
              <a:defRPr/>
            </a:pPr>
            <a:r>
              <a:rPr lang="en-GB" dirty="0" smtClean="0"/>
              <a:t>Health-related </a:t>
            </a:r>
            <a:r>
              <a:rPr lang="en-GB" dirty="0" err="1" smtClean="0"/>
              <a:t>QoL</a:t>
            </a:r>
            <a:r>
              <a:rPr lang="en-GB" dirty="0" smtClean="0"/>
              <a:t> was assessed by the SF-12 Health Survey, including the physical health index and the mental health index. The SF-12 was enlarged by the scales 'vitality' and 'psychological well-being' of the SF-36. Additionally, patients were asked about social and clinical items. </a:t>
            </a:r>
          </a:p>
          <a:p>
            <a:pPr eaLnBrk="1" fontAlgn="auto" hangingPunct="1">
              <a:spcBef>
                <a:spcPts val="0"/>
              </a:spcBef>
              <a:spcAft>
                <a:spcPts val="0"/>
              </a:spcAft>
              <a:defRPr/>
            </a:pPr>
            <a:r>
              <a:rPr lang="en-GB" dirty="0" smtClean="0"/>
              <a:t>There were no statistically significant differences between the two groups regarding social and clinical parameters. </a:t>
            </a:r>
          </a:p>
          <a:p>
            <a:pPr eaLnBrk="1" fontAlgn="auto" hangingPunct="1">
              <a:spcBef>
                <a:spcPts val="0"/>
              </a:spcBef>
              <a:spcAft>
                <a:spcPts val="0"/>
              </a:spcAft>
              <a:defRPr/>
            </a:pPr>
            <a:r>
              <a:rPr lang="en-GB" dirty="0" smtClean="0"/>
              <a:t>The physical health index was reduced in group 1 (p&lt; 0.05; effect size was medium (d =0.57) whereas the mental health index was similar in both groups. </a:t>
            </a:r>
          </a:p>
          <a:p>
            <a:pPr eaLnBrk="1" fontAlgn="auto" hangingPunct="1">
              <a:spcBef>
                <a:spcPts val="0"/>
              </a:spcBef>
              <a:spcAft>
                <a:spcPts val="0"/>
              </a:spcAft>
              <a:defRPr/>
            </a:pPr>
            <a:r>
              <a:rPr lang="en-GB" dirty="0" smtClean="0"/>
              <a:t>The correlation between the two health indices was very low and not statistically significant (r=0.05, p= 0.72). Patients of group 1 described a lower vitality compared to group 2 (p&lt; 0.05), but no differences could be observed regarding psychological well-being. </a:t>
            </a:r>
          </a:p>
          <a:p>
            <a:pPr eaLnBrk="1" fontAlgn="auto" hangingPunct="1">
              <a:spcBef>
                <a:spcPts val="0"/>
              </a:spcBef>
              <a:spcAft>
                <a:spcPts val="0"/>
              </a:spcAft>
              <a:defRPr/>
            </a:pPr>
            <a:r>
              <a:rPr lang="en-GB" dirty="0" smtClean="0"/>
              <a:t>Therefore, TD patients seem to have the impression of a reduced physical ability. These data emphasize that the subjective description of health-related aspects of </a:t>
            </a:r>
            <a:r>
              <a:rPr lang="en-GB" dirty="0" err="1" smtClean="0"/>
              <a:t>QoL</a:t>
            </a:r>
            <a:r>
              <a:rPr lang="en-GB" dirty="0" smtClean="0"/>
              <a:t> is a very sensitive methodological approach to discover psychological differences between patients. For the differentiation between TD subjects and those with normal testosterone levels the physical health index seems to be more sensitive than the mental health index.</a:t>
            </a:r>
          </a:p>
          <a:p>
            <a:pPr eaLnBrk="1" fontAlgn="auto" hangingPunct="1">
              <a:spcBef>
                <a:spcPts val="0"/>
              </a:spcBef>
              <a:spcAft>
                <a:spcPts val="0"/>
              </a:spcAft>
              <a:defRPr/>
            </a:pPr>
            <a:endParaRPr lang="en-GB" dirty="0" smtClean="0"/>
          </a:p>
          <a:p>
            <a:pPr eaLnBrk="1" fontAlgn="auto" hangingPunct="1">
              <a:spcBef>
                <a:spcPts val="0"/>
              </a:spcBef>
              <a:spcAft>
                <a:spcPts val="0"/>
              </a:spcAft>
              <a:buFont typeface="Arial" pitchFamily="34" charset="0"/>
              <a:buNone/>
              <a:defRPr/>
            </a:pPr>
            <a:r>
              <a:rPr lang="en-GB" b="1" dirty="0" smtClean="0"/>
              <a:t>Reference</a:t>
            </a:r>
          </a:p>
          <a:p>
            <a:pPr marL="228600" indent="-228600" eaLnBrk="1" fontAlgn="auto" hangingPunct="1">
              <a:spcBef>
                <a:spcPts val="0"/>
              </a:spcBef>
              <a:spcAft>
                <a:spcPts val="0"/>
              </a:spcAft>
              <a:buFont typeface="+mj-lt"/>
              <a:buAutoNum type="arabicPeriod"/>
              <a:defRPr/>
            </a:pPr>
            <a:r>
              <a:rPr lang="en-GB" dirty="0" err="1" smtClean="0"/>
              <a:t>Maggi</a:t>
            </a:r>
            <a:r>
              <a:rPr lang="en-GB" dirty="0" smtClean="0"/>
              <a:t> M, Schulman C, Quinton R et al. The burden of testosterone deficiency syndrome in adult: economic and quality-of life impact. J Sex Med. 2007;4:1056-1069. (p1062)</a:t>
            </a:r>
          </a:p>
          <a:p>
            <a:pPr marL="228600" indent="-228600" eaLnBrk="1" fontAlgn="auto" hangingPunct="1">
              <a:spcBef>
                <a:spcPts val="0"/>
              </a:spcBef>
              <a:spcAft>
                <a:spcPts val="0"/>
              </a:spcAft>
              <a:buFont typeface="+mj-lt"/>
              <a:buAutoNum type="arabicPeriod"/>
              <a:defRPr/>
            </a:pPr>
            <a:r>
              <a:rPr lang="en-GB" dirty="0" err="1" smtClean="0"/>
              <a:t>Finas</a:t>
            </a:r>
            <a:r>
              <a:rPr lang="en-GB" dirty="0" smtClean="0"/>
              <a:t> D, </a:t>
            </a:r>
            <a:r>
              <a:rPr lang="en-GB" dirty="0" err="1" smtClean="0"/>
              <a:t>Bals-Pratsch</a:t>
            </a:r>
            <a:r>
              <a:rPr lang="en-GB" dirty="0" smtClean="0"/>
              <a:t> M, </a:t>
            </a:r>
            <a:r>
              <a:rPr lang="en-GB" dirty="0" err="1" smtClean="0"/>
              <a:t>Sandmann</a:t>
            </a:r>
            <a:r>
              <a:rPr lang="en-GB" dirty="0" smtClean="0"/>
              <a:t> J, et al.  Quality of life in elderly men with androgen deficiency. </a:t>
            </a:r>
            <a:r>
              <a:rPr lang="en-GB" i="1" dirty="0" err="1" smtClean="0"/>
              <a:t>Andrologia</a:t>
            </a:r>
            <a:r>
              <a:rPr lang="en-GB" i="1" dirty="0" smtClean="0"/>
              <a:t>. </a:t>
            </a:r>
            <a:r>
              <a:rPr lang="en-GB" dirty="0" smtClean="0"/>
              <a:t>2006;38(2):48-53. (Abstract only seen)</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endParaRPr lang="en-GB" dirty="0"/>
          </a:p>
        </p:txBody>
      </p:sp>
      <p:sp>
        <p:nvSpPr>
          <p:cNvPr id="829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2B9FB3-CD70-45EE-9BA2-EFF1A684213C}" type="slidenum">
              <a:rPr lang="en-GB" smtClean="0"/>
              <a:pPr/>
              <a:t>14</a:t>
            </a:fld>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smtClean="0"/>
              <a:t>Shores MM, Sloan KL, Matsumoto AM, </a:t>
            </a:r>
            <a:r>
              <a:rPr lang="en-GB" dirty="0" err="1" smtClean="0"/>
              <a:t>Moceri</a:t>
            </a:r>
            <a:r>
              <a:rPr lang="en-GB" dirty="0" smtClean="0"/>
              <a:t> VM, </a:t>
            </a:r>
            <a:r>
              <a:rPr lang="en-GB" dirty="0" err="1" smtClean="0"/>
              <a:t>Felker</a:t>
            </a:r>
            <a:r>
              <a:rPr lang="en-GB" dirty="0" smtClean="0"/>
              <a:t> B, </a:t>
            </a:r>
            <a:r>
              <a:rPr lang="en-GB" dirty="0" err="1" smtClean="0"/>
              <a:t>Kivlahan</a:t>
            </a:r>
            <a:r>
              <a:rPr lang="en-GB" dirty="0" smtClean="0"/>
              <a:t> DR. Increased incidence of diagnosed depressive illness in hypogonadal older men. </a:t>
            </a:r>
            <a:r>
              <a:rPr lang="de-DE" dirty="0" smtClean="0"/>
              <a:t>Arch Gen Psychiatry 2004;61:162-7.</a:t>
            </a:r>
          </a:p>
          <a:p>
            <a:pPr eaLnBrk="1" fontAlgn="auto" hangingPunct="1">
              <a:spcBef>
                <a:spcPts val="0"/>
              </a:spcBef>
              <a:spcAft>
                <a:spcPts val="0"/>
              </a:spcAft>
              <a:defRPr/>
            </a:pPr>
            <a:endParaRPr lang="en-GB" b="1" dirty="0" smtClean="0"/>
          </a:p>
        </p:txBody>
      </p:sp>
      <p:sp>
        <p:nvSpPr>
          <p:cNvPr id="839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413A13-3E03-4310-8C93-6DBA8D629289}" type="slidenum">
              <a:rPr lang="en-GB" smtClean="0"/>
              <a:pPr/>
              <a:t>15</a:t>
            </a:fld>
            <a:endParaRPr lang="en-GB" smtClean="0"/>
          </a:p>
        </p:txBody>
      </p:sp>
      <p:sp>
        <p:nvSpPr>
          <p:cNvPr id="83972"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1" smtClean="0"/>
              <a:t>References</a:t>
            </a:r>
          </a:p>
          <a:p>
            <a:pPr eaLnBrk="1" hangingPunct="1">
              <a:spcBef>
                <a:spcPct val="0"/>
              </a:spcBef>
            </a:pPr>
            <a:r>
              <a:rPr lang="en-GB" smtClean="0"/>
              <a:t>Shores MM, Moceri VM, Sloan KL, Matsumoto AM, Kivlahan DR. Low testosterone levels predict incident depressive illness in older men: effects of age and medical morbidity. </a:t>
            </a:r>
            <a:r>
              <a:rPr lang="en-GB" i="1" smtClean="0"/>
              <a:t>J Clin Psychiatry </a:t>
            </a:r>
            <a:r>
              <a:rPr lang="en-GB" smtClean="0"/>
              <a:t>2005;66:7-14.</a:t>
            </a:r>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5A2A80-7B77-4C1C-BD6E-2AF388F7BD26}" type="slidenum">
              <a:rPr lang="en-GB" smtClean="0"/>
              <a:pPr/>
              <a:t>16</a:t>
            </a:fld>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07FC857-120C-4252-833A-F0CE74C20D55}" type="slidenum">
              <a:rPr lang="en-US" smtClean="0">
                <a:solidFill>
                  <a:srgbClr val="000000"/>
                </a:solidFill>
                <a:cs typeface="Arial" pitchFamily="34" charset="0"/>
              </a:rPr>
              <a:pPr/>
              <a:t>17</a:t>
            </a:fld>
            <a:endParaRPr lang="en-US" smtClean="0">
              <a:solidFill>
                <a:srgbClr val="000000"/>
              </a:solidFill>
              <a:cs typeface="Arial" pitchFamily="34" charset="0"/>
            </a:endParaRPr>
          </a:p>
        </p:txBody>
      </p:sp>
      <p:sp>
        <p:nvSpPr>
          <p:cNvPr id="86019" name="Folienbildplatzhalter 1"/>
          <p:cNvSpPr>
            <a:spLocks noGrp="1" noRot="1" noChangeAspect="1" noTextEdit="1"/>
          </p:cNvSpPr>
          <p:nvPr>
            <p:ph type="sldImg"/>
          </p:nvPr>
        </p:nvSpPr>
        <p:spPr bwMode="auto">
          <a:noFill/>
          <a:ln>
            <a:solidFill>
              <a:srgbClr val="000000"/>
            </a:solidFill>
            <a:miter lim="800000"/>
            <a:headEnd/>
            <a:tailEnd/>
          </a:ln>
        </p:spPr>
      </p:sp>
      <p:sp>
        <p:nvSpPr>
          <p:cNvPr id="33796" name="Notizenplatzhalter 2"/>
          <p:cNvSpPr>
            <a:spLocks noGrp="1"/>
          </p:cNvSpPr>
          <p:nvPr>
            <p:ph type="body" idx="1"/>
          </p:nvPr>
        </p:nvSpPr>
        <p:spPr>
          <a:xfrm>
            <a:off x="914400" y="4343400"/>
            <a:ext cx="5029200" cy="4114800"/>
          </a:xfrm>
        </p:spPr>
        <p:txBody>
          <a:bodyPr/>
          <a:lstStyle/>
          <a:p>
            <a:pPr marL="228600" indent="-228600" eaLnBrk="1" fontAlgn="auto" hangingPunct="1">
              <a:spcBef>
                <a:spcPts val="0"/>
              </a:spcBef>
              <a:spcAft>
                <a:spcPts val="0"/>
              </a:spcAft>
              <a:buFont typeface="+mj-lt"/>
              <a:buNone/>
              <a:defRPr/>
            </a:pPr>
            <a:r>
              <a:rPr lang="en-GB" b="1" dirty="0" smtClean="0"/>
              <a:t>Reference</a:t>
            </a:r>
          </a:p>
          <a:p>
            <a:pPr marL="228600" indent="-228600" eaLnBrk="1" fontAlgn="auto" hangingPunct="1">
              <a:spcBef>
                <a:spcPts val="0"/>
              </a:spcBef>
              <a:spcAft>
                <a:spcPts val="0"/>
              </a:spcAft>
              <a:buFont typeface="+mj-lt"/>
              <a:buAutoNum type="arabicPeriod"/>
              <a:defRPr/>
            </a:pPr>
            <a:r>
              <a:rPr lang="en-GB" dirty="0" smtClean="0"/>
              <a:t>Shores MM, </a:t>
            </a:r>
            <a:r>
              <a:rPr lang="en-GB" dirty="0" err="1" smtClean="0"/>
              <a:t>Moceri</a:t>
            </a:r>
            <a:r>
              <a:rPr lang="en-GB" dirty="0" smtClean="0"/>
              <a:t> VM, Sloan KL, Matsumoto AM, </a:t>
            </a:r>
            <a:r>
              <a:rPr lang="en-GB" dirty="0" err="1" smtClean="0"/>
              <a:t>Kivlahan</a:t>
            </a:r>
            <a:r>
              <a:rPr lang="en-GB" dirty="0" smtClean="0"/>
              <a:t> DR. Low testosterone levels predict incident depressive illness in older men: effects of age and medical morbidity. </a:t>
            </a:r>
            <a:r>
              <a:rPr lang="en-GB" i="1" dirty="0" smtClean="0"/>
              <a:t>J </a:t>
            </a:r>
            <a:r>
              <a:rPr lang="en-GB" i="1" dirty="0" err="1" smtClean="0"/>
              <a:t>Clin</a:t>
            </a:r>
            <a:r>
              <a:rPr lang="en-GB" i="1" dirty="0" smtClean="0"/>
              <a:t> Psychiatry </a:t>
            </a:r>
            <a:r>
              <a:rPr lang="en-GB" dirty="0" smtClean="0"/>
              <a:t>2005;66:7-14.</a:t>
            </a:r>
          </a:p>
          <a:p>
            <a:pPr eaLnBrk="1" fontAlgn="auto" hangingPunct="1">
              <a:spcBef>
                <a:spcPts val="0"/>
              </a:spcBef>
              <a:spcAft>
                <a:spcPts val="0"/>
              </a:spcAft>
              <a:defRPr/>
            </a:pPr>
            <a:endParaRPr lang="en-US" dirty="0" smtClean="0"/>
          </a:p>
        </p:txBody>
      </p:sp>
      <p:sp>
        <p:nvSpPr>
          <p:cNvPr id="86021" name="Foliennummernplatzhalt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spcBef>
                <a:spcPct val="20000"/>
              </a:spcBef>
            </a:pPr>
            <a:fld id="{615E21D5-D243-4A49-B5CB-736AFC16447B}" type="slidenum">
              <a:rPr lang="de-DE" sz="1200">
                <a:solidFill>
                  <a:srgbClr val="000000"/>
                </a:solidFill>
                <a:cs typeface="Arial" pitchFamily="34" charset="0"/>
              </a:rPr>
              <a:pPr algn="r">
                <a:spcBef>
                  <a:spcPct val="20000"/>
                </a:spcBef>
              </a:pPr>
              <a:t>17</a:t>
            </a:fld>
            <a:endParaRPr lang="de-DE" sz="1200">
              <a:solidFill>
                <a:srgbClr val="000000"/>
              </a:solidFill>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err="1" smtClean="0"/>
              <a:t>Laaksonen</a:t>
            </a:r>
            <a:r>
              <a:rPr lang="en-GB" dirty="0" smtClean="0"/>
              <a:t> DE, </a:t>
            </a:r>
            <a:r>
              <a:rPr lang="en-GB" dirty="0" err="1" smtClean="0"/>
              <a:t>Niskanen</a:t>
            </a:r>
            <a:r>
              <a:rPr lang="en-GB" dirty="0" smtClean="0"/>
              <a:t> L, </a:t>
            </a:r>
            <a:r>
              <a:rPr lang="en-GB" dirty="0" err="1" smtClean="0"/>
              <a:t>Punnonen</a:t>
            </a:r>
            <a:r>
              <a:rPr lang="en-GB" dirty="0" smtClean="0"/>
              <a:t> K, </a:t>
            </a:r>
            <a:r>
              <a:rPr lang="en-GB" dirty="0" err="1" smtClean="0"/>
              <a:t>Nyyssonen</a:t>
            </a:r>
            <a:r>
              <a:rPr lang="en-GB" dirty="0" smtClean="0"/>
              <a:t> K, </a:t>
            </a:r>
            <a:r>
              <a:rPr lang="en-GB" dirty="0" err="1" smtClean="0"/>
              <a:t>Tuomainen</a:t>
            </a:r>
            <a:r>
              <a:rPr lang="en-GB" dirty="0" smtClean="0"/>
              <a:t> TP, </a:t>
            </a:r>
            <a:r>
              <a:rPr lang="en-GB" dirty="0" err="1" smtClean="0"/>
              <a:t>Valkonen</a:t>
            </a:r>
            <a:r>
              <a:rPr lang="en-GB" dirty="0" smtClean="0"/>
              <a:t> VP, </a:t>
            </a:r>
            <a:r>
              <a:rPr lang="en-GB" dirty="0" err="1" smtClean="0"/>
              <a:t>Salonen</a:t>
            </a:r>
            <a:r>
              <a:rPr lang="en-GB" dirty="0" smtClean="0"/>
              <a:t> R, </a:t>
            </a:r>
            <a:r>
              <a:rPr lang="en-GB" dirty="0" err="1" smtClean="0"/>
              <a:t>Salonen</a:t>
            </a:r>
            <a:r>
              <a:rPr lang="en-GB" dirty="0" smtClean="0"/>
              <a:t> JT. Testosterone and sex hormone-binding globulin predict the metabolic syndrome and diabetes in middle-aged men. Diabetes Care 2004;27:1036-41. </a:t>
            </a:r>
          </a:p>
          <a:p>
            <a:pPr eaLnBrk="1" fontAlgn="auto" hangingPunct="1">
              <a:spcBef>
                <a:spcPts val="0"/>
              </a:spcBef>
              <a:spcAft>
                <a:spcPts val="0"/>
              </a:spcAft>
              <a:defRPr/>
            </a:pPr>
            <a:endParaRPr lang="en-GB" dirty="0"/>
          </a:p>
        </p:txBody>
      </p:sp>
      <p:sp>
        <p:nvSpPr>
          <p:cNvPr id="870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89D038-DC1E-4479-931F-163CCD644239}" type="slidenum">
              <a:rPr lang="en-GB" smtClean="0"/>
              <a:pPr/>
              <a:t>18</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Stellato RK, Feldman HA, Hamdy O, Horton ES, McKinlay JB. Testosterone, sex hormone-binding globulin, and the development of type 2 diabetes in middle-aged men: prospective results from the Massachusetts male aging study. Diabetes Care 2000;23:490-4. </a:t>
            </a:r>
            <a:endParaRPr lang="de-DE" smtClean="0"/>
          </a:p>
          <a:p>
            <a:pPr eaLnBrk="1" hangingPunct="1">
              <a:spcBef>
                <a:spcPct val="0"/>
              </a:spcBef>
            </a:pPr>
            <a:endParaRPr lang="de-DE" smtClean="0"/>
          </a:p>
          <a:p>
            <a:pPr eaLnBrk="1" hangingPunct="1">
              <a:spcBef>
                <a:spcPct val="0"/>
              </a:spcBef>
            </a:pPr>
            <a:endParaRPr lang="en-GB" smtClean="0"/>
          </a:p>
        </p:txBody>
      </p:sp>
      <p:sp>
        <p:nvSpPr>
          <p:cNvPr id="880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03BC08-CE17-44C8-BAB9-8F9248D3DEBF}" type="slidenum">
              <a:rPr lang="en-GB" smtClean="0"/>
              <a:pPr/>
              <a:t>19</a:t>
            </a:fld>
            <a:endParaRPr lang="en-GB" smtClean="0"/>
          </a:p>
        </p:txBody>
      </p:sp>
      <p:sp>
        <p:nvSpPr>
          <p:cNvPr id="88068"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Notes</a:t>
            </a:r>
          </a:p>
          <a:p>
            <a:pPr eaLnBrk="1" fontAlgn="auto" hangingPunct="1">
              <a:spcBef>
                <a:spcPts val="0"/>
              </a:spcBef>
              <a:spcAft>
                <a:spcPts val="0"/>
              </a:spcAft>
              <a:defRPr/>
            </a:pPr>
            <a:r>
              <a:rPr lang="en-GB" dirty="0" smtClean="0"/>
              <a:t>This slide summarises examples of the costs associated with some of the conditions for which patients with TDS may be at increased risk. </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err="1" smtClean="0"/>
              <a:t>Maggi</a:t>
            </a:r>
            <a:r>
              <a:rPr lang="en-GB" dirty="0" smtClean="0"/>
              <a:t> M, et al. J Sex Med 2007; 4:1056-1069. pg 1059-1061.</a:t>
            </a:r>
          </a:p>
          <a:p>
            <a:pPr eaLnBrk="1" fontAlgn="auto" hangingPunct="1">
              <a:spcBef>
                <a:spcPts val="0"/>
              </a:spcBef>
              <a:spcAft>
                <a:spcPts val="0"/>
              </a:spcAft>
              <a:defRPr/>
            </a:pPr>
            <a:endParaRPr lang="en-GB" dirty="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731B265-072A-4E56-9F79-C23CFB3EEF33}" type="slidenum">
              <a:rPr lang="en-GB" smtClean="0"/>
              <a:pPr/>
              <a:t>20</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srcRect/>
          <a:stretch>
            <a:fillRect/>
          </a:stretch>
        </p:blipFill>
        <p:spPr bwMode="auto">
          <a:xfrm>
            <a:off x="1822450" y="4260850"/>
            <a:ext cx="7321550" cy="2597150"/>
          </a:xfrm>
          <a:prstGeom prst="rect">
            <a:avLst/>
          </a:prstGeom>
          <a:noFill/>
          <a:ln w="9525">
            <a:noFill/>
            <a:miter lim="800000"/>
            <a:headEnd/>
            <a:tailEnd/>
          </a:ln>
        </p:spPr>
      </p:pic>
      <p:pic>
        <p:nvPicPr>
          <p:cNvPr id="5" name="Picture 9"/>
          <p:cNvPicPr>
            <a:picLocks noChangeAspect="1"/>
          </p:cNvPicPr>
          <p:nvPr userDrawn="1"/>
        </p:nvPicPr>
        <p:blipFill>
          <a:blip r:embed="rId3"/>
          <a:srcRect/>
          <a:stretch>
            <a:fillRect/>
          </a:stretch>
        </p:blipFill>
        <p:spPr bwMode="auto">
          <a:xfrm>
            <a:off x="463550" y="2098675"/>
            <a:ext cx="1358900" cy="1371600"/>
          </a:xfrm>
          <a:prstGeom prst="rect">
            <a:avLst/>
          </a:prstGeom>
          <a:noFill/>
          <a:ln w="9525">
            <a:noFill/>
            <a:miter lim="800000"/>
            <a:headEnd/>
            <a:tailEnd/>
          </a:ln>
        </p:spPr>
      </p:pic>
      <p:sp>
        <p:nvSpPr>
          <p:cNvPr id="6" name="Title Placeholder 1"/>
          <p:cNvSpPr txBox="1">
            <a:spLocks/>
          </p:cNvSpPr>
          <p:nvPr userDrawn="1"/>
        </p:nvSpPr>
        <p:spPr>
          <a:xfrm>
            <a:off x="698500" y="2327275"/>
            <a:ext cx="7758113" cy="1933575"/>
          </a:xfrm>
          <a:prstGeom prst="rect">
            <a:avLst/>
          </a:prstGeom>
          <a:solidFill>
            <a:srgbClr val="7EC8E4"/>
          </a:solid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4300" dirty="0">
              <a:solidFill>
                <a:srgbClr val="0094D8"/>
              </a:solidFill>
            </a:endParaRPr>
          </a:p>
        </p:txBody>
      </p:sp>
      <p:sp>
        <p:nvSpPr>
          <p:cNvPr id="7" name="Title Placeholder 1"/>
          <p:cNvSpPr txBox="1">
            <a:spLocks/>
          </p:cNvSpPr>
          <p:nvPr userDrawn="1"/>
        </p:nvSpPr>
        <p:spPr>
          <a:xfrm>
            <a:off x="2633663" y="4260850"/>
            <a:ext cx="5789612" cy="809625"/>
          </a:xfrm>
          <a:prstGeom prst="rect">
            <a:avLst/>
          </a:prstGeom>
          <a:no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3000" dirty="0">
              <a:solidFill>
                <a:schemeClr val="bg1"/>
              </a:solidFill>
            </a:endParaRPr>
          </a:p>
        </p:txBody>
      </p:sp>
      <p:sp>
        <p:nvSpPr>
          <p:cNvPr id="16" name="Text Placeholder 15"/>
          <p:cNvSpPr>
            <a:spLocks noGrp="1"/>
          </p:cNvSpPr>
          <p:nvPr>
            <p:ph type="body" sz="quarter" idx="15"/>
          </p:nvPr>
        </p:nvSpPr>
        <p:spPr>
          <a:xfrm>
            <a:off x="698500" y="2327982"/>
            <a:ext cx="7724892" cy="1933575"/>
          </a:xfrm>
          <a:prstGeom prst="rect">
            <a:avLst/>
          </a:prstGeom>
        </p:spPr>
        <p:txBody>
          <a:bodyPr anchor="ctr" anchorCtr="0">
            <a:normAutofit/>
          </a:bodyPr>
          <a:lstStyle>
            <a:lvl1pPr>
              <a:buNone/>
              <a:defRPr sz="4000">
                <a:solidFill>
                  <a:schemeClr val="bg1"/>
                </a:solidFill>
                <a:latin typeface="Frutiger 55 Roman"/>
              </a:defRPr>
            </a:lvl1pPr>
          </a:lstStyle>
          <a:p>
            <a:pPr lvl="0"/>
            <a:r>
              <a:rPr lang="en-US" dirty="0" smtClean="0"/>
              <a:t>Click to edit Master text styles</a:t>
            </a:r>
          </a:p>
        </p:txBody>
      </p:sp>
      <p:sp>
        <p:nvSpPr>
          <p:cNvPr id="18" name="Text Placeholder 17"/>
          <p:cNvSpPr>
            <a:spLocks noGrp="1"/>
          </p:cNvSpPr>
          <p:nvPr>
            <p:ph type="body" sz="quarter" idx="16"/>
          </p:nvPr>
        </p:nvSpPr>
        <p:spPr>
          <a:xfrm>
            <a:off x="2365375" y="4260850"/>
            <a:ext cx="6778625" cy="1020763"/>
          </a:xfrm>
          <a:prstGeom prst="rect">
            <a:avLst/>
          </a:prstGeom>
        </p:spPr>
        <p:txBody>
          <a:bodyPr anchor="ctr" anchorCtr="0">
            <a:normAutofit/>
          </a:bodyPr>
          <a:lstStyle>
            <a:lvl1pPr>
              <a:buNone/>
              <a:defRPr sz="3000">
                <a:solidFill>
                  <a:schemeClr val="tx1"/>
                </a:solidFill>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algn="l" defTabSz="457200" rtl="0" eaLnBrk="1" latinLnBrk="0" hangingPunct="1">
              <a:spcBef>
                <a:spcPct val="20000"/>
              </a:spcBef>
              <a:buClr>
                <a:srgbClr val="4FA735"/>
              </a:buClr>
              <a:buFont typeface="Arial" pitchFamily="34" charset="0"/>
              <a:buChar char="•"/>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marL="0" indent="0" algn="l" defTabSz="457200" rtl="0" eaLnBrk="1" latinLnBrk="0" hangingPunct="1">
              <a:spcBef>
                <a:spcPct val="20000"/>
              </a:spcBef>
              <a:buClr>
                <a:srgbClr val="4FA735"/>
              </a:buClr>
              <a:buFont typeface="Arial" pitchFamily="34" charset="0"/>
              <a:buNone/>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buNone/>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buNone/>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buNone/>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buNone/>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pic>
        <p:nvPicPr>
          <p:cNvPr id="10" name="Picture 11"/>
          <p:cNvPicPr>
            <a:picLocks noChangeAspect="1"/>
          </p:cNvPicPr>
          <p:nvPr userDrawn="1"/>
        </p:nvPicPr>
        <p:blipFill>
          <a:blip r:embed="rId4"/>
          <a:srcRect/>
          <a:stretch>
            <a:fillRect/>
          </a:stretch>
        </p:blipFill>
        <p:spPr bwMode="auto">
          <a:xfrm>
            <a:off x="-7938" y="6251575"/>
            <a:ext cx="620713" cy="622300"/>
          </a:xfrm>
          <a:prstGeom prst="rect">
            <a:avLst/>
          </a:prstGeom>
          <a:noFill/>
          <a:ln w="9525">
            <a:noFill/>
            <a:miter lim="800000"/>
            <a:headEnd/>
            <a:tailEnd/>
          </a:ln>
        </p:spPr>
      </p:pic>
      <p:pic>
        <p:nvPicPr>
          <p:cNvPr id="11"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598486" y="1636714"/>
            <a:ext cx="3898901"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98486" y="2276476"/>
            <a:ext cx="3898901" cy="3951288"/>
          </a:xfrm>
          <a:prstGeom prst="rect">
            <a:avLst/>
          </a:prstGeom>
          <a:ln>
            <a:solidFill>
              <a:schemeClr val="bg1">
                <a:lumMod val="65000"/>
              </a:schemeClr>
            </a:solidFill>
          </a:ln>
        </p:spPr>
        <p:txBody>
          <a:bodyPr/>
          <a:lstStyle>
            <a:lvl1pPr marL="180975" indent="-180975">
              <a:buClr>
                <a:srgbClr val="4FA735"/>
              </a:buClr>
              <a:defRPr sz="1800"/>
            </a:lvl1pPr>
            <a:lvl2pPr>
              <a:buClr>
                <a:srgbClr val="4FA735"/>
              </a:buClr>
              <a:defRPr sz="1800"/>
            </a:lvl2pPr>
            <a:lvl3pPr>
              <a:buClr>
                <a:srgbClr val="4FA735"/>
              </a:buClr>
              <a:defRPr sz="1600"/>
            </a:lvl3pPr>
            <a:lvl4pPr>
              <a:buClr>
                <a:srgbClr val="4FA735"/>
              </a:buClr>
              <a:defRPr sz="1600"/>
            </a:lvl4pPr>
            <a:lvl5pPr>
              <a:buClr>
                <a:srgbClr val="4FA735"/>
              </a:buClr>
              <a:defRPr sz="14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775200" y="1636714"/>
            <a:ext cx="3911600"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75200" y="227647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18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7"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18148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14866" y="911225"/>
            <a:ext cx="5486400" cy="38163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814866"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8"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8488" y="4406900"/>
            <a:ext cx="8105775" cy="1362075"/>
          </a:xfrm>
        </p:spPr>
        <p:txBody>
          <a:bodyPr/>
          <a:lstStyle>
            <a:lvl1pPr algn="l">
              <a:defRPr sz="4000" b="1" cap="none" baseline="0"/>
            </a:lvl1pPr>
          </a:lstStyle>
          <a:p>
            <a:r>
              <a:rPr lang="en-US" dirty="0" smtClean="0"/>
              <a:t>Click to edit Master title style</a:t>
            </a:r>
            <a:endParaRPr lang="en-GB" dirty="0"/>
          </a:p>
        </p:txBody>
      </p:sp>
      <p:sp>
        <p:nvSpPr>
          <p:cNvPr id="3" name="Text Placeholder 2"/>
          <p:cNvSpPr>
            <a:spLocks noGrp="1"/>
          </p:cNvSpPr>
          <p:nvPr>
            <p:ph type="body" idx="1"/>
          </p:nvPr>
        </p:nvSpPr>
        <p:spPr>
          <a:xfrm>
            <a:off x="598488" y="2906713"/>
            <a:ext cx="8105775"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3073" y="732719"/>
            <a:ext cx="7356652" cy="889705"/>
          </a:xfrm>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597781" y="1755427"/>
            <a:ext cx="8099425"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97781" y="4095402"/>
            <a:ext cx="8099425"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7"/>
          <p:cNvSpPr>
            <a:spLocks noGrp="1" noChangeArrowheads="1"/>
          </p:cNvSpPr>
          <p:nvPr>
            <p:ph type="sldNum" sz="quarter" idx="10"/>
          </p:nvPr>
        </p:nvSpPr>
        <p:spPr>
          <a:xfrm>
            <a:off x="6553200" y="6356350"/>
            <a:ext cx="2133600" cy="365125"/>
          </a:xfrm>
          <a:prstGeom prst="rect">
            <a:avLst/>
          </a:prstGeom>
        </p:spPr>
        <p:txBody>
          <a:bodyPr/>
          <a:lstStyle>
            <a:lvl1pPr>
              <a:defRPr/>
            </a:lvl1pPr>
          </a:lstStyle>
          <a:p>
            <a:pPr>
              <a:defRPr/>
            </a:pPr>
            <a:fld id="{5D2A56B4-72AB-44AE-9C7D-F1253E1123A7}" type="slidenum">
              <a:rPr lang="fr-FR"/>
              <a:pPr>
                <a:defRPr/>
              </a:pPr>
              <a:t>‹N›</a:t>
            </a:fld>
            <a:endParaRPr lang="fr-FR"/>
          </a:p>
        </p:txBody>
      </p:sp>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7550" y="457200"/>
            <a:ext cx="7929563" cy="3048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7550" y="1219200"/>
            <a:ext cx="3887788" cy="4419600"/>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757738" y="1219200"/>
            <a:ext cx="3889375" cy="4419600"/>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emf"/><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22"/>
          <p:cNvPicPr>
            <a:picLocks noChangeAspect="1"/>
          </p:cNvPicPr>
          <p:nvPr userDrawn="1"/>
        </p:nvPicPr>
        <p:blipFill>
          <a:blip r:embed="rId13"/>
          <a:srcRect/>
          <a:stretch>
            <a:fillRect/>
          </a:stretch>
        </p:blipFill>
        <p:spPr bwMode="auto">
          <a:xfrm>
            <a:off x="96838" y="6373813"/>
            <a:ext cx="8951912" cy="484187"/>
          </a:xfrm>
          <a:prstGeom prst="rect">
            <a:avLst/>
          </a:prstGeom>
          <a:noFill/>
          <a:ln w="9525">
            <a:noFill/>
            <a:miter lim="800000"/>
            <a:headEnd/>
            <a:tailEnd/>
          </a:ln>
        </p:spPr>
      </p:pic>
      <p:pic>
        <p:nvPicPr>
          <p:cNvPr id="9219" name="Picture 6"/>
          <p:cNvPicPr>
            <a:picLocks noChangeAspect="1"/>
          </p:cNvPicPr>
          <p:nvPr userDrawn="1"/>
        </p:nvPicPr>
        <p:blipFill>
          <a:blip r:embed="rId14"/>
          <a:srcRect/>
          <a:stretch>
            <a:fillRect/>
          </a:stretch>
        </p:blipFill>
        <p:spPr bwMode="auto">
          <a:xfrm>
            <a:off x="457200" y="274638"/>
            <a:ext cx="1485900" cy="457200"/>
          </a:xfrm>
          <a:prstGeom prst="rect">
            <a:avLst/>
          </a:prstGeom>
          <a:noFill/>
          <a:ln w="9525">
            <a:noFill/>
            <a:miter lim="800000"/>
            <a:headEnd/>
            <a:tailEnd/>
          </a:ln>
        </p:spPr>
      </p:pic>
      <p:pic>
        <p:nvPicPr>
          <p:cNvPr id="9220" name="Picture 7"/>
          <p:cNvPicPr>
            <a:picLocks noChangeAspect="1"/>
          </p:cNvPicPr>
          <p:nvPr userDrawn="1"/>
        </p:nvPicPr>
        <p:blipFill>
          <a:blip r:embed="rId15"/>
          <a:srcRect/>
          <a:stretch>
            <a:fillRect/>
          </a:stretch>
        </p:blipFill>
        <p:spPr bwMode="auto">
          <a:xfrm>
            <a:off x="7950200" y="274638"/>
            <a:ext cx="736600" cy="749300"/>
          </a:xfrm>
          <a:prstGeom prst="rect">
            <a:avLst/>
          </a:prstGeom>
          <a:noFill/>
          <a:ln w="9525">
            <a:noFill/>
            <a:miter lim="800000"/>
            <a:headEnd/>
            <a:tailEnd/>
          </a:ln>
        </p:spPr>
      </p:pic>
      <p:sp>
        <p:nvSpPr>
          <p:cNvPr id="9221" name="Title Placeholder 1"/>
          <p:cNvSpPr>
            <a:spLocks noGrp="1"/>
          </p:cNvSpPr>
          <p:nvPr>
            <p:ph type="title"/>
          </p:nvPr>
        </p:nvSpPr>
        <p:spPr bwMode="auto">
          <a:xfrm>
            <a:off x="598488" y="731839"/>
            <a:ext cx="7351712" cy="890586"/>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lvl="0"/>
            <a:r>
              <a:rPr lang="en-GB" dirty="0" smtClean="0"/>
              <a:t>Your title here</a:t>
            </a:r>
            <a:endParaRPr lang="en-US" dirty="0" smtClean="0"/>
          </a:p>
        </p:txBody>
      </p:sp>
      <p:pic>
        <p:nvPicPr>
          <p:cNvPr id="9222" name="Picture 18"/>
          <p:cNvPicPr>
            <a:picLocks noChangeAspect="1"/>
          </p:cNvPicPr>
          <p:nvPr userDrawn="1"/>
        </p:nvPicPr>
        <p:blipFill>
          <a:blip r:embed="rId16"/>
          <a:srcRect/>
          <a:stretch>
            <a:fillRect/>
          </a:stretch>
        </p:blipFill>
        <p:spPr bwMode="auto">
          <a:xfrm>
            <a:off x="9048750" y="6500813"/>
            <a:ext cx="103188" cy="373062"/>
          </a:xfrm>
          <a:prstGeom prst="rect">
            <a:avLst/>
          </a:prstGeom>
          <a:noFill/>
          <a:ln w="9525">
            <a:noFill/>
            <a:miter lim="800000"/>
            <a:headEnd/>
            <a:tailEnd/>
          </a:ln>
        </p:spPr>
      </p:pic>
      <p:pic>
        <p:nvPicPr>
          <p:cNvPr id="9223" name="Picture 21"/>
          <p:cNvPicPr>
            <a:picLocks noChangeAspect="1"/>
          </p:cNvPicPr>
          <p:nvPr userDrawn="1"/>
        </p:nvPicPr>
        <p:blipFill>
          <a:blip r:embed="rId17"/>
          <a:srcRect/>
          <a:stretch>
            <a:fillRect/>
          </a:stretch>
        </p:blipFill>
        <p:spPr bwMode="auto">
          <a:xfrm>
            <a:off x="9048750" y="6500813"/>
            <a:ext cx="103188" cy="3730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1" r:id="rId1"/>
    <p:sldLayoutId id="2147483872" r:id="rId2"/>
    <p:sldLayoutId id="2147483882" r:id="rId3"/>
    <p:sldLayoutId id="2147483873" r:id="rId4"/>
    <p:sldLayoutId id="2147483874" r:id="rId5"/>
    <p:sldLayoutId id="2147483875" r:id="rId6"/>
    <p:sldLayoutId id="2147483876" r:id="rId7"/>
    <p:sldLayoutId id="2147483877" r:id="rId8"/>
    <p:sldLayoutId id="2147483879" r:id="rId9"/>
    <p:sldLayoutId id="2147483884" r:id="rId10"/>
    <p:sldLayoutId id="2147483885" r:id="rId11"/>
  </p:sldLayoutIdLst>
  <p:timing>
    <p:tnLst>
      <p:par>
        <p:cTn id="1" dur="indefinite" restart="never" nodeType="tmRoot"/>
      </p:par>
    </p:tnLst>
  </p:timing>
  <p:txStyles>
    <p:titleStyle>
      <a:lvl1pPr marL="0" indent="0"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2pPr>
      <a:lvl3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3pPr>
      <a:lvl4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4pPr>
      <a:lvl5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p:titleStyle>
    <p:bodyStyle>
      <a:lvl1pPr marL="342900" indent="-342900" algn="l" defTabSz="457200" rtl="0" eaLnBrk="0" fontAlgn="base" hangingPunct="0">
        <a:spcBef>
          <a:spcPct val="20000"/>
        </a:spcBef>
        <a:spcAft>
          <a:spcPct val="0"/>
        </a:spcAft>
        <a:buFont typeface="Arial" pitchFamily="34" charset="0"/>
        <a:buChar char="•"/>
        <a:defRPr sz="2100" kern="1200">
          <a:solidFill>
            <a:schemeClr val="tx1"/>
          </a:solidFill>
          <a:latin typeface="Frutiger 55 Roman"/>
          <a:ea typeface="Frutiger 55 Roman"/>
          <a:cs typeface="Frutiger 55 Roman"/>
        </a:defRPr>
      </a:lvl1pPr>
      <a:lvl2pPr marL="742950" indent="-28575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2pPr>
      <a:lvl3pPr marL="11430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Foglio_di_lavoro_di_Microsoft_Office_Excel_97-20031.xls"/></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1"/>
          <p:cNvSpPr>
            <a:spLocks noGrp="1"/>
          </p:cNvSpPr>
          <p:nvPr>
            <p:ph type="body" sz="quarter" idx="15"/>
          </p:nvPr>
        </p:nvSpPr>
        <p:spPr/>
        <p:txBody>
          <a:bodyPr>
            <a:normAutofit/>
          </a:bodyPr>
          <a:lstStyle/>
          <a:p>
            <a:pPr marL="0" indent="0"/>
            <a:r>
              <a:rPr lang="it-IT" dirty="0" smtClean="0"/>
              <a:t>Epidemiologia e impatto dell’</a:t>
            </a:r>
            <a:r>
              <a:rPr lang="it-IT" dirty="0" err="1" smtClean="0"/>
              <a:t>ipogonadismo</a:t>
            </a:r>
            <a:r>
              <a:rPr lang="it-IT" dirty="0" smtClean="0"/>
              <a:t> maschile</a:t>
            </a:r>
          </a:p>
        </p:txBody>
      </p:sp>
      <p:sp>
        <p:nvSpPr>
          <p:cNvPr id="13315" name="Text Placeholder 3"/>
          <p:cNvSpPr>
            <a:spLocks noGrp="1"/>
          </p:cNvSpPr>
          <p:nvPr>
            <p:ph type="body" sz="quarter" idx="16"/>
          </p:nvPr>
        </p:nvSpPr>
        <p:spPr/>
        <p:txBody>
          <a:bodyPr/>
          <a:lstStyle/>
          <a:p>
            <a:r>
              <a:rPr lang="en-GB" dirty="0" err="1" smtClean="0"/>
              <a:t>Prof.</a:t>
            </a:r>
            <a:r>
              <a:rPr lang="en-GB" dirty="0" smtClean="0"/>
              <a:t> Siegfried </a:t>
            </a:r>
            <a:r>
              <a:rPr lang="en-GB" dirty="0" err="1" smtClean="0"/>
              <a:t>Meryn</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p:txBody>
          <a:bodyPr/>
          <a:lstStyle/>
          <a:p>
            <a:r>
              <a:rPr lang="it-IT" dirty="0" smtClean="0"/>
              <a:t>Definizione di </a:t>
            </a:r>
            <a:r>
              <a:rPr lang="it-IT" dirty="0" err="1" smtClean="0"/>
              <a:t>ipogonadismo</a:t>
            </a:r>
            <a:endParaRPr lang="it-IT" dirty="0"/>
          </a:p>
        </p:txBody>
      </p:sp>
      <p:sp>
        <p:nvSpPr>
          <p:cNvPr id="11" name="Content Placeholder 10"/>
          <p:cNvSpPr>
            <a:spLocks noGrp="1"/>
          </p:cNvSpPr>
          <p:nvPr>
            <p:ph sz="half" idx="1"/>
          </p:nvPr>
        </p:nvSpPr>
        <p:spPr>
          <a:xfrm>
            <a:off x="669031" y="1572547"/>
            <a:ext cx="8099425" cy="2187575"/>
          </a:xfrm>
        </p:spPr>
        <p:txBody>
          <a:bodyPr/>
          <a:lstStyle/>
          <a:p>
            <a:pPr marL="0" indent="0" algn="just">
              <a:buNone/>
            </a:pPr>
            <a:r>
              <a:rPr lang="it-IT" sz="2000" i="1" dirty="0" smtClean="0"/>
              <a:t>L’ipogonadismo maschile è una sindrome clinica provocata dall’incapacità dei testicoli di produrre una quantità fisiologica di testosterone (deficienza di ormone androgeno) e un numero normale di spermatozoi dovuta all’interruzione in uno o più livelli del funzionamento dell’asse ipotalamo-ipofisi-gonadi</a:t>
            </a:r>
          </a:p>
          <a:p>
            <a:pPr algn="just">
              <a:buNone/>
            </a:pPr>
            <a:r>
              <a:rPr lang="it-IT" sz="2000" b="1" dirty="0" smtClean="0"/>
              <a:t>		        Linee guida per la pratica clinica della Endocrine Society</a:t>
            </a:r>
            <a:endParaRPr lang="it-IT" sz="2000" b="1" dirty="0"/>
          </a:p>
        </p:txBody>
      </p:sp>
      <p:sp>
        <p:nvSpPr>
          <p:cNvPr id="12" name="Text Placeholder 11"/>
          <p:cNvSpPr>
            <a:spLocks noGrp="1"/>
          </p:cNvSpPr>
          <p:nvPr>
            <p:ph type="body" sz="half" idx="2"/>
          </p:nvPr>
        </p:nvSpPr>
        <p:spPr>
          <a:xfrm>
            <a:off x="597781" y="3916973"/>
            <a:ext cx="8099425" cy="1838080"/>
          </a:xfrm>
        </p:spPr>
        <p:txBody>
          <a:bodyPr/>
          <a:lstStyle/>
          <a:p>
            <a:pPr marL="0" indent="0" algn="just">
              <a:buNone/>
            </a:pPr>
            <a:r>
              <a:rPr lang="it-IT" sz="2000" i="1" dirty="0" smtClean="0"/>
              <a:t>L’ipogonadismo a insorgenza tardiva (LOH, Late </a:t>
            </a:r>
            <a:r>
              <a:rPr lang="it-IT" sz="2000" i="1" dirty="0" err="1" smtClean="0"/>
              <a:t>Onset</a:t>
            </a:r>
            <a:r>
              <a:rPr lang="it-IT" sz="2000" i="1" dirty="0" smtClean="0"/>
              <a:t> </a:t>
            </a:r>
            <a:r>
              <a:rPr lang="it-IT" sz="2000" i="1" dirty="0" err="1" smtClean="0"/>
              <a:t>Hypogonadism</a:t>
            </a:r>
            <a:r>
              <a:rPr lang="it-IT" sz="2000" i="1" dirty="0" smtClean="0"/>
              <a:t>, anche noto come TDS, sindrome da deficienza di testosterone, associata all’età)  è una sindrome clinica e biochimica associata all’avanzamento dell’età, caratterizzata da sintomi e ridotti livelli sierici di testosterone (al di sotto del </a:t>
            </a:r>
            <a:r>
              <a:rPr lang="it-IT" sz="2000" i="1" dirty="0" err="1" smtClean="0"/>
              <a:t>range</a:t>
            </a:r>
            <a:r>
              <a:rPr lang="it-IT" sz="2000" i="1" dirty="0" smtClean="0"/>
              <a:t> di riferimento nei maschi giovani sani) </a:t>
            </a:r>
          </a:p>
          <a:p>
            <a:pPr>
              <a:buNone/>
            </a:pPr>
            <a:r>
              <a:rPr lang="it-IT" sz="2000" b="1" dirty="0" smtClean="0"/>
              <a:t>           Raccomandazioni da: ISA, ISSAM, EAU, EAA, e ASA (2009)</a:t>
            </a:r>
            <a:endParaRPr lang="it-IT" sz="2000" dirty="0" smtClean="0"/>
          </a:p>
          <a:p>
            <a:pPr>
              <a:buNone/>
            </a:pPr>
            <a:endParaRPr lang="en-GB" sz="2000" dirty="0" smtClean="0"/>
          </a:p>
          <a:p>
            <a:pPr>
              <a:buNone/>
            </a:pPr>
            <a:endParaRPr lang="en-GB" sz="2000" dirty="0"/>
          </a:p>
        </p:txBody>
      </p:sp>
      <p:sp>
        <p:nvSpPr>
          <p:cNvPr id="14339" name="Text Box 5"/>
          <p:cNvSpPr txBox="1">
            <a:spLocks noChangeArrowheads="1"/>
          </p:cNvSpPr>
          <p:nvPr/>
        </p:nvSpPr>
        <p:spPr bwMode="auto">
          <a:xfrm>
            <a:off x="101424" y="6375400"/>
            <a:ext cx="7072313" cy="261610"/>
          </a:xfrm>
          <a:prstGeom prst="rect">
            <a:avLst/>
          </a:prstGeom>
          <a:noFill/>
          <a:ln w="9525">
            <a:noFill/>
            <a:miter lim="800000"/>
            <a:headEnd/>
            <a:tailEnd/>
          </a:ln>
        </p:spPr>
        <p:txBody>
          <a:bodyPr>
            <a:spAutoFit/>
          </a:bodyPr>
          <a:lstStyle/>
          <a:p>
            <a:r>
              <a:rPr lang="en-GB" sz="1100" dirty="0">
                <a:latin typeface="Frutiger 55 Roman"/>
                <a:ea typeface="Batang"/>
                <a:cs typeface="Batang"/>
              </a:rPr>
              <a:t>Wang C  </a:t>
            </a:r>
            <a:r>
              <a:rPr lang="en-GB" sz="1100" i="1" dirty="0">
                <a:latin typeface="Frutiger 55 Roman"/>
                <a:ea typeface="Batang"/>
                <a:cs typeface="Batang"/>
              </a:rPr>
              <a:t>et al</a:t>
            </a:r>
            <a:r>
              <a:rPr lang="en-GB" sz="1100" dirty="0">
                <a:latin typeface="Frutiger 55 Roman"/>
                <a:ea typeface="Batang"/>
                <a:cs typeface="Batang"/>
              </a:rPr>
              <a:t>. </a:t>
            </a:r>
            <a:r>
              <a:rPr lang="en-GB" sz="1100" i="1" dirty="0">
                <a:latin typeface="Frutiger 55 Roman"/>
                <a:ea typeface="Batang"/>
                <a:cs typeface="Batang"/>
              </a:rPr>
              <a:t>Aging Male </a:t>
            </a:r>
            <a:r>
              <a:rPr lang="en-GB" sz="1100" dirty="0">
                <a:latin typeface="Frutiger 55 Roman"/>
                <a:ea typeface="Batang"/>
                <a:cs typeface="Batang"/>
              </a:rPr>
              <a:t>2009;12(1):5– </a:t>
            </a:r>
            <a:r>
              <a:rPr lang="en-GB" sz="1100" dirty="0" smtClean="0">
                <a:latin typeface="Frutiger 55 Roman"/>
                <a:ea typeface="Batang"/>
                <a:cs typeface="Batang"/>
              </a:rPr>
              <a:t>2; </a:t>
            </a:r>
            <a:r>
              <a:rPr lang="en-GB" sz="1100" dirty="0" err="1" smtClean="0">
                <a:latin typeface="Frutiger 55 Roman"/>
                <a:ea typeface="Batang"/>
                <a:cs typeface="Batang"/>
              </a:rPr>
              <a:t>Bhasin</a:t>
            </a:r>
            <a:r>
              <a:rPr lang="en-GB" sz="1100" dirty="0" smtClean="0">
                <a:latin typeface="Frutiger 55 Roman"/>
                <a:ea typeface="Batang"/>
                <a:cs typeface="Batang"/>
              </a:rPr>
              <a:t> </a:t>
            </a:r>
            <a:r>
              <a:rPr lang="en-GB" sz="1100" dirty="0">
                <a:latin typeface="Frutiger 55 Roman"/>
                <a:ea typeface="Batang"/>
                <a:cs typeface="Batang"/>
              </a:rPr>
              <a:t>S </a:t>
            </a:r>
            <a:r>
              <a:rPr lang="en-GB" sz="1100" i="1" dirty="0">
                <a:latin typeface="Frutiger 55 Roman"/>
                <a:ea typeface="Batang"/>
                <a:cs typeface="Batang"/>
              </a:rPr>
              <a:t>et al</a:t>
            </a:r>
            <a:r>
              <a:rPr lang="en-GB" sz="1100" dirty="0">
                <a:latin typeface="Frutiger 55 Roman"/>
                <a:ea typeface="Batang"/>
                <a:cs typeface="Batang"/>
              </a:rPr>
              <a:t>. </a:t>
            </a:r>
            <a:r>
              <a:rPr lang="en-GB" sz="1100" i="1" dirty="0">
                <a:latin typeface="Frutiger 55 Roman"/>
                <a:ea typeface="Batang"/>
                <a:cs typeface="Batang"/>
              </a:rPr>
              <a:t>J </a:t>
            </a:r>
            <a:r>
              <a:rPr lang="en-GB" sz="1100" i="1" dirty="0" err="1">
                <a:latin typeface="Frutiger 55 Roman"/>
                <a:ea typeface="Batang"/>
                <a:cs typeface="Batang"/>
              </a:rPr>
              <a:t>Clin</a:t>
            </a:r>
            <a:r>
              <a:rPr lang="en-GB" sz="1100" i="1" dirty="0">
                <a:latin typeface="Frutiger 55 Roman"/>
                <a:ea typeface="Batang"/>
                <a:cs typeface="Batang"/>
              </a:rPr>
              <a:t> </a:t>
            </a:r>
            <a:r>
              <a:rPr lang="en-GB" sz="1100" i="1" dirty="0" err="1">
                <a:latin typeface="Frutiger 55 Roman"/>
                <a:ea typeface="Batang"/>
                <a:cs typeface="Batang"/>
              </a:rPr>
              <a:t>Endocrinol</a:t>
            </a:r>
            <a:r>
              <a:rPr lang="en-GB" sz="1100" i="1" dirty="0">
                <a:latin typeface="Frutiger 55 Roman"/>
                <a:ea typeface="Batang"/>
                <a:cs typeface="Batang"/>
              </a:rPr>
              <a:t> </a:t>
            </a:r>
            <a:r>
              <a:rPr lang="en-GB" sz="1100" i="1" dirty="0" err="1">
                <a:latin typeface="Frutiger 55 Roman"/>
                <a:ea typeface="Batang"/>
                <a:cs typeface="Batang"/>
              </a:rPr>
              <a:t>Metab</a:t>
            </a:r>
            <a:r>
              <a:rPr lang="en-GB" sz="1100" dirty="0">
                <a:latin typeface="Frutiger 55 Roman"/>
                <a:ea typeface="Batang"/>
                <a:cs typeface="Batang"/>
              </a:rPr>
              <a:t> 2010;95(6):2536–2559.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dirty="0" smtClean="0"/>
              <a:t>Prevalenza dell’</a:t>
            </a:r>
            <a:r>
              <a:rPr lang="it-IT" dirty="0" err="1" smtClean="0"/>
              <a:t>ipogonadismo</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it-IT" sz="2400" dirty="0" smtClean="0"/>
              <a:t>Incidenza dell’</a:t>
            </a:r>
            <a:r>
              <a:rPr lang="it-IT" sz="2400" dirty="0" err="1" smtClean="0"/>
              <a:t>ipogonadismo</a:t>
            </a:r>
            <a:r>
              <a:rPr lang="it-IT" sz="2400" dirty="0" smtClean="0"/>
              <a:t> negli uomini in funzione dell’età secondo lo studio </a:t>
            </a:r>
            <a:r>
              <a:rPr lang="it-IT" sz="2400" dirty="0" err="1" smtClean="0"/>
              <a:t>BLSA*</a:t>
            </a:r>
            <a:r>
              <a:rPr lang="it-IT" sz="2400" dirty="0" smtClean="0"/>
              <a:t> </a:t>
            </a:r>
            <a:endParaRPr lang="en-US" sz="2400" dirty="0" smtClean="0"/>
          </a:p>
        </p:txBody>
      </p:sp>
      <p:sp>
        <p:nvSpPr>
          <p:cNvPr id="16387" name="Text Box 623"/>
          <p:cNvSpPr txBox="1">
            <a:spLocks noChangeArrowheads="1"/>
          </p:cNvSpPr>
          <p:nvPr/>
        </p:nvSpPr>
        <p:spPr bwMode="auto">
          <a:xfrm>
            <a:off x="103099" y="6371237"/>
            <a:ext cx="4219663" cy="433068"/>
          </a:xfrm>
          <a:prstGeom prst="rect">
            <a:avLst/>
          </a:prstGeom>
          <a:noFill/>
          <a:ln w="9525">
            <a:noFill/>
            <a:miter lim="800000"/>
            <a:headEnd/>
            <a:tailEnd/>
          </a:ln>
        </p:spPr>
        <p:txBody>
          <a:bodyPr>
            <a:spAutoFit/>
          </a:bodyPr>
          <a:lstStyle/>
          <a:p>
            <a:pPr eaLnBrk="0" hangingPunct="0"/>
            <a:r>
              <a:rPr lang="en-GB" sz="1100" dirty="0">
                <a:latin typeface="Frutiger 55 Roman"/>
                <a:ea typeface="Batang"/>
                <a:cs typeface="Batang"/>
              </a:rPr>
              <a:t>Harman SM </a:t>
            </a:r>
            <a:r>
              <a:rPr lang="en-GB" sz="1100" i="1" dirty="0">
                <a:latin typeface="Frutiger 55 Roman"/>
                <a:ea typeface="Batang"/>
                <a:cs typeface="Batang"/>
              </a:rPr>
              <a:t>et al</a:t>
            </a:r>
            <a:r>
              <a:rPr lang="en-GB" sz="1100" i="1" dirty="0" smtClean="0">
                <a:latin typeface="Frutiger 55 Roman"/>
                <a:ea typeface="Batang"/>
                <a:cs typeface="Batang"/>
              </a:rPr>
              <a:t>. </a:t>
            </a:r>
            <a:r>
              <a:rPr lang="en-GB" sz="1100" i="1" dirty="0">
                <a:latin typeface="Frutiger 55 Roman"/>
                <a:ea typeface="Batang"/>
                <a:cs typeface="Batang"/>
              </a:rPr>
              <a:t>J </a:t>
            </a:r>
            <a:r>
              <a:rPr lang="en-GB" sz="1100" i="1" dirty="0" err="1">
                <a:latin typeface="Frutiger 55 Roman"/>
                <a:ea typeface="Batang"/>
                <a:cs typeface="Batang"/>
              </a:rPr>
              <a:t>Clin</a:t>
            </a:r>
            <a:r>
              <a:rPr lang="en-GB" sz="1100" i="1" dirty="0">
                <a:latin typeface="Frutiger 55 Roman"/>
                <a:ea typeface="Batang"/>
                <a:cs typeface="Batang"/>
              </a:rPr>
              <a:t> </a:t>
            </a:r>
            <a:r>
              <a:rPr lang="en-GB" sz="1100" i="1" dirty="0" err="1">
                <a:latin typeface="Frutiger 55 Roman"/>
                <a:ea typeface="Batang"/>
                <a:cs typeface="Batang"/>
              </a:rPr>
              <a:t>Endocrinol</a:t>
            </a:r>
            <a:r>
              <a:rPr lang="en-GB" sz="1100" i="1" dirty="0">
                <a:latin typeface="Frutiger 55 Roman"/>
                <a:ea typeface="Batang"/>
                <a:cs typeface="Batang"/>
              </a:rPr>
              <a:t> </a:t>
            </a:r>
            <a:r>
              <a:rPr lang="en-GB" sz="1100" i="1" dirty="0" err="1">
                <a:latin typeface="Frutiger 55 Roman"/>
                <a:ea typeface="Batang"/>
                <a:cs typeface="Batang"/>
              </a:rPr>
              <a:t>Metab</a:t>
            </a:r>
            <a:r>
              <a:rPr lang="en-GB" sz="1100" dirty="0">
                <a:latin typeface="Frutiger 55 Roman"/>
                <a:ea typeface="Batang"/>
                <a:cs typeface="Batang"/>
              </a:rPr>
              <a:t> 2001;86(2</a:t>
            </a:r>
            <a:r>
              <a:rPr lang="en-GB" sz="1100" dirty="0" smtClean="0">
                <a:latin typeface="Frutiger 55 Roman"/>
                <a:ea typeface="Batang"/>
                <a:cs typeface="Batang"/>
              </a:rPr>
              <a:t>):724–731.</a:t>
            </a:r>
            <a:endParaRPr lang="en-GB" sz="1100" dirty="0">
              <a:latin typeface="Frutiger 55 Roman"/>
              <a:ea typeface="Batang"/>
              <a:cs typeface="Batang"/>
            </a:endParaRPr>
          </a:p>
          <a:p>
            <a:pPr eaLnBrk="0" hangingPunct="0"/>
            <a:endParaRPr lang="en-GB" sz="1100" dirty="0">
              <a:latin typeface="Frutiger 55 Roman"/>
              <a:ea typeface="Batang"/>
              <a:cs typeface="Batang"/>
            </a:endParaRPr>
          </a:p>
        </p:txBody>
      </p:sp>
      <p:sp>
        <p:nvSpPr>
          <p:cNvPr id="669" name="Rectangle 584"/>
          <p:cNvSpPr>
            <a:spLocks noChangeArrowheads="1"/>
          </p:cNvSpPr>
          <p:nvPr/>
        </p:nvSpPr>
        <p:spPr bwMode="auto">
          <a:xfrm>
            <a:off x="4033838" y="5944661"/>
            <a:ext cx="8896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err="1" smtClean="0">
                <a:solidFill>
                  <a:srgbClr val="0070C0"/>
                </a:solidFill>
                <a:latin typeface="Frutiger 55 Roman"/>
                <a:ea typeface="Batang" pitchFamily="18" charset="-127"/>
                <a:cs typeface="Frutiger 55 Roman"/>
              </a:rPr>
              <a:t>Età</a:t>
            </a:r>
            <a:r>
              <a:rPr lang="en-GB" sz="1600" dirty="0" smtClean="0">
                <a:solidFill>
                  <a:srgbClr val="0070C0"/>
                </a:solidFill>
                <a:latin typeface="Frutiger 55 Roman"/>
                <a:ea typeface="Batang" pitchFamily="18" charset="-127"/>
                <a:cs typeface="Frutiger 55 Roman"/>
              </a:rPr>
              <a:t> </a:t>
            </a:r>
            <a:r>
              <a:rPr lang="en-US" sz="1600" dirty="0" smtClean="0">
                <a:solidFill>
                  <a:srgbClr val="0070C0"/>
                </a:solidFill>
                <a:latin typeface="Frutiger 55 Roman"/>
                <a:ea typeface="Batang" pitchFamily="18" charset="-127"/>
                <a:cs typeface="Frutiger 55 Roman"/>
              </a:rPr>
              <a:t>(</a:t>
            </a:r>
            <a:r>
              <a:rPr lang="en-US" sz="1600" dirty="0" err="1" smtClean="0">
                <a:solidFill>
                  <a:srgbClr val="0070C0"/>
                </a:solidFill>
                <a:latin typeface="Frutiger 55 Roman"/>
                <a:ea typeface="Batang" pitchFamily="18" charset="-127"/>
                <a:cs typeface="Frutiger 55 Roman"/>
              </a:rPr>
              <a:t>anni</a:t>
            </a:r>
            <a:r>
              <a:rPr lang="en-US" sz="1600" dirty="0" smtClean="0">
                <a:solidFill>
                  <a:srgbClr val="0070C0"/>
                </a:solidFill>
                <a:latin typeface="Frutiger 55 Roman"/>
                <a:ea typeface="Batang" pitchFamily="18" charset="-127"/>
                <a:cs typeface="Frutiger 55 Roman"/>
              </a:rPr>
              <a:t>)</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27" name="Rectangle 626"/>
          <p:cNvSpPr/>
          <p:nvPr/>
        </p:nvSpPr>
        <p:spPr bwMode="auto">
          <a:xfrm>
            <a:off x="2697163" y="5446186"/>
            <a:ext cx="315912" cy="90488"/>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29" name="Rectangle 628"/>
          <p:cNvSpPr/>
          <p:nvPr/>
        </p:nvSpPr>
        <p:spPr bwMode="auto">
          <a:xfrm>
            <a:off x="3506788" y="5255686"/>
            <a:ext cx="315912" cy="276225"/>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0" name="Rectangle 629"/>
          <p:cNvSpPr/>
          <p:nvPr/>
        </p:nvSpPr>
        <p:spPr bwMode="auto">
          <a:xfrm>
            <a:off x="3822700" y="5447774"/>
            <a:ext cx="315913" cy="80962"/>
          </a:xfrm>
          <a:prstGeom prst="rect">
            <a:avLst/>
          </a:prstGeom>
          <a:solidFill>
            <a:srgbClr val="00B0F0"/>
          </a:solidFill>
          <a:ln/>
          <a:effectLst/>
        </p:spPr>
        <p:style>
          <a:lnRef idx="1">
            <a:schemeClr val="dk1"/>
          </a:lnRef>
          <a:fillRef idx="3">
            <a:schemeClr val="dk1"/>
          </a:fillRef>
          <a:effectRef idx="2">
            <a:schemeClr val="dk1"/>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1" name="Rectangle 630"/>
          <p:cNvSpPr/>
          <p:nvPr/>
        </p:nvSpPr>
        <p:spPr bwMode="auto">
          <a:xfrm>
            <a:off x="4322763" y="5111224"/>
            <a:ext cx="315912" cy="423862"/>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2" name="Rectangle 631"/>
          <p:cNvSpPr/>
          <p:nvPr/>
        </p:nvSpPr>
        <p:spPr bwMode="auto">
          <a:xfrm>
            <a:off x="4638675" y="5187424"/>
            <a:ext cx="314325" cy="344487"/>
          </a:xfrm>
          <a:prstGeom prst="rect">
            <a:avLst/>
          </a:prstGeom>
          <a:solidFill>
            <a:srgbClr val="00B0F0"/>
          </a:solidFill>
          <a:ln/>
          <a:effectLst/>
        </p:spPr>
        <p:style>
          <a:lnRef idx="1">
            <a:schemeClr val="dk1"/>
          </a:lnRef>
          <a:fillRef idx="3">
            <a:schemeClr val="dk1"/>
          </a:fillRef>
          <a:effectRef idx="2">
            <a:schemeClr val="dk1"/>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4" name="Rectangle 633"/>
          <p:cNvSpPr/>
          <p:nvPr/>
        </p:nvSpPr>
        <p:spPr bwMode="auto">
          <a:xfrm>
            <a:off x="5456238" y="4357161"/>
            <a:ext cx="315912" cy="1173163"/>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5" name="Rectangle 634"/>
          <p:cNvSpPr/>
          <p:nvPr/>
        </p:nvSpPr>
        <p:spPr bwMode="auto">
          <a:xfrm>
            <a:off x="5957888" y="4577824"/>
            <a:ext cx="314325" cy="957262"/>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6" name="Rectangle 635"/>
          <p:cNvSpPr/>
          <p:nvPr/>
        </p:nvSpPr>
        <p:spPr bwMode="auto">
          <a:xfrm>
            <a:off x="6272213" y="3242736"/>
            <a:ext cx="315912" cy="2289175"/>
          </a:xfrm>
          <a:prstGeom prst="rect">
            <a:avLst/>
          </a:prstGeom>
          <a:solidFill>
            <a:srgbClr val="00B0F0"/>
          </a:solidFill>
          <a:ln/>
          <a:effectLst/>
        </p:spPr>
        <p:style>
          <a:lnRef idx="1">
            <a:schemeClr val="dk1"/>
          </a:lnRef>
          <a:fillRef idx="3">
            <a:schemeClr val="dk1"/>
          </a:fillRef>
          <a:effectRef idx="2">
            <a:schemeClr val="dk1"/>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7" name="Rectangle 636"/>
          <p:cNvSpPr/>
          <p:nvPr/>
        </p:nvSpPr>
        <p:spPr bwMode="auto">
          <a:xfrm>
            <a:off x="6764338" y="3885674"/>
            <a:ext cx="315912" cy="1649412"/>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8" name="Rectangle 637"/>
          <p:cNvSpPr/>
          <p:nvPr/>
        </p:nvSpPr>
        <p:spPr bwMode="auto">
          <a:xfrm>
            <a:off x="7080250" y="2471211"/>
            <a:ext cx="315913" cy="3059113"/>
          </a:xfrm>
          <a:prstGeom prst="rect">
            <a:avLst/>
          </a:prstGeom>
          <a:solidFill>
            <a:srgbClr val="00B0F0"/>
          </a:solidFill>
          <a:ln/>
          <a:effectLst/>
        </p:spPr>
        <p:style>
          <a:lnRef idx="1">
            <a:schemeClr val="dk1"/>
          </a:lnRef>
          <a:fillRef idx="3">
            <a:schemeClr val="dk1"/>
          </a:fillRef>
          <a:effectRef idx="2">
            <a:schemeClr val="dk1"/>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79" name="Rectangle 678"/>
          <p:cNvSpPr/>
          <p:nvPr/>
        </p:nvSpPr>
        <p:spPr bwMode="auto">
          <a:xfrm>
            <a:off x="5140325" y="4884211"/>
            <a:ext cx="315913" cy="650875"/>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26" name="Rectangle 625"/>
          <p:cNvSpPr/>
          <p:nvPr/>
        </p:nvSpPr>
        <p:spPr bwMode="auto">
          <a:xfrm>
            <a:off x="1881188" y="5365224"/>
            <a:ext cx="315912" cy="169862"/>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39" name="Line 563"/>
          <p:cNvSpPr>
            <a:spLocks noChangeShapeType="1"/>
          </p:cNvSpPr>
          <p:nvPr/>
        </p:nvSpPr>
        <p:spPr bwMode="auto">
          <a:xfrm flipV="1">
            <a:off x="1789113" y="5535086"/>
            <a:ext cx="1587"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0" name="Line 564"/>
          <p:cNvSpPr>
            <a:spLocks noChangeShapeType="1"/>
          </p:cNvSpPr>
          <p:nvPr/>
        </p:nvSpPr>
        <p:spPr bwMode="auto">
          <a:xfrm flipV="1">
            <a:off x="2605088" y="5535086"/>
            <a:ext cx="0"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1" name="Line 565"/>
          <p:cNvSpPr>
            <a:spLocks noChangeShapeType="1"/>
          </p:cNvSpPr>
          <p:nvPr/>
        </p:nvSpPr>
        <p:spPr bwMode="auto">
          <a:xfrm flipV="1">
            <a:off x="3414713" y="5535086"/>
            <a:ext cx="1587"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2" name="Line 566"/>
          <p:cNvSpPr>
            <a:spLocks noChangeShapeType="1"/>
          </p:cNvSpPr>
          <p:nvPr/>
        </p:nvSpPr>
        <p:spPr bwMode="auto">
          <a:xfrm flipV="1">
            <a:off x="4232275" y="5535086"/>
            <a:ext cx="0"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3" name="Line 567"/>
          <p:cNvSpPr>
            <a:spLocks noChangeShapeType="1"/>
          </p:cNvSpPr>
          <p:nvPr/>
        </p:nvSpPr>
        <p:spPr bwMode="auto">
          <a:xfrm flipV="1">
            <a:off x="5046662" y="5535086"/>
            <a:ext cx="1587"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4" name="Line 568"/>
          <p:cNvSpPr>
            <a:spLocks noChangeShapeType="1"/>
          </p:cNvSpPr>
          <p:nvPr/>
        </p:nvSpPr>
        <p:spPr bwMode="auto">
          <a:xfrm flipV="1">
            <a:off x="5864225" y="5535086"/>
            <a:ext cx="1588"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5" name="Line 569"/>
          <p:cNvSpPr>
            <a:spLocks noChangeShapeType="1"/>
          </p:cNvSpPr>
          <p:nvPr/>
        </p:nvSpPr>
        <p:spPr bwMode="auto">
          <a:xfrm flipV="1">
            <a:off x="6673850" y="5535086"/>
            <a:ext cx="1588"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6" name="Line 570"/>
          <p:cNvSpPr>
            <a:spLocks noChangeShapeType="1"/>
          </p:cNvSpPr>
          <p:nvPr/>
        </p:nvSpPr>
        <p:spPr bwMode="auto">
          <a:xfrm flipV="1">
            <a:off x="7475538" y="5535086"/>
            <a:ext cx="1587" cy="41275"/>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7" name="Line 562"/>
          <p:cNvSpPr>
            <a:spLocks noChangeShapeType="1"/>
          </p:cNvSpPr>
          <p:nvPr/>
        </p:nvSpPr>
        <p:spPr bwMode="auto">
          <a:xfrm>
            <a:off x="1789113" y="5535086"/>
            <a:ext cx="5702300" cy="1588"/>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8" name="Line 556"/>
          <p:cNvSpPr>
            <a:spLocks noChangeShapeType="1"/>
          </p:cNvSpPr>
          <p:nvPr/>
        </p:nvSpPr>
        <p:spPr bwMode="auto">
          <a:xfrm>
            <a:off x="1752600" y="5535086"/>
            <a:ext cx="36513" cy="1588"/>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49" name="Line 557"/>
          <p:cNvSpPr>
            <a:spLocks noChangeShapeType="1"/>
          </p:cNvSpPr>
          <p:nvPr/>
        </p:nvSpPr>
        <p:spPr bwMode="auto">
          <a:xfrm>
            <a:off x="1752600" y="4836586"/>
            <a:ext cx="36513" cy="1588"/>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50" name="Line 558"/>
          <p:cNvSpPr>
            <a:spLocks noChangeShapeType="1"/>
          </p:cNvSpPr>
          <p:nvPr/>
        </p:nvSpPr>
        <p:spPr bwMode="auto">
          <a:xfrm>
            <a:off x="1752600" y="4146024"/>
            <a:ext cx="36513" cy="1587"/>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51" name="Line 559"/>
          <p:cNvSpPr>
            <a:spLocks noChangeShapeType="1"/>
          </p:cNvSpPr>
          <p:nvPr/>
        </p:nvSpPr>
        <p:spPr bwMode="auto">
          <a:xfrm>
            <a:off x="1752600" y="3447524"/>
            <a:ext cx="36513" cy="1587"/>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16417" name="Line 560"/>
          <p:cNvSpPr>
            <a:spLocks noChangeShapeType="1"/>
          </p:cNvSpPr>
          <p:nvPr/>
        </p:nvSpPr>
        <p:spPr bwMode="auto">
          <a:xfrm>
            <a:off x="1753421" y="2763914"/>
            <a:ext cx="35835" cy="1466"/>
          </a:xfrm>
          <a:prstGeom prst="line">
            <a:avLst/>
          </a:prstGeom>
          <a:noFill/>
          <a:ln w="28575">
            <a:solidFill>
              <a:schemeClr val="tx1"/>
            </a:solidFill>
            <a:round/>
            <a:headEnd/>
            <a:tailEnd/>
          </a:ln>
        </p:spPr>
        <p:txBody>
          <a:bodyPr/>
          <a:lstStyle/>
          <a:p>
            <a:endParaRPr lang="en-GB" sz="2000">
              <a:solidFill>
                <a:srgbClr val="0070C0"/>
              </a:solidFill>
            </a:endParaRPr>
          </a:p>
        </p:txBody>
      </p:sp>
      <p:sp>
        <p:nvSpPr>
          <p:cNvPr id="653" name="Line 561"/>
          <p:cNvSpPr>
            <a:spLocks noChangeShapeType="1"/>
          </p:cNvSpPr>
          <p:nvPr/>
        </p:nvSpPr>
        <p:spPr bwMode="auto">
          <a:xfrm>
            <a:off x="1752600" y="2067986"/>
            <a:ext cx="38100" cy="1588"/>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54" name="Line 555"/>
          <p:cNvSpPr>
            <a:spLocks noChangeShapeType="1"/>
          </p:cNvSpPr>
          <p:nvPr/>
        </p:nvSpPr>
        <p:spPr bwMode="auto">
          <a:xfrm>
            <a:off x="1790700" y="2053699"/>
            <a:ext cx="0" cy="3481387"/>
          </a:xfrm>
          <a:prstGeom prst="line">
            <a:avLst/>
          </a:prstGeom>
          <a:noFill/>
          <a:ln w="28575">
            <a:solidFill>
              <a:schemeClr val="tx1"/>
            </a:solidFill>
            <a:round/>
            <a:headEnd/>
            <a:tailEnd/>
          </a:ln>
          <a:extLst/>
        </p:spPr>
        <p:txBody>
          <a:bodyPr/>
          <a:lstStyle/>
          <a:p>
            <a:pPr fontAlgn="auto">
              <a:spcBef>
                <a:spcPts val="0"/>
              </a:spcBef>
              <a:spcAft>
                <a:spcPts val="0"/>
              </a:spcAft>
              <a:defRPr/>
            </a:pPr>
            <a:endParaRPr lang="en-US" sz="2000">
              <a:solidFill>
                <a:srgbClr val="0070C0"/>
              </a:solidFill>
              <a:latin typeface="Frutiger 55 Roman"/>
            </a:endParaRPr>
          </a:p>
        </p:txBody>
      </p:sp>
      <p:sp>
        <p:nvSpPr>
          <p:cNvPr id="655" name="Rectangle 2"/>
          <p:cNvSpPr>
            <a:spLocks noChangeArrowheads="1"/>
          </p:cNvSpPr>
          <p:nvPr/>
        </p:nvSpPr>
        <p:spPr bwMode="auto">
          <a:xfrm rot="16178610">
            <a:off x="-718343" y="3844320"/>
            <a:ext cx="3827462" cy="246221"/>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it-IT" sz="1600" dirty="0" smtClean="0"/>
              <a:t>Soggetti con </a:t>
            </a:r>
            <a:r>
              <a:rPr lang="it-IT" sz="1600" dirty="0" err="1" smtClean="0"/>
              <a:t>ipogonadismo</a:t>
            </a:r>
            <a:r>
              <a:rPr lang="it-IT" sz="1600" dirty="0" smtClean="0"/>
              <a:t> (%)</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56" name="Rectangle 571"/>
          <p:cNvSpPr>
            <a:spLocks noChangeArrowheads="1"/>
          </p:cNvSpPr>
          <p:nvPr/>
        </p:nvSpPr>
        <p:spPr bwMode="auto">
          <a:xfrm>
            <a:off x="1527175" y="5433486"/>
            <a:ext cx="113814"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a:solidFill>
                  <a:srgbClr val="0070C0"/>
                </a:solidFill>
                <a:latin typeface="Frutiger 55 Roman"/>
                <a:ea typeface="Batang" pitchFamily="18" charset="-127"/>
                <a:cs typeface="Frutiger 55 Roman"/>
              </a:rPr>
              <a:t>0</a:t>
            </a:r>
            <a:endParaRPr lang="en-GB" sz="160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57" name="Rectangle 572"/>
          <p:cNvSpPr>
            <a:spLocks noChangeArrowheads="1"/>
          </p:cNvSpPr>
          <p:nvPr/>
        </p:nvSpPr>
        <p:spPr bwMode="auto">
          <a:xfrm>
            <a:off x="1457325" y="4800074"/>
            <a:ext cx="227626"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a:solidFill>
                  <a:srgbClr val="0070C0"/>
                </a:solidFill>
                <a:latin typeface="Frutiger 55 Roman"/>
                <a:ea typeface="Batang" pitchFamily="18" charset="-127"/>
                <a:cs typeface="Frutiger 55 Roman"/>
              </a:rPr>
              <a:t>20</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58" name="Rectangle 573"/>
          <p:cNvSpPr>
            <a:spLocks noChangeArrowheads="1"/>
          </p:cNvSpPr>
          <p:nvPr/>
        </p:nvSpPr>
        <p:spPr bwMode="auto">
          <a:xfrm>
            <a:off x="1457325" y="4096811"/>
            <a:ext cx="227626"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a:solidFill>
                  <a:srgbClr val="0070C0"/>
                </a:solidFill>
                <a:latin typeface="Frutiger 55 Roman"/>
                <a:ea typeface="Batang" pitchFamily="18" charset="-127"/>
                <a:cs typeface="Frutiger 55 Roman"/>
              </a:rPr>
              <a:t>40</a:t>
            </a:r>
            <a:endParaRPr lang="en-GB" sz="160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59" name="Rectangle 574"/>
          <p:cNvSpPr>
            <a:spLocks noChangeArrowheads="1"/>
          </p:cNvSpPr>
          <p:nvPr/>
        </p:nvSpPr>
        <p:spPr bwMode="auto">
          <a:xfrm>
            <a:off x="1457325" y="3391961"/>
            <a:ext cx="227626"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a:solidFill>
                  <a:srgbClr val="0070C0"/>
                </a:solidFill>
                <a:latin typeface="Frutiger 55 Roman"/>
                <a:ea typeface="Batang" pitchFamily="18" charset="-127"/>
                <a:cs typeface="Frutiger 55 Roman"/>
              </a:rPr>
              <a:t>60</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0" name="Rectangle 575"/>
          <p:cNvSpPr>
            <a:spLocks noChangeArrowheads="1"/>
          </p:cNvSpPr>
          <p:nvPr/>
        </p:nvSpPr>
        <p:spPr bwMode="auto">
          <a:xfrm>
            <a:off x="1457325" y="2688699"/>
            <a:ext cx="227626"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a:solidFill>
                  <a:srgbClr val="0070C0"/>
                </a:solidFill>
                <a:latin typeface="Frutiger 55 Roman"/>
                <a:ea typeface="Batang" pitchFamily="18" charset="-127"/>
                <a:cs typeface="Frutiger 55 Roman"/>
              </a:rPr>
              <a:t>80</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1" name="Rectangle 576"/>
          <p:cNvSpPr>
            <a:spLocks noChangeArrowheads="1"/>
          </p:cNvSpPr>
          <p:nvPr/>
        </p:nvSpPr>
        <p:spPr bwMode="auto">
          <a:xfrm>
            <a:off x="1389063" y="1985436"/>
            <a:ext cx="341440"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a:solidFill>
                  <a:srgbClr val="0070C0"/>
                </a:solidFill>
                <a:latin typeface="Frutiger 55 Roman"/>
                <a:ea typeface="Batang" pitchFamily="18" charset="-127"/>
                <a:cs typeface="Frutiger 55 Roman"/>
              </a:rPr>
              <a:t>100</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2" name="Rectangle 577"/>
          <p:cNvSpPr>
            <a:spLocks noChangeArrowheads="1"/>
          </p:cNvSpPr>
          <p:nvPr/>
        </p:nvSpPr>
        <p:spPr bwMode="auto">
          <a:xfrm>
            <a:off x="1852246" y="5628749"/>
            <a:ext cx="5690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20–29</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3" name="Rectangle 578"/>
          <p:cNvSpPr>
            <a:spLocks noChangeArrowheads="1"/>
          </p:cNvSpPr>
          <p:nvPr/>
        </p:nvSpPr>
        <p:spPr bwMode="auto">
          <a:xfrm>
            <a:off x="2622522" y="5635670"/>
            <a:ext cx="5690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30–39</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4" name="Rectangle 579"/>
          <p:cNvSpPr>
            <a:spLocks noChangeArrowheads="1"/>
          </p:cNvSpPr>
          <p:nvPr/>
        </p:nvSpPr>
        <p:spPr bwMode="auto">
          <a:xfrm>
            <a:off x="3538166" y="5628749"/>
            <a:ext cx="5690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40–49</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5" name="Rectangle 580"/>
          <p:cNvSpPr>
            <a:spLocks noChangeArrowheads="1"/>
          </p:cNvSpPr>
          <p:nvPr/>
        </p:nvSpPr>
        <p:spPr bwMode="auto">
          <a:xfrm>
            <a:off x="4354438" y="5628749"/>
            <a:ext cx="5690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50–59</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6" name="Rectangle 581"/>
          <p:cNvSpPr>
            <a:spLocks noChangeArrowheads="1"/>
          </p:cNvSpPr>
          <p:nvPr/>
        </p:nvSpPr>
        <p:spPr bwMode="auto">
          <a:xfrm>
            <a:off x="5203083" y="5628749"/>
            <a:ext cx="5690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60–69</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7" name="Rectangle 582"/>
          <p:cNvSpPr>
            <a:spLocks noChangeArrowheads="1"/>
          </p:cNvSpPr>
          <p:nvPr/>
        </p:nvSpPr>
        <p:spPr bwMode="auto">
          <a:xfrm>
            <a:off x="6019058" y="5628749"/>
            <a:ext cx="569067"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70–79</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sp>
        <p:nvSpPr>
          <p:cNvPr id="668" name="Rectangle 583"/>
          <p:cNvSpPr>
            <a:spLocks noChangeArrowheads="1"/>
          </p:cNvSpPr>
          <p:nvPr/>
        </p:nvSpPr>
        <p:spPr bwMode="auto">
          <a:xfrm>
            <a:off x="6988175" y="5628749"/>
            <a:ext cx="347852" cy="246221"/>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a:solidFill>
                  <a:srgbClr val="0070C0"/>
                </a:solidFill>
                <a:latin typeface="Frutiger 55 Roman"/>
                <a:ea typeface="Batang" pitchFamily="18" charset="-127"/>
                <a:cs typeface="Frutiger 55 Roman"/>
              </a:rPr>
              <a:t>80+</a:t>
            </a:r>
            <a:endParaRPr lang="en-GB" sz="160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grpSp>
        <p:nvGrpSpPr>
          <p:cNvPr id="3" name="Group 682"/>
          <p:cNvGrpSpPr>
            <a:grpSpLocks/>
          </p:cNvGrpSpPr>
          <p:nvPr/>
        </p:nvGrpSpPr>
        <p:grpSpPr bwMode="auto">
          <a:xfrm>
            <a:off x="2052632" y="2198163"/>
            <a:ext cx="1864307" cy="246221"/>
            <a:chOff x="2055709" y="2145876"/>
            <a:chExt cx="1849328" cy="244152"/>
          </a:xfrm>
        </p:grpSpPr>
        <p:sp>
          <p:nvSpPr>
            <p:cNvPr id="73" name="Rectangle 72"/>
            <p:cNvSpPr/>
            <p:nvPr/>
          </p:nvSpPr>
          <p:spPr>
            <a:xfrm>
              <a:off x="2055709" y="2218280"/>
              <a:ext cx="78737" cy="80283"/>
            </a:xfrm>
            <a:prstGeom prst="rect">
              <a:avLst/>
            </a:prstGeom>
            <a:solidFill>
              <a:srgbClr val="4FA735"/>
            </a:solidFill>
            <a:ln/>
            <a:effectLst/>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70" name="Rectangle 599"/>
            <p:cNvSpPr>
              <a:spLocks noChangeArrowheads="1"/>
            </p:cNvSpPr>
            <p:nvPr/>
          </p:nvSpPr>
          <p:spPr bwMode="auto">
            <a:xfrm>
              <a:off x="2184842" y="2145876"/>
              <a:ext cx="1720195" cy="244152"/>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smtClean="0">
                  <a:solidFill>
                    <a:srgbClr val="0070C0"/>
                  </a:solidFill>
                  <a:latin typeface="Frutiger 55 Roman"/>
                  <a:ea typeface="Batang" pitchFamily="18" charset="-127"/>
                  <a:cs typeface="Frutiger 55 Roman"/>
                </a:rPr>
                <a:t>Testosterone </a:t>
              </a:r>
              <a:r>
                <a:rPr lang="en-GB" sz="1600" dirty="0" err="1" smtClean="0">
                  <a:solidFill>
                    <a:srgbClr val="0070C0"/>
                  </a:solidFill>
                  <a:latin typeface="Frutiger 55 Roman"/>
                  <a:ea typeface="Batang" pitchFamily="18" charset="-127"/>
                  <a:cs typeface="Frutiger 55 Roman"/>
                </a:rPr>
                <a:t>totale</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grpSp>
      <p:grpSp>
        <p:nvGrpSpPr>
          <p:cNvPr id="4" name="Group 683"/>
          <p:cNvGrpSpPr>
            <a:grpSpLocks/>
          </p:cNvGrpSpPr>
          <p:nvPr/>
        </p:nvGrpSpPr>
        <p:grpSpPr bwMode="auto">
          <a:xfrm>
            <a:off x="2057405" y="2483913"/>
            <a:ext cx="1621588" cy="246221"/>
            <a:chOff x="2060433" y="2429224"/>
            <a:chExt cx="1608554" cy="244152"/>
          </a:xfrm>
        </p:grpSpPr>
        <p:sp>
          <p:nvSpPr>
            <p:cNvPr id="625" name="Rectangle 624"/>
            <p:cNvSpPr/>
            <p:nvPr/>
          </p:nvSpPr>
          <p:spPr>
            <a:xfrm>
              <a:off x="2060433" y="2493758"/>
              <a:ext cx="78737" cy="78708"/>
            </a:xfrm>
            <a:prstGeom prst="rect">
              <a:avLst/>
            </a:prstGeom>
            <a:solidFill>
              <a:srgbClr val="00B0F0"/>
            </a:solidFill>
            <a:ln/>
            <a:effectLst/>
          </p:spPr>
          <p:style>
            <a:lnRef idx="1">
              <a:schemeClr val="dk1"/>
            </a:lnRef>
            <a:fillRef idx="3">
              <a:schemeClr val="dk1"/>
            </a:fillRef>
            <a:effectRef idx="2">
              <a:schemeClr val="dk1"/>
            </a:effectRef>
            <a:fontRef idx="minor">
              <a:schemeClr val="lt1"/>
            </a:fontRef>
          </p:style>
          <p:txBody>
            <a:bodyPr anchor="ctr"/>
            <a:lstStyle/>
            <a:p>
              <a:pPr algn="ctr" fontAlgn="auto">
                <a:spcBef>
                  <a:spcPts val="0"/>
                </a:spcBef>
                <a:spcAft>
                  <a:spcPts val="0"/>
                </a:spcAft>
                <a:defRPr/>
              </a:pPr>
              <a:endParaRPr lang="en-US" sz="2000">
                <a:solidFill>
                  <a:srgbClr val="0070C0"/>
                </a:solidFill>
                <a:latin typeface="Frutiger 55 Roman"/>
              </a:endParaRPr>
            </a:p>
          </p:txBody>
        </p:sp>
        <p:sp>
          <p:nvSpPr>
            <p:cNvPr id="671" name="Rectangle 614"/>
            <p:cNvSpPr>
              <a:spLocks noChangeArrowheads="1"/>
            </p:cNvSpPr>
            <p:nvPr/>
          </p:nvSpPr>
          <p:spPr bwMode="auto">
            <a:xfrm>
              <a:off x="2184834" y="2429224"/>
              <a:ext cx="1484153" cy="244152"/>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GB" sz="1600" dirty="0" err="1" smtClean="0">
                  <a:solidFill>
                    <a:srgbClr val="0070C0"/>
                  </a:solidFill>
                  <a:latin typeface="Frutiger 55 Roman"/>
                  <a:ea typeface="Batang" pitchFamily="18" charset="-127"/>
                  <a:cs typeface="Frutiger 55 Roman"/>
                </a:rPr>
                <a:t>Indice</a:t>
              </a:r>
              <a:r>
                <a:rPr lang="en-GB" sz="1600" dirty="0" smtClean="0">
                  <a:solidFill>
                    <a:srgbClr val="0070C0"/>
                  </a:solidFill>
                  <a:latin typeface="Frutiger 55 Roman"/>
                  <a:ea typeface="Batang" pitchFamily="18" charset="-127"/>
                  <a:cs typeface="Frutiger 55 Roman"/>
                </a:rPr>
                <a:t> </a:t>
              </a:r>
              <a:r>
                <a:rPr lang="en-GB" sz="1600" dirty="0" err="1" smtClean="0">
                  <a:solidFill>
                    <a:srgbClr val="0070C0"/>
                  </a:solidFill>
                  <a:latin typeface="Frutiger 55 Roman"/>
                  <a:ea typeface="Batang" pitchFamily="18" charset="-127"/>
                  <a:cs typeface="Frutiger 55 Roman"/>
                </a:rPr>
                <a:t>di</a:t>
              </a:r>
              <a:r>
                <a:rPr lang="en-GB" sz="1600" dirty="0" smtClean="0">
                  <a:solidFill>
                    <a:srgbClr val="0070C0"/>
                  </a:solidFill>
                  <a:latin typeface="Frutiger 55 Roman"/>
                  <a:ea typeface="Batang" pitchFamily="18" charset="-127"/>
                  <a:cs typeface="Frutiger 55 Roman"/>
                </a:rPr>
                <a:t> T </a:t>
              </a:r>
              <a:r>
                <a:rPr lang="en-GB" sz="1600" dirty="0" err="1" smtClean="0">
                  <a:solidFill>
                    <a:srgbClr val="0070C0"/>
                  </a:solidFill>
                  <a:latin typeface="Frutiger 55 Roman"/>
                  <a:ea typeface="Batang" pitchFamily="18" charset="-127"/>
                  <a:cs typeface="Frutiger 55 Roman"/>
                </a:rPr>
                <a:t>libero</a:t>
              </a:r>
              <a:endParaRPr lang="en-GB" sz="1600" dirty="0">
                <a:solidFill>
                  <a:srgbClr val="0070C0"/>
                </a:solidFill>
                <a:effectLst>
                  <a:outerShdw blurRad="38100" dist="38100" dir="2700000" algn="tl">
                    <a:srgbClr val="C0C0C0"/>
                  </a:outerShdw>
                </a:effectLst>
                <a:latin typeface="Frutiger 55 Roman"/>
                <a:ea typeface="Batang" pitchFamily="18" charset="-127"/>
                <a:cs typeface="Frutiger 55 Roman"/>
              </a:endParaRPr>
            </a:p>
          </p:txBody>
        </p:sp>
      </p:grpSp>
      <p:sp>
        <p:nvSpPr>
          <p:cNvPr id="672" name="Text Box 615"/>
          <p:cNvSpPr txBox="1">
            <a:spLocks noChangeArrowheads="1"/>
          </p:cNvSpPr>
          <p:nvPr/>
        </p:nvSpPr>
        <p:spPr bwMode="auto">
          <a:xfrm>
            <a:off x="1875360" y="5062011"/>
            <a:ext cx="679994"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N=18</a:t>
            </a:r>
            <a:endParaRPr lang="en-GB" sz="1600" dirty="0">
              <a:solidFill>
                <a:srgbClr val="0070C0"/>
              </a:solidFill>
              <a:latin typeface="Frutiger 55 Roman"/>
              <a:cs typeface="Frutiger 55 Roman"/>
            </a:endParaRPr>
          </a:p>
        </p:txBody>
      </p:sp>
      <p:sp>
        <p:nvSpPr>
          <p:cNvPr id="673" name="Text Box 616"/>
          <p:cNvSpPr txBox="1">
            <a:spLocks noChangeArrowheads="1"/>
          </p:cNvSpPr>
          <p:nvPr/>
        </p:nvSpPr>
        <p:spPr bwMode="auto">
          <a:xfrm>
            <a:off x="2622522" y="5142974"/>
            <a:ext cx="793807"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N=201</a:t>
            </a:r>
            <a:endParaRPr lang="en-GB" sz="1600" dirty="0">
              <a:solidFill>
                <a:srgbClr val="0070C0"/>
              </a:solidFill>
              <a:latin typeface="Frutiger 55 Roman"/>
              <a:cs typeface="Frutiger 55 Roman"/>
            </a:endParaRPr>
          </a:p>
        </p:txBody>
      </p:sp>
      <p:sp>
        <p:nvSpPr>
          <p:cNvPr id="674" name="Text Box 617"/>
          <p:cNvSpPr txBox="1">
            <a:spLocks noChangeArrowheads="1"/>
          </p:cNvSpPr>
          <p:nvPr/>
        </p:nvSpPr>
        <p:spPr bwMode="auto">
          <a:xfrm>
            <a:off x="3431353" y="4950886"/>
            <a:ext cx="793807"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N=279</a:t>
            </a:r>
            <a:endParaRPr lang="en-GB" sz="1600" dirty="0">
              <a:solidFill>
                <a:srgbClr val="0070C0"/>
              </a:solidFill>
              <a:latin typeface="Frutiger 55 Roman"/>
              <a:cs typeface="Frutiger 55 Roman"/>
            </a:endParaRPr>
          </a:p>
        </p:txBody>
      </p:sp>
      <p:sp>
        <p:nvSpPr>
          <p:cNvPr id="675" name="Text Box 618"/>
          <p:cNvSpPr txBox="1">
            <a:spLocks noChangeArrowheads="1"/>
          </p:cNvSpPr>
          <p:nvPr/>
        </p:nvSpPr>
        <p:spPr bwMode="auto">
          <a:xfrm>
            <a:off x="4247328" y="4806424"/>
            <a:ext cx="793807"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N=332</a:t>
            </a:r>
            <a:endParaRPr lang="en-GB" sz="1600" dirty="0">
              <a:solidFill>
                <a:srgbClr val="0070C0"/>
              </a:solidFill>
              <a:latin typeface="Frutiger 55 Roman"/>
              <a:cs typeface="Frutiger 55 Roman"/>
            </a:endParaRPr>
          </a:p>
        </p:txBody>
      </p:sp>
      <p:sp>
        <p:nvSpPr>
          <p:cNvPr id="676" name="Text Box 619"/>
          <p:cNvSpPr txBox="1">
            <a:spLocks noChangeArrowheads="1"/>
          </p:cNvSpPr>
          <p:nvPr/>
        </p:nvSpPr>
        <p:spPr bwMode="auto">
          <a:xfrm>
            <a:off x="5067911" y="4052361"/>
            <a:ext cx="793807"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N=350</a:t>
            </a:r>
            <a:endParaRPr lang="en-GB" sz="1600" dirty="0">
              <a:solidFill>
                <a:srgbClr val="0070C0"/>
              </a:solidFill>
              <a:latin typeface="Frutiger 55 Roman"/>
              <a:cs typeface="Frutiger 55 Roman"/>
            </a:endParaRPr>
          </a:p>
        </p:txBody>
      </p:sp>
      <p:sp>
        <p:nvSpPr>
          <p:cNvPr id="677" name="Text Box 620"/>
          <p:cNvSpPr txBox="1">
            <a:spLocks noChangeArrowheads="1"/>
          </p:cNvSpPr>
          <p:nvPr/>
        </p:nvSpPr>
        <p:spPr bwMode="auto">
          <a:xfrm>
            <a:off x="5896645" y="2949049"/>
            <a:ext cx="793807"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N=251</a:t>
            </a:r>
            <a:endParaRPr lang="en-GB" sz="1600" dirty="0">
              <a:solidFill>
                <a:srgbClr val="0070C0"/>
              </a:solidFill>
              <a:latin typeface="Frutiger 55 Roman"/>
              <a:cs typeface="Frutiger 55 Roman"/>
            </a:endParaRPr>
          </a:p>
        </p:txBody>
      </p:sp>
      <p:sp>
        <p:nvSpPr>
          <p:cNvPr id="678" name="Text Box 621"/>
          <p:cNvSpPr txBox="1">
            <a:spLocks noChangeArrowheads="1"/>
          </p:cNvSpPr>
          <p:nvPr/>
        </p:nvSpPr>
        <p:spPr bwMode="auto">
          <a:xfrm>
            <a:off x="6768733" y="2169586"/>
            <a:ext cx="679994" cy="338554"/>
          </a:xfrm>
          <a:prstGeom prst="rect">
            <a:avLst/>
          </a:prstGeom>
          <a:noFill/>
          <a:ln>
            <a:noFill/>
          </a:ln>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fontAlgn="auto">
              <a:spcBef>
                <a:spcPts val="0"/>
              </a:spcBef>
              <a:spcAft>
                <a:spcPts val="0"/>
              </a:spcAft>
              <a:defRPr/>
            </a:pPr>
            <a:r>
              <a:rPr lang="en-GB" sz="1600" dirty="0" smtClean="0">
                <a:solidFill>
                  <a:srgbClr val="0070C0"/>
                </a:solidFill>
                <a:latin typeface="Frutiger 55 Roman"/>
                <a:cs typeface="Frutiger 55 Roman"/>
              </a:rPr>
              <a:t>N=94</a:t>
            </a:r>
            <a:endParaRPr lang="en-GB" sz="1600" dirty="0">
              <a:solidFill>
                <a:srgbClr val="0070C0"/>
              </a:solidFill>
              <a:latin typeface="Frutiger 55 Roman"/>
              <a:cs typeface="Frutiger 55 Roman"/>
            </a:endParaRPr>
          </a:p>
        </p:txBody>
      </p:sp>
      <p:sp>
        <p:nvSpPr>
          <p:cNvPr id="61" name="TextBox 60"/>
          <p:cNvSpPr txBox="1"/>
          <p:nvPr/>
        </p:nvSpPr>
        <p:spPr>
          <a:xfrm>
            <a:off x="3967533" y="2124782"/>
            <a:ext cx="3257550" cy="707886"/>
          </a:xfrm>
          <a:prstGeom prst="rect">
            <a:avLst/>
          </a:prstGeom>
          <a:noFill/>
        </p:spPr>
        <p:txBody>
          <a:bodyPr>
            <a:spAutoFit/>
          </a:bodyPr>
          <a:lstStyle/>
          <a:p>
            <a:pPr eaLnBrk="0" fontAlgn="auto" hangingPunct="0">
              <a:spcBef>
                <a:spcPct val="50000"/>
              </a:spcBef>
              <a:spcAft>
                <a:spcPts val="0"/>
              </a:spcAft>
              <a:defRPr/>
            </a:pPr>
            <a:r>
              <a:rPr lang="en-US" sz="1600" dirty="0" smtClean="0">
                <a:solidFill>
                  <a:srgbClr val="0070C0"/>
                </a:solidFill>
                <a:latin typeface="Frutiger 55 Roman"/>
                <a:cs typeface="Frutiger 55 Roman"/>
              </a:rPr>
              <a:t>T </a:t>
            </a:r>
            <a:r>
              <a:rPr lang="en-US" sz="1600" dirty="0" err="1" smtClean="0">
                <a:solidFill>
                  <a:srgbClr val="0070C0"/>
                </a:solidFill>
                <a:latin typeface="Frutiger 55 Roman"/>
                <a:cs typeface="Frutiger 55 Roman"/>
              </a:rPr>
              <a:t>T</a:t>
            </a:r>
            <a:r>
              <a:rPr lang="en-GB" sz="1600" dirty="0" err="1" smtClean="0">
                <a:solidFill>
                  <a:srgbClr val="0070C0"/>
                </a:solidFill>
                <a:latin typeface="Frutiger 55 Roman"/>
                <a:cs typeface="Frutiger 55 Roman"/>
              </a:rPr>
              <a:t>otale</a:t>
            </a:r>
            <a:r>
              <a:rPr lang="en-GB" sz="1600" dirty="0" smtClean="0">
                <a:solidFill>
                  <a:srgbClr val="0070C0"/>
                </a:solidFill>
                <a:latin typeface="Frutiger 55 Roman"/>
                <a:cs typeface="Frutiger 55 Roman"/>
              </a:rPr>
              <a:t> </a:t>
            </a:r>
            <a:r>
              <a:rPr lang="en-GB" sz="1600" dirty="0">
                <a:solidFill>
                  <a:srgbClr val="0070C0"/>
                </a:solidFill>
                <a:latin typeface="Frutiger 55 Roman"/>
                <a:cs typeface="Frutiger 55 Roman"/>
              </a:rPr>
              <a:t>&lt;</a:t>
            </a:r>
            <a:r>
              <a:rPr lang="en-GB" sz="1600" dirty="0" smtClean="0">
                <a:solidFill>
                  <a:srgbClr val="0070C0"/>
                </a:solidFill>
                <a:latin typeface="Frutiger 55 Roman"/>
                <a:cs typeface="Frutiger 55 Roman"/>
              </a:rPr>
              <a:t>11.3nmol/L</a:t>
            </a:r>
          </a:p>
          <a:p>
            <a:pPr eaLnBrk="0" fontAlgn="auto" hangingPunct="0">
              <a:spcBef>
                <a:spcPct val="50000"/>
              </a:spcBef>
              <a:spcAft>
                <a:spcPts val="0"/>
              </a:spcAft>
              <a:defRPr/>
            </a:pPr>
            <a:r>
              <a:rPr lang="en-GB" sz="1600" dirty="0" smtClean="0">
                <a:solidFill>
                  <a:srgbClr val="0070C0"/>
                </a:solidFill>
                <a:latin typeface="Frutiger 55 Roman"/>
                <a:cs typeface="Frutiger 55 Roman"/>
              </a:rPr>
              <a:t>T/SHBG </a:t>
            </a:r>
            <a:r>
              <a:rPr lang="en-GB" sz="1600" dirty="0">
                <a:solidFill>
                  <a:srgbClr val="0070C0"/>
                </a:solidFill>
                <a:latin typeface="Frutiger 55 Roman"/>
                <a:cs typeface="Frutiger 55 Roman"/>
              </a:rPr>
              <a:t>&lt; 0.153</a:t>
            </a:r>
          </a:p>
        </p:txBody>
      </p:sp>
      <p:sp>
        <p:nvSpPr>
          <p:cNvPr id="16390" name="TextBox 61"/>
          <p:cNvSpPr txBox="1">
            <a:spLocks noChangeArrowheads="1"/>
          </p:cNvSpPr>
          <p:nvPr/>
        </p:nvSpPr>
        <p:spPr bwMode="auto">
          <a:xfrm>
            <a:off x="4802837" y="6021605"/>
            <a:ext cx="4350970" cy="338554"/>
          </a:xfrm>
          <a:prstGeom prst="rect">
            <a:avLst/>
          </a:prstGeom>
          <a:noFill/>
          <a:ln w="9525">
            <a:noFill/>
            <a:miter lim="800000"/>
            <a:headEnd/>
            <a:tailEnd/>
          </a:ln>
        </p:spPr>
        <p:txBody>
          <a:bodyPr wrap="square">
            <a:spAutoFit/>
          </a:bodyPr>
          <a:lstStyle/>
          <a:p>
            <a:pPr algn="r"/>
            <a:r>
              <a:rPr lang="en-GB" sz="1600" dirty="0" smtClean="0"/>
              <a:t>*</a:t>
            </a:r>
            <a:r>
              <a:rPr lang="it-IT" sz="1600" dirty="0" smtClean="0"/>
              <a:t> Baltimore </a:t>
            </a:r>
            <a:r>
              <a:rPr lang="it-IT" sz="1600" dirty="0" err="1" smtClean="0"/>
              <a:t>Longitudinal</a:t>
            </a:r>
            <a:r>
              <a:rPr lang="it-IT" sz="1600" dirty="0" smtClean="0"/>
              <a:t> </a:t>
            </a:r>
            <a:r>
              <a:rPr lang="it-IT" sz="1600" dirty="0" err="1" smtClean="0"/>
              <a:t>Study</a:t>
            </a:r>
            <a:r>
              <a:rPr lang="it-IT" sz="1600" dirty="0" smtClean="0"/>
              <a:t> </a:t>
            </a:r>
            <a:r>
              <a:rPr lang="it-IT" sz="1600" dirty="0" err="1" smtClean="0"/>
              <a:t>of</a:t>
            </a:r>
            <a:r>
              <a:rPr lang="it-IT" sz="1600" dirty="0" smtClean="0"/>
              <a:t> </a:t>
            </a:r>
            <a:r>
              <a:rPr lang="it-IT" sz="1600" dirty="0" err="1" smtClean="0"/>
              <a:t>Aging</a:t>
            </a:r>
            <a:endParaRPr lang="en-GB"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it-IT" dirty="0" smtClean="0"/>
              <a:t>Epidemiologia dell’</a:t>
            </a:r>
            <a:r>
              <a:rPr lang="it-IT" dirty="0" err="1" smtClean="0"/>
              <a:t>ipogonadismo</a:t>
            </a:r>
            <a:r>
              <a:rPr lang="it-IT" dirty="0" smtClean="0"/>
              <a:t>/TDS</a:t>
            </a:r>
            <a:endParaRPr lang="it-IT" dirty="0"/>
          </a:p>
        </p:txBody>
      </p:sp>
      <p:sp>
        <p:nvSpPr>
          <p:cNvPr id="59395" name="Content Placeholder 2"/>
          <p:cNvSpPr>
            <a:spLocks noGrp="1"/>
          </p:cNvSpPr>
          <p:nvPr>
            <p:ph idx="1"/>
          </p:nvPr>
        </p:nvSpPr>
        <p:spPr>
          <a:xfrm>
            <a:off x="277862" y="1781175"/>
            <a:ext cx="8297157" cy="4344988"/>
          </a:xfrm>
        </p:spPr>
        <p:txBody>
          <a:bodyPr>
            <a:noAutofit/>
          </a:bodyPr>
          <a:lstStyle/>
          <a:p>
            <a:pPr algn="just"/>
            <a:r>
              <a:rPr lang="it-IT" sz="1600" dirty="0"/>
              <a:t>La prevalenza dell’ipogonadismo è alta, tuttavia essa varia a seconda del modo in cui la si </a:t>
            </a:r>
            <a:r>
              <a:rPr lang="it-IT" sz="1600" dirty="0" smtClean="0"/>
              <a:t>indaga:</a:t>
            </a:r>
            <a:endParaRPr lang="it-IT" sz="1600" dirty="0"/>
          </a:p>
          <a:p>
            <a:pPr lvl="0" algn="just">
              <a:buNone/>
            </a:pPr>
            <a:r>
              <a:rPr lang="it-IT" sz="1600" dirty="0" smtClean="0"/>
              <a:t>	-</a:t>
            </a:r>
            <a:r>
              <a:rPr lang="it-IT" sz="1800" b="1" dirty="0" err="1" smtClean="0"/>
              <a:t>Hypogonadism</a:t>
            </a:r>
            <a:r>
              <a:rPr lang="it-IT" sz="1800" b="1" dirty="0" smtClean="0"/>
              <a:t> </a:t>
            </a:r>
            <a:r>
              <a:rPr lang="it-IT" sz="1800" b="1" dirty="0"/>
              <a:t>in </a:t>
            </a:r>
            <a:r>
              <a:rPr lang="it-IT" sz="1800" b="1" dirty="0" err="1"/>
              <a:t>Males</a:t>
            </a:r>
            <a:r>
              <a:rPr lang="it-IT" sz="1800" b="1" dirty="0"/>
              <a:t> </a:t>
            </a:r>
            <a:r>
              <a:rPr lang="it-IT" sz="1800" b="1" dirty="0" err="1"/>
              <a:t>Study</a:t>
            </a:r>
            <a:r>
              <a:rPr lang="it-IT" sz="1800" b="1" dirty="0"/>
              <a:t> (HIM)</a:t>
            </a:r>
            <a:r>
              <a:rPr lang="it-IT" sz="1600" dirty="0"/>
              <a:t> (N=2126): </a:t>
            </a:r>
            <a:r>
              <a:rPr lang="it-IT" sz="1600" b="1" dirty="0"/>
              <a:t>prevalenza </a:t>
            </a:r>
            <a:r>
              <a:rPr lang="it-IT" sz="1600" b="1" dirty="0" smtClean="0"/>
              <a:t>netta </a:t>
            </a:r>
            <a:r>
              <a:rPr lang="it-IT" sz="1600" b="1" dirty="0"/>
              <a:t>del 38,7%</a:t>
            </a:r>
            <a:r>
              <a:rPr lang="it-IT" sz="1600" dirty="0"/>
              <a:t> negli uomini di età ≥45 anni (testosterone totale: &lt; 300ng/</a:t>
            </a:r>
            <a:r>
              <a:rPr lang="it-IT" sz="1600" dirty="0" err="1"/>
              <a:t>mL</a:t>
            </a:r>
            <a:r>
              <a:rPr lang="it-IT" sz="1600" dirty="0"/>
              <a:t>)</a:t>
            </a:r>
          </a:p>
          <a:p>
            <a:pPr lvl="0" algn="just">
              <a:buNone/>
            </a:pPr>
            <a:r>
              <a:rPr lang="it-IT" sz="1600" dirty="0" smtClean="0"/>
              <a:t>	-</a:t>
            </a:r>
            <a:r>
              <a:rPr lang="it-IT" sz="1800" b="1" dirty="0" smtClean="0"/>
              <a:t>BLSA</a:t>
            </a:r>
            <a:r>
              <a:rPr lang="it-IT" sz="1600" dirty="0" smtClean="0"/>
              <a:t> </a:t>
            </a:r>
            <a:r>
              <a:rPr lang="it-IT" sz="1600" dirty="0"/>
              <a:t>(N=890): tassi di prevalenza di </a:t>
            </a:r>
            <a:r>
              <a:rPr lang="it-IT" sz="1600" dirty="0" err="1"/>
              <a:t>tT</a:t>
            </a:r>
            <a:r>
              <a:rPr lang="it-IT" sz="1600" dirty="0"/>
              <a:t>&lt;325ng/</a:t>
            </a:r>
            <a:r>
              <a:rPr lang="it-IT" sz="1600" dirty="0" err="1"/>
              <a:t>dL</a:t>
            </a:r>
            <a:r>
              <a:rPr lang="it-IT" sz="1600" dirty="0"/>
              <a:t> erano </a:t>
            </a:r>
            <a:r>
              <a:rPr lang="it-IT" sz="1600" b="1" dirty="0"/>
              <a:t>12%, 19%, 28% e 49% rispettivamente negli uomini di 50, 60, 70, 80 anni.</a:t>
            </a:r>
          </a:p>
          <a:p>
            <a:pPr lvl="0" algn="just">
              <a:buNone/>
            </a:pPr>
            <a:r>
              <a:rPr lang="it-IT" sz="1600" dirty="0" smtClean="0"/>
              <a:t>	-</a:t>
            </a:r>
            <a:r>
              <a:rPr lang="it-IT" sz="1800" b="1" dirty="0" smtClean="0"/>
              <a:t>Boston </a:t>
            </a:r>
            <a:r>
              <a:rPr lang="it-IT" sz="1800" b="1" dirty="0"/>
              <a:t>Area Community </a:t>
            </a:r>
            <a:r>
              <a:rPr lang="it-IT" sz="1800" b="1" dirty="0" err="1"/>
              <a:t>Health</a:t>
            </a:r>
            <a:r>
              <a:rPr lang="it-IT" sz="1800" b="1" dirty="0"/>
              <a:t> (</a:t>
            </a:r>
            <a:r>
              <a:rPr lang="it-IT" sz="1800" b="1" dirty="0" smtClean="0"/>
              <a:t>BACH) </a:t>
            </a:r>
            <a:r>
              <a:rPr lang="it-IT" sz="1600" dirty="0" smtClean="0"/>
              <a:t>: incidenza </a:t>
            </a:r>
            <a:r>
              <a:rPr lang="it-IT" sz="1600" dirty="0"/>
              <a:t>di </a:t>
            </a:r>
            <a:r>
              <a:rPr lang="it-IT" sz="1600" dirty="0" smtClean="0"/>
              <a:t>deficit androgenico </a:t>
            </a:r>
            <a:r>
              <a:rPr lang="it-IT" sz="1600" dirty="0"/>
              <a:t>sintomatica del</a:t>
            </a:r>
            <a:r>
              <a:rPr lang="it-IT" sz="1600" b="1" dirty="0"/>
              <a:t> 5,6% fra gli uomini di età compresa fra i 30 e i 79 anni.</a:t>
            </a:r>
          </a:p>
          <a:p>
            <a:pPr lvl="0" algn="just">
              <a:buNone/>
            </a:pPr>
            <a:r>
              <a:rPr lang="it-IT" sz="1600" dirty="0" smtClean="0"/>
              <a:t>	-</a:t>
            </a:r>
            <a:r>
              <a:rPr lang="it-IT" sz="1800" b="1" dirty="0" smtClean="0"/>
              <a:t>Massachusetts </a:t>
            </a:r>
            <a:r>
              <a:rPr lang="it-IT" sz="1800" b="1" dirty="0"/>
              <a:t>Male </a:t>
            </a:r>
            <a:r>
              <a:rPr lang="it-IT" sz="1800" b="1" dirty="0" err="1"/>
              <a:t>Aging</a:t>
            </a:r>
            <a:r>
              <a:rPr lang="it-IT" sz="1800" b="1" dirty="0"/>
              <a:t> </a:t>
            </a:r>
            <a:r>
              <a:rPr lang="it-IT" sz="1800" b="1" dirty="0" err="1"/>
              <a:t>Study</a:t>
            </a:r>
            <a:r>
              <a:rPr lang="it-IT" sz="1800" b="1" dirty="0"/>
              <a:t> (MMAS</a:t>
            </a:r>
            <a:r>
              <a:rPr lang="it-IT" sz="1600" b="1" dirty="0"/>
              <a:t>) </a:t>
            </a:r>
            <a:r>
              <a:rPr lang="it-IT" sz="1600" dirty="0"/>
              <a:t>(N=1709</a:t>
            </a:r>
            <a:r>
              <a:rPr lang="it-IT" sz="1600" dirty="0" smtClean="0"/>
              <a:t>): prevalenza </a:t>
            </a:r>
            <a:r>
              <a:rPr lang="it-IT" sz="1600" dirty="0"/>
              <a:t>di ipogonadismo del </a:t>
            </a:r>
            <a:r>
              <a:rPr lang="it-IT" sz="1600" b="1" dirty="0"/>
              <a:t>12,3% negli uomini di età compresa fra i 40 e i 70 anni</a:t>
            </a:r>
            <a:r>
              <a:rPr lang="it-IT" sz="1600" dirty="0"/>
              <a:t> con un </a:t>
            </a:r>
            <a:r>
              <a:rPr lang="it-IT" sz="1600" dirty="0" err="1"/>
              <a:t>tT</a:t>
            </a:r>
            <a:r>
              <a:rPr lang="it-IT" sz="1600" dirty="0"/>
              <a:t> </a:t>
            </a:r>
            <a:r>
              <a:rPr lang="it-IT" sz="1600" dirty="0" smtClean="0"/>
              <a:t>&lt;200ng/</a:t>
            </a:r>
            <a:r>
              <a:rPr lang="it-IT" sz="1600" dirty="0" err="1" smtClean="0"/>
              <a:t>dL</a:t>
            </a:r>
            <a:r>
              <a:rPr lang="it-IT" sz="1600" dirty="0" smtClean="0"/>
              <a:t> </a:t>
            </a:r>
            <a:r>
              <a:rPr lang="it-IT" sz="1600" dirty="0"/>
              <a:t>e </a:t>
            </a:r>
            <a:r>
              <a:rPr lang="it-IT" sz="1600" dirty="0" smtClean="0"/>
              <a:t>segni clinici </a:t>
            </a:r>
            <a:r>
              <a:rPr lang="it-IT" sz="1600" dirty="0"/>
              <a:t>di </a:t>
            </a:r>
            <a:r>
              <a:rPr lang="it-IT" sz="1600" dirty="0" smtClean="0"/>
              <a:t>deficit androgenico ( </a:t>
            </a:r>
            <a:r>
              <a:rPr lang="it-IT" sz="1600" dirty="0"/>
              <a:t>≥</a:t>
            </a:r>
            <a:r>
              <a:rPr lang="it-IT" sz="1600" dirty="0" smtClean="0"/>
              <a:t>3).</a:t>
            </a:r>
            <a:endParaRPr lang="it-IT" sz="1600" dirty="0"/>
          </a:p>
          <a:p>
            <a:pPr lvl="0" algn="just">
              <a:buNone/>
            </a:pPr>
            <a:r>
              <a:rPr lang="it-IT" sz="1600" dirty="0" smtClean="0"/>
              <a:t>	</a:t>
            </a:r>
            <a:r>
              <a:rPr lang="it-IT" sz="1600" dirty="0" err="1" smtClean="0"/>
              <a:t>-Un</a:t>
            </a:r>
            <a:r>
              <a:rPr lang="it-IT" sz="1600" dirty="0" smtClean="0"/>
              <a:t>’analisi </a:t>
            </a:r>
            <a:r>
              <a:rPr lang="it-IT" sz="1600" dirty="0"/>
              <a:t>di studi di sette paesi europei ha evidenziato una </a:t>
            </a:r>
            <a:r>
              <a:rPr lang="it-IT" sz="1600" b="1" dirty="0"/>
              <a:t>prevalenza del 20% </a:t>
            </a:r>
            <a:r>
              <a:rPr lang="it-IT" sz="1600" dirty="0"/>
              <a:t>sia di sintomi moderati che di sintomi gravi di </a:t>
            </a:r>
            <a:r>
              <a:rPr lang="it-IT" sz="1600" dirty="0" err="1"/>
              <a:t>ipogonadismo</a:t>
            </a:r>
            <a:r>
              <a:rPr lang="it-IT" sz="1600" dirty="0"/>
              <a:t> </a:t>
            </a:r>
            <a:r>
              <a:rPr lang="it-IT" sz="1600" dirty="0" smtClean="0"/>
              <a:t>(secondo </a:t>
            </a:r>
            <a:r>
              <a:rPr lang="it-IT" sz="1600" dirty="0"/>
              <a:t>la scala AMS, </a:t>
            </a:r>
            <a:r>
              <a:rPr lang="it-IT" sz="1600" i="1" dirty="0" err="1"/>
              <a:t>Aging</a:t>
            </a:r>
            <a:r>
              <a:rPr lang="it-IT" sz="1600" i="1" dirty="0"/>
              <a:t> Male </a:t>
            </a:r>
            <a:r>
              <a:rPr lang="it-IT" sz="1600" i="1" dirty="0" err="1"/>
              <a:t>Symptoms</a:t>
            </a:r>
            <a:r>
              <a:rPr lang="it-IT" sz="1600" dirty="0"/>
              <a:t>).</a:t>
            </a:r>
          </a:p>
          <a:p>
            <a:pPr lvl="1" algn="just"/>
            <a:endParaRPr lang="en-GB" sz="1600" dirty="0"/>
          </a:p>
        </p:txBody>
      </p:sp>
      <p:sp>
        <p:nvSpPr>
          <p:cNvPr id="17412" name="Text Box 12"/>
          <p:cNvSpPr txBox="1">
            <a:spLocks noChangeArrowheads="1"/>
          </p:cNvSpPr>
          <p:nvPr/>
        </p:nvSpPr>
        <p:spPr bwMode="auto">
          <a:xfrm>
            <a:off x="0" y="6550025"/>
            <a:ext cx="287338" cy="200025"/>
          </a:xfrm>
          <a:prstGeom prst="rect">
            <a:avLst/>
          </a:prstGeom>
          <a:noFill/>
          <a:ln w="9525">
            <a:noFill/>
            <a:miter lim="800000"/>
            <a:headEnd/>
            <a:tailEnd/>
          </a:ln>
        </p:spPr>
        <p:txBody>
          <a:bodyPr wrap="none">
            <a:spAutoFit/>
          </a:bodyPr>
          <a:lstStyle/>
          <a:p>
            <a:r>
              <a:rPr lang="it-IT" sz="700">
                <a:solidFill>
                  <a:srgbClr val="000080"/>
                </a:solidFill>
              </a:rPr>
              <a:t>.   </a:t>
            </a:r>
            <a:endParaRPr lang="en-GB" sz="700" b="1">
              <a:solidFill>
                <a:srgbClr val="000080"/>
              </a:solidFill>
              <a:ea typeface="Batang"/>
              <a:cs typeface="Batang"/>
            </a:endParaRPr>
          </a:p>
        </p:txBody>
      </p:sp>
      <p:sp>
        <p:nvSpPr>
          <p:cNvPr id="17413" name="TextBox 5"/>
          <p:cNvSpPr txBox="1">
            <a:spLocks noChangeArrowheads="1"/>
          </p:cNvSpPr>
          <p:nvPr/>
        </p:nvSpPr>
        <p:spPr bwMode="auto">
          <a:xfrm>
            <a:off x="112713" y="6374607"/>
            <a:ext cx="8782932" cy="400110"/>
          </a:xfrm>
          <a:prstGeom prst="rect">
            <a:avLst/>
          </a:prstGeom>
          <a:noFill/>
          <a:ln w="9525">
            <a:noFill/>
            <a:miter lim="800000"/>
            <a:headEnd/>
            <a:tailEnd/>
          </a:ln>
        </p:spPr>
        <p:txBody>
          <a:bodyPr wrap="square">
            <a:spAutoFit/>
          </a:bodyPr>
          <a:lstStyle/>
          <a:p>
            <a:r>
              <a:rPr lang="en-GB" sz="1000" dirty="0"/>
              <a:t>Mulligan T </a:t>
            </a:r>
            <a:r>
              <a:rPr lang="en-GB" sz="1000" i="1" dirty="0"/>
              <a:t>et al</a:t>
            </a:r>
            <a:r>
              <a:rPr lang="en-GB" sz="1000" dirty="0"/>
              <a:t>. </a:t>
            </a:r>
            <a:r>
              <a:rPr lang="en-GB" sz="1000" i="1" dirty="0" err="1"/>
              <a:t>Int</a:t>
            </a:r>
            <a:r>
              <a:rPr lang="en-GB" sz="1000" i="1" dirty="0"/>
              <a:t> J </a:t>
            </a:r>
            <a:r>
              <a:rPr lang="en-GB" sz="1000" i="1" dirty="0" err="1"/>
              <a:t>Clin</a:t>
            </a:r>
            <a:r>
              <a:rPr lang="en-GB" sz="1000" i="1" dirty="0"/>
              <a:t> </a:t>
            </a:r>
            <a:r>
              <a:rPr lang="en-GB" sz="1000" i="1" dirty="0" err="1" smtClean="0"/>
              <a:t>Pract</a:t>
            </a:r>
            <a:r>
              <a:rPr lang="en-GB" sz="1000" i="1" dirty="0" smtClean="0"/>
              <a:t> </a:t>
            </a:r>
            <a:r>
              <a:rPr lang="en-GB" sz="1000" dirty="0" smtClean="0"/>
              <a:t>2006;60:762–769</a:t>
            </a:r>
            <a:r>
              <a:rPr lang="en-GB" sz="1000" dirty="0"/>
              <a:t>; Harman SM </a:t>
            </a:r>
            <a:r>
              <a:rPr lang="en-GB" sz="1000" i="1" dirty="0"/>
              <a:t>et al. J </a:t>
            </a:r>
            <a:r>
              <a:rPr lang="en-GB" sz="1000" i="1" dirty="0" err="1"/>
              <a:t>Clin</a:t>
            </a:r>
            <a:r>
              <a:rPr lang="en-GB" sz="1000" i="1" dirty="0"/>
              <a:t> </a:t>
            </a:r>
            <a:r>
              <a:rPr lang="en-GB" sz="1000" i="1" dirty="0" err="1"/>
              <a:t>Endocrinol</a:t>
            </a:r>
            <a:r>
              <a:rPr lang="en-GB" sz="1000" i="1" dirty="0"/>
              <a:t> </a:t>
            </a:r>
            <a:r>
              <a:rPr lang="en-GB" sz="1000" i="1" dirty="0" err="1" smtClean="0"/>
              <a:t>Metab</a:t>
            </a:r>
            <a:r>
              <a:rPr lang="en-GB" sz="1000" i="1" dirty="0" smtClean="0"/>
              <a:t> </a:t>
            </a:r>
            <a:r>
              <a:rPr lang="en-GB" sz="1000" dirty="0"/>
              <a:t>2001;86(2):</a:t>
            </a:r>
            <a:r>
              <a:rPr lang="en-GB" sz="1000" dirty="0" smtClean="0"/>
              <a:t>724–731; </a:t>
            </a:r>
            <a:r>
              <a:rPr lang="en-GB" sz="1000" dirty="0" err="1" smtClean="0"/>
              <a:t>Araujo</a:t>
            </a:r>
            <a:r>
              <a:rPr lang="en-GB" sz="1000" dirty="0" smtClean="0"/>
              <a:t> </a:t>
            </a:r>
            <a:r>
              <a:rPr lang="en-GB" sz="1000" dirty="0"/>
              <a:t>AB </a:t>
            </a:r>
            <a:r>
              <a:rPr lang="en-GB" sz="1000" i="1" dirty="0"/>
              <a:t>et al</a:t>
            </a:r>
            <a:r>
              <a:rPr lang="en-GB" sz="1000" dirty="0"/>
              <a:t>. </a:t>
            </a:r>
            <a:r>
              <a:rPr lang="en-GB" sz="1000" i="1" dirty="0"/>
              <a:t>J </a:t>
            </a:r>
            <a:r>
              <a:rPr lang="en-GB" sz="1000" i="1" dirty="0" err="1"/>
              <a:t>Clin</a:t>
            </a:r>
            <a:r>
              <a:rPr lang="en-GB" sz="1000" i="1" dirty="0"/>
              <a:t> </a:t>
            </a:r>
            <a:r>
              <a:rPr lang="en-GB" sz="1000" i="1" dirty="0" err="1"/>
              <a:t>Endocrinol</a:t>
            </a:r>
            <a:r>
              <a:rPr lang="en-GB" sz="1000" i="1" dirty="0"/>
              <a:t> </a:t>
            </a:r>
            <a:r>
              <a:rPr lang="en-GB" sz="1000" i="1" dirty="0" err="1" smtClean="0"/>
              <a:t>Metab</a:t>
            </a:r>
            <a:r>
              <a:rPr lang="en-GB" sz="1000" i="1" dirty="0" smtClean="0"/>
              <a:t> </a:t>
            </a:r>
            <a:r>
              <a:rPr lang="en-GB" sz="1000" dirty="0"/>
              <a:t>2007;92:4241–4247; </a:t>
            </a:r>
            <a:r>
              <a:rPr lang="en-GB" sz="1000" dirty="0" err="1"/>
              <a:t>Araujo</a:t>
            </a:r>
            <a:r>
              <a:rPr lang="en-GB" sz="1000" dirty="0"/>
              <a:t> AB </a:t>
            </a:r>
            <a:r>
              <a:rPr lang="en-GB" sz="1000" i="1" dirty="0"/>
              <a:t>et al</a:t>
            </a:r>
            <a:r>
              <a:rPr lang="en-GB" sz="1000" dirty="0"/>
              <a:t>. </a:t>
            </a:r>
            <a:r>
              <a:rPr lang="en-GB" sz="1000" i="1" dirty="0"/>
              <a:t>J </a:t>
            </a:r>
            <a:r>
              <a:rPr lang="en-GB" sz="1000" i="1" dirty="0" err="1"/>
              <a:t>Clin</a:t>
            </a:r>
            <a:r>
              <a:rPr lang="en-GB" sz="1000" i="1" dirty="0"/>
              <a:t> </a:t>
            </a:r>
            <a:r>
              <a:rPr lang="en-GB" sz="1000" i="1" dirty="0" err="1"/>
              <a:t>Endocrinol</a:t>
            </a:r>
            <a:r>
              <a:rPr lang="en-GB" sz="1000" i="1" dirty="0"/>
              <a:t> </a:t>
            </a:r>
            <a:r>
              <a:rPr lang="en-GB" sz="1000" i="1" dirty="0" err="1" smtClean="0"/>
              <a:t>Metab</a:t>
            </a:r>
            <a:r>
              <a:rPr lang="en-GB" sz="1000" i="1" dirty="0" smtClean="0"/>
              <a:t> </a:t>
            </a:r>
            <a:r>
              <a:rPr lang="en-GB" sz="1000" dirty="0"/>
              <a:t>2004:89; 5920–5926; </a:t>
            </a:r>
            <a:r>
              <a:rPr lang="en-GB" sz="1000" dirty="0" smtClean="0"/>
              <a:t>Heinemann </a:t>
            </a:r>
            <a:r>
              <a:rPr lang="en-GB" sz="1000" dirty="0"/>
              <a:t>LA. </a:t>
            </a:r>
            <a:r>
              <a:rPr lang="en-GB" sz="1000" i="1" dirty="0"/>
              <a:t>Aging </a:t>
            </a:r>
            <a:r>
              <a:rPr lang="en-GB" sz="1000" i="1" dirty="0" smtClean="0"/>
              <a:t>Male</a:t>
            </a:r>
            <a:r>
              <a:rPr lang="en-GB" sz="1000" dirty="0" smtClean="0"/>
              <a:t> 2001;4;14–22</a:t>
            </a:r>
            <a:r>
              <a:rPr lang="en-GB" sz="1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2"/>
          <p:cNvGrpSpPr>
            <a:grpSpLocks/>
          </p:cNvGrpSpPr>
          <p:nvPr/>
        </p:nvGrpSpPr>
        <p:grpSpPr bwMode="auto">
          <a:xfrm>
            <a:off x="1870075" y="3523979"/>
            <a:ext cx="474663" cy="1398587"/>
            <a:chOff x="1178" y="2154"/>
            <a:chExt cx="299" cy="881"/>
          </a:xfrm>
          <a:solidFill>
            <a:srgbClr val="00B0F0"/>
          </a:solidFill>
        </p:grpSpPr>
        <p:sp>
          <p:nvSpPr>
            <p:cNvPr id="18632" name="Rectangle 13"/>
            <p:cNvSpPr>
              <a:spLocks noChangeArrowheads="1"/>
            </p:cNvSpPr>
            <p:nvPr/>
          </p:nvSpPr>
          <p:spPr bwMode="auto">
            <a:xfrm>
              <a:off x="1178"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3" name="Rectangle 14"/>
            <p:cNvSpPr>
              <a:spLocks noChangeArrowheads="1"/>
            </p:cNvSpPr>
            <p:nvPr/>
          </p:nvSpPr>
          <p:spPr bwMode="auto">
            <a:xfrm>
              <a:off x="1188"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4" name="Rectangle 15"/>
            <p:cNvSpPr>
              <a:spLocks noChangeArrowheads="1"/>
            </p:cNvSpPr>
            <p:nvPr/>
          </p:nvSpPr>
          <p:spPr bwMode="auto">
            <a:xfrm>
              <a:off x="1198"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5" name="Rectangle 16"/>
            <p:cNvSpPr>
              <a:spLocks noChangeArrowheads="1"/>
            </p:cNvSpPr>
            <p:nvPr/>
          </p:nvSpPr>
          <p:spPr bwMode="auto">
            <a:xfrm>
              <a:off x="1209"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6" name="Rectangle 17"/>
            <p:cNvSpPr>
              <a:spLocks noChangeArrowheads="1"/>
            </p:cNvSpPr>
            <p:nvPr/>
          </p:nvSpPr>
          <p:spPr bwMode="auto">
            <a:xfrm>
              <a:off x="1219"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7" name="Rectangle 18"/>
            <p:cNvSpPr>
              <a:spLocks noChangeArrowheads="1"/>
            </p:cNvSpPr>
            <p:nvPr/>
          </p:nvSpPr>
          <p:spPr bwMode="auto">
            <a:xfrm>
              <a:off x="1229"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8" name="Rectangle 19"/>
            <p:cNvSpPr>
              <a:spLocks noChangeArrowheads="1"/>
            </p:cNvSpPr>
            <p:nvPr/>
          </p:nvSpPr>
          <p:spPr bwMode="auto">
            <a:xfrm>
              <a:off x="1240"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9" name="Rectangle 20"/>
            <p:cNvSpPr>
              <a:spLocks noChangeArrowheads="1"/>
            </p:cNvSpPr>
            <p:nvPr/>
          </p:nvSpPr>
          <p:spPr bwMode="auto">
            <a:xfrm>
              <a:off x="1250"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0" name="Rectangle 21"/>
            <p:cNvSpPr>
              <a:spLocks noChangeArrowheads="1"/>
            </p:cNvSpPr>
            <p:nvPr/>
          </p:nvSpPr>
          <p:spPr bwMode="auto">
            <a:xfrm>
              <a:off x="1260"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1" name="Rectangle 22"/>
            <p:cNvSpPr>
              <a:spLocks noChangeArrowheads="1"/>
            </p:cNvSpPr>
            <p:nvPr/>
          </p:nvSpPr>
          <p:spPr bwMode="auto">
            <a:xfrm>
              <a:off x="1271"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2" name="Rectangle 23"/>
            <p:cNvSpPr>
              <a:spLocks noChangeArrowheads="1"/>
            </p:cNvSpPr>
            <p:nvPr/>
          </p:nvSpPr>
          <p:spPr bwMode="auto">
            <a:xfrm>
              <a:off x="1281"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3" name="Rectangle 24"/>
            <p:cNvSpPr>
              <a:spLocks noChangeArrowheads="1"/>
            </p:cNvSpPr>
            <p:nvPr/>
          </p:nvSpPr>
          <p:spPr bwMode="auto">
            <a:xfrm>
              <a:off x="1291"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4" name="Rectangle 25"/>
            <p:cNvSpPr>
              <a:spLocks noChangeArrowheads="1"/>
            </p:cNvSpPr>
            <p:nvPr/>
          </p:nvSpPr>
          <p:spPr bwMode="auto">
            <a:xfrm>
              <a:off x="1302"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5" name="Rectangle 26"/>
            <p:cNvSpPr>
              <a:spLocks noChangeArrowheads="1"/>
            </p:cNvSpPr>
            <p:nvPr/>
          </p:nvSpPr>
          <p:spPr bwMode="auto">
            <a:xfrm>
              <a:off x="1312"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6" name="Rectangle 27"/>
            <p:cNvSpPr>
              <a:spLocks noChangeArrowheads="1"/>
            </p:cNvSpPr>
            <p:nvPr/>
          </p:nvSpPr>
          <p:spPr bwMode="auto">
            <a:xfrm>
              <a:off x="1322"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7" name="Rectangle 28"/>
            <p:cNvSpPr>
              <a:spLocks noChangeArrowheads="1"/>
            </p:cNvSpPr>
            <p:nvPr/>
          </p:nvSpPr>
          <p:spPr bwMode="auto">
            <a:xfrm>
              <a:off x="1333"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8" name="Rectangle 29"/>
            <p:cNvSpPr>
              <a:spLocks noChangeArrowheads="1"/>
            </p:cNvSpPr>
            <p:nvPr/>
          </p:nvSpPr>
          <p:spPr bwMode="auto">
            <a:xfrm>
              <a:off x="1343"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49" name="Rectangle 30"/>
            <p:cNvSpPr>
              <a:spLocks noChangeArrowheads="1"/>
            </p:cNvSpPr>
            <p:nvPr/>
          </p:nvSpPr>
          <p:spPr bwMode="auto">
            <a:xfrm>
              <a:off x="1353"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0" name="Rectangle 31"/>
            <p:cNvSpPr>
              <a:spLocks noChangeArrowheads="1"/>
            </p:cNvSpPr>
            <p:nvPr/>
          </p:nvSpPr>
          <p:spPr bwMode="auto">
            <a:xfrm>
              <a:off x="1364"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1" name="Rectangle 32"/>
            <p:cNvSpPr>
              <a:spLocks noChangeArrowheads="1"/>
            </p:cNvSpPr>
            <p:nvPr/>
          </p:nvSpPr>
          <p:spPr bwMode="auto">
            <a:xfrm>
              <a:off x="1374"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2" name="Rectangle 33"/>
            <p:cNvSpPr>
              <a:spLocks noChangeArrowheads="1"/>
            </p:cNvSpPr>
            <p:nvPr/>
          </p:nvSpPr>
          <p:spPr bwMode="auto">
            <a:xfrm>
              <a:off x="1384"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3" name="Rectangle 34"/>
            <p:cNvSpPr>
              <a:spLocks noChangeArrowheads="1"/>
            </p:cNvSpPr>
            <p:nvPr/>
          </p:nvSpPr>
          <p:spPr bwMode="auto">
            <a:xfrm>
              <a:off x="1395"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4" name="Rectangle 35"/>
            <p:cNvSpPr>
              <a:spLocks noChangeArrowheads="1"/>
            </p:cNvSpPr>
            <p:nvPr/>
          </p:nvSpPr>
          <p:spPr bwMode="auto">
            <a:xfrm>
              <a:off x="1405"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5" name="Rectangle 36"/>
            <p:cNvSpPr>
              <a:spLocks noChangeArrowheads="1"/>
            </p:cNvSpPr>
            <p:nvPr/>
          </p:nvSpPr>
          <p:spPr bwMode="auto">
            <a:xfrm>
              <a:off x="1415"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6" name="Rectangle 37"/>
            <p:cNvSpPr>
              <a:spLocks noChangeArrowheads="1"/>
            </p:cNvSpPr>
            <p:nvPr/>
          </p:nvSpPr>
          <p:spPr bwMode="auto">
            <a:xfrm>
              <a:off x="1426"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7" name="Rectangle 38"/>
            <p:cNvSpPr>
              <a:spLocks noChangeArrowheads="1"/>
            </p:cNvSpPr>
            <p:nvPr/>
          </p:nvSpPr>
          <p:spPr bwMode="auto">
            <a:xfrm>
              <a:off x="1436"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8" name="Rectangle 39"/>
            <p:cNvSpPr>
              <a:spLocks noChangeArrowheads="1"/>
            </p:cNvSpPr>
            <p:nvPr/>
          </p:nvSpPr>
          <p:spPr bwMode="auto">
            <a:xfrm>
              <a:off x="1446" y="2154"/>
              <a:ext cx="11"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59" name="Rectangle 40"/>
            <p:cNvSpPr>
              <a:spLocks noChangeArrowheads="1"/>
            </p:cNvSpPr>
            <p:nvPr/>
          </p:nvSpPr>
          <p:spPr bwMode="auto">
            <a:xfrm>
              <a:off x="1457"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60" name="Rectangle 41"/>
            <p:cNvSpPr>
              <a:spLocks noChangeArrowheads="1"/>
            </p:cNvSpPr>
            <p:nvPr/>
          </p:nvSpPr>
          <p:spPr bwMode="auto">
            <a:xfrm>
              <a:off x="1467" y="2154"/>
              <a:ext cx="10" cy="881"/>
            </a:xfrm>
            <a:prstGeom prst="rect">
              <a:avLst/>
            </a:prstGeom>
            <a:grpFill/>
            <a:ln w="9525">
              <a:noFill/>
              <a:miter lim="800000"/>
              <a:headEnd/>
              <a:tailEnd/>
            </a:ln>
          </p:spPr>
          <p:txBody>
            <a:bodyPr/>
            <a:lstStyle/>
            <a:p>
              <a:endParaRPr lang="en-GB" sz="2000">
                <a:solidFill>
                  <a:srgbClr val="0070C0"/>
                </a:solidFill>
                <a:latin typeface="Frutiger 55 Roman"/>
              </a:endParaRPr>
            </a:p>
          </p:txBody>
        </p:sp>
      </p:grpSp>
      <p:sp>
        <p:nvSpPr>
          <p:cNvPr id="18439" name="Rectangle 43"/>
          <p:cNvSpPr>
            <a:spLocks noChangeArrowheads="1"/>
          </p:cNvSpPr>
          <p:nvPr/>
        </p:nvSpPr>
        <p:spPr bwMode="auto">
          <a:xfrm>
            <a:off x="1870075" y="3523979"/>
            <a:ext cx="474663" cy="1398587"/>
          </a:xfrm>
          <a:prstGeom prst="rect">
            <a:avLst/>
          </a:prstGeom>
          <a:noFill/>
          <a:ln w="9525">
            <a:noFill/>
            <a:miter lim="800000"/>
            <a:headEnd/>
            <a:tailEnd/>
          </a:ln>
        </p:spPr>
        <p:txBody>
          <a:bodyPr/>
          <a:lstStyle/>
          <a:p>
            <a:endParaRPr lang="en-GB" sz="2000">
              <a:solidFill>
                <a:srgbClr val="0070C0"/>
              </a:solidFill>
              <a:latin typeface="Frutiger 55 Roman"/>
            </a:endParaRPr>
          </a:p>
        </p:txBody>
      </p:sp>
      <p:grpSp>
        <p:nvGrpSpPr>
          <p:cNvPr id="4" name="Group 72"/>
          <p:cNvGrpSpPr>
            <a:grpSpLocks/>
          </p:cNvGrpSpPr>
          <p:nvPr/>
        </p:nvGrpSpPr>
        <p:grpSpPr bwMode="auto">
          <a:xfrm>
            <a:off x="3035300" y="3276329"/>
            <a:ext cx="458788" cy="1646237"/>
            <a:chOff x="1912" y="1998"/>
            <a:chExt cx="289" cy="1037"/>
          </a:xfrm>
          <a:solidFill>
            <a:schemeClr val="tx1"/>
          </a:solidFill>
        </p:grpSpPr>
        <p:sp>
          <p:nvSpPr>
            <p:cNvPr id="18604" name="Rectangle 44"/>
            <p:cNvSpPr>
              <a:spLocks noChangeArrowheads="1"/>
            </p:cNvSpPr>
            <p:nvPr/>
          </p:nvSpPr>
          <p:spPr bwMode="auto">
            <a:xfrm>
              <a:off x="1912"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5" name="Rectangle 45"/>
            <p:cNvSpPr>
              <a:spLocks noChangeArrowheads="1"/>
            </p:cNvSpPr>
            <p:nvPr/>
          </p:nvSpPr>
          <p:spPr bwMode="auto">
            <a:xfrm>
              <a:off x="1922"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6" name="Rectangle 46"/>
            <p:cNvSpPr>
              <a:spLocks noChangeArrowheads="1"/>
            </p:cNvSpPr>
            <p:nvPr/>
          </p:nvSpPr>
          <p:spPr bwMode="auto">
            <a:xfrm>
              <a:off x="1932"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7" name="Rectangle 47"/>
            <p:cNvSpPr>
              <a:spLocks noChangeArrowheads="1"/>
            </p:cNvSpPr>
            <p:nvPr/>
          </p:nvSpPr>
          <p:spPr bwMode="auto">
            <a:xfrm>
              <a:off x="1943"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8" name="Rectangle 48"/>
            <p:cNvSpPr>
              <a:spLocks noChangeArrowheads="1"/>
            </p:cNvSpPr>
            <p:nvPr/>
          </p:nvSpPr>
          <p:spPr bwMode="auto">
            <a:xfrm>
              <a:off x="1953"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9" name="Rectangle 49"/>
            <p:cNvSpPr>
              <a:spLocks noChangeArrowheads="1"/>
            </p:cNvSpPr>
            <p:nvPr/>
          </p:nvSpPr>
          <p:spPr bwMode="auto">
            <a:xfrm>
              <a:off x="1963"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0" name="Rectangle 50"/>
            <p:cNvSpPr>
              <a:spLocks noChangeArrowheads="1"/>
            </p:cNvSpPr>
            <p:nvPr/>
          </p:nvSpPr>
          <p:spPr bwMode="auto">
            <a:xfrm>
              <a:off x="1974"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1" name="Rectangle 51"/>
            <p:cNvSpPr>
              <a:spLocks noChangeArrowheads="1"/>
            </p:cNvSpPr>
            <p:nvPr/>
          </p:nvSpPr>
          <p:spPr bwMode="auto">
            <a:xfrm>
              <a:off x="1984"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2" name="Rectangle 52"/>
            <p:cNvSpPr>
              <a:spLocks noChangeArrowheads="1"/>
            </p:cNvSpPr>
            <p:nvPr/>
          </p:nvSpPr>
          <p:spPr bwMode="auto">
            <a:xfrm>
              <a:off x="1994"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3" name="Rectangle 53"/>
            <p:cNvSpPr>
              <a:spLocks noChangeArrowheads="1"/>
            </p:cNvSpPr>
            <p:nvPr/>
          </p:nvSpPr>
          <p:spPr bwMode="auto">
            <a:xfrm>
              <a:off x="2005"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4" name="Rectangle 54"/>
            <p:cNvSpPr>
              <a:spLocks noChangeArrowheads="1"/>
            </p:cNvSpPr>
            <p:nvPr/>
          </p:nvSpPr>
          <p:spPr bwMode="auto">
            <a:xfrm>
              <a:off x="2015"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5" name="Rectangle 55"/>
            <p:cNvSpPr>
              <a:spLocks noChangeArrowheads="1"/>
            </p:cNvSpPr>
            <p:nvPr/>
          </p:nvSpPr>
          <p:spPr bwMode="auto">
            <a:xfrm>
              <a:off x="2025"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6" name="Rectangle 56"/>
            <p:cNvSpPr>
              <a:spLocks noChangeArrowheads="1"/>
            </p:cNvSpPr>
            <p:nvPr/>
          </p:nvSpPr>
          <p:spPr bwMode="auto">
            <a:xfrm>
              <a:off x="2036"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7" name="Rectangle 57"/>
            <p:cNvSpPr>
              <a:spLocks noChangeArrowheads="1"/>
            </p:cNvSpPr>
            <p:nvPr/>
          </p:nvSpPr>
          <p:spPr bwMode="auto">
            <a:xfrm>
              <a:off x="2046"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8" name="Rectangle 58"/>
            <p:cNvSpPr>
              <a:spLocks noChangeArrowheads="1"/>
            </p:cNvSpPr>
            <p:nvPr/>
          </p:nvSpPr>
          <p:spPr bwMode="auto">
            <a:xfrm>
              <a:off x="2056"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19" name="Rectangle 59"/>
            <p:cNvSpPr>
              <a:spLocks noChangeArrowheads="1"/>
            </p:cNvSpPr>
            <p:nvPr/>
          </p:nvSpPr>
          <p:spPr bwMode="auto">
            <a:xfrm>
              <a:off x="2067"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0" name="Rectangle 60"/>
            <p:cNvSpPr>
              <a:spLocks noChangeArrowheads="1"/>
            </p:cNvSpPr>
            <p:nvPr/>
          </p:nvSpPr>
          <p:spPr bwMode="auto">
            <a:xfrm>
              <a:off x="2077"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1" name="Rectangle 61"/>
            <p:cNvSpPr>
              <a:spLocks noChangeArrowheads="1"/>
            </p:cNvSpPr>
            <p:nvPr/>
          </p:nvSpPr>
          <p:spPr bwMode="auto">
            <a:xfrm>
              <a:off x="2087"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2" name="Rectangle 62"/>
            <p:cNvSpPr>
              <a:spLocks noChangeArrowheads="1"/>
            </p:cNvSpPr>
            <p:nvPr/>
          </p:nvSpPr>
          <p:spPr bwMode="auto">
            <a:xfrm>
              <a:off x="2098"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3" name="Rectangle 63"/>
            <p:cNvSpPr>
              <a:spLocks noChangeArrowheads="1"/>
            </p:cNvSpPr>
            <p:nvPr/>
          </p:nvSpPr>
          <p:spPr bwMode="auto">
            <a:xfrm>
              <a:off x="2108"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4" name="Rectangle 64"/>
            <p:cNvSpPr>
              <a:spLocks noChangeArrowheads="1"/>
            </p:cNvSpPr>
            <p:nvPr/>
          </p:nvSpPr>
          <p:spPr bwMode="auto">
            <a:xfrm>
              <a:off x="2118"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5" name="Rectangle 65"/>
            <p:cNvSpPr>
              <a:spLocks noChangeArrowheads="1"/>
            </p:cNvSpPr>
            <p:nvPr/>
          </p:nvSpPr>
          <p:spPr bwMode="auto">
            <a:xfrm>
              <a:off x="2129"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6" name="Rectangle 66"/>
            <p:cNvSpPr>
              <a:spLocks noChangeArrowheads="1"/>
            </p:cNvSpPr>
            <p:nvPr/>
          </p:nvSpPr>
          <p:spPr bwMode="auto">
            <a:xfrm>
              <a:off x="2139"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7" name="Rectangle 67"/>
            <p:cNvSpPr>
              <a:spLocks noChangeArrowheads="1"/>
            </p:cNvSpPr>
            <p:nvPr/>
          </p:nvSpPr>
          <p:spPr bwMode="auto">
            <a:xfrm>
              <a:off x="2149"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8" name="Rectangle 68"/>
            <p:cNvSpPr>
              <a:spLocks noChangeArrowheads="1"/>
            </p:cNvSpPr>
            <p:nvPr/>
          </p:nvSpPr>
          <p:spPr bwMode="auto">
            <a:xfrm>
              <a:off x="2160"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29" name="Rectangle 69"/>
            <p:cNvSpPr>
              <a:spLocks noChangeArrowheads="1"/>
            </p:cNvSpPr>
            <p:nvPr/>
          </p:nvSpPr>
          <p:spPr bwMode="auto">
            <a:xfrm>
              <a:off x="2170"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0" name="Rectangle 70"/>
            <p:cNvSpPr>
              <a:spLocks noChangeArrowheads="1"/>
            </p:cNvSpPr>
            <p:nvPr/>
          </p:nvSpPr>
          <p:spPr bwMode="auto">
            <a:xfrm>
              <a:off x="2180" y="1998"/>
              <a:ext cx="11"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31" name="Rectangle 71"/>
            <p:cNvSpPr>
              <a:spLocks noChangeArrowheads="1"/>
            </p:cNvSpPr>
            <p:nvPr/>
          </p:nvSpPr>
          <p:spPr bwMode="auto">
            <a:xfrm>
              <a:off x="2191" y="1998"/>
              <a:ext cx="10" cy="1037"/>
            </a:xfrm>
            <a:prstGeom prst="rect">
              <a:avLst/>
            </a:prstGeom>
            <a:grpFill/>
            <a:ln w="9525">
              <a:noFill/>
              <a:miter lim="800000"/>
              <a:headEnd/>
              <a:tailEnd/>
            </a:ln>
          </p:spPr>
          <p:txBody>
            <a:bodyPr/>
            <a:lstStyle/>
            <a:p>
              <a:endParaRPr lang="en-GB" sz="2000">
                <a:solidFill>
                  <a:srgbClr val="0070C0"/>
                </a:solidFill>
                <a:latin typeface="Frutiger 55 Roman"/>
              </a:endParaRPr>
            </a:p>
          </p:txBody>
        </p:sp>
      </p:grpSp>
      <p:sp>
        <p:nvSpPr>
          <p:cNvPr id="18441" name="Rectangle 73"/>
          <p:cNvSpPr>
            <a:spLocks noChangeArrowheads="1"/>
          </p:cNvSpPr>
          <p:nvPr/>
        </p:nvSpPr>
        <p:spPr bwMode="auto">
          <a:xfrm>
            <a:off x="3035300" y="3276329"/>
            <a:ext cx="458788" cy="1646237"/>
          </a:xfrm>
          <a:prstGeom prst="rect">
            <a:avLst/>
          </a:prstGeom>
          <a:solidFill>
            <a:srgbClr val="00B0F0"/>
          </a:solidFill>
          <a:ln w="9525">
            <a:noFill/>
            <a:miter lim="800000"/>
            <a:headEnd/>
            <a:tailEnd/>
          </a:ln>
        </p:spPr>
        <p:txBody>
          <a:bodyPr/>
          <a:lstStyle/>
          <a:p>
            <a:endParaRPr lang="en-GB" sz="2000">
              <a:solidFill>
                <a:srgbClr val="0070C0"/>
              </a:solidFill>
              <a:latin typeface="Frutiger 55 Roman"/>
            </a:endParaRPr>
          </a:p>
        </p:txBody>
      </p:sp>
      <p:grpSp>
        <p:nvGrpSpPr>
          <p:cNvPr id="5" name="Group 103"/>
          <p:cNvGrpSpPr>
            <a:grpSpLocks/>
          </p:cNvGrpSpPr>
          <p:nvPr/>
        </p:nvGrpSpPr>
        <p:grpSpPr bwMode="auto">
          <a:xfrm>
            <a:off x="4183063" y="3293792"/>
            <a:ext cx="476250" cy="1628775"/>
            <a:chOff x="2635" y="2009"/>
            <a:chExt cx="300" cy="1026"/>
          </a:xfrm>
          <a:solidFill>
            <a:srgbClr val="00B0F0"/>
          </a:solidFill>
        </p:grpSpPr>
        <p:sp>
          <p:nvSpPr>
            <p:cNvPr id="18575" name="Rectangle 74"/>
            <p:cNvSpPr>
              <a:spLocks noChangeArrowheads="1"/>
            </p:cNvSpPr>
            <p:nvPr/>
          </p:nvSpPr>
          <p:spPr bwMode="auto">
            <a:xfrm>
              <a:off x="2635"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6" name="Rectangle 75"/>
            <p:cNvSpPr>
              <a:spLocks noChangeArrowheads="1"/>
            </p:cNvSpPr>
            <p:nvPr/>
          </p:nvSpPr>
          <p:spPr bwMode="auto">
            <a:xfrm>
              <a:off x="2646"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7" name="Rectangle 76"/>
            <p:cNvSpPr>
              <a:spLocks noChangeArrowheads="1"/>
            </p:cNvSpPr>
            <p:nvPr/>
          </p:nvSpPr>
          <p:spPr bwMode="auto">
            <a:xfrm>
              <a:off x="2656"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8" name="Rectangle 77"/>
            <p:cNvSpPr>
              <a:spLocks noChangeArrowheads="1"/>
            </p:cNvSpPr>
            <p:nvPr/>
          </p:nvSpPr>
          <p:spPr bwMode="auto">
            <a:xfrm>
              <a:off x="2666"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9" name="Rectangle 78"/>
            <p:cNvSpPr>
              <a:spLocks noChangeArrowheads="1"/>
            </p:cNvSpPr>
            <p:nvPr/>
          </p:nvSpPr>
          <p:spPr bwMode="auto">
            <a:xfrm>
              <a:off x="2677"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0" name="Rectangle 79"/>
            <p:cNvSpPr>
              <a:spLocks noChangeArrowheads="1"/>
            </p:cNvSpPr>
            <p:nvPr/>
          </p:nvSpPr>
          <p:spPr bwMode="auto">
            <a:xfrm>
              <a:off x="2687"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1" name="Rectangle 80"/>
            <p:cNvSpPr>
              <a:spLocks noChangeArrowheads="1"/>
            </p:cNvSpPr>
            <p:nvPr/>
          </p:nvSpPr>
          <p:spPr bwMode="auto">
            <a:xfrm>
              <a:off x="2697"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2" name="Rectangle 81"/>
            <p:cNvSpPr>
              <a:spLocks noChangeArrowheads="1"/>
            </p:cNvSpPr>
            <p:nvPr/>
          </p:nvSpPr>
          <p:spPr bwMode="auto">
            <a:xfrm>
              <a:off x="2708"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3" name="Rectangle 82"/>
            <p:cNvSpPr>
              <a:spLocks noChangeArrowheads="1"/>
            </p:cNvSpPr>
            <p:nvPr/>
          </p:nvSpPr>
          <p:spPr bwMode="auto">
            <a:xfrm>
              <a:off x="2718"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4" name="Rectangle 83"/>
            <p:cNvSpPr>
              <a:spLocks noChangeArrowheads="1"/>
            </p:cNvSpPr>
            <p:nvPr/>
          </p:nvSpPr>
          <p:spPr bwMode="auto">
            <a:xfrm>
              <a:off x="2728"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5" name="Rectangle 84"/>
            <p:cNvSpPr>
              <a:spLocks noChangeArrowheads="1"/>
            </p:cNvSpPr>
            <p:nvPr/>
          </p:nvSpPr>
          <p:spPr bwMode="auto">
            <a:xfrm>
              <a:off x="2739"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6" name="Rectangle 85"/>
            <p:cNvSpPr>
              <a:spLocks noChangeArrowheads="1"/>
            </p:cNvSpPr>
            <p:nvPr/>
          </p:nvSpPr>
          <p:spPr bwMode="auto">
            <a:xfrm>
              <a:off x="2749"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7" name="Rectangle 86"/>
            <p:cNvSpPr>
              <a:spLocks noChangeArrowheads="1"/>
            </p:cNvSpPr>
            <p:nvPr/>
          </p:nvSpPr>
          <p:spPr bwMode="auto">
            <a:xfrm>
              <a:off x="2759"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8" name="Rectangle 87"/>
            <p:cNvSpPr>
              <a:spLocks noChangeArrowheads="1"/>
            </p:cNvSpPr>
            <p:nvPr/>
          </p:nvSpPr>
          <p:spPr bwMode="auto">
            <a:xfrm>
              <a:off x="2770"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89" name="Rectangle 88"/>
            <p:cNvSpPr>
              <a:spLocks noChangeArrowheads="1"/>
            </p:cNvSpPr>
            <p:nvPr/>
          </p:nvSpPr>
          <p:spPr bwMode="auto">
            <a:xfrm>
              <a:off x="2780"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0" name="Rectangle 89"/>
            <p:cNvSpPr>
              <a:spLocks noChangeArrowheads="1"/>
            </p:cNvSpPr>
            <p:nvPr/>
          </p:nvSpPr>
          <p:spPr bwMode="auto">
            <a:xfrm>
              <a:off x="2790"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1" name="Rectangle 90"/>
            <p:cNvSpPr>
              <a:spLocks noChangeArrowheads="1"/>
            </p:cNvSpPr>
            <p:nvPr/>
          </p:nvSpPr>
          <p:spPr bwMode="auto">
            <a:xfrm>
              <a:off x="2801"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2" name="Rectangle 91"/>
            <p:cNvSpPr>
              <a:spLocks noChangeArrowheads="1"/>
            </p:cNvSpPr>
            <p:nvPr/>
          </p:nvSpPr>
          <p:spPr bwMode="auto">
            <a:xfrm>
              <a:off x="2811"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3" name="Rectangle 92"/>
            <p:cNvSpPr>
              <a:spLocks noChangeArrowheads="1"/>
            </p:cNvSpPr>
            <p:nvPr/>
          </p:nvSpPr>
          <p:spPr bwMode="auto">
            <a:xfrm>
              <a:off x="2821"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4" name="Rectangle 93"/>
            <p:cNvSpPr>
              <a:spLocks noChangeArrowheads="1"/>
            </p:cNvSpPr>
            <p:nvPr/>
          </p:nvSpPr>
          <p:spPr bwMode="auto">
            <a:xfrm>
              <a:off x="2832"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5" name="Rectangle 94"/>
            <p:cNvSpPr>
              <a:spLocks noChangeArrowheads="1"/>
            </p:cNvSpPr>
            <p:nvPr/>
          </p:nvSpPr>
          <p:spPr bwMode="auto">
            <a:xfrm>
              <a:off x="2842"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6" name="Rectangle 95"/>
            <p:cNvSpPr>
              <a:spLocks noChangeArrowheads="1"/>
            </p:cNvSpPr>
            <p:nvPr/>
          </p:nvSpPr>
          <p:spPr bwMode="auto">
            <a:xfrm>
              <a:off x="2852"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7" name="Rectangle 96"/>
            <p:cNvSpPr>
              <a:spLocks noChangeArrowheads="1"/>
            </p:cNvSpPr>
            <p:nvPr/>
          </p:nvSpPr>
          <p:spPr bwMode="auto">
            <a:xfrm>
              <a:off x="2863"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8" name="Rectangle 97"/>
            <p:cNvSpPr>
              <a:spLocks noChangeArrowheads="1"/>
            </p:cNvSpPr>
            <p:nvPr/>
          </p:nvSpPr>
          <p:spPr bwMode="auto">
            <a:xfrm>
              <a:off x="2873"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99" name="Rectangle 98"/>
            <p:cNvSpPr>
              <a:spLocks noChangeArrowheads="1"/>
            </p:cNvSpPr>
            <p:nvPr/>
          </p:nvSpPr>
          <p:spPr bwMode="auto">
            <a:xfrm>
              <a:off x="2883"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0" name="Rectangle 99"/>
            <p:cNvSpPr>
              <a:spLocks noChangeArrowheads="1"/>
            </p:cNvSpPr>
            <p:nvPr/>
          </p:nvSpPr>
          <p:spPr bwMode="auto">
            <a:xfrm>
              <a:off x="2894"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1" name="Rectangle 100"/>
            <p:cNvSpPr>
              <a:spLocks noChangeArrowheads="1"/>
            </p:cNvSpPr>
            <p:nvPr/>
          </p:nvSpPr>
          <p:spPr bwMode="auto">
            <a:xfrm>
              <a:off x="2904"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2" name="Rectangle 101"/>
            <p:cNvSpPr>
              <a:spLocks noChangeArrowheads="1"/>
            </p:cNvSpPr>
            <p:nvPr/>
          </p:nvSpPr>
          <p:spPr bwMode="auto">
            <a:xfrm>
              <a:off x="2914" y="2009"/>
              <a:ext cx="11"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603" name="Rectangle 102"/>
            <p:cNvSpPr>
              <a:spLocks noChangeArrowheads="1"/>
            </p:cNvSpPr>
            <p:nvPr/>
          </p:nvSpPr>
          <p:spPr bwMode="auto">
            <a:xfrm>
              <a:off x="2925" y="2009"/>
              <a:ext cx="10" cy="1026"/>
            </a:xfrm>
            <a:prstGeom prst="rect">
              <a:avLst/>
            </a:prstGeom>
            <a:grpFill/>
            <a:ln w="9525">
              <a:noFill/>
              <a:miter lim="800000"/>
              <a:headEnd/>
              <a:tailEnd/>
            </a:ln>
          </p:spPr>
          <p:txBody>
            <a:bodyPr/>
            <a:lstStyle/>
            <a:p>
              <a:endParaRPr lang="en-GB" sz="2000">
                <a:solidFill>
                  <a:srgbClr val="0070C0"/>
                </a:solidFill>
                <a:latin typeface="Frutiger 55 Roman"/>
              </a:endParaRPr>
            </a:p>
          </p:txBody>
        </p:sp>
      </p:grpSp>
      <p:sp>
        <p:nvSpPr>
          <p:cNvPr id="18443" name="Rectangle 104"/>
          <p:cNvSpPr>
            <a:spLocks noChangeArrowheads="1"/>
          </p:cNvSpPr>
          <p:nvPr/>
        </p:nvSpPr>
        <p:spPr bwMode="auto">
          <a:xfrm>
            <a:off x="4183063" y="3293792"/>
            <a:ext cx="476250" cy="1628775"/>
          </a:xfrm>
          <a:prstGeom prst="rect">
            <a:avLst/>
          </a:prstGeom>
          <a:noFill/>
          <a:ln w="9525">
            <a:noFill/>
            <a:miter lim="800000"/>
            <a:headEnd/>
            <a:tailEnd/>
          </a:ln>
        </p:spPr>
        <p:txBody>
          <a:bodyPr/>
          <a:lstStyle/>
          <a:p>
            <a:endParaRPr lang="en-GB" sz="2000">
              <a:solidFill>
                <a:srgbClr val="0070C0"/>
              </a:solidFill>
              <a:latin typeface="Frutiger 55 Roman"/>
            </a:endParaRPr>
          </a:p>
        </p:txBody>
      </p:sp>
      <p:grpSp>
        <p:nvGrpSpPr>
          <p:cNvPr id="6" name="Group 133"/>
          <p:cNvGrpSpPr>
            <a:grpSpLocks/>
          </p:cNvGrpSpPr>
          <p:nvPr/>
        </p:nvGrpSpPr>
        <p:grpSpPr bwMode="auto">
          <a:xfrm>
            <a:off x="5348288" y="3063604"/>
            <a:ext cx="460375" cy="1858962"/>
            <a:chOff x="3369" y="1864"/>
            <a:chExt cx="290" cy="1171"/>
          </a:xfrm>
          <a:solidFill>
            <a:srgbClr val="00B0F0"/>
          </a:solidFill>
        </p:grpSpPr>
        <p:sp>
          <p:nvSpPr>
            <p:cNvPr id="18547" name="Rectangle 105"/>
            <p:cNvSpPr>
              <a:spLocks noChangeArrowheads="1"/>
            </p:cNvSpPr>
            <p:nvPr/>
          </p:nvSpPr>
          <p:spPr bwMode="auto">
            <a:xfrm>
              <a:off x="3369"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8" name="Rectangle 106"/>
            <p:cNvSpPr>
              <a:spLocks noChangeArrowheads="1"/>
            </p:cNvSpPr>
            <p:nvPr/>
          </p:nvSpPr>
          <p:spPr bwMode="auto">
            <a:xfrm>
              <a:off x="3379"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9" name="Rectangle 107"/>
            <p:cNvSpPr>
              <a:spLocks noChangeArrowheads="1"/>
            </p:cNvSpPr>
            <p:nvPr/>
          </p:nvSpPr>
          <p:spPr bwMode="auto">
            <a:xfrm>
              <a:off x="3390"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0" name="Rectangle 108"/>
            <p:cNvSpPr>
              <a:spLocks noChangeArrowheads="1"/>
            </p:cNvSpPr>
            <p:nvPr/>
          </p:nvSpPr>
          <p:spPr bwMode="auto">
            <a:xfrm>
              <a:off x="3400"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1" name="Rectangle 109"/>
            <p:cNvSpPr>
              <a:spLocks noChangeArrowheads="1"/>
            </p:cNvSpPr>
            <p:nvPr/>
          </p:nvSpPr>
          <p:spPr bwMode="auto">
            <a:xfrm>
              <a:off x="3410"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2" name="Rectangle 110"/>
            <p:cNvSpPr>
              <a:spLocks noChangeArrowheads="1"/>
            </p:cNvSpPr>
            <p:nvPr/>
          </p:nvSpPr>
          <p:spPr bwMode="auto">
            <a:xfrm>
              <a:off x="3421"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3" name="Rectangle 111"/>
            <p:cNvSpPr>
              <a:spLocks noChangeArrowheads="1"/>
            </p:cNvSpPr>
            <p:nvPr/>
          </p:nvSpPr>
          <p:spPr bwMode="auto">
            <a:xfrm>
              <a:off x="3431"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4" name="Rectangle 112"/>
            <p:cNvSpPr>
              <a:spLocks noChangeArrowheads="1"/>
            </p:cNvSpPr>
            <p:nvPr/>
          </p:nvSpPr>
          <p:spPr bwMode="auto">
            <a:xfrm>
              <a:off x="3441"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5" name="Rectangle 113"/>
            <p:cNvSpPr>
              <a:spLocks noChangeArrowheads="1"/>
            </p:cNvSpPr>
            <p:nvPr/>
          </p:nvSpPr>
          <p:spPr bwMode="auto">
            <a:xfrm>
              <a:off x="3452"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6" name="Rectangle 114"/>
            <p:cNvSpPr>
              <a:spLocks noChangeArrowheads="1"/>
            </p:cNvSpPr>
            <p:nvPr/>
          </p:nvSpPr>
          <p:spPr bwMode="auto">
            <a:xfrm>
              <a:off x="3462"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7" name="Rectangle 115"/>
            <p:cNvSpPr>
              <a:spLocks noChangeArrowheads="1"/>
            </p:cNvSpPr>
            <p:nvPr/>
          </p:nvSpPr>
          <p:spPr bwMode="auto">
            <a:xfrm>
              <a:off x="3472"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8" name="Rectangle 116"/>
            <p:cNvSpPr>
              <a:spLocks noChangeArrowheads="1"/>
            </p:cNvSpPr>
            <p:nvPr/>
          </p:nvSpPr>
          <p:spPr bwMode="auto">
            <a:xfrm>
              <a:off x="3483"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59" name="Rectangle 117"/>
            <p:cNvSpPr>
              <a:spLocks noChangeArrowheads="1"/>
            </p:cNvSpPr>
            <p:nvPr/>
          </p:nvSpPr>
          <p:spPr bwMode="auto">
            <a:xfrm>
              <a:off x="3493"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0" name="Rectangle 118"/>
            <p:cNvSpPr>
              <a:spLocks noChangeArrowheads="1"/>
            </p:cNvSpPr>
            <p:nvPr/>
          </p:nvSpPr>
          <p:spPr bwMode="auto">
            <a:xfrm>
              <a:off x="3503"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1" name="Rectangle 119"/>
            <p:cNvSpPr>
              <a:spLocks noChangeArrowheads="1"/>
            </p:cNvSpPr>
            <p:nvPr/>
          </p:nvSpPr>
          <p:spPr bwMode="auto">
            <a:xfrm>
              <a:off x="3514"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2" name="Rectangle 120"/>
            <p:cNvSpPr>
              <a:spLocks noChangeArrowheads="1"/>
            </p:cNvSpPr>
            <p:nvPr/>
          </p:nvSpPr>
          <p:spPr bwMode="auto">
            <a:xfrm>
              <a:off x="3524"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3" name="Rectangle 121"/>
            <p:cNvSpPr>
              <a:spLocks noChangeArrowheads="1"/>
            </p:cNvSpPr>
            <p:nvPr/>
          </p:nvSpPr>
          <p:spPr bwMode="auto">
            <a:xfrm>
              <a:off x="3534"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4" name="Rectangle 122"/>
            <p:cNvSpPr>
              <a:spLocks noChangeArrowheads="1"/>
            </p:cNvSpPr>
            <p:nvPr/>
          </p:nvSpPr>
          <p:spPr bwMode="auto">
            <a:xfrm>
              <a:off x="3545"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5" name="Rectangle 123"/>
            <p:cNvSpPr>
              <a:spLocks noChangeArrowheads="1"/>
            </p:cNvSpPr>
            <p:nvPr/>
          </p:nvSpPr>
          <p:spPr bwMode="auto">
            <a:xfrm>
              <a:off x="3555"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6" name="Rectangle 124"/>
            <p:cNvSpPr>
              <a:spLocks noChangeArrowheads="1"/>
            </p:cNvSpPr>
            <p:nvPr/>
          </p:nvSpPr>
          <p:spPr bwMode="auto">
            <a:xfrm>
              <a:off x="3566"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7" name="Rectangle 125"/>
            <p:cNvSpPr>
              <a:spLocks noChangeArrowheads="1"/>
            </p:cNvSpPr>
            <p:nvPr/>
          </p:nvSpPr>
          <p:spPr bwMode="auto">
            <a:xfrm>
              <a:off x="3576"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8" name="Rectangle 126"/>
            <p:cNvSpPr>
              <a:spLocks noChangeArrowheads="1"/>
            </p:cNvSpPr>
            <p:nvPr/>
          </p:nvSpPr>
          <p:spPr bwMode="auto">
            <a:xfrm>
              <a:off x="3586"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69" name="Rectangle 127"/>
            <p:cNvSpPr>
              <a:spLocks noChangeArrowheads="1"/>
            </p:cNvSpPr>
            <p:nvPr/>
          </p:nvSpPr>
          <p:spPr bwMode="auto">
            <a:xfrm>
              <a:off x="3597"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0" name="Rectangle 128"/>
            <p:cNvSpPr>
              <a:spLocks noChangeArrowheads="1"/>
            </p:cNvSpPr>
            <p:nvPr/>
          </p:nvSpPr>
          <p:spPr bwMode="auto">
            <a:xfrm>
              <a:off x="3607"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1" name="Rectangle 129"/>
            <p:cNvSpPr>
              <a:spLocks noChangeArrowheads="1"/>
            </p:cNvSpPr>
            <p:nvPr/>
          </p:nvSpPr>
          <p:spPr bwMode="auto">
            <a:xfrm>
              <a:off x="3617"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2" name="Rectangle 130"/>
            <p:cNvSpPr>
              <a:spLocks noChangeArrowheads="1"/>
            </p:cNvSpPr>
            <p:nvPr/>
          </p:nvSpPr>
          <p:spPr bwMode="auto">
            <a:xfrm>
              <a:off x="3628"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3" name="Rectangle 131"/>
            <p:cNvSpPr>
              <a:spLocks noChangeArrowheads="1"/>
            </p:cNvSpPr>
            <p:nvPr/>
          </p:nvSpPr>
          <p:spPr bwMode="auto">
            <a:xfrm>
              <a:off x="3638" y="1864"/>
              <a:ext cx="10"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74" name="Rectangle 132"/>
            <p:cNvSpPr>
              <a:spLocks noChangeArrowheads="1"/>
            </p:cNvSpPr>
            <p:nvPr/>
          </p:nvSpPr>
          <p:spPr bwMode="auto">
            <a:xfrm>
              <a:off x="3648" y="1864"/>
              <a:ext cx="11" cy="1171"/>
            </a:xfrm>
            <a:prstGeom prst="rect">
              <a:avLst/>
            </a:prstGeom>
            <a:grpFill/>
            <a:ln w="9525">
              <a:noFill/>
              <a:miter lim="800000"/>
              <a:headEnd/>
              <a:tailEnd/>
            </a:ln>
          </p:spPr>
          <p:txBody>
            <a:bodyPr/>
            <a:lstStyle/>
            <a:p>
              <a:endParaRPr lang="en-GB" sz="2000">
                <a:solidFill>
                  <a:srgbClr val="0070C0"/>
                </a:solidFill>
                <a:latin typeface="Frutiger 55 Roman"/>
              </a:endParaRPr>
            </a:p>
          </p:txBody>
        </p:sp>
      </p:grpSp>
      <p:sp>
        <p:nvSpPr>
          <p:cNvPr id="18445" name="Rectangle 134"/>
          <p:cNvSpPr>
            <a:spLocks noChangeArrowheads="1"/>
          </p:cNvSpPr>
          <p:nvPr/>
        </p:nvSpPr>
        <p:spPr bwMode="auto">
          <a:xfrm>
            <a:off x="5348288" y="3063604"/>
            <a:ext cx="460375" cy="1858962"/>
          </a:xfrm>
          <a:prstGeom prst="rect">
            <a:avLst/>
          </a:prstGeom>
          <a:noFill/>
          <a:ln w="9525">
            <a:noFill/>
            <a:miter lim="800000"/>
            <a:headEnd/>
            <a:tailEnd/>
          </a:ln>
        </p:spPr>
        <p:txBody>
          <a:bodyPr/>
          <a:lstStyle/>
          <a:p>
            <a:endParaRPr lang="en-GB" sz="2000">
              <a:solidFill>
                <a:srgbClr val="0070C0"/>
              </a:solidFill>
              <a:latin typeface="Frutiger 55 Roman"/>
            </a:endParaRPr>
          </a:p>
        </p:txBody>
      </p:sp>
      <p:grpSp>
        <p:nvGrpSpPr>
          <p:cNvPr id="7" name="Group 164"/>
          <p:cNvGrpSpPr>
            <a:grpSpLocks/>
          </p:cNvGrpSpPr>
          <p:nvPr/>
        </p:nvGrpSpPr>
        <p:grpSpPr bwMode="auto">
          <a:xfrm>
            <a:off x="6497638" y="2882629"/>
            <a:ext cx="474663" cy="2039937"/>
            <a:chOff x="4093" y="1750"/>
            <a:chExt cx="299" cy="1285"/>
          </a:xfrm>
          <a:solidFill>
            <a:srgbClr val="00B0F0"/>
          </a:solidFill>
        </p:grpSpPr>
        <p:sp>
          <p:nvSpPr>
            <p:cNvPr id="18518" name="Rectangle 135"/>
            <p:cNvSpPr>
              <a:spLocks noChangeArrowheads="1"/>
            </p:cNvSpPr>
            <p:nvPr/>
          </p:nvSpPr>
          <p:spPr bwMode="auto">
            <a:xfrm>
              <a:off x="4093"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9" name="Rectangle 136"/>
            <p:cNvSpPr>
              <a:spLocks noChangeArrowheads="1"/>
            </p:cNvSpPr>
            <p:nvPr/>
          </p:nvSpPr>
          <p:spPr bwMode="auto">
            <a:xfrm>
              <a:off x="4103"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0" name="Rectangle 137"/>
            <p:cNvSpPr>
              <a:spLocks noChangeArrowheads="1"/>
            </p:cNvSpPr>
            <p:nvPr/>
          </p:nvSpPr>
          <p:spPr bwMode="auto">
            <a:xfrm>
              <a:off x="4113"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1" name="Rectangle 138"/>
            <p:cNvSpPr>
              <a:spLocks noChangeArrowheads="1"/>
            </p:cNvSpPr>
            <p:nvPr/>
          </p:nvSpPr>
          <p:spPr bwMode="auto">
            <a:xfrm>
              <a:off x="4124"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2" name="Rectangle 139"/>
            <p:cNvSpPr>
              <a:spLocks noChangeArrowheads="1"/>
            </p:cNvSpPr>
            <p:nvPr/>
          </p:nvSpPr>
          <p:spPr bwMode="auto">
            <a:xfrm>
              <a:off x="4134"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3" name="Rectangle 140"/>
            <p:cNvSpPr>
              <a:spLocks noChangeArrowheads="1"/>
            </p:cNvSpPr>
            <p:nvPr/>
          </p:nvSpPr>
          <p:spPr bwMode="auto">
            <a:xfrm>
              <a:off x="4144"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4" name="Rectangle 141"/>
            <p:cNvSpPr>
              <a:spLocks noChangeArrowheads="1"/>
            </p:cNvSpPr>
            <p:nvPr/>
          </p:nvSpPr>
          <p:spPr bwMode="auto">
            <a:xfrm>
              <a:off x="4155"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5" name="Rectangle 142"/>
            <p:cNvSpPr>
              <a:spLocks noChangeArrowheads="1"/>
            </p:cNvSpPr>
            <p:nvPr/>
          </p:nvSpPr>
          <p:spPr bwMode="auto">
            <a:xfrm>
              <a:off x="4165"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6" name="Rectangle 143"/>
            <p:cNvSpPr>
              <a:spLocks noChangeArrowheads="1"/>
            </p:cNvSpPr>
            <p:nvPr/>
          </p:nvSpPr>
          <p:spPr bwMode="auto">
            <a:xfrm>
              <a:off x="4175"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7" name="Rectangle 144"/>
            <p:cNvSpPr>
              <a:spLocks noChangeArrowheads="1"/>
            </p:cNvSpPr>
            <p:nvPr/>
          </p:nvSpPr>
          <p:spPr bwMode="auto">
            <a:xfrm>
              <a:off x="4186"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8" name="Rectangle 145"/>
            <p:cNvSpPr>
              <a:spLocks noChangeArrowheads="1"/>
            </p:cNvSpPr>
            <p:nvPr/>
          </p:nvSpPr>
          <p:spPr bwMode="auto">
            <a:xfrm>
              <a:off x="4196"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29" name="Rectangle 146"/>
            <p:cNvSpPr>
              <a:spLocks noChangeArrowheads="1"/>
            </p:cNvSpPr>
            <p:nvPr/>
          </p:nvSpPr>
          <p:spPr bwMode="auto">
            <a:xfrm>
              <a:off x="4206"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0" name="Rectangle 147"/>
            <p:cNvSpPr>
              <a:spLocks noChangeArrowheads="1"/>
            </p:cNvSpPr>
            <p:nvPr/>
          </p:nvSpPr>
          <p:spPr bwMode="auto">
            <a:xfrm>
              <a:off x="4217"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1" name="Rectangle 148"/>
            <p:cNvSpPr>
              <a:spLocks noChangeArrowheads="1"/>
            </p:cNvSpPr>
            <p:nvPr/>
          </p:nvSpPr>
          <p:spPr bwMode="auto">
            <a:xfrm>
              <a:off x="4227"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2" name="Rectangle 149"/>
            <p:cNvSpPr>
              <a:spLocks noChangeArrowheads="1"/>
            </p:cNvSpPr>
            <p:nvPr/>
          </p:nvSpPr>
          <p:spPr bwMode="auto">
            <a:xfrm>
              <a:off x="4237"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3" name="Rectangle 150"/>
            <p:cNvSpPr>
              <a:spLocks noChangeArrowheads="1"/>
            </p:cNvSpPr>
            <p:nvPr/>
          </p:nvSpPr>
          <p:spPr bwMode="auto">
            <a:xfrm>
              <a:off x="4248"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4" name="Rectangle 151"/>
            <p:cNvSpPr>
              <a:spLocks noChangeArrowheads="1"/>
            </p:cNvSpPr>
            <p:nvPr/>
          </p:nvSpPr>
          <p:spPr bwMode="auto">
            <a:xfrm>
              <a:off x="4258"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5" name="Rectangle 152"/>
            <p:cNvSpPr>
              <a:spLocks noChangeArrowheads="1"/>
            </p:cNvSpPr>
            <p:nvPr/>
          </p:nvSpPr>
          <p:spPr bwMode="auto">
            <a:xfrm>
              <a:off x="4268"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6" name="Rectangle 153"/>
            <p:cNvSpPr>
              <a:spLocks noChangeArrowheads="1"/>
            </p:cNvSpPr>
            <p:nvPr/>
          </p:nvSpPr>
          <p:spPr bwMode="auto">
            <a:xfrm>
              <a:off x="4279"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7" name="Rectangle 154"/>
            <p:cNvSpPr>
              <a:spLocks noChangeArrowheads="1"/>
            </p:cNvSpPr>
            <p:nvPr/>
          </p:nvSpPr>
          <p:spPr bwMode="auto">
            <a:xfrm>
              <a:off x="4289"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8" name="Rectangle 155"/>
            <p:cNvSpPr>
              <a:spLocks noChangeArrowheads="1"/>
            </p:cNvSpPr>
            <p:nvPr/>
          </p:nvSpPr>
          <p:spPr bwMode="auto">
            <a:xfrm>
              <a:off x="4299"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39" name="Rectangle 156"/>
            <p:cNvSpPr>
              <a:spLocks noChangeArrowheads="1"/>
            </p:cNvSpPr>
            <p:nvPr/>
          </p:nvSpPr>
          <p:spPr bwMode="auto">
            <a:xfrm>
              <a:off x="4310"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0" name="Rectangle 157"/>
            <p:cNvSpPr>
              <a:spLocks noChangeArrowheads="1"/>
            </p:cNvSpPr>
            <p:nvPr/>
          </p:nvSpPr>
          <p:spPr bwMode="auto">
            <a:xfrm>
              <a:off x="4320"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1" name="Rectangle 158"/>
            <p:cNvSpPr>
              <a:spLocks noChangeArrowheads="1"/>
            </p:cNvSpPr>
            <p:nvPr/>
          </p:nvSpPr>
          <p:spPr bwMode="auto">
            <a:xfrm>
              <a:off x="4330"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2" name="Rectangle 159"/>
            <p:cNvSpPr>
              <a:spLocks noChangeArrowheads="1"/>
            </p:cNvSpPr>
            <p:nvPr/>
          </p:nvSpPr>
          <p:spPr bwMode="auto">
            <a:xfrm>
              <a:off x="4341"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3" name="Rectangle 160"/>
            <p:cNvSpPr>
              <a:spLocks noChangeArrowheads="1"/>
            </p:cNvSpPr>
            <p:nvPr/>
          </p:nvSpPr>
          <p:spPr bwMode="auto">
            <a:xfrm>
              <a:off x="4351"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4" name="Rectangle 161"/>
            <p:cNvSpPr>
              <a:spLocks noChangeArrowheads="1"/>
            </p:cNvSpPr>
            <p:nvPr/>
          </p:nvSpPr>
          <p:spPr bwMode="auto">
            <a:xfrm>
              <a:off x="4361" y="1750"/>
              <a:ext cx="11"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5" name="Rectangle 162"/>
            <p:cNvSpPr>
              <a:spLocks noChangeArrowheads="1"/>
            </p:cNvSpPr>
            <p:nvPr/>
          </p:nvSpPr>
          <p:spPr bwMode="auto">
            <a:xfrm>
              <a:off x="4372"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46" name="Rectangle 163"/>
            <p:cNvSpPr>
              <a:spLocks noChangeArrowheads="1"/>
            </p:cNvSpPr>
            <p:nvPr/>
          </p:nvSpPr>
          <p:spPr bwMode="auto">
            <a:xfrm>
              <a:off x="4382" y="1750"/>
              <a:ext cx="10" cy="1285"/>
            </a:xfrm>
            <a:prstGeom prst="rect">
              <a:avLst/>
            </a:prstGeom>
            <a:grpFill/>
            <a:ln w="9525">
              <a:noFill/>
              <a:miter lim="800000"/>
              <a:headEnd/>
              <a:tailEnd/>
            </a:ln>
          </p:spPr>
          <p:txBody>
            <a:bodyPr/>
            <a:lstStyle/>
            <a:p>
              <a:endParaRPr lang="en-GB" sz="2000">
                <a:solidFill>
                  <a:srgbClr val="0070C0"/>
                </a:solidFill>
                <a:latin typeface="Frutiger 55 Roman"/>
              </a:endParaRPr>
            </a:p>
          </p:txBody>
        </p:sp>
      </p:grpSp>
      <p:sp>
        <p:nvSpPr>
          <p:cNvPr id="18447" name="Rectangle 165"/>
          <p:cNvSpPr>
            <a:spLocks noChangeArrowheads="1"/>
          </p:cNvSpPr>
          <p:nvPr/>
        </p:nvSpPr>
        <p:spPr bwMode="auto">
          <a:xfrm>
            <a:off x="6497638" y="2882629"/>
            <a:ext cx="474663" cy="2039937"/>
          </a:xfrm>
          <a:prstGeom prst="rect">
            <a:avLst/>
          </a:prstGeom>
          <a:noFill/>
          <a:ln w="9525">
            <a:noFill/>
            <a:miter lim="800000"/>
            <a:headEnd/>
            <a:tailEnd/>
          </a:ln>
        </p:spPr>
        <p:txBody>
          <a:bodyPr/>
          <a:lstStyle/>
          <a:p>
            <a:endParaRPr lang="en-GB" sz="2000">
              <a:solidFill>
                <a:srgbClr val="0070C0"/>
              </a:solidFill>
              <a:latin typeface="Frutiger 55 Roman"/>
            </a:endParaRPr>
          </a:p>
        </p:txBody>
      </p:sp>
      <p:grpSp>
        <p:nvGrpSpPr>
          <p:cNvPr id="8" name="Group 194"/>
          <p:cNvGrpSpPr>
            <a:grpSpLocks/>
          </p:cNvGrpSpPr>
          <p:nvPr/>
        </p:nvGrpSpPr>
        <p:grpSpPr bwMode="auto">
          <a:xfrm>
            <a:off x="7662863" y="3343004"/>
            <a:ext cx="458788" cy="1579562"/>
            <a:chOff x="4827" y="2040"/>
            <a:chExt cx="289" cy="995"/>
          </a:xfrm>
          <a:solidFill>
            <a:srgbClr val="00B0F0"/>
          </a:solidFill>
        </p:grpSpPr>
        <p:sp>
          <p:nvSpPr>
            <p:cNvPr id="18490" name="Rectangle 166"/>
            <p:cNvSpPr>
              <a:spLocks noChangeArrowheads="1"/>
            </p:cNvSpPr>
            <p:nvPr/>
          </p:nvSpPr>
          <p:spPr bwMode="auto">
            <a:xfrm>
              <a:off x="4827"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1" name="Rectangle 167"/>
            <p:cNvSpPr>
              <a:spLocks noChangeArrowheads="1"/>
            </p:cNvSpPr>
            <p:nvPr/>
          </p:nvSpPr>
          <p:spPr bwMode="auto">
            <a:xfrm>
              <a:off x="4837"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2" name="Rectangle 168"/>
            <p:cNvSpPr>
              <a:spLocks noChangeArrowheads="1"/>
            </p:cNvSpPr>
            <p:nvPr/>
          </p:nvSpPr>
          <p:spPr bwMode="auto">
            <a:xfrm>
              <a:off x="4847"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3" name="Rectangle 169"/>
            <p:cNvSpPr>
              <a:spLocks noChangeArrowheads="1"/>
            </p:cNvSpPr>
            <p:nvPr/>
          </p:nvSpPr>
          <p:spPr bwMode="auto">
            <a:xfrm>
              <a:off x="4858"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4" name="Rectangle 170"/>
            <p:cNvSpPr>
              <a:spLocks noChangeArrowheads="1"/>
            </p:cNvSpPr>
            <p:nvPr/>
          </p:nvSpPr>
          <p:spPr bwMode="auto">
            <a:xfrm>
              <a:off x="4868"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5" name="Rectangle 171"/>
            <p:cNvSpPr>
              <a:spLocks noChangeArrowheads="1"/>
            </p:cNvSpPr>
            <p:nvPr/>
          </p:nvSpPr>
          <p:spPr bwMode="auto">
            <a:xfrm>
              <a:off x="4878"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6" name="Rectangle 172"/>
            <p:cNvSpPr>
              <a:spLocks noChangeArrowheads="1"/>
            </p:cNvSpPr>
            <p:nvPr/>
          </p:nvSpPr>
          <p:spPr bwMode="auto">
            <a:xfrm>
              <a:off x="4889"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7" name="Rectangle 173"/>
            <p:cNvSpPr>
              <a:spLocks noChangeArrowheads="1"/>
            </p:cNvSpPr>
            <p:nvPr/>
          </p:nvSpPr>
          <p:spPr bwMode="auto">
            <a:xfrm>
              <a:off x="4899"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8" name="Rectangle 174"/>
            <p:cNvSpPr>
              <a:spLocks noChangeArrowheads="1"/>
            </p:cNvSpPr>
            <p:nvPr/>
          </p:nvSpPr>
          <p:spPr bwMode="auto">
            <a:xfrm>
              <a:off x="4909"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499" name="Rectangle 175"/>
            <p:cNvSpPr>
              <a:spLocks noChangeArrowheads="1"/>
            </p:cNvSpPr>
            <p:nvPr/>
          </p:nvSpPr>
          <p:spPr bwMode="auto">
            <a:xfrm>
              <a:off x="4920"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0" name="Rectangle 176"/>
            <p:cNvSpPr>
              <a:spLocks noChangeArrowheads="1"/>
            </p:cNvSpPr>
            <p:nvPr/>
          </p:nvSpPr>
          <p:spPr bwMode="auto">
            <a:xfrm>
              <a:off x="4930"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1" name="Rectangle 177"/>
            <p:cNvSpPr>
              <a:spLocks noChangeArrowheads="1"/>
            </p:cNvSpPr>
            <p:nvPr/>
          </p:nvSpPr>
          <p:spPr bwMode="auto">
            <a:xfrm>
              <a:off x="4940"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2" name="Rectangle 178"/>
            <p:cNvSpPr>
              <a:spLocks noChangeArrowheads="1"/>
            </p:cNvSpPr>
            <p:nvPr/>
          </p:nvSpPr>
          <p:spPr bwMode="auto">
            <a:xfrm>
              <a:off x="4951"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3" name="Rectangle 179"/>
            <p:cNvSpPr>
              <a:spLocks noChangeArrowheads="1"/>
            </p:cNvSpPr>
            <p:nvPr/>
          </p:nvSpPr>
          <p:spPr bwMode="auto">
            <a:xfrm>
              <a:off x="4961"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4" name="Rectangle 180"/>
            <p:cNvSpPr>
              <a:spLocks noChangeArrowheads="1"/>
            </p:cNvSpPr>
            <p:nvPr/>
          </p:nvSpPr>
          <p:spPr bwMode="auto">
            <a:xfrm>
              <a:off x="4971"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5" name="Rectangle 181"/>
            <p:cNvSpPr>
              <a:spLocks noChangeArrowheads="1"/>
            </p:cNvSpPr>
            <p:nvPr/>
          </p:nvSpPr>
          <p:spPr bwMode="auto">
            <a:xfrm>
              <a:off x="4982"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6" name="Rectangle 182"/>
            <p:cNvSpPr>
              <a:spLocks noChangeArrowheads="1"/>
            </p:cNvSpPr>
            <p:nvPr/>
          </p:nvSpPr>
          <p:spPr bwMode="auto">
            <a:xfrm>
              <a:off x="4992"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7" name="Rectangle 183"/>
            <p:cNvSpPr>
              <a:spLocks noChangeArrowheads="1"/>
            </p:cNvSpPr>
            <p:nvPr/>
          </p:nvSpPr>
          <p:spPr bwMode="auto">
            <a:xfrm>
              <a:off x="5002"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8" name="Rectangle 184"/>
            <p:cNvSpPr>
              <a:spLocks noChangeArrowheads="1"/>
            </p:cNvSpPr>
            <p:nvPr/>
          </p:nvSpPr>
          <p:spPr bwMode="auto">
            <a:xfrm>
              <a:off x="5013"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09" name="Rectangle 185"/>
            <p:cNvSpPr>
              <a:spLocks noChangeArrowheads="1"/>
            </p:cNvSpPr>
            <p:nvPr/>
          </p:nvSpPr>
          <p:spPr bwMode="auto">
            <a:xfrm>
              <a:off x="5023"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0" name="Rectangle 186"/>
            <p:cNvSpPr>
              <a:spLocks noChangeArrowheads="1"/>
            </p:cNvSpPr>
            <p:nvPr/>
          </p:nvSpPr>
          <p:spPr bwMode="auto">
            <a:xfrm>
              <a:off x="5033"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1" name="Rectangle 187"/>
            <p:cNvSpPr>
              <a:spLocks noChangeArrowheads="1"/>
            </p:cNvSpPr>
            <p:nvPr/>
          </p:nvSpPr>
          <p:spPr bwMode="auto">
            <a:xfrm>
              <a:off x="5044"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2" name="Rectangle 188"/>
            <p:cNvSpPr>
              <a:spLocks noChangeArrowheads="1"/>
            </p:cNvSpPr>
            <p:nvPr/>
          </p:nvSpPr>
          <p:spPr bwMode="auto">
            <a:xfrm>
              <a:off x="5054"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3" name="Rectangle 189"/>
            <p:cNvSpPr>
              <a:spLocks noChangeArrowheads="1"/>
            </p:cNvSpPr>
            <p:nvPr/>
          </p:nvSpPr>
          <p:spPr bwMode="auto">
            <a:xfrm>
              <a:off x="5064"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4" name="Rectangle 190"/>
            <p:cNvSpPr>
              <a:spLocks noChangeArrowheads="1"/>
            </p:cNvSpPr>
            <p:nvPr/>
          </p:nvSpPr>
          <p:spPr bwMode="auto">
            <a:xfrm>
              <a:off x="5075"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5" name="Rectangle 191"/>
            <p:cNvSpPr>
              <a:spLocks noChangeArrowheads="1"/>
            </p:cNvSpPr>
            <p:nvPr/>
          </p:nvSpPr>
          <p:spPr bwMode="auto">
            <a:xfrm>
              <a:off x="5085"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6" name="Rectangle 192"/>
            <p:cNvSpPr>
              <a:spLocks noChangeArrowheads="1"/>
            </p:cNvSpPr>
            <p:nvPr/>
          </p:nvSpPr>
          <p:spPr bwMode="auto">
            <a:xfrm>
              <a:off x="5095" y="2040"/>
              <a:ext cx="11"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sp>
          <p:nvSpPr>
            <p:cNvPr id="18517" name="Rectangle 193"/>
            <p:cNvSpPr>
              <a:spLocks noChangeArrowheads="1"/>
            </p:cNvSpPr>
            <p:nvPr/>
          </p:nvSpPr>
          <p:spPr bwMode="auto">
            <a:xfrm>
              <a:off x="5106" y="2040"/>
              <a:ext cx="10" cy="995"/>
            </a:xfrm>
            <a:prstGeom prst="rect">
              <a:avLst/>
            </a:prstGeom>
            <a:grpFill/>
            <a:ln w="9525">
              <a:noFill/>
              <a:miter lim="800000"/>
              <a:headEnd/>
              <a:tailEnd/>
            </a:ln>
          </p:spPr>
          <p:txBody>
            <a:bodyPr/>
            <a:lstStyle/>
            <a:p>
              <a:endParaRPr lang="en-GB" sz="2000">
                <a:solidFill>
                  <a:srgbClr val="0070C0"/>
                </a:solidFill>
                <a:latin typeface="Frutiger 55 Roman"/>
              </a:endParaRPr>
            </a:p>
          </p:txBody>
        </p:sp>
      </p:grpSp>
      <p:sp>
        <p:nvSpPr>
          <p:cNvPr id="18449" name="Rectangle 195"/>
          <p:cNvSpPr>
            <a:spLocks noChangeArrowheads="1"/>
          </p:cNvSpPr>
          <p:nvPr/>
        </p:nvSpPr>
        <p:spPr bwMode="auto">
          <a:xfrm>
            <a:off x="7662863" y="3343004"/>
            <a:ext cx="458788" cy="1579562"/>
          </a:xfrm>
          <a:prstGeom prst="rect">
            <a:avLst/>
          </a:prstGeom>
          <a:noFill/>
          <a:ln w="9525">
            <a:noFill/>
            <a:miter lim="800000"/>
            <a:headEnd/>
            <a:tailEnd/>
          </a:ln>
        </p:spPr>
        <p:txBody>
          <a:bodyPr/>
          <a:lstStyle/>
          <a:p>
            <a:endParaRPr lang="en-GB" sz="2000">
              <a:solidFill>
                <a:srgbClr val="0070C0"/>
              </a:solidFill>
              <a:latin typeface="Frutiger 55 Roman"/>
            </a:endParaRPr>
          </a:p>
        </p:txBody>
      </p:sp>
      <p:sp>
        <p:nvSpPr>
          <p:cNvPr id="19476" name="Line 196"/>
          <p:cNvSpPr>
            <a:spLocks noChangeShapeType="1"/>
          </p:cNvSpPr>
          <p:nvPr/>
        </p:nvSpPr>
        <p:spPr bwMode="auto">
          <a:xfrm>
            <a:off x="1525588" y="2058717"/>
            <a:ext cx="1588" cy="2863850"/>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77" name="Line 197"/>
          <p:cNvSpPr>
            <a:spLocks noChangeShapeType="1"/>
          </p:cNvSpPr>
          <p:nvPr/>
        </p:nvSpPr>
        <p:spPr bwMode="auto">
          <a:xfrm>
            <a:off x="1458913" y="4922567"/>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78" name="Line 198"/>
          <p:cNvSpPr>
            <a:spLocks noChangeShapeType="1"/>
          </p:cNvSpPr>
          <p:nvPr/>
        </p:nvSpPr>
        <p:spPr bwMode="auto">
          <a:xfrm>
            <a:off x="1458913" y="4509817"/>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79" name="Line 199"/>
          <p:cNvSpPr>
            <a:spLocks noChangeShapeType="1"/>
          </p:cNvSpPr>
          <p:nvPr/>
        </p:nvSpPr>
        <p:spPr bwMode="auto">
          <a:xfrm>
            <a:off x="1458913" y="4098654"/>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0" name="Line 200"/>
          <p:cNvSpPr>
            <a:spLocks noChangeShapeType="1"/>
          </p:cNvSpPr>
          <p:nvPr/>
        </p:nvSpPr>
        <p:spPr bwMode="auto">
          <a:xfrm>
            <a:off x="1458913" y="3687492"/>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1" name="Line 201"/>
          <p:cNvSpPr>
            <a:spLocks noChangeShapeType="1"/>
          </p:cNvSpPr>
          <p:nvPr/>
        </p:nvSpPr>
        <p:spPr bwMode="auto">
          <a:xfrm>
            <a:off x="1458913" y="3293792"/>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2" name="Line 202"/>
          <p:cNvSpPr>
            <a:spLocks noChangeShapeType="1"/>
          </p:cNvSpPr>
          <p:nvPr/>
        </p:nvSpPr>
        <p:spPr bwMode="auto">
          <a:xfrm>
            <a:off x="1458913" y="2882629"/>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3" name="Line 203"/>
          <p:cNvSpPr>
            <a:spLocks noChangeShapeType="1"/>
          </p:cNvSpPr>
          <p:nvPr/>
        </p:nvSpPr>
        <p:spPr bwMode="auto">
          <a:xfrm>
            <a:off x="1458913" y="2469879"/>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4" name="Line 204"/>
          <p:cNvSpPr>
            <a:spLocks noChangeShapeType="1"/>
          </p:cNvSpPr>
          <p:nvPr/>
        </p:nvSpPr>
        <p:spPr bwMode="auto">
          <a:xfrm>
            <a:off x="1458913" y="2058717"/>
            <a:ext cx="66675"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5" name="Line 205"/>
          <p:cNvSpPr>
            <a:spLocks noChangeShapeType="1"/>
          </p:cNvSpPr>
          <p:nvPr/>
        </p:nvSpPr>
        <p:spPr bwMode="auto">
          <a:xfrm>
            <a:off x="1535113" y="4920979"/>
            <a:ext cx="6940550" cy="15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6" name="Line 206"/>
          <p:cNvSpPr>
            <a:spLocks noChangeShapeType="1"/>
          </p:cNvSpPr>
          <p:nvPr/>
        </p:nvSpPr>
        <p:spPr bwMode="auto">
          <a:xfrm flipV="1">
            <a:off x="1525588"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7" name="Line 207"/>
          <p:cNvSpPr>
            <a:spLocks noChangeShapeType="1"/>
          </p:cNvSpPr>
          <p:nvPr/>
        </p:nvSpPr>
        <p:spPr bwMode="auto">
          <a:xfrm flipV="1">
            <a:off x="2690813"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8" name="Line 208"/>
          <p:cNvSpPr>
            <a:spLocks noChangeShapeType="1"/>
          </p:cNvSpPr>
          <p:nvPr/>
        </p:nvSpPr>
        <p:spPr bwMode="auto">
          <a:xfrm flipV="1">
            <a:off x="3838575"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89" name="Line 209"/>
          <p:cNvSpPr>
            <a:spLocks noChangeShapeType="1"/>
          </p:cNvSpPr>
          <p:nvPr/>
        </p:nvSpPr>
        <p:spPr bwMode="auto">
          <a:xfrm flipV="1">
            <a:off x="5003800"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90" name="Line 210"/>
          <p:cNvSpPr>
            <a:spLocks noChangeShapeType="1"/>
          </p:cNvSpPr>
          <p:nvPr/>
        </p:nvSpPr>
        <p:spPr bwMode="auto">
          <a:xfrm flipV="1">
            <a:off x="6153150"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91" name="Line 211"/>
          <p:cNvSpPr>
            <a:spLocks noChangeShapeType="1"/>
          </p:cNvSpPr>
          <p:nvPr/>
        </p:nvSpPr>
        <p:spPr bwMode="auto">
          <a:xfrm flipV="1">
            <a:off x="7318375"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92" name="Line 212"/>
          <p:cNvSpPr>
            <a:spLocks noChangeShapeType="1"/>
          </p:cNvSpPr>
          <p:nvPr/>
        </p:nvSpPr>
        <p:spPr bwMode="auto">
          <a:xfrm flipV="1">
            <a:off x="8466138" y="4922567"/>
            <a:ext cx="1588" cy="65087"/>
          </a:xfrm>
          <a:prstGeom prst="line">
            <a:avLst/>
          </a:prstGeom>
          <a:noFill/>
          <a:ln w="15875">
            <a:solidFill>
              <a:schemeClr val="tx1"/>
            </a:solidFill>
            <a:round/>
            <a:headEnd/>
            <a:tailEnd/>
          </a:ln>
        </p:spPr>
        <p:txBody>
          <a:bodyPr/>
          <a:lstStyle/>
          <a:p>
            <a:pPr>
              <a:defRPr/>
            </a:pPr>
            <a:endParaRPr lang="en-GB" sz="2000">
              <a:solidFill>
                <a:srgbClr val="0070C0"/>
              </a:solidFill>
              <a:latin typeface="Frutiger 55 Roman"/>
            </a:endParaRPr>
          </a:p>
        </p:txBody>
      </p:sp>
      <p:sp>
        <p:nvSpPr>
          <p:cNvPr id="19493" name="Rectangle 213"/>
          <p:cNvSpPr>
            <a:spLocks noChangeArrowheads="1"/>
          </p:cNvSpPr>
          <p:nvPr/>
        </p:nvSpPr>
        <p:spPr bwMode="auto">
          <a:xfrm>
            <a:off x="1984375" y="3239148"/>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34</a:t>
            </a:r>
          </a:p>
        </p:txBody>
      </p:sp>
      <p:sp>
        <p:nvSpPr>
          <p:cNvPr id="19494" name="Rectangle 214"/>
          <p:cNvSpPr>
            <a:spLocks noChangeArrowheads="1"/>
          </p:cNvSpPr>
          <p:nvPr/>
        </p:nvSpPr>
        <p:spPr bwMode="auto">
          <a:xfrm>
            <a:off x="3051175" y="2991498"/>
            <a:ext cx="399148"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40.2</a:t>
            </a:r>
          </a:p>
        </p:txBody>
      </p:sp>
      <p:sp>
        <p:nvSpPr>
          <p:cNvPr id="19495" name="Rectangle 215"/>
          <p:cNvSpPr>
            <a:spLocks noChangeArrowheads="1"/>
          </p:cNvSpPr>
          <p:nvPr/>
        </p:nvSpPr>
        <p:spPr bwMode="auto">
          <a:xfrm>
            <a:off x="4216400" y="3008961"/>
            <a:ext cx="399148"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39.9</a:t>
            </a:r>
          </a:p>
        </p:txBody>
      </p:sp>
      <p:sp>
        <p:nvSpPr>
          <p:cNvPr id="19496" name="Rectangle 216"/>
          <p:cNvSpPr>
            <a:spLocks noChangeArrowheads="1"/>
          </p:cNvSpPr>
          <p:nvPr/>
        </p:nvSpPr>
        <p:spPr bwMode="auto">
          <a:xfrm>
            <a:off x="5381625" y="2778773"/>
            <a:ext cx="399148"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45.5</a:t>
            </a:r>
          </a:p>
        </p:txBody>
      </p:sp>
      <p:sp>
        <p:nvSpPr>
          <p:cNvPr id="19497" name="Rectangle 217"/>
          <p:cNvSpPr>
            <a:spLocks noChangeArrowheads="1"/>
          </p:cNvSpPr>
          <p:nvPr/>
        </p:nvSpPr>
        <p:spPr bwMode="auto">
          <a:xfrm>
            <a:off x="6611938" y="2597798"/>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50</a:t>
            </a:r>
          </a:p>
        </p:txBody>
      </p:sp>
      <p:sp>
        <p:nvSpPr>
          <p:cNvPr id="19498" name="Rectangle 218"/>
          <p:cNvSpPr>
            <a:spLocks noChangeArrowheads="1"/>
          </p:cNvSpPr>
          <p:nvPr/>
        </p:nvSpPr>
        <p:spPr bwMode="auto">
          <a:xfrm>
            <a:off x="7678738" y="3058173"/>
            <a:ext cx="399148"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38.7</a:t>
            </a:r>
          </a:p>
        </p:txBody>
      </p:sp>
      <p:sp>
        <p:nvSpPr>
          <p:cNvPr id="19499" name="Rectangle 219"/>
          <p:cNvSpPr>
            <a:spLocks noChangeArrowheads="1"/>
          </p:cNvSpPr>
          <p:nvPr/>
        </p:nvSpPr>
        <p:spPr bwMode="auto">
          <a:xfrm>
            <a:off x="1316038" y="4795567"/>
            <a:ext cx="113814"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0</a:t>
            </a:r>
          </a:p>
        </p:txBody>
      </p:sp>
      <p:sp>
        <p:nvSpPr>
          <p:cNvPr id="19500" name="Rectangle 220"/>
          <p:cNvSpPr>
            <a:spLocks noChangeArrowheads="1"/>
          </p:cNvSpPr>
          <p:nvPr/>
        </p:nvSpPr>
        <p:spPr bwMode="auto">
          <a:xfrm>
            <a:off x="1193800" y="4379642"/>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10</a:t>
            </a:r>
          </a:p>
        </p:txBody>
      </p:sp>
      <p:sp>
        <p:nvSpPr>
          <p:cNvPr id="19501" name="Rectangle 221"/>
          <p:cNvSpPr>
            <a:spLocks noChangeArrowheads="1"/>
          </p:cNvSpPr>
          <p:nvPr/>
        </p:nvSpPr>
        <p:spPr bwMode="auto">
          <a:xfrm>
            <a:off x="1193800" y="3970067"/>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20</a:t>
            </a:r>
          </a:p>
        </p:txBody>
      </p:sp>
      <p:sp>
        <p:nvSpPr>
          <p:cNvPr id="19502" name="Rectangle 222"/>
          <p:cNvSpPr>
            <a:spLocks noChangeArrowheads="1"/>
          </p:cNvSpPr>
          <p:nvPr/>
        </p:nvSpPr>
        <p:spPr bwMode="auto">
          <a:xfrm>
            <a:off x="1193800" y="3558904"/>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30</a:t>
            </a:r>
          </a:p>
        </p:txBody>
      </p:sp>
      <p:sp>
        <p:nvSpPr>
          <p:cNvPr id="19503" name="Rectangle 223"/>
          <p:cNvSpPr>
            <a:spLocks noChangeArrowheads="1"/>
          </p:cNvSpPr>
          <p:nvPr/>
        </p:nvSpPr>
        <p:spPr bwMode="auto">
          <a:xfrm>
            <a:off x="1193800" y="3162029"/>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40</a:t>
            </a:r>
          </a:p>
        </p:txBody>
      </p:sp>
      <p:sp>
        <p:nvSpPr>
          <p:cNvPr id="19504" name="Rectangle 224"/>
          <p:cNvSpPr>
            <a:spLocks noChangeArrowheads="1"/>
          </p:cNvSpPr>
          <p:nvPr/>
        </p:nvSpPr>
        <p:spPr bwMode="auto">
          <a:xfrm>
            <a:off x="1193800" y="2754042"/>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50</a:t>
            </a:r>
          </a:p>
        </p:txBody>
      </p:sp>
      <p:sp>
        <p:nvSpPr>
          <p:cNvPr id="19505" name="Rectangle 225"/>
          <p:cNvSpPr>
            <a:spLocks noChangeArrowheads="1"/>
          </p:cNvSpPr>
          <p:nvPr/>
        </p:nvSpPr>
        <p:spPr bwMode="auto">
          <a:xfrm>
            <a:off x="1193800" y="2341292"/>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60</a:t>
            </a:r>
          </a:p>
        </p:txBody>
      </p:sp>
      <p:sp>
        <p:nvSpPr>
          <p:cNvPr id="19506" name="Rectangle 226"/>
          <p:cNvSpPr>
            <a:spLocks noChangeArrowheads="1"/>
          </p:cNvSpPr>
          <p:nvPr/>
        </p:nvSpPr>
        <p:spPr bwMode="auto">
          <a:xfrm>
            <a:off x="1193800" y="1928542"/>
            <a:ext cx="227626" cy="246221"/>
          </a:xfrm>
          <a:prstGeom prst="rect">
            <a:avLst/>
          </a:prstGeom>
          <a:noFill/>
          <a:ln w="9525">
            <a:noFill/>
            <a:miter lim="800000"/>
            <a:headEnd/>
            <a:tailEnd/>
          </a:ln>
        </p:spPr>
        <p:txBody>
          <a:bodyPr wrap="none" lIns="0" tIns="0" rIns="0" bIns="0">
            <a:spAutoFit/>
          </a:bodyPr>
          <a:lstStyle/>
          <a:p>
            <a:pPr>
              <a:defRPr/>
            </a:pPr>
            <a:r>
              <a:rPr lang="en-GB" sz="1600" dirty="0">
                <a:solidFill>
                  <a:srgbClr val="0070C0"/>
                </a:solidFill>
                <a:latin typeface="Frutiger 55 Roman"/>
              </a:rPr>
              <a:t>70</a:t>
            </a:r>
          </a:p>
        </p:txBody>
      </p:sp>
      <p:sp>
        <p:nvSpPr>
          <p:cNvPr id="19507" name="Rectangle 233"/>
          <p:cNvSpPr>
            <a:spLocks noChangeArrowheads="1"/>
          </p:cNvSpPr>
          <p:nvPr/>
        </p:nvSpPr>
        <p:spPr bwMode="auto">
          <a:xfrm>
            <a:off x="4265613" y="5514704"/>
            <a:ext cx="1138238" cy="246221"/>
          </a:xfrm>
          <a:prstGeom prst="rect">
            <a:avLst/>
          </a:prstGeom>
          <a:noFill/>
          <a:ln w="9525">
            <a:noFill/>
            <a:miter lim="800000"/>
            <a:headEnd/>
            <a:tailEnd/>
          </a:ln>
        </p:spPr>
        <p:txBody>
          <a:bodyPr lIns="0" tIns="0" rIns="0" bIns="0">
            <a:spAutoFit/>
          </a:bodyPr>
          <a:lstStyle/>
          <a:p>
            <a:pPr>
              <a:defRPr/>
            </a:pPr>
            <a:r>
              <a:rPr lang="en-GB" sz="1600" dirty="0" err="1" smtClean="0">
                <a:solidFill>
                  <a:srgbClr val="0070C0"/>
                </a:solidFill>
                <a:latin typeface="Frutiger 55 Roman"/>
              </a:rPr>
              <a:t>Età</a:t>
            </a:r>
            <a:r>
              <a:rPr lang="en-GB" sz="1600" dirty="0" smtClean="0">
                <a:solidFill>
                  <a:srgbClr val="0070C0"/>
                </a:solidFill>
                <a:latin typeface="Frutiger 55 Roman"/>
              </a:rPr>
              <a:t> (</a:t>
            </a:r>
            <a:r>
              <a:rPr lang="en-GB" sz="1600" dirty="0" err="1" smtClean="0">
                <a:solidFill>
                  <a:srgbClr val="0070C0"/>
                </a:solidFill>
                <a:latin typeface="Frutiger 55 Roman"/>
              </a:rPr>
              <a:t>anni</a:t>
            </a:r>
            <a:r>
              <a:rPr lang="en-GB" sz="1600" dirty="0" smtClean="0">
                <a:solidFill>
                  <a:srgbClr val="0070C0"/>
                </a:solidFill>
                <a:latin typeface="Frutiger 55 Roman"/>
              </a:rPr>
              <a:t>)</a:t>
            </a:r>
            <a:endParaRPr lang="en-GB" sz="1600" dirty="0">
              <a:solidFill>
                <a:srgbClr val="0070C0"/>
              </a:solidFill>
              <a:latin typeface="Frutiger 55 Roman"/>
            </a:endParaRPr>
          </a:p>
        </p:txBody>
      </p:sp>
      <p:sp>
        <p:nvSpPr>
          <p:cNvPr id="18482" name="Rectangle 234"/>
          <p:cNvSpPr>
            <a:spLocks noChangeArrowheads="1"/>
          </p:cNvSpPr>
          <p:nvPr/>
        </p:nvSpPr>
        <p:spPr bwMode="auto">
          <a:xfrm rot="16200000">
            <a:off x="-536981" y="3301649"/>
            <a:ext cx="2992438" cy="246221"/>
          </a:xfrm>
          <a:prstGeom prst="rect">
            <a:avLst/>
          </a:prstGeom>
          <a:noFill/>
          <a:ln w="9525">
            <a:noFill/>
            <a:miter lim="800000"/>
            <a:headEnd/>
            <a:tailEnd/>
          </a:ln>
        </p:spPr>
        <p:txBody>
          <a:bodyPr wrap="square" lIns="0" tIns="0" rIns="0" bIns="0">
            <a:spAutoFit/>
          </a:bodyPr>
          <a:lstStyle/>
          <a:p>
            <a:r>
              <a:rPr lang="it-IT" sz="1600" dirty="0" smtClean="0"/>
              <a:t>Pazienti con </a:t>
            </a:r>
            <a:r>
              <a:rPr lang="it-IT" sz="1600" dirty="0" err="1" smtClean="0"/>
              <a:t>ipogonadismo</a:t>
            </a:r>
            <a:r>
              <a:rPr lang="it-IT" sz="1600" dirty="0" smtClean="0"/>
              <a:t> ( %)</a:t>
            </a:r>
            <a:endParaRPr lang="en-GB" sz="1600" dirty="0">
              <a:solidFill>
                <a:srgbClr val="0070C0"/>
              </a:solidFill>
              <a:latin typeface="Frutiger 55 Roman"/>
              <a:ea typeface="Batang"/>
              <a:cs typeface="Frutiger 55 Roman"/>
            </a:endParaRPr>
          </a:p>
        </p:txBody>
      </p:sp>
      <p:sp>
        <p:nvSpPr>
          <p:cNvPr id="19509" name="Text Box 5"/>
          <p:cNvSpPr txBox="1">
            <a:spLocks noChangeArrowheads="1"/>
          </p:cNvSpPr>
          <p:nvPr/>
        </p:nvSpPr>
        <p:spPr bwMode="auto">
          <a:xfrm>
            <a:off x="8120963" y="6035084"/>
            <a:ext cx="1023037" cy="338554"/>
          </a:xfrm>
          <a:prstGeom prst="rect">
            <a:avLst/>
          </a:prstGeom>
          <a:noFill/>
          <a:ln w="9525">
            <a:noFill/>
            <a:miter lim="800000"/>
            <a:headEnd/>
            <a:tailEnd/>
          </a:ln>
        </p:spPr>
        <p:txBody>
          <a:bodyPr wrap="none">
            <a:spAutoFit/>
          </a:bodyPr>
          <a:lstStyle/>
          <a:p>
            <a:pPr algn="r">
              <a:defRPr/>
            </a:pPr>
            <a:r>
              <a:rPr lang="en-GB" sz="1600" dirty="0">
                <a:solidFill>
                  <a:srgbClr val="0070C0"/>
                </a:solidFill>
                <a:latin typeface="Frutiger 55 Roman"/>
                <a:ea typeface="Batang"/>
                <a:cs typeface="Batang"/>
              </a:rPr>
              <a:t>N= 2,165</a:t>
            </a:r>
          </a:p>
        </p:txBody>
      </p:sp>
      <p:sp>
        <p:nvSpPr>
          <p:cNvPr id="19510" name="Text Box 6"/>
          <p:cNvSpPr txBox="1">
            <a:spLocks noChangeArrowheads="1"/>
          </p:cNvSpPr>
          <p:nvPr/>
        </p:nvSpPr>
        <p:spPr bwMode="auto">
          <a:xfrm>
            <a:off x="1722456" y="5088252"/>
            <a:ext cx="753732" cy="338554"/>
          </a:xfrm>
          <a:prstGeom prst="rect">
            <a:avLst/>
          </a:prstGeom>
          <a:noFill/>
          <a:ln w="9525">
            <a:noFill/>
            <a:miter lim="800000"/>
            <a:headEnd/>
            <a:tailEnd/>
          </a:ln>
        </p:spPr>
        <p:txBody>
          <a:bodyPr wrap="none" anchor="ctr">
            <a:spAutoFit/>
          </a:bodyPr>
          <a:lstStyle/>
          <a:p>
            <a:pPr>
              <a:defRPr/>
            </a:pPr>
            <a:r>
              <a:rPr lang="en-GB" sz="1600" dirty="0" smtClean="0">
                <a:solidFill>
                  <a:srgbClr val="0070C0"/>
                </a:solidFill>
                <a:latin typeface="Frutiger 55 Roman"/>
                <a:ea typeface="Batang"/>
                <a:cs typeface="Batang"/>
              </a:rPr>
              <a:t>45–54</a:t>
            </a:r>
            <a:endParaRPr lang="en-GB" sz="1600" dirty="0">
              <a:solidFill>
                <a:srgbClr val="0070C0"/>
              </a:solidFill>
              <a:latin typeface="Frutiger 55 Roman"/>
              <a:ea typeface="Batang"/>
              <a:cs typeface="Batang"/>
            </a:endParaRPr>
          </a:p>
        </p:txBody>
      </p:sp>
      <p:sp>
        <p:nvSpPr>
          <p:cNvPr id="19511" name="Text Box 7"/>
          <p:cNvSpPr txBox="1">
            <a:spLocks noChangeArrowheads="1"/>
          </p:cNvSpPr>
          <p:nvPr/>
        </p:nvSpPr>
        <p:spPr bwMode="auto">
          <a:xfrm>
            <a:off x="2891416" y="5116827"/>
            <a:ext cx="753732" cy="338554"/>
          </a:xfrm>
          <a:prstGeom prst="rect">
            <a:avLst/>
          </a:prstGeom>
          <a:noFill/>
          <a:ln w="9525">
            <a:noFill/>
            <a:miter lim="800000"/>
            <a:headEnd/>
            <a:tailEnd/>
          </a:ln>
        </p:spPr>
        <p:txBody>
          <a:bodyPr wrap="none" anchor="ctr">
            <a:spAutoFit/>
          </a:bodyPr>
          <a:lstStyle/>
          <a:p>
            <a:pPr>
              <a:defRPr/>
            </a:pPr>
            <a:r>
              <a:rPr lang="en-GB" sz="1600" dirty="0" smtClean="0">
                <a:solidFill>
                  <a:srgbClr val="0070C0"/>
                </a:solidFill>
                <a:latin typeface="Frutiger 55 Roman"/>
                <a:ea typeface="Batang"/>
                <a:cs typeface="Batang"/>
              </a:rPr>
              <a:t>55–64</a:t>
            </a:r>
            <a:endParaRPr lang="en-GB" sz="1600" dirty="0">
              <a:solidFill>
                <a:srgbClr val="0070C0"/>
              </a:solidFill>
              <a:latin typeface="Frutiger 55 Roman"/>
              <a:ea typeface="Batang"/>
              <a:cs typeface="Batang"/>
            </a:endParaRPr>
          </a:p>
        </p:txBody>
      </p:sp>
      <p:sp>
        <p:nvSpPr>
          <p:cNvPr id="19512" name="Text Box 8"/>
          <p:cNvSpPr txBox="1">
            <a:spLocks noChangeArrowheads="1"/>
          </p:cNvSpPr>
          <p:nvPr/>
        </p:nvSpPr>
        <p:spPr bwMode="auto">
          <a:xfrm>
            <a:off x="4034416" y="5116827"/>
            <a:ext cx="753732" cy="338554"/>
          </a:xfrm>
          <a:prstGeom prst="rect">
            <a:avLst/>
          </a:prstGeom>
          <a:noFill/>
          <a:ln w="9525">
            <a:noFill/>
            <a:miter lim="800000"/>
            <a:headEnd/>
            <a:tailEnd/>
          </a:ln>
        </p:spPr>
        <p:txBody>
          <a:bodyPr wrap="none" anchor="ctr">
            <a:spAutoFit/>
          </a:bodyPr>
          <a:lstStyle/>
          <a:p>
            <a:pPr>
              <a:defRPr/>
            </a:pPr>
            <a:r>
              <a:rPr lang="en-GB" sz="1600" dirty="0" smtClean="0">
                <a:solidFill>
                  <a:srgbClr val="0070C0"/>
                </a:solidFill>
                <a:latin typeface="Frutiger 55 Roman"/>
                <a:ea typeface="Batang"/>
                <a:cs typeface="Batang"/>
              </a:rPr>
              <a:t>65–74</a:t>
            </a:r>
            <a:endParaRPr lang="en-GB" sz="1600" dirty="0">
              <a:solidFill>
                <a:srgbClr val="0070C0"/>
              </a:solidFill>
              <a:latin typeface="Frutiger 55 Roman"/>
              <a:ea typeface="Batang"/>
              <a:cs typeface="Batang"/>
            </a:endParaRPr>
          </a:p>
        </p:txBody>
      </p:sp>
      <p:sp>
        <p:nvSpPr>
          <p:cNvPr id="19513" name="Text Box 9"/>
          <p:cNvSpPr txBox="1">
            <a:spLocks noChangeArrowheads="1"/>
          </p:cNvSpPr>
          <p:nvPr/>
        </p:nvSpPr>
        <p:spPr bwMode="auto">
          <a:xfrm>
            <a:off x="5197512" y="5116827"/>
            <a:ext cx="753732" cy="338554"/>
          </a:xfrm>
          <a:prstGeom prst="rect">
            <a:avLst/>
          </a:prstGeom>
          <a:noFill/>
          <a:ln w="9525">
            <a:noFill/>
            <a:miter lim="800000"/>
            <a:headEnd/>
            <a:tailEnd/>
          </a:ln>
        </p:spPr>
        <p:txBody>
          <a:bodyPr wrap="none" anchor="ctr">
            <a:spAutoFit/>
          </a:bodyPr>
          <a:lstStyle/>
          <a:p>
            <a:pPr>
              <a:defRPr/>
            </a:pPr>
            <a:r>
              <a:rPr lang="en-GB" sz="1600" dirty="0" smtClean="0">
                <a:solidFill>
                  <a:srgbClr val="0070C0"/>
                </a:solidFill>
                <a:latin typeface="Frutiger 55 Roman"/>
                <a:ea typeface="Batang"/>
                <a:cs typeface="Batang"/>
              </a:rPr>
              <a:t>75–84</a:t>
            </a:r>
            <a:endParaRPr lang="en-GB" sz="1600" dirty="0">
              <a:solidFill>
                <a:srgbClr val="0070C0"/>
              </a:solidFill>
              <a:latin typeface="Frutiger 55 Roman"/>
              <a:ea typeface="Batang"/>
              <a:cs typeface="Batang"/>
            </a:endParaRPr>
          </a:p>
        </p:txBody>
      </p:sp>
      <p:sp>
        <p:nvSpPr>
          <p:cNvPr id="19514" name="Text Box 10"/>
          <p:cNvSpPr txBox="1">
            <a:spLocks noChangeArrowheads="1"/>
          </p:cNvSpPr>
          <p:nvPr/>
        </p:nvSpPr>
        <p:spPr bwMode="auto">
          <a:xfrm>
            <a:off x="6482864" y="5116827"/>
            <a:ext cx="532518" cy="338554"/>
          </a:xfrm>
          <a:prstGeom prst="rect">
            <a:avLst/>
          </a:prstGeom>
          <a:noFill/>
          <a:ln w="9525">
            <a:noFill/>
            <a:miter lim="800000"/>
            <a:headEnd/>
            <a:tailEnd/>
          </a:ln>
        </p:spPr>
        <p:txBody>
          <a:bodyPr wrap="none" anchor="ctr">
            <a:spAutoFit/>
          </a:bodyPr>
          <a:lstStyle/>
          <a:p>
            <a:pPr>
              <a:defRPr/>
            </a:pPr>
            <a:r>
              <a:rPr lang="en-GB" sz="1600" dirty="0">
                <a:solidFill>
                  <a:srgbClr val="0070C0"/>
                </a:solidFill>
                <a:latin typeface="Frutiger 55 Roman"/>
                <a:ea typeface="Batang"/>
                <a:cs typeface="Batang"/>
              </a:rPr>
              <a:t>85</a:t>
            </a:r>
            <a:r>
              <a:rPr lang="en-GB" sz="1600" dirty="0" smtClean="0">
                <a:solidFill>
                  <a:srgbClr val="0070C0"/>
                </a:solidFill>
                <a:latin typeface="Frutiger 55 Roman"/>
                <a:ea typeface="Batang"/>
                <a:cs typeface="Batang"/>
              </a:rPr>
              <a:t>+</a:t>
            </a:r>
            <a:endParaRPr lang="en-GB" sz="1600" dirty="0">
              <a:solidFill>
                <a:srgbClr val="0070C0"/>
              </a:solidFill>
              <a:latin typeface="Frutiger 55 Roman"/>
              <a:ea typeface="Batang"/>
              <a:cs typeface="Batang"/>
            </a:endParaRPr>
          </a:p>
        </p:txBody>
      </p:sp>
      <p:sp>
        <p:nvSpPr>
          <p:cNvPr id="19515" name="Text Box 11"/>
          <p:cNvSpPr txBox="1">
            <a:spLocks noChangeArrowheads="1"/>
          </p:cNvSpPr>
          <p:nvPr/>
        </p:nvSpPr>
        <p:spPr bwMode="auto">
          <a:xfrm>
            <a:off x="7585672" y="5116828"/>
            <a:ext cx="730969" cy="338554"/>
          </a:xfrm>
          <a:prstGeom prst="rect">
            <a:avLst/>
          </a:prstGeom>
          <a:noFill/>
          <a:ln w="9525">
            <a:noFill/>
            <a:miter lim="800000"/>
            <a:headEnd/>
            <a:tailEnd/>
          </a:ln>
        </p:spPr>
        <p:txBody>
          <a:bodyPr wrap="none" anchor="ctr">
            <a:spAutoFit/>
          </a:bodyPr>
          <a:lstStyle/>
          <a:p>
            <a:pPr>
              <a:defRPr/>
            </a:pPr>
            <a:r>
              <a:rPr lang="en-GB" sz="1600" dirty="0" err="1" smtClean="0">
                <a:solidFill>
                  <a:srgbClr val="0070C0"/>
                </a:solidFill>
                <a:latin typeface="Frutiger 55 Roman"/>
                <a:ea typeface="Batang"/>
                <a:cs typeface="Batang"/>
              </a:rPr>
              <a:t>Totale</a:t>
            </a:r>
            <a:endParaRPr lang="en-GB" sz="1600" dirty="0">
              <a:solidFill>
                <a:srgbClr val="0070C0"/>
              </a:solidFill>
              <a:latin typeface="Frutiger 55 Roman"/>
              <a:ea typeface="Batang"/>
              <a:cs typeface="Batang"/>
            </a:endParaRPr>
          </a:p>
        </p:txBody>
      </p:sp>
      <p:sp>
        <p:nvSpPr>
          <p:cNvPr id="18435" name="Title 231"/>
          <p:cNvSpPr>
            <a:spLocks noGrp="1"/>
          </p:cNvSpPr>
          <p:nvPr>
            <p:ph type="title"/>
          </p:nvPr>
        </p:nvSpPr>
        <p:spPr/>
        <p:txBody>
          <a:bodyPr/>
          <a:lstStyle/>
          <a:p>
            <a:r>
              <a:rPr lang="it-IT" dirty="0" smtClean="0"/>
              <a:t>Prevalenza dell’</a:t>
            </a:r>
            <a:r>
              <a:rPr lang="it-IT" dirty="0" err="1" smtClean="0"/>
              <a:t>ipogonadismo</a:t>
            </a:r>
            <a:r>
              <a:rPr lang="it-IT" dirty="0" smtClean="0"/>
              <a:t> secondo   l’</a:t>
            </a:r>
            <a:r>
              <a:rPr lang="it-IT" dirty="0" err="1" smtClean="0"/>
              <a:t>Hypogonadism</a:t>
            </a:r>
            <a:r>
              <a:rPr lang="it-IT" dirty="0" smtClean="0"/>
              <a:t> in </a:t>
            </a:r>
            <a:r>
              <a:rPr lang="it-IT" dirty="0" err="1" smtClean="0"/>
              <a:t>Males</a:t>
            </a:r>
            <a:r>
              <a:rPr lang="it-IT" dirty="0" smtClean="0"/>
              <a:t> </a:t>
            </a:r>
            <a:r>
              <a:rPr lang="it-IT" dirty="0" err="1" smtClean="0"/>
              <a:t>Study*</a:t>
            </a:r>
            <a:r>
              <a:rPr lang="it-IT" dirty="0" smtClean="0"/>
              <a:t> (HIM) </a:t>
            </a:r>
            <a:endParaRPr lang="it-IT" dirty="0"/>
          </a:p>
        </p:txBody>
      </p:sp>
      <p:sp>
        <p:nvSpPr>
          <p:cNvPr id="18436" name="Text Box 12"/>
          <p:cNvSpPr txBox="1">
            <a:spLocks noChangeArrowheads="1"/>
          </p:cNvSpPr>
          <p:nvPr/>
        </p:nvSpPr>
        <p:spPr bwMode="auto">
          <a:xfrm>
            <a:off x="111297" y="6373638"/>
            <a:ext cx="3315331" cy="261610"/>
          </a:xfrm>
          <a:prstGeom prst="rect">
            <a:avLst/>
          </a:prstGeom>
          <a:noFill/>
          <a:ln w="9525">
            <a:noFill/>
            <a:miter lim="800000"/>
            <a:headEnd/>
            <a:tailEnd/>
          </a:ln>
        </p:spPr>
        <p:txBody>
          <a:bodyPr wrap="none">
            <a:spAutoFit/>
          </a:bodyPr>
          <a:lstStyle/>
          <a:p>
            <a:r>
              <a:rPr lang="en-GB" sz="1100" dirty="0">
                <a:ea typeface="Batang"/>
                <a:cs typeface="Batang"/>
              </a:rPr>
              <a:t>Mulligan T </a:t>
            </a:r>
            <a:r>
              <a:rPr lang="en-GB" sz="1100" i="1" dirty="0">
                <a:ea typeface="Batang"/>
                <a:cs typeface="Batang"/>
              </a:rPr>
              <a:t>et al</a:t>
            </a:r>
            <a:r>
              <a:rPr lang="en-GB" sz="1100" dirty="0">
                <a:ea typeface="Batang"/>
                <a:cs typeface="Batang"/>
              </a:rPr>
              <a:t>. </a:t>
            </a:r>
            <a:r>
              <a:rPr lang="en-GB" sz="1100" i="1" dirty="0" err="1">
                <a:ea typeface="Batang"/>
                <a:cs typeface="Batang"/>
              </a:rPr>
              <a:t>Int</a:t>
            </a:r>
            <a:r>
              <a:rPr lang="en-GB" sz="1100" i="1" dirty="0">
                <a:ea typeface="Batang"/>
                <a:cs typeface="Batang"/>
              </a:rPr>
              <a:t> J </a:t>
            </a:r>
            <a:r>
              <a:rPr lang="en-GB" sz="1100" i="1" dirty="0" err="1">
                <a:ea typeface="Batang"/>
                <a:cs typeface="Batang"/>
              </a:rPr>
              <a:t>Clin</a:t>
            </a:r>
            <a:r>
              <a:rPr lang="en-GB" sz="1100" i="1" dirty="0">
                <a:ea typeface="Batang"/>
                <a:cs typeface="Batang"/>
              </a:rPr>
              <a:t> </a:t>
            </a:r>
            <a:r>
              <a:rPr lang="en-GB" sz="1100" i="1" dirty="0" err="1">
                <a:ea typeface="Batang"/>
                <a:cs typeface="Batang"/>
              </a:rPr>
              <a:t>Pract</a:t>
            </a:r>
            <a:r>
              <a:rPr lang="en-GB" sz="1100" dirty="0">
                <a:ea typeface="Batang"/>
                <a:cs typeface="Batang"/>
              </a:rPr>
              <a:t>. 2006;60:762-769.</a:t>
            </a:r>
          </a:p>
        </p:txBody>
      </p:sp>
      <p:sp>
        <p:nvSpPr>
          <p:cNvPr id="18437" name="Textfeld 1"/>
          <p:cNvSpPr txBox="1">
            <a:spLocks noChangeArrowheads="1"/>
          </p:cNvSpPr>
          <p:nvPr/>
        </p:nvSpPr>
        <p:spPr bwMode="auto">
          <a:xfrm>
            <a:off x="4407257" y="6000792"/>
            <a:ext cx="3911353" cy="646331"/>
          </a:xfrm>
          <a:prstGeom prst="rect">
            <a:avLst/>
          </a:prstGeom>
          <a:noFill/>
          <a:ln w="9525">
            <a:noFill/>
            <a:miter lim="800000"/>
            <a:headEnd/>
            <a:tailEnd/>
          </a:ln>
        </p:spPr>
        <p:txBody>
          <a:bodyPr wrap="square">
            <a:spAutoFit/>
          </a:bodyPr>
          <a:lstStyle/>
          <a:p>
            <a:r>
              <a:rPr lang="de-DE" i="1" dirty="0" smtClean="0">
                <a:solidFill>
                  <a:srgbClr val="0070C0"/>
                </a:solidFill>
              </a:rPr>
              <a:t>*</a:t>
            </a:r>
            <a:r>
              <a:rPr lang="it-IT" sz="1400" i="1" dirty="0" smtClean="0"/>
              <a:t>in pazienti giunti all’osservazione del medico</a:t>
            </a:r>
          </a:p>
          <a:p>
            <a:endParaRPr lang="en-US" i="1" dirty="0">
              <a:solidFill>
                <a:srgbClr val="0070C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625"/>
          <p:cNvSpPr>
            <a:spLocks noGrp="1"/>
          </p:cNvSpPr>
          <p:nvPr>
            <p:ph type="title"/>
          </p:nvPr>
        </p:nvSpPr>
        <p:spPr>
          <a:xfrm>
            <a:off x="389744" y="730251"/>
            <a:ext cx="8229600" cy="892174"/>
          </a:xfrm>
        </p:spPr>
        <p:txBody>
          <a:bodyPr/>
          <a:lstStyle/>
          <a:p>
            <a:r>
              <a:rPr lang="it-IT" sz="2400" dirty="0" smtClean="0"/>
              <a:t>Prevalenza dell’</a:t>
            </a:r>
            <a:r>
              <a:rPr lang="it-IT" sz="2400" dirty="0" err="1" smtClean="0"/>
              <a:t>ipogonadismo</a:t>
            </a:r>
            <a:r>
              <a:rPr lang="it-IT" sz="2400" dirty="0" smtClean="0"/>
              <a:t> negli uomini in </a:t>
            </a:r>
            <a:br>
              <a:rPr lang="it-IT" sz="2400" dirty="0" smtClean="0"/>
            </a:br>
            <a:r>
              <a:rPr lang="it-IT" sz="2400" dirty="0" smtClean="0"/>
              <a:t>funzione dell’età nella popolazione generale nel BLSA </a:t>
            </a:r>
            <a:endParaRPr lang="it-IT" sz="2400" dirty="0"/>
          </a:p>
        </p:txBody>
      </p:sp>
      <p:sp>
        <p:nvSpPr>
          <p:cNvPr id="19459" name="Rectangle 49"/>
          <p:cNvSpPr>
            <a:spLocks noChangeArrowheads="1"/>
          </p:cNvSpPr>
          <p:nvPr/>
        </p:nvSpPr>
        <p:spPr bwMode="auto">
          <a:xfrm>
            <a:off x="2109788" y="5421405"/>
            <a:ext cx="349250" cy="184150"/>
          </a:xfrm>
          <a:prstGeom prst="rect">
            <a:avLst/>
          </a:prstGeom>
          <a:noFill/>
          <a:ln w="9525">
            <a:noFill/>
            <a:miter lim="800000"/>
            <a:headEnd/>
            <a:tailEnd/>
          </a:ln>
        </p:spPr>
        <p:txBody>
          <a:bodyPr/>
          <a:lstStyle/>
          <a:p>
            <a:endParaRPr lang="en-GB">
              <a:solidFill>
                <a:srgbClr val="0070C0"/>
              </a:solidFill>
            </a:endParaRPr>
          </a:p>
        </p:txBody>
      </p:sp>
      <p:grpSp>
        <p:nvGrpSpPr>
          <p:cNvPr id="2" name="Group 50"/>
          <p:cNvGrpSpPr>
            <a:grpSpLocks/>
          </p:cNvGrpSpPr>
          <p:nvPr/>
        </p:nvGrpSpPr>
        <p:grpSpPr bwMode="auto">
          <a:xfrm>
            <a:off x="3146425" y="5499192"/>
            <a:ext cx="349250" cy="96838"/>
            <a:chOff x="1729" y="3225"/>
            <a:chExt cx="220" cy="61"/>
          </a:xfrm>
          <a:solidFill>
            <a:srgbClr val="00B0F0"/>
          </a:solidFill>
        </p:grpSpPr>
        <p:sp>
          <p:nvSpPr>
            <p:cNvPr id="19809" name="Rectangle 51"/>
            <p:cNvSpPr>
              <a:spLocks noChangeArrowheads="1"/>
            </p:cNvSpPr>
            <p:nvPr/>
          </p:nvSpPr>
          <p:spPr bwMode="auto">
            <a:xfrm>
              <a:off x="1729" y="3225"/>
              <a:ext cx="5" cy="61"/>
            </a:xfrm>
            <a:prstGeom prst="rect">
              <a:avLst/>
            </a:prstGeom>
            <a:grpFill/>
            <a:ln w="9525">
              <a:noFill/>
              <a:miter lim="800000"/>
              <a:headEnd/>
              <a:tailEnd/>
            </a:ln>
          </p:spPr>
          <p:txBody>
            <a:bodyPr/>
            <a:lstStyle/>
            <a:p>
              <a:endParaRPr lang="en-GB">
                <a:solidFill>
                  <a:srgbClr val="0070C0"/>
                </a:solidFill>
              </a:endParaRPr>
            </a:p>
          </p:txBody>
        </p:sp>
        <p:sp>
          <p:nvSpPr>
            <p:cNvPr id="19810" name="Rectangle 52"/>
            <p:cNvSpPr>
              <a:spLocks noChangeArrowheads="1"/>
            </p:cNvSpPr>
            <p:nvPr/>
          </p:nvSpPr>
          <p:spPr bwMode="auto">
            <a:xfrm>
              <a:off x="1734" y="3225"/>
              <a:ext cx="5" cy="61"/>
            </a:xfrm>
            <a:prstGeom prst="rect">
              <a:avLst/>
            </a:prstGeom>
            <a:grpFill/>
            <a:ln w="9525">
              <a:noFill/>
              <a:miter lim="800000"/>
              <a:headEnd/>
              <a:tailEnd/>
            </a:ln>
          </p:spPr>
          <p:txBody>
            <a:bodyPr/>
            <a:lstStyle/>
            <a:p>
              <a:endParaRPr lang="en-GB">
                <a:solidFill>
                  <a:srgbClr val="0070C0"/>
                </a:solidFill>
              </a:endParaRPr>
            </a:p>
          </p:txBody>
        </p:sp>
        <p:sp>
          <p:nvSpPr>
            <p:cNvPr id="19811" name="Rectangle 53"/>
            <p:cNvSpPr>
              <a:spLocks noChangeArrowheads="1"/>
            </p:cNvSpPr>
            <p:nvPr/>
          </p:nvSpPr>
          <p:spPr bwMode="auto">
            <a:xfrm>
              <a:off x="1739" y="3225"/>
              <a:ext cx="5" cy="61"/>
            </a:xfrm>
            <a:prstGeom prst="rect">
              <a:avLst/>
            </a:prstGeom>
            <a:grpFill/>
            <a:ln w="9525">
              <a:noFill/>
              <a:miter lim="800000"/>
              <a:headEnd/>
              <a:tailEnd/>
            </a:ln>
          </p:spPr>
          <p:txBody>
            <a:bodyPr/>
            <a:lstStyle/>
            <a:p>
              <a:endParaRPr lang="en-GB">
                <a:solidFill>
                  <a:srgbClr val="0070C0"/>
                </a:solidFill>
              </a:endParaRPr>
            </a:p>
          </p:txBody>
        </p:sp>
        <p:sp>
          <p:nvSpPr>
            <p:cNvPr id="19812" name="Rectangle 54"/>
            <p:cNvSpPr>
              <a:spLocks noChangeArrowheads="1"/>
            </p:cNvSpPr>
            <p:nvPr/>
          </p:nvSpPr>
          <p:spPr bwMode="auto">
            <a:xfrm>
              <a:off x="1744" y="3225"/>
              <a:ext cx="5" cy="61"/>
            </a:xfrm>
            <a:prstGeom prst="rect">
              <a:avLst/>
            </a:prstGeom>
            <a:grpFill/>
            <a:ln w="9525">
              <a:noFill/>
              <a:miter lim="800000"/>
              <a:headEnd/>
              <a:tailEnd/>
            </a:ln>
          </p:spPr>
          <p:txBody>
            <a:bodyPr/>
            <a:lstStyle/>
            <a:p>
              <a:endParaRPr lang="en-GB">
                <a:solidFill>
                  <a:srgbClr val="0070C0"/>
                </a:solidFill>
              </a:endParaRPr>
            </a:p>
          </p:txBody>
        </p:sp>
        <p:sp>
          <p:nvSpPr>
            <p:cNvPr id="19813" name="Rectangle 55"/>
            <p:cNvSpPr>
              <a:spLocks noChangeArrowheads="1"/>
            </p:cNvSpPr>
            <p:nvPr/>
          </p:nvSpPr>
          <p:spPr bwMode="auto">
            <a:xfrm>
              <a:off x="1749" y="3225"/>
              <a:ext cx="5" cy="61"/>
            </a:xfrm>
            <a:prstGeom prst="rect">
              <a:avLst/>
            </a:prstGeom>
            <a:grpFill/>
            <a:ln w="9525">
              <a:noFill/>
              <a:miter lim="800000"/>
              <a:headEnd/>
              <a:tailEnd/>
            </a:ln>
          </p:spPr>
          <p:txBody>
            <a:bodyPr/>
            <a:lstStyle/>
            <a:p>
              <a:endParaRPr lang="en-GB">
                <a:solidFill>
                  <a:srgbClr val="0070C0"/>
                </a:solidFill>
              </a:endParaRPr>
            </a:p>
          </p:txBody>
        </p:sp>
        <p:sp>
          <p:nvSpPr>
            <p:cNvPr id="19814" name="Rectangle 56"/>
            <p:cNvSpPr>
              <a:spLocks noChangeArrowheads="1"/>
            </p:cNvSpPr>
            <p:nvPr/>
          </p:nvSpPr>
          <p:spPr bwMode="auto">
            <a:xfrm>
              <a:off x="1754" y="3225"/>
              <a:ext cx="5" cy="61"/>
            </a:xfrm>
            <a:prstGeom prst="rect">
              <a:avLst/>
            </a:prstGeom>
            <a:grpFill/>
            <a:ln w="9525">
              <a:noFill/>
              <a:miter lim="800000"/>
              <a:headEnd/>
              <a:tailEnd/>
            </a:ln>
          </p:spPr>
          <p:txBody>
            <a:bodyPr/>
            <a:lstStyle/>
            <a:p>
              <a:endParaRPr lang="en-GB">
                <a:solidFill>
                  <a:srgbClr val="0070C0"/>
                </a:solidFill>
              </a:endParaRPr>
            </a:p>
          </p:txBody>
        </p:sp>
        <p:sp>
          <p:nvSpPr>
            <p:cNvPr id="19815" name="Rectangle 57"/>
            <p:cNvSpPr>
              <a:spLocks noChangeArrowheads="1"/>
            </p:cNvSpPr>
            <p:nvPr/>
          </p:nvSpPr>
          <p:spPr bwMode="auto">
            <a:xfrm>
              <a:off x="1759" y="3225"/>
              <a:ext cx="5" cy="61"/>
            </a:xfrm>
            <a:prstGeom prst="rect">
              <a:avLst/>
            </a:prstGeom>
            <a:grpFill/>
            <a:ln w="9525">
              <a:noFill/>
              <a:miter lim="800000"/>
              <a:headEnd/>
              <a:tailEnd/>
            </a:ln>
          </p:spPr>
          <p:txBody>
            <a:bodyPr/>
            <a:lstStyle/>
            <a:p>
              <a:endParaRPr lang="en-GB">
                <a:solidFill>
                  <a:srgbClr val="0070C0"/>
                </a:solidFill>
              </a:endParaRPr>
            </a:p>
          </p:txBody>
        </p:sp>
        <p:sp>
          <p:nvSpPr>
            <p:cNvPr id="19816" name="Rectangle 58"/>
            <p:cNvSpPr>
              <a:spLocks noChangeArrowheads="1"/>
            </p:cNvSpPr>
            <p:nvPr/>
          </p:nvSpPr>
          <p:spPr bwMode="auto">
            <a:xfrm>
              <a:off x="1764" y="3225"/>
              <a:ext cx="5" cy="61"/>
            </a:xfrm>
            <a:prstGeom prst="rect">
              <a:avLst/>
            </a:prstGeom>
            <a:grpFill/>
            <a:ln w="9525">
              <a:noFill/>
              <a:miter lim="800000"/>
              <a:headEnd/>
              <a:tailEnd/>
            </a:ln>
          </p:spPr>
          <p:txBody>
            <a:bodyPr/>
            <a:lstStyle/>
            <a:p>
              <a:endParaRPr lang="en-GB">
                <a:solidFill>
                  <a:srgbClr val="0070C0"/>
                </a:solidFill>
              </a:endParaRPr>
            </a:p>
          </p:txBody>
        </p:sp>
        <p:sp>
          <p:nvSpPr>
            <p:cNvPr id="19817" name="Rectangle 59"/>
            <p:cNvSpPr>
              <a:spLocks noChangeArrowheads="1"/>
            </p:cNvSpPr>
            <p:nvPr/>
          </p:nvSpPr>
          <p:spPr bwMode="auto">
            <a:xfrm>
              <a:off x="1769" y="3225"/>
              <a:ext cx="5" cy="61"/>
            </a:xfrm>
            <a:prstGeom prst="rect">
              <a:avLst/>
            </a:prstGeom>
            <a:grpFill/>
            <a:ln w="9525">
              <a:noFill/>
              <a:miter lim="800000"/>
              <a:headEnd/>
              <a:tailEnd/>
            </a:ln>
          </p:spPr>
          <p:txBody>
            <a:bodyPr/>
            <a:lstStyle/>
            <a:p>
              <a:endParaRPr lang="en-GB">
                <a:solidFill>
                  <a:srgbClr val="0070C0"/>
                </a:solidFill>
              </a:endParaRPr>
            </a:p>
          </p:txBody>
        </p:sp>
        <p:sp>
          <p:nvSpPr>
            <p:cNvPr id="19818" name="Rectangle 60"/>
            <p:cNvSpPr>
              <a:spLocks noChangeArrowheads="1"/>
            </p:cNvSpPr>
            <p:nvPr/>
          </p:nvSpPr>
          <p:spPr bwMode="auto">
            <a:xfrm>
              <a:off x="1774" y="3225"/>
              <a:ext cx="5" cy="61"/>
            </a:xfrm>
            <a:prstGeom prst="rect">
              <a:avLst/>
            </a:prstGeom>
            <a:grpFill/>
            <a:ln w="9525">
              <a:noFill/>
              <a:miter lim="800000"/>
              <a:headEnd/>
              <a:tailEnd/>
            </a:ln>
          </p:spPr>
          <p:txBody>
            <a:bodyPr/>
            <a:lstStyle/>
            <a:p>
              <a:endParaRPr lang="en-GB">
                <a:solidFill>
                  <a:srgbClr val="0070C0"/>
                </a:solidFill>
              </a:endParaRPr>
            </a:p>
          </p:txBody>
        </p:sp>
        <p:sp>
          <p:nvSpPr>
            <p:cNvPr id="19819" name="Rectangle 61"/>
            <p:cNvSpPr>
              <a:spLocks noChangeArrowheads="1"/>
            </p:cNvSpPr>
            <p:nvPr/>
          </p:nvSpPr>
          <p:spPr bwMode="auto">
            <a:xfrm>
              <a:off x="1779" y="3225"/>
              <a:ext cx="5" cy="61"/>
            </a:xfrm>
            <a:prstGeom prst="rect">
              <a:avLst/>
            </a:prstGeom>
            <a:grpFill/>
            <a:ln w="9525">
              <a:noFill/>
              <a:miter lim="800000"/>
              <a:headEnd/>
              <a:tailEnd/>
            </a:ln>
          </p:spPr>
          <p:txBody>
            <a:bodyPr/>
            <a:lstStyle/>
            <a:p>
              <a:endParaRPr lang="en-GB">
                <a:solidFill>
                  <a:srgbClr val="0070C0"/>
                </a:solidFill>
              </a:endParaRPr>
            </a:p>
          </p:txBody>
        </p:sp>
        <p:sp>
          <p:nvSpPr>
            <p:cNvPr id="19820" name="Rectangle 62"/>
            <p:cNvSpPr>
              <a:spLocks noChangeArrowheads="1"/>
            </p:cNvSpPr>
            <p:nvPr/>
          </p:nvSpPr>
          <p:spPr bwMode="auto">
            <a:xfrm>
              <a:off x="1784" y="3225"/>
              <a:ext cx="5" cy="61"/>
            </a:xfrm>
            <a:prstGeom prst="rect">
              <a:avLst/>
            </a:prstGeom>
            <a:grpFill/>
            <a:ln w="9525">
              <a:noFill/>
              <a:miter lim="800000"/>
              <a:headEnd/>
              <a:tailEnd/>
            </a:ln>
          </p:spPr>
          <p:txBody>
            <a:bodyPr/>
            <a:lstStyle/>
            <a:p>
              <a:endParaRPr lang="en-GB">
                <a:solidFill>
                  <a:srgbClr val="0070C0"/>
                </a:solidFill>
              </a:endParaRPr>
            </a:p>
          </p:txBody>
        </p:sp>
        <p:sp>
          <p:nvSpPr>
            <p:cNvPr id="19821" name="Rectangle 63"/>
            <p:cNvSpPr>
              <a:spLocks noChangeArrowheads="1"/>
            </p:cNvSpPr>
            <p:nvPr/>
          </p:nvSpPr>
          <p:spPr bwMode="auto">
            <a:xfrm>
              <a:off x="1789" y="3225"/>
              <a:ext cx="5" cy="61"/>
            </a:xfrm>
            <a:prstGeom prst="rect">
              <a:avLst/>
            </a:prstGeom>
            <a:grpFill/>
            <a:ln w="9525">
              <a:noFill/>
              <a:miter lim="800000"/>
              <a:headEnd/>
              <a:tailEnd/>
            </a:ln>
          </p:spPr>
          <p:txBody>
            <a:bodyPr/>
            <a:lstStyle/>
            <a:p>
              <a:endParaRPr lang="en-GB">
                <a:solidFill>
                  <a:srgbClr val="0070C0"/>
                </a:solidFill>
              </a:endParaRPr>
            </a:p>
          </p:txBody>
        </p:sp>
        <p:sp>
          <p:nvSpPr>
            <p:cNvPr id="19822" name="Rectangle 64"/>
            <p:cNvSpPr>
              <a:spLocks noChangeArrowheads="1"/>
            </p:cNvSpPr>
            <p:nvPr/>
          </p:nvSpPr>
          <p:spPr bwMode="auto">
            <a:xfrm>
              <a:off x="1794" y="3225"/>
              <a:ext cx="5" cy="61"/>
            </a:xfrm>
            <a:prstGeom prst="rect">
              <a:avLst/>
            </a:prstGeom>
            <a:grpFill/>
            <a:ln w="9525">
              <a:noFill/>
              <a:miter lim="800000"/>
              <a:headEnd/>
              <a:tailEnd/>
            </a:ln>
          </p:spPr>
          <p:txBody>
            <a:bodyPr/>
            <a:lstStyle/>
            <a:p>
              <a:endParaRPr lang="en-GB">
                <a:solidFill>
                  <a:srgbClr val="0070C0"/>
                </a:solidFill>
              </a:endParaRPr>
            </a:p>
          </p:txBody>
        </p:sp>
        <p:sp>
          <p:nvSpPr>
            <p:cNvPr id="19823" name="Rectangle 65"/>
            <p:cNvSpPr>
              <a:spLocks noChangeArrowheads="1"/>
            </p:cNvSpPr>
            <p:nvPr/>
          </p:nvSpPr>
          <p:spPr bwMode="auto">
            <a:xfrm>
              <a:off x="1799" y="3225"/>
              <a:ext cx="5" cy="61"/>
            </a:xfrm>
            <a:prstGeom prst="rect">
              <a:avLst/>
            </a:prstGeom>
            <a:grpFill/>
            <a:ln w="9525">
              <a:noFill/>
              <a:miter lim="800000"/>
              <a:headEnd/>
              <a:tailEnd/>
            </a:ln>
          </p:spPr>
          <p:txBody>
            <a:bodyPr/>
            <a:lstStyle/>
            <a:p>
              <a:endParaRPr lang="en-GB">
                <a:solidFill>
                  <a:srgbClr val="0070C0"/>
                </a:solidFill>
              </a:endParaRPr>
            </a:p>
          </p:txBody>
        </p:sp>
        <p:sp>
          <p:nvSpPr>
            <p:cNvPr id="19824" name="Rectangle 66"/>
            <p:cNvSpPr>
              <a:spLocks noChangeArrowheads="1"/>
            </p:cNvSpPr>
            <p:nvPr/>
          </p:nvSpPr>
          <p:spPr bwMode="auto">
            <a:xfrm>
              <a:off x="1804" y="3225"/>
              <a:ext cx="5" cy="61"/>
            </a:xfrm>
            <a:prstGeom prst="rect">
              <a:avLst/>
            </a:prstGeom>
            <a:grpFill/>
            <a:ln w="9525">
              <a:noFill/>
              <a:miter lim="800000"/>
              <a:headEnd/>
              <a:tailEnd/>
            </a:ln>
          </p:spPr>
          <p:txBody>
            <a:bodyPr/>
            <a:lstStyle/>
            <a:p>
              <a:endParaRPr lang="en-GB">
                <a:solidFill>
                  <a:srgbClr val="0070C0"/>
                </a:solidFill>
              </a:endParaRPr>
            </a:p>
          </p:txBody>
        </p:sp>
        <p:sp>
          <p:nvSpPr>
            <p:cNvPr id="19825" name="Rectangle 67"/>
            <p:cNvSpPr>
              <a:spLocks noChangeArrowheads="1"/>
            </p:cNvSpPr>
            <p:nvPr/>
          </p:nvSpPr>
          <p:spPr bwMode="auto">
            <a:xfrm>
              <a:off x="1809" y="3225"/>
              <a:ext cx="5" cy="61"/>
            </a:xfrm>
            <a:prstGeom prst="rect">
              <a:avLst/>
            </a:prstGeom>
            <a:grpFill/>
            <a:ln w="9525">
              <a:noFill/>
              <a:miter lim="800000"/>
              <a:headEnd/>
              <a:tailEnd/>
            </a:ln>
          </p:spPr>
          <p:txBody>
            <a:bodyPr/>
            <a:lstStyle/>
            <a:p>
              <a:endParaRPr lang="en-GB">
                <a:solidFill>
                  <a:srgbClr val="0070C0"/>
                </a:solidFill>
              </a:endParaRPr>
            </a:p>
          </p:txBody>
        </p:sp>
        <p:sp>
          <p:nvSpPr>
            <p:cNvPr id="19826" name="Rectangle 68"/>
            <p:cNvSpPr>
              <a:spLocks noChangeArrowheads="1"/>
            </p:cNvSpPr>
            <p:nvPr/>
          </p:nvSpPr>
          <p:spPr bwMode="auto">
            <a:xfrm>
              <a:off x="1814" y="3225"/>
              <a:ext cx="5" cy="61"/>
            </a:xfrm>
            <a:prstGeom prst="rect">
              <a:avLst/>
            </a:prstGeom>
            <a:grpFill/>
            <a:ln w="9525">
              <a:noFill/>
              <a:miter lim="800000"/>
              <a:headEnd/>
              <a:tailEnd/>
            </a:ln>
          </p:spPr>
          <p:txBody>
            <a:bodyPr/>
            <a:lstStyle/>
            <a:p>
              <a:endParaRPr lang="en-GB">
                <a:solidFill>
                  <a:srgbClr val="0070C0"/>
                </a:solidFill>
              </a:endParaRPr>
            </a:p>
          </p:txBody>
        </p:sp>
        <p:sp>
          <p:nvSpPr>
            <p:cNvPr id="19827" name="Rectangle 69"/>
            <p:cNvSpPr>
              <a:spLocks noChangeArrowheads="1"/>
            </p:cNvSpPr>
            <p:nvPr/>
          </p:nvSpPr>
          <p:spPr bwMode="auto">
            <a:xfrm>
              <a:off x="1819" y="3225"/>
              <a:ext cx="5" cy="61"/>
            </a:xfrm>
            <a:prstGeom prst="rect">
              <a:avLst/>
            </a:prstGeom>
            <a:grpFill/>
            <a:ln w="9525">
              <a:noFill/>
              <a:miter lim="800000"/>
              <a:headEnd/>
              <a:tailEnd/>
            </a:ln>
          </p:spPr>
          <p:txBody>
            <a:bodyPr/>
            <a:lstStyle/>
            <a:p>
              <a:endParaRPr lang="en-GB">
                <a:solidFill>
                  <a:srgbClr val="0070C0"/>
                </a:solidFill>
              </a:endParaRPr>
            </a:p>
          </p:txBody>
        </p:sp>
        <p:sp>
          <p:nvSpPr>
            <p:cNvPr id="19828" name="Rectangle 70"/>
            <p:cNvSpPr>
              <a:spLocks noChangeArrowheads="1"/>
            </p:cNvSpPr>
            <p:nvPr/>
          </p:nvSpPr>
          <p:spPr bwMode="auto">
            <a:xfrm>
              <a:off x="1824" y="3225"/>
              <a:ext cx="5" cy="61"/>
            </a:xfrm>
            <a:prstGeom prst="rect">
              <a:avLst/>
            </a:prstGeom>
            <a:grpFill/>
            <a:ln w="9525">
              <a:noFill/>
              <a:miter lim="800000"/>
              <a:headEnd/>
              <a:tailEnd/>
            </a:ln>
          </p:spPr>
          <p:txBody>
            <a:bodyPr/>
            <a:lstStyle/>
            <a:p>
              <a:endParaRPr lang="en-GB">
                <a:solidFill>
                  <a:srgbClr val="0070C0"/>
                </a:solidFill>
              </a:endParaRPr>
            </a:p>
          </p:txBody>
        </p:sp>
        <p:sp>
          <p:nvSpPr>
            <p:cNvPr id="19829" name="Rectangle 71"/>
            <p:cNvSpPr>
              <a:spLocks noChangeArrowheads="1"/>
            </p:cNvSpPr>
            <p:nvPr/>
          </p:nvSpPr>
          <p:spPr bwMode="auto">
            <a:xfrm>
              <a:off x="1829" y="3225"/>
              <a:ext cx="5" cy="61"/>
            </a:xfrm>
            <a:prstGeom prst="rect">
              <a:avLst/>
            </a:prstGeom>
            <a:grpFill/>
            <a:ln w="9525">
              <a:noFill/>
              <a:miter lim="800000"/>
              <a:headEnd/>
              <a:tailEnd/>
            </a:ln>
          </p:spPr>
          <p:txBody>
            <a:bodyPr/>
            <a:lstStyle/>
            <a:p>
              <a:endParaRPr lang="en-GB">
                <a:solidFill>
                  <a:srgbClr val="0070C0"/>
                </a:solidFill>
              </a:endParaRPr>
            </a:p>
          </p:txBody>
        </p:sp>
        <p:sp>
          <p:nvSpPr>
            <p:cNvPr id="19830" name="Rectangle 72"/>
            <p:cNvSpPr>
              <a:spLocks noChangeArrowheads="1"/>
            </p:cNvSpPr>
            <p:nvPr/>
          </p:nvSpPr>
          <p:spPr bwMode="auto">
            <a:xfrm>
              <a:off x="1834" y="3225"/>
              <a:ext cx="5" cy="61"/>
            </a:xfrm>
            <a:prstGeom prst="rect">
              <a:avLst/>
            </a:prstGeom>
            <a:grpFill/>
            <a:ln w="9525">
              <a:noFill/>
              <a:miter lim="800000"/>
              <a:headEnd/>
              <a:tailEnd/>
            </a:ln>
          </p:spPr>
          <p:txBody>
            <a:bodyPr/>
            <a:lstStyle/>
            <a:p>
              <a:endParaRPr lang="en-GB">
                <a:solidFill>
                  <a:srgbClr val="0070C0"/>
                </a:solidFill>
              </a:endParaRPr>
            </a:p>
          </p:txBody>
        </p:sp>
        <p:sp>
          <p:nvSpPr>
            <p:cNvPr id="19831" name="Rectangle 73"/>
            <p:cNvSpPr>
              <a:spLocks noChangeArrowheads="1"/>
            </p:cNvSpPr>
            <p:nvPr/>
          </p:nvSpPr>
          <p:spPr bwMode="auto">
            <a:xfrm>
              <a:off x="1839" y="3225"/>
              <a:ext cx="5" cy="61"/>
            </a:xfrm>
            <a:prstGeom prst="rect">
              <a:avLst/>
            </a:prstGeom>
            <a:grpFill/>
            <a:ln w="9525">
              <a:noFill/>
              <a:miter lim="800000"/>
              <a:headEnd/>
              <a:tailEnd/>
            </a:ln>
          </p:spPr>
          <p:txBody>
            <a:bodyPr/>
            <a:lstStyle/>
            <a:p>
              <a:endParaRPr lang="en-GB">
                <a:solidFill>
                  <a:srgbClr val="0070C0"/>
                </a:solidFill>
              </a:endParaRPr>
            </a:p>
          </p:txBody>
        </p:sp>
        <p:sp>
          <p:nvSpPr>
            <p:cNvPr id="19832" name="Rectangle 74"/>
            <p:cNvSpPr>
              <a:spLocks noChangeArrowheads="1"/>
            </p:cNvSpPr>
            <p:nvPr/>
          </p:nvSpPr>
          <p:spPr bwMode="auto">
            <a:xfrm>
              <a:off x="1844" y="3225"/>
              <a:ext cx="5" cy="61"/>
            </a:xfrm>
            <a:prstGeom prst="rect">
              <a:avLst/>
            </a:prstGeom>
            <a:grpFill/>
            <a:ln w="9525">
              <a:noFill/>
              <a:miter lim="800000"/>
              <a:headEnd/>
              <a:tailEnd/>
            </a:ln>
          </p:spPr>
          <p:txBody>
            <a:bodyPr/>
            <a:lstStyle/>
            <a:p>
              <a:endParaRPr lang="en-GB">
                <a:solidFill>
                  <a:srgbClr val="0070C0"/>
                </a:solidFill>
              </a:endParaRPr>
            </a:p>
          </p:txBody>
        </p:sp>
        <p:sp>
          <p:nvSpPr>
            <p:cNvPr id="19833" name="Rectangle 75"/>
            <p:cNvSpPr>
              <a:spLocks noChangeArrowheads="1"/>
            </p:cNvSpPr>
            <p:nvPr/>
          </p:nvSpPr>
          <p:spPr bwMode="auto">
            <a:xfrm>
              <a:off x="1849" y="3225"/>
              <a:ext cx="5" cy="61"/>
            </a:xfrm>
            <a:prstGeom prst="rect">
              <a:avLst/>
            </a:prstGeom>
            <a:grpFill/>
            <a:ln w="9525">
              <a:noFill/>
              <a:miter lim="800000"/>
              <a:headEnd/>
              <a:tailEnd/>
            </a:ln>
          </p:spPr>
          <p:txBody>
            <a:bodyPr/>
            <a:lstStyle/>
            <a:p>
              <a:endParaRPr lang="en-GB">
                <a:solidFill>
                  <a:srgbClr val="0070C0"/>
                </a:solidFill>
              </a:endParaRPr>
            </a:p>
          </p:txBody>
        </p:sp>
        <p:sp>
          <p:nvSpPr>
            <p:cNvPr id="19834" name="Rectangle 76"/>
            <p:cNvSpPr>
              <a:spLocks noChangeArrowheads="1"/>
            </p:cNvSpPr>
            <p:nvPr/>
          </p:nvSpPr>
          <p:spPr bwMode="auto">
            <a:xfrm>
              <a:off x="1854" y="3225"/>
              <a:ext cx="5" cy="61"/>
            </a:xfrm>
            <a:prstGeom prst="rect">
              <a:avLst/>
            </a:prstGeom>
            <a:grpFill/>
            <a:ln w="9525">
              <a:noFill/>
              <a:miter lim="800000"/>
              <a:headEnd/>
              <a:tailEnd/>
            </a:ln>
          </p:spPr>
          <p:txBody>
            <a:bodyPr/>
            <a:lstStyle/>
            <a:p>
              <a:endParaRPr lang="en-GB">
                <a:solidFill>
                  <a:srgbClr val="0070C0"/>
                </a:solidFill>
              </a:endParaRPr>
            </a:p>
          </p:txBody>
        </p:sp>
        <p:sp>
          <p:nvSpPr>
            <p:cNvPr id="19835" name="Rectangle 77"/>
            <p:cNvSpPr>
              <a:spLocks noChangeArrowheads="1"/>
            </p:cNvSpPr>
            <p:nvPr/>
          </p:nvSpPr>
          <p:spPr bwMode="auto">
            <a:xfrm>
              <a:off x="1859" y="3225"/>
              <a:ext cx="5" cy="61"/>
            </a:xfrm>
            <a:prstGeom prst="rect">
              <a:avLst/>
            </a:prstGeom>
            <a:grpFill/>
            <a:ln w="9525">
              <a:noFill/>
              <a:miter lim="800000"/>
              <a:headEnd/>
              <a:tailEnd/>
            </a:ln>
          </p:spPr>
          <p:txBody>
            <a:bodyPr/>
            <a:lstStyle/>
            <a:p>
              <a:endParaRPr lang="en-GB">
                <a:solidFill>
                  <a:srgbClr val="0070C0"/>
                </a:solidFill>
              </a:endParaRPr>
            </a:p>
          </p:txBody>
        </p:sp>
        <p:sp>
          <p:nvSpPr>
            <p:cNvPr id="19836" name="Rectangle 78"/>
            <p:cNvSpPr>
              <a:spLocks noChangeArrowheads="1"/>
            </p:cNvSpPr>
            <p:nvPr/>
          </p:nvSpPr>
          <p:spPr bwMode="auto">
            <a:xfrm>
              <a:off x="1864" y="3225"/>
              <a:ext cx="5" cy="61"/>
            </a:xfrm>
            <a:prstGeom prst="rect">
              <a:avLst/>
            </a:prstGeom>
            <a:grpFill/>
            <a:ln w="9525">
              <a:noFill/>
              <a:miter lim="800000"/>
              <a:headEnd/>
              <a:tailEnd/>
            </a:ln>
          </p:spPr>
          <p:txBody>
            <a:bodyPr/>
            <a:lstStyle/>
            <a:p>
              <a:endParaRPr lang="en-GB">
                <a:solidFill>
                  <a:srgbClr val="0070C0"/>
                </a:solidFill>
              </a:endParaRPr>
            </a:p>
          </p:txBody>
        </p:sp>
        <p:sp>
          <p:nvSpPr>
            <p:cNvPr id="19837" name="Rectangle 79"/>
            <p:cNvSpPr>
              <a:spLocks noChangeArrowheads="1"/>
            </p:cNvSpPr>
            <p:nvPr/>
          </p:nvSpPr>
          <p:spPr bwMode="auto">
            <a:xfrm>
              <a:off x="1869" y="3225"/>
              <a:ext cx="5" cy="61"/>
            </a:xfrm>
            <a:prstGeom prst="rect">
              <a:avLst/>
            </a:prstGeom>
            <a:grpFill/>
            <a:ln w="9525">
              <a:noFill/>
              <a:miter lim="800000"/>
              <a:headEnd/>
              <a:tailEnd/>
            </a:ln>
          </p:spPr>
          <p:txBody>
            <a:bodyPr/>
            <a:lstStyle/>
            <a:p>
              <a:endParaRPr lang="en-GB">
                <a:solidFill>
                  <a:srgbClr val="0070C0"/>
                </a:solidFill>
              </a:endParaRPr>
            </a:p>
          </p:txBody>
        </p:sp>
        <p:sp>
          <p:nvSpPr>
            <p:cNvPr id="19838" name="Rectangle 80"/>
            <p:cNvSpPr>
              <a:spLocks noChangeArrowheads="1"/>
            </p:cNvSpPr>
            <p:nvPr/>
          </p:nvSpPr>
          <p:spPr bwMode="auto">
            <a:xfrm>
              <a:off x="1874" y="3225"/>
              <a:ext cx="5" cy="61"/>
            </a:xfrm>
            <a:prstGeom prst="rect">
              <a:avLst/>
            </a:prstGeom>
            <a:grpFill/>
            <a:ln w="9525">
              <a:noFill/>
              <a:miter lim="800000"/>
              <a:headEnd/>
              <a:tailEnd/>
            </a:ln>
          </p:spPr>
          <p:txBody>
            <a:bodyPr/>
            <a:lstStyle/>
            <a:p>
              <a:endParaRPr lang="en-GB">
                <a:solidFill>
                  <a:srgbClr val="0070C0"/>
                </a:solidFill>
              </a:endParaRPr>
            </a:p>
          </p:txBody>
        </p:sp>
        <p:sp>
          <p:nvSpPr>
            <p:cNvPr id="19839" name="Rectangle 81"/>
            <p:cNvSpPr>
              <a:spLocks noChangeArrowheads="1"/>
            </p:cNvSpPr>
            <p:nvPr/>
          </p:nvSpPr>
          <p:spPr bwMode="auto">
            <a:xfrm>
              <a:off x="1879" y="3225"/>
              <a:ext cx="5" cy="61"/>
            </a:xfrm>
            <a:prstGeom prst="rect">
              <a:avLst/>
            </a:prstGeom>
            <a:grpFill/>
            <a:ln w="9525">
              <a:noFill/>
              <a:miter lim="800000"/>
              <a:headEnd/>
              <a:tailEnd/>
            </a:ln>
          </p:spPr>
          <p:txBody>
            <a:bodyPr/>
            <a:lstStyle/>
            <a:p>
              <a:endParaRPr lang="en-GB">
                <a:solidFill>
                  <a:srgbClr val="0070C0"/>
                </a:solidFill>
              </a:endParaRPr>
            </a:p>
          </p:txBody>
        </p:sp>
        <p:sp>
          <p:nvSpPr>
            <p:cNvPr id="19840" name="Rectangle 82"/>
            <p:cNvSpPr>
              <a:spLocks noChangeArrowheads="1"/>
            </p:cNvSpPr>
            <p:nvPr/>
          </p:nvSpPr>
          <p:spPr bwMode="auto">
            <a:xfrm>
              <a:off x="1884" y="3225"/>
              <a:ext cx="5" cy="61"/>
            </a:xfrm>
            <a:prstGeom prst="rect">
              <a:avLst/>
            </a:prstGeom>
            <a:grpFill/>
            <a:ln w="9525">
              <a:noFill/>
              <a:miter lim="800000"/>
              <a:headEnd/>
              <a:tailEnd/>
            </a:ln>
          </p:spPr>
          <p:txBody>
            <a:bodyPr/>
            <a:lstStyle/>
            <a:p>
              <a:endParaRPr lang="en-GB">
                <a:solidFill>
                  <a:srgbClr val="0070C0"/>
                </a:solidFill>
              </a:endParaRPr>
            </a:p>
          </p:txBody>
        </p:sp>
        <p:sp>
          <p:nvSpPr>
            <p:cNvPr id="19841" name="Rectangle 83"/>
            <p:cNvSpPr>
              <a:spLocks noChangeArrowheads="1"/>
            </p:cNvSpPr>
            <p:nvPr/>
          </p:nvSpPr>
          <p:spPr bwMode="auto">
            <a:xfrm>
              <a:off x="1889" y="3225"/>
              <a:ext cx="5" cy="61"/>
            </a:xfrm>
            <a:prstGeom prst="rect">
              <a:avLst/>
            </a:prstGeom>
            <a:grpFill/>
            <a:ln w="9525">
              <a:noFill/>
              <a:miter lim="800000"/>
              <a:headEnd/>
              <a:tailEnd/>
            </a:ln>
          </p:spPr>
          <p:txBody>
            <a:bodyPr/>
            <a:lstStyle/>
            <a:p>
              <a:endParaRPr lang="en-GB">
                <a:solidFill>
                  <a:srgbClr val="0070C0"/>
                </a:solidFill>
              </a:endParaRPr>
            </a:p>
          </p:txBody>
        </p:sp>
        <p:sp>
          <p:nvSpPr>
            <p:cNvPr id="19842" name="Rectangle 84"/>
            <p:cNvSpPr>
              <a:spLocks noChangeArrowheads="1"/>
            </p:cNvSpPr>
            <p:nvPr/>
          </p:nvSpPr>
          <p:spPr bwMode="auto">
            <a:xfrm>
              <a:off x="1894" y="3225"/>
              <a:ext cx="5" cy="61"/>
            </a:xfrm>
            <a:prstGeom prst="rect">
              <a:avLst/>
            </a:prstGeom>
            <a:grpFill/>
            <a:ln w="9525">
              <a:noFill/>
              <a:miter lim="800000"/>
              <a:headEnd/>
              <a:tailEnd/>
            </a:ln>
          </p:spPr>
          <p:txBody>
            <a:bodyPr/>
            <a:lstStyle/>
            <a:p>
              <a:endParaRPr lang="en-GB">
                <a:solidFill>
                  <a:srgbClr val="0070C0"/>
                </a:solidFill>
              </a:endParaRPr>
            </a:p>
          </p:txBody>
        </p:sp>
        <p:sp>
          <p:nvSpPr>
            <p:cNvPr id="19843" name="Rectangle 85"/>
            <p:cNvSpPr>
              <a:spLocks noChangeArrowheads="1"/>
            </p:cNvSpPr>
            <p:nvPr/>
          </p:nvSpPr>
          <p:spPr bwMode="auto">
            <a:xfrm>
              <a:off x="1899" y="3225"/>
              <a:ext cx="5" cy="61"/>
            </a:xfrm>
            <a:prstGeom prst="rect">
              <a:avLst/>
            </a:prstGeom>
            <a:grpFill/>
            <a:ln w="9525">
              <a:noFill/>
              <a:miter lim="800000"/>
              <a:headEnd/>
              <a:tailEnd/>
            </a:ln>
          </p:spPr>
          <p:txBody>
            <a:bodyPr/>
            <a:lstStyle/>
            <a:p>
              <a:endParaRPr lang="en-GB">
                <a:solidFill>
                  <a:srgbClr val="0070C0"/>
                </a:solidFill>
              </a:endParaRPr>
            </a:p>
          </p:txBody>
        </p:sp>
        <p:sp>
          <p:nvSpPr>
            <p:cNvPr id="19844" name="Rectangle 86"/>
            <p:cNvSpPr>
              <a:spLocks noChangeArrowheads="1"/>
            </p:cNvSpPr>
            <p:nvPr/>
          </p:nvSpPr>
          <p:spPr bwMode="auto">
            <a:xfrm>
              <a:off x="1904" y="3225"/>
              <a:ext cx="5" cy="61"/>
            </a:xfrm>
            <a:prstGeom prst="rect">
              <a:avLst/>
            </a:prstGeom>
            <a:grpFill/>
            <a:ln w="9525">
              <a:noFill/>
              <a:miter lim="800000"/>
              <a:headEnd/>
              <a:tailEnd/>
            </a:ln>
          </p:spPr>
          <p:txBody>
            <a:bodyPr/>
            <a:lstStyle/>
            <a:p>
              <a:endParaRPr lang="en-GB">
                <a:solidFill>
                  <a:srgbClr val="0070C0"/>
                </a:solidFill>
              </a:endParaRPr>
            </a:p>
          </p:txBody>
        </p:sp>
        <p:sp>
          <p:nvSpPr>
            <p:cNvPr id="19845" name="Rectangle 87"/>
            <p:cNvSpPr>
              <a:spLocks noChangeArrowheads="1"/>
            </p:cNvSpPr>
            <p:nvPr/>
          </p:nvSpPr>
          <p:spPr bwMode="auto">
            <a:xfrm>
              <a:off x="1909" y="3225"/>
              <a:ext cx="5" cy="61"/>
            </a:xfrm>
            <a:prstGeom prst="rect">
              <a:avLst/>
            </a:prstGeom>
            <a:grpFill/>
            <a:ln w="9525">
              <a:noFill/>
              <a:miter lim="800000"/>
              <a:headEnd/>
              <a:tailEnd/>
            </a:ln>
          </p:spPr>
          <p:txBody>
            <a:bodyPr/>
            <a:lstStyle/>
            <a:p>
              <a:endParaRPr lang="en-GB">
                <a:solidFill>
                  <a:srgbClr val="0070C0"/>
                </a:solidFill>
              </a:endParaRPr>
            </a:p>
          </p:txBody>
        </p:sp>
        <p:sp>
          <p:nvSpPr>
            <p:cNvPr id="19846" name="Rectangle 88"/>
            <p:cNvSpPr>
              <a:spLocks noChangeArrowheads="1"/>
            </p:cNvSpPr>
            <p:nvPr/>
          </p:nvSpPr>
          <p:spPr bwMode="auto">
            <a:xfrm>
              <a:off x="1914" y="3225"/>
              <a:ext cx="5" cy="61"/>
            </a:xfrm>
            <a:prstGeom prst="rect">
              <a:avLst/>
            </a:prstGeom>
            <a:grpFill/>
            <a:ln w="9525">
              <a:noFill/>
              <a:miter lim="800000"/>
              <a:headEnd/>
              <a:tailEnd/>
            </a:ln>
          </p:spPr>
          <p:txBody>
            <a:bodyPr/>
            <a:lstStyle/>
            <a:p>
              <a:endParaRPr lang="en-GB">
                <a:solidFill>
                  <a:srgbClr val="0070C0"/>
                </a:solidFill>
              </a:endParaRPr>
            </a:p>
          </p:txBody>
        </p:sp>
        <p:sp>
          <p:nvSpPr>
            <p:cNvPr id="19847" name="Rectangle 89"/>
            <p:cNvSpPr>
              <a:spLocks noChangeArrowheads="1"/>
            </p:cNvSpPr>
            <p:nvPr/>
          </p:nvSpPr>
          <p:spPr bwMode="auto">
            <a:xfrm>
              <a:off x="1919" y="3225"/>
              <a:ext cx="5" cy="61"/>
            </a:xfrm>
            <a:prstGeom prst="rect">
              <a:avLst/>
            </a:prstGeom>
            <a:grpFill/>
            <a:ln w="9525">
              <a:noFill/>
              <a:miter lim="800000"/>
              <a:headEnd/>
              <a:tailEnd/>
            </a:ln>
          </p:spPr>
          <p:txBody>
            <a:bodyPr/>
            <a:lstStyle/>
            <a:p>
              <a:endParaRPr lang="en-GB">
                <a:solidFill>
                  <a:srgbClr val="0070C0"/>
                </a:solidFill>
              </a:endParaRPr>
            </a:p>
          </p:txBody>
        </p:sp>
        <p:sp>
          <p:nvSpPr>
            <p:cNvPr id="19848" name="Rectangle 90"/>
            <p:cNvSpPr>
              <a:spLocks noChangeArrowheads="1"/>
            </p:cNvSpPr>
            <p:nvPr/>
          </p:nvSpPr>
          <p:spPr bwMode="auto">
            <a:xfrm>
              <a:off x="1924" y="3225"/>
              <a:ext cx="5" cy="61"/>
            </a:xfrm>
            <a:prstGeom prst="rect">
              <a:avLst/>
            </a:prstGeom>
            <a:grpFill/>
            <a:ln w="9525">
              <a:noFill/>
              <a:miter lim="800000"/>
              <a:headEnd/>
              <a:tailEnd/>
            </a:ln>
          </p:spPr>
          <p:txBody>
            <a:bodyPr/>
            <a:lstStyle/>
            <a:p>
              <a:endParaRPr lang="en-GB">
                <a:solidFill>
                  <a:srgbClr val="0070C0"/>
                </a:solidFill>
              </a:endParaRPr>
            </a:p>
          </p:txBody>
        </p:sp>
        <p:sp>
          <p:nvSpPr>
            <p:cNvPr id="19849" name="Rectangle 91"/>
            <p:cNvSpPr>
              <a:spLocks noChangeArrowheads="1"/>
            </p:cNvSpPr>
            <p:nvPr/>
          </p:nvSpPr>
          <p:spPr bwMode="auto">
            <a:xfrm>
              <a:off x="1929" y="3225"/>
              <a:ext cx="5" cy="61"/>
            </a:xfrm>
            <a:prstGeom prst="rect">
              <a:avLst/>
            </a:prstGeom>
            <a:grpFill/>
            <a:ln w="9525">
              <a:noFill/>
              <a:miter lim="800000"/>
              <a:headEnd/>
              <a:tailEnd/>
            </a:ln>
          </p:spPr>
          <p:txBody>
            <a:bodyPr/>
            <a:lstStyle/>
            <a:p>
              <a:endParaRPr lang="en-GB">
                <a:solidFill>
                  <a:srgbClr val="0070C0"/>
                </a:solidFill>
              </a:endParaRPr>
            </a:p>
          </p:txBody>
        </p:sp>
        <p:sp>
          <p:nvSpPr>
            <p:cNvPr id="19850" name="Rectangle 92"/>
            <p:cNvSpPr>
              <a:spLocks noChangeArrowheads="1"/>
            </p:cNvSpPr>
            <p:nvPr/>
          </p:nvSpPr>
          <p:spPr bwMode="auto">
            <a:xfrm>
              <a:off x="1934" y="3225"/>
              <a:ext cx="5" cy="61"/>
            </a:xfrm>
            <a:prstGeom prst="rect">
              <a:avLst/>
            </a:prstGeom>
            <a:grpFill/>
            <a:ln w="9525">
              <a:noFill/>
              <a:miter lim="800000"/>
              <a:headEnd/>
              <a:tailEnd/>
            </a:ln>
          </p:spPr>
          <p:txBody>
            <a:bodyPr/>
            <a:lstStyle/>
            <a:p>
              <a:endParaRPr lang="en-GB">
                <a:solidFill>
                  <a:srgbClr val="0070C0"/>
                </a:solidFill>
              </a:endParaRPr>
            </a:p>
          </p:txBody>
        </p:sp>
        <p:sp>
          <p:nvSpPr>
            <p:cNvPr id="19851" name="Rectangle 93"/>
            <p:cNvSpPr>
              <a:spLocks noChangeArrowheads="1"/>
            </p:cNvSpPr>
            <p:nvPr/>
          </p:nvSpPr>
          <p:spPr bwMode="auto">
            <a:xfrm>
              <a:off x="1939" y="3225"/>
              <a:ext cx="5" cy="61"/>
            </a:xfrm>
            <a:prstGeom prst="rect">
              <a:avLst/>
            </a:prstGeom>
            <a:grpFill/>
            <a:ln w="9525">
              <a:noFill/>
              <a:miter lim="800000"/>
              <a:headEnd/>
              <a:tailEnd/>
            </a:ln>
          </p:spPr>
          <p:txBody>
            <a:bodyPr/>
            <a:lstStyle/>
            <a:p>
              <a:endParaRPr lang="en-GB">
                <a:solidFill>
                  <a:srgbClr val="0070C0"/>
                </a:solidFill>
              </a:endParaRPr>
            </a:p>
          </p:txBody>
        </p:sp>
        <p:sp>
          <p:nvSpPr>
            <p:cNvPr id="19852" name="Rectangle 94"/>
            <p:cNvSpPr>
              <a:spLocks noChangeArrowheads="1"/>
            </p:cNvSpPr>
            <p:nvPr/>
          </p:nvSpPr>
          <p:spPr bwMode="auto">
            <a:xfrm>
              <a:off x="1944" y="3225"/>
              <a:ext cx="5" cy="61"/>
            </a:xfrm>
            <a:prstGeom prst="rect">
              <a:avLst/>
            </a:prstGeom>
            <a:grpFill/>
            <a:ln w="9525">
              <a:noFill/>
              <a:miter lim="800000"/>
              <a:headEnd/>
              <a:tailEnd/>
            </a:ln>
          </p:spPr>
          <p:txBody>
            <a:bodyPr/>
            <a:lstStyle/>
            <a:p>
              <a:endParaRPr lang="en-GB">
                <a:solidFill>
                  <a:srgbClr val="0070C0"/>
                </a:solidFill>
              </a:endParaRPr>
            </a:p>
          </p:txBody>
        </p:sp>
      </p:grpSp>
      <p:sp>
        <p:nvSpPr>
          <p:cNvPr id="19461" name="Rectangle 141"/>
          <p:cNvSpPr>
            <a:spLocks noChangeArrowheads="1"/>
          </p:cNvSpPr>
          <p:nvPr/>
        </p:nvSpPr>
        <p:spPr bwMode="auto">
          <a:xfrm>
            <a:off x="3910013" y="5297580"/>
            <a:ext cx="349250" cy="307975"/>
          </a:xfrm>
          <a:prstGeom prst="rect">
            <a:avLst/>
          </a:prstGeom>
          <a:noFill/>
          <a:ln w="9525">
            <a:noFill/>
            <a:miter lim="800000"/>
            <a:headEnd/>
            <a:tailEnd/>
          </a:ln>
        </p:spPr>
        <p:txBody>
          <a:bodyPr/>
          <a:lstStyle/>
          <a:p>
            <a:endParaRPr lang="en-GB">
              <a:solidFill>
                <a:srgbClr val="0070C0"/>
              </a:solidFill>
            </a:endParaRPr>
          </a:p>
        </p:txBody>
      </p:sp>
      <p:sp>
        <p:nvSpPr>
          <p:cNvPr id="19462" name="Rectangle 187"/>
          <p:cNvSpPr>
            <a:spLocks noChangeArrowheads="1"/>
          </p:cNvSpPr>
          <p:nvPr/>
        </p:nvSpPr>
        <p:spPr bwMode="auto">
          <a:xfrm>
            <a:off x="4814888" y="5138830"/>
            <a:ext cx="347662" cy="466725"/>
          </a:xfrm>
          <a:prstGeom prst="rect">
            <a:avLst/>
          </a:prstGeom>
          <a:noFill/>
          <a:ln w="9525">
            <a:noFill/>
            <a:miter lim="800000"/>
            <a:headEnd/>
            <a:tailEnd/>
          </a:ln>
        </p:spPr>
        <p:txBody>
          <a:bodyPr/>
          <a:lstStyle/>
          <a:p>
            <a:endParaRPr lang="en-GB">
              <a:solidFill>
                <a:srgbClr val="0070C0"/>
              </a:solidFill>
            </a:endParaRPr>
          </a:p>
        </p:txBody>
      </p:sp>
      <p:sp>
        <p:nvSpPr>
          <p:cNvPr id="19463" name="Rectangle 233"/>
          <p:cNvSpPr>
            <a:spLocks noChangeArrowheads="1"/>
          </p:cNvSpPr>
          <p:nvPr/>
        </p:nvSpPr>
        <p:spPr bwMode="auto">
          <a:xfrm>
            <a:off x="5718175" y="4900705"/>
            <a:ext cx="349250" cy="704850"/>
          </a:xfrm>
          <a:prstGeom prst="rect">
            <a:avLst/>
          </a:prstGeom>
          <a:noFill/>
          <a:ln w="9525">
            <a:noFill/>
            <a:miter lim="800000"/>
            <a:headEnd/>
            <a:tailEnd/>
          </a:ln>
        </p:spPr>
        <p:txBody>
          <a:bodyPr/>
          <a:lstStyle/>
          <a:p>
            <a:endParaRPr lang="en-GB">
              <a:solidFill>
                <a:srgbClr val="0070C0"/>
              </a:solidFill>
            </a:endParaRPr>
          </a:p>
        </p:txBody>
      </p:sp>
      <p:sp>
        <p:nvSpPr>
          <p:cNvPr id="19464" name="Rectangle 279"/>
          <p:cNvSpPr>
            <a:spLocks noChangeArrowheads="1"/>
          </p:cNvSpPr>
          <p:nvPr/>
        </p:nvSpPr>
        <p:spPr bwMode="auto">
          <a:xfrm>
            <a:off x="6623050" y="4567330"/>
            <a:ext cx="349250" cy="1038225"/>
          </a:xfrm>
          <a:prstGeom prst="rect">
            <a:avLst/>
          </a:prstGeom>
          <a:noFill/>
          <a:ln w="9525">
            <a:noFill/>
            <a:miter lim="800000"/>
            <a:headEnd/>
            <a:tailEnd/>
          </a:ln>
        </p:spPr>
        <p:txBody>
          <a:bodyPr/>
          <a:lstStyle/>
          <a:p>
            <a:endParaRPr lang="en-GB">
              <a:solidFill>
                <a:srgbClr val="0070C0"/>
              </a:solidFill>
            </a:endParaRPr>
          </a:p>
        </p:txBody>
      </p:sp>
      <p:grpSp>
        <p:nvGrpSpPr>
          <p:cNvPr id="3" name="Group 4"/>
          <p:cNvGrpSpPr>
            <a:grpSpLocks/>
          </p:cNvGrpSpPr>
          <p:nvPr/>
        </p:nvGrpSpPr>
        <p:grpSpPr bwMode="auto">
          <a:xfrm>
            <a:off x="2286000" y="5435692"/>
            <a:ext cx="349250" cy="184150"/>
            <a:chOff x="1160" y="3170"/>
            <a:chExt cx="220" cy="116"/>
          </a:xfrm>
          <a:solidFill>
            <a:srgbClr val="00B0F0"/>
          </a:solidFill>
        </p:grpSpPr>
        <p:sp>
          <p:nvSpPr>
            <p:cNvPr id="19765" name="Rectangle 5"/>
            <p:cNvSpPr>
              <a:spLocks noChangeArrowheads="1"/>
            </p:cNvSpPr>
            <p:nvPr/>
          </p:nvSpPr>
          <p:spPr bwMode="auto">
            <a:xfrm>
              <a:off x="1160" y="3170"/>
              <a:ext cx="5" cy="116"/>
            </a:xfrm>
            <a:prstGeom prst="rect">
              <a:avLst/>
            </a:prstGeom>
            <a:grpFill/>
            <a:ln w="9525">
              <a:noFill/>
              <a:miter lim="800000"/>
              <a:headEnd/>
              <a:tailEnd/>
            </a:ln>
          </p:spPr>
          <p:txBody>
            <a:bodyPr/>
            <a:lstStyle/>
            <a:p>
              <a:endParaRPr lang="en-GB">
                <a:solidFill>
                  <a:srgbClr val="0070C0"/>
                </a:solidFill>
              </a:endParaRPr>
            </a:p>
          </p:txBody>
        </p:sp>
        <p:sp>
          <p:nvSpPr>
            <p:cNvPr id="19766" name="Rectangle 6"/>
            <p:cNvSpPr>
              <a:spLocks noChangeArrowheads="1"/>
            </p:cNvSpPr>
            <p:nvPr/>
          </p:nvSpPr>
          <p:spPr bwMode="auto">
            <a:xfrm>
              <a:off x="1165" y="3170"/>
              <a:ext cx="5" cy="116"/>
            </a:xfrm>
            <a:prstGeom prst="rect">
              <a:avLst/>
            </a:prstGeom>
            <a:grpFill/>
            <a:ln w="9525">
              <a:noFill/>
              <a:miter lim="800000"/>
              <a:headEnd/>
              <a:tailEnd/>
            </a:ln>
          </p:spPr>
          <p:txBody>
            <a:bodyPr/>
            <a:lstStyle/>
            <a:p>
              <a:endParaRPr lang="en-GB">
                <a:solidFill>
                  <a:srgbClr val="0070C0"/>
                </a:solidFill>
              </a:endParaRPr>
            </a:p>
          </p:txBody>
        </p:sp>
        <p:sp>
          <p:nvSpPr>
            <p:cNvPr id="19767" name="Rectangle 7"/>
            <p:cNvSpPr>
              <a:spLocks noChangeArrowheads="1"/>
            </p:cNvSpPr>
            <p:nvPr/>
          </p:nvSpPr>
          <p:spPr bwMode="auto">
            <a:xfrm>
              <a:off x="1170" y="3170"/>
              <a:ext cx="5" cy="116"/>
            </a:xfrm>
            <a:prstGeom prst="rect">
              <a:avLst/>
            </a:prstGeom>
            <a:grpFill/>
            <a:ln w="9525">
              <a:noFill/>
              <a:miter lim="800000"/>
              <a:headEnd/>
              <a:tailEnd/>
            </a:ln>
          </p:spPr>
          <p:txBody>
            <a:bodyPr/>
            <a:lstStyle/>
            <a:p>
              <a:endParaRPr lang="en-GB">
                <a:solidFill>
                  <a:srgbClr val="0070C0"/>
                </a:solidFill>
              </a:endParaRPr>
            </a:p>
          </p:txBody>
        </p:sp>
        <p:sp>
          <p:nvSpPr>
            <p:cNvPr id="19768" name="Rectangle 8"/>
            <p:cNvSpPr>
              <a:spLocks noChangeArrowheads="1"/>
            </p:cNvSpPr>
            <p:nvPr/>
          </p:nvSpPr>
          <p:spPr bwMode="auto">
            <a:xfrm>
              <a:off x="1175" y="3170"/>
              <a:ext cx="5" cy="116"/>
            </a:xfrm>
            <a:prstGeom prst="rect">
              <a:avLst/>
            </a:prstGeom>
            <a:grpFill/>
            <a:ln w="9525">
              <a:noFill/>
              <a:miter lim="800000"/>
              <a:headEnd/>
              <a:tailEnd/>
            </a:ln>
          </p:spPr>
          <p:txBody>
            <a:bodyPr/>
            <a:lstStyle/>
            <a:p>
              <a:endParaRPr lang="en-GB">
                <a:solidFill>
                  <a:srgbClr val="0070C0"/>
                </a:solidFill>
              </a:endParaRPr>
            </a:p>
          </p:txBody>
        </p:sp>
        <p:sp>
          <p:nvSpPr>
            <p:cNvPr id="19769" name="Rectangle 9"/>
            <p:cNvSpPr>
              <a:spLocks noChangeArrowheads="1"/>
            </p:cNvSpPr>
            <p:nvPr/>
          </p:nvSpPr>
          <p:spPr bwMode="auto">
            <a:xfrm>
              <a:off x="1180" y="3170"/>
              <a:ext cx="5" cy="116"/>
            </a:xfrm>
            <a:prstGeom prst="rect">
              <a:avLst/>
            </a:prstGeom>
            <a:grpFill/>
            <a:ln w="9525">
              <a:noFill/>
              <a:miter lim="800000"/>
              <a:headEnd/>
              <a:tailEnd/>
            </a:ln>
          </p:spPr>
          <p:txBody>
            <a:bodyPr/>
            <a:lstStyle/>
            <a:p>
              <a:endParaRPr lang="en-GB">
                <a:solidFill>
                  <a:srgbClr val="0070C0"/>
                </a:solidFill>
              </a:endParaRPr>
            </a:p>
          </p:txBody>
        </p:sp>
        <p:sp>
          <p:nvSpPr>
            <p:cNvPr id="19770" name="Rectangle 10"/>
            <p:cNvSpPr>
              <a:spLocks noChangeArrowheads="1"/>
            </p:cNvSpPr>
            <p:nvPr/>
          </p:nvSpPr>
          <p:spPr bwMode="auto">
            <a:xfrm>
              <a:off x="1185" y="3170"/>
              <a:ext cx="5" cy="116"/>
            </a:xfrm>
            <a:prstGeom prst="rect">
              <a:avLst/>
            </a:prstGeom>
            <a:grpFill/>
            <a:ln w="9525">
              <a:noFill/>
              <a:miter lim="800000"/>
              <a:headEnd/>
              <a:tailEnd/>
            </a:ln>
          </p:spPr>
          <p:txBody>
            <a:bodyPr/>
            <a:lstStyle/>
            <a:p>
              <a:endParaRPr lang="en-GB">
                <a:solidFill>
                  <a:srgbClr val="0070C0"/>
                </a:solidFill>
              </a:endParaRPr>
            </a:p>
          </p:txBody>
        </p:sp>
        <p:sp>
          <p:nvSpPr>
            <p:cNvPr id="19771" name="Rectangle 11"/>
            <p:cNvSpPr>
              <a:spLocks noChangeArrowheads="1"/>
            </p:cNvSpPr>
            <p:nvPr/>
          </p:nvSpPr>
          <p:spPr bwMode="auto">
            <a:xfrm>
              <a:off x="1190" y="3170"/>
              <a:ext cx="5" cy="116"/>
            </a:xfrm>
            <a:prstGeom prst="rect">
              <a:avLst/>
            </a:prstGeom>
            <a:grpFill/>
            <a:ln w="9525">
              <a:noFill/>
              <a:miter lim="800000"/>
              <a:headEnd/>
              <a:tailEnd/>
            </a:ln>
          </p:spPr>
          <p:txBody>
            <a:bodyPr/>
            <a:lstStyle/>
            <a:p>
              <a:endParaRPr lang="en-GB">
                <a:solidFill>
                  <a:srgbClr val="0070C0"/>
                </a:solidFill>
              </a:endParaRPr>
            </a:p>
          </p:txBody>
        </p:sp>
        <p:sp>
          <p:nvSpPr>
            <p:cNvPr id="19772" name="Rectangle 12"/>
            <p:cNvSpPr>
              <a:spLocks noChangeArrowheads="1"/>
            </p:cNvSpPr>
            <p:nvPr/>
          </p:nvSpPr>
          <p:spPr bwMode="auto">
            <a:xfrm>
              <a:off x="1195" y="3170"/>
              <a:ext cx="5" cy="116"/>
            </a:xfrm>
            <a:prstGeom prst="rect">
              <a:avLst/>
            </a:prstGeom>
            <a:grpFill/>
            <a:ln w="9525">
              <a:noFill/>
              <a:miter lim="800000"/>
              <a:headEnd/>
              <a:tailEnd/>
            </a:ln>
          </p:spPr>
          <p:txBody>
            <a:bodyPr/>
            <a:lstStyle/>
            <a:p>
              <a:endParaRPr lang="en-GB">
                <a:solidFill>
                  <a:srgbClr val="0070C0"/>
                </a:solidFill>
              </a:endParaRPr>
            </a:p>
          </p:txBody>
        </p:sp>
        <p:sp>
          <p:nvSpPr>
            <p:cNvPr id="19773" name="Rectangle 13"/>
            <p:cNvSpPr>
              <a:spLocks noChangeArrowheads="1"/>
            </p:cNvSpPr>
            <p:nvPr/>
          </p:nvSpPr>
          <p:spPr bwMode="auto">
            <a:xfrm>
              <a:off x="1200" y="3170"/>
              <a:ext cx="5" cy="116"/>
            </a:xfrm>
            <a:prstGeom prst="rect">
              <a:avLst/>
            </a:prstGeom>
            <a:grpFill/>
            <a:ln w="9525">
              <a:noFill/>
              <a:miter lim="800000"/>
              <a:headEnd/>
              <a:tailEnd/>
            </a:ln>
          </p:spPr>
          <p:txBody>
            <a:bodyPr/>
            <a:lstStyle/>
            <a:p>
              <a:endParaRPr lang="en-GB">
                <a:solidFill>
                  <a:srgbClr val="0070C0"/>
                </a:solidFill>
              </a:endParaRPr>
            </a:p>
          </p:txBody>
        </p:sp>
        <p:sp>
          <p:nvSpPr>
            <p:cNvPr id="19774" name="Rectangle 14"/>
            <p:cNvSpPr>
              <a:spLocks noChangeArrowheads="1"/>
            </p:cNvSpPr>
            <p:nvPr/>
          </p:nvSpPr>
          <p:spPr bwMode="auto">
            <a:xfrm>
              <a:off x="1205" y="3170"/>
              <a:ext cx="5" cy="116"/>
            </a:xfrm>
            <a:prstGeom prst="rect">
              <a:avLst/>
            </a:prstGeom>
            <a:grpFill/>
            <a:ln w="9525">
              <a:noFill/>
              <a:miter lim="800000"/>
              <a:headEnd/>
              <a:tailEnd/>
            </a:ln>
          </p:spPr>
          <p:txBody>
            <a:bodyPr/>
            <a:lstStyle/>
            <a:p>
              <a:endParaRPr lang="en-GB">
                <a:solidFill>
                  <a:srgbClr val="0070C0"/>
                </a:solidFill>
              </a:endParaRPr>
            </a:p>
          </p:txBody>
        </p:sp>
        <p:sp>
          <p:nvSpPr>
            <p:cNvPr id="19775" name="Rectangle 15"/>
            <p:cNvSpPr>
              <a:spLocks noChangeArrowheads="1"/>
            </p:cNvSpPr>
            <p:nvPr/>
          </p:nvSpPr>
          <p:spPr bwMode="auto">
            <a:xfrm>
              <a:off x="1210" y="3170"/>
              <a:ext cx="5" cy="116"/>
            </a:xfrm>
            <a:prstGeom prst="rect">
              <a:avLst/>
            </a:prstGeom>
            <a:grpFill/>
            <a:ln w="9525">
              <a:noFill/>
              <a:miter lim="800000"/>
              <a:headEnd/>
              <a:tailEnd/>
            </a:ln>
          </p:spPr>
          <p:txBody>
            <a:bodyPr/>
            <a:lstStyle/>
            <a:p>
              <a:endParaRPr lang="en-GB">
                <a:solidFill>
                  <a:srgbClr val="0070C0"/>
                </a:solidFill>
              </a:endParaRPr>
            </a:p>
          </p:txBody>
        </p:sp>
        <p:sp>
          <p:nvSpPr>
            <p:cNvPr id="19776" name="Rectangle 16"/>
            <p:cNvSpPr>
              <a:spLocks noChangeArrowheads="1"/>
            </p:cNvSpPr>
            <p:nvPr/>
          </p:nvSpPr>
          <p:spPr bwMode="auto">
            <a:xfrm>
              <a:off x="1215" y="3170"/>
              <a:ext cx="5" cy="116"/>
            </a:xfrm>
            <a:prstGeom prst="rect">
              <a:avLst/>
            </a:prstGeom>
            <a:grpFill/>
            <a:ln w="9525">
              <a:noFill/>
              <a:miter lim="800000"/>
              <a:headEnd/>
              <a:tailEnd/>
            </a:ln>
          </p:spPr>
          <p:txBody>
            <a:bodyPr/>
            <a:lstStyle/>
            <a:p>
              <a:endParaRPr lang="en-GB">
                <a:solidFill>
                  <a:srgbClr val="0070C0"/>
                </a:solidFill>
              </a:endParaRPr>
            </a:p>
          </p:txBody>
        </p:sp>
        <p:sp>
          <p:nvSpPr>
            <p:cNvPr id="19777" name="Rectangle 17"/>
            <p:cNvSpPr>
              <a:spLocks noChangeArrowheads="1"/>
            </p:cNvSpPr>
            <p:nvPr/>
          </p:nvSpPr>
          <p:spPr bwMode="auto">
            <a:xfrm>
              <a:off x="1220" y="3170"/>
              <a:ext cx="5" cy="116"/>
            </a:xfrm>
            <a:prstGeom prst="rect">
              <a:avLst/>
            </a:prstGeom>
            <a:grpFill/>
            <a:ln w="9525">
              <a:noFill/>
              <a:miter lim="800000"/>
              <a:headEnd/>
              <a:tailEnd/>
            </a:ln>
          </p:spPr>
          <p:txBody>
            <a:bodyPr/>
            <a:lstStyle/>
            <a:p>
              <a:endParaRPr lang="en-GB">
                <a:solidFill>
                  <a:srgbClr val="0070C0"/>
                </a:solidFill>
              </a:endParaRPr>
            </a:p>
          </p:txBody>
        </p:sp>
        <p:sp>
          <p:nvSpPr>
            <p:cNvPr id="19778" name="Rectangle 18"/>
            <p:cNvSpPr>
              <a:spLocks noChangeArrowheads="1"/>
            </p:cNvSpPr>
            <p:nvPr/>
          </p:nvSpPr>
          <p:spPr bwMode="auto">
            <a:xfrm>
              <a:off x="1225" y="3170"/>
              <a:ext cx="5" cy="116"/>
            </a:xfrm>
            <a:prstGeom prst="rect">
              <a:avLst/>
            </a:prstGeom>
            <a:grpFill/>
            <a:ln w="9525">
              <a:noFill/>
              <a:miter lim="800000"/>
              <a:headEnd/>
              <a:tailEnd/>
            </a:ln>
          </p:spPr>
          <p:txBody>
            <a:bodyPr/>
            <a:lstStyle/>
            <a:p>
              <a:endParaRPr lang="en-GB">
                <a:solidFill>
                  <a:srgbClr val="0070C0"/>
                </a:solidFill>
              </a:endParaRPr>
            </a:p>
          </p:txBody>
        </p:sp>
        <p:sp>
          <p:nvSpPr>
            <p:cNvPr id="19779" name="Rectangle 19"/>
            <p:cNvSpPr>
              <a:spLocks noChangeArrowheads="1"/>
            </p:cNvSpPr>
            <p:nvPr/>
          </p:nvSpPr>
          <p:spPr bwMode="auto">
            <a:xfrm>
              <a:off x="1230" y="3170"/>
              <a:ext cx="5" cy="116"/>
            </a:xfrm>
            <a:prstGeom prst="rect">
              <a:avLst/>
            </a:prstGeom>
            <a:grpFill/>
            <a:ln w="9525">
              <a:noFill/>
              <a:miter lim="800000"/>
              <a:headEnd/>
              <a:tailEnd/>
            </a:ln>
          </p:spPr>
          <p:txBody>
            <a:bodyPr/>
            <a:lstStyle/>
            <a:p>
              <a:endParaRPr lang="en-GB">
                <a:solidFill>
                  <a:srgbClr val="0070C0"/>
                </a:solidFill>
              </a:endParaRPr>
            </a:p>
          </p:txBody>
        </p:sp>
        <p:sp>
          <p:nvSpPr>
            <p:cNvPr id="19780" name="Rectangle 20"/>
            <p:cNvSpPr>
              <a:spLocks noChangeArrowheads="1"/>
            </p:cNvSpPr>
            <p:nvPr/>
          </p:nvSpPr>
          <p:spPr bwMode="auto">
            <a:xfrm>
              <a:off x="1235" y="3170"/>
              <a:ext cx="5" cy="116"/>
            </a:xfrm>
            <a:prstGeom prst="rect">
              <a:avLst/>
            </a:prstGeom>
            <a:grpFill/>
            <a:ln w="9525">
              <a:noFill/>
              <a:miter lim="800000"/>
              <a:headEnd/>
              <a:tailEnd/>
            </a:ln>
          </p:spPr>
          <p:txBody>
            <a:bodyPr/>
            <a:lstStyle/>
            <a:p>
              <a:endParaRPr lang="en-GB">
                <a:solidFill>
                  <a:srgbClr val="0070C0"/>
                </a:solidFill>
              </a:endParaRPr>
            </a:p>
          </p:txBody>
        </p:sp>
        <p:sp>
          <p:nvSpPr>
            <p:cNvPr id="19781" name="Rectangle 21"/>
            <p:cNvSpPr>
              <a:spLocks noChangeArrowheads="1"/>
            </p:cNvSpPr>
            <p:nvPr/>
          </p:nvSpPr>
          <p:spPr bwMode="auto">
            <a:xfrm>
              <a:off x="1240" y="3170"/>
              <a:ext cx="5" cy="116"/>
            </a:xfrm>
            <a:prstGeom prst="rect">
              <a:avLst/>
            </a:prstGeom>
            <a:grpFill/>
            <a:ln w="9525">
              <a:noFill/>
              <a:miter lim="800000"/>
              <a:headEnd/>
              <a:tailEnd/>
            </a:ln>
          </p:spPr>
          <p:txBody>
            <a:bodyPr/>
            <a:lstStyle/>
            <a:p>
              <a:endParaRPr lang="en-GB">
                <a:solidFill>
                  <a:srgbClr val="0070C0"/>
                </a:solidFill>
              </a:endParaRPr>
            </a:p>
          </p:txBody>
        </p:sp>
        <p:sp>
          <p:nvSpPr>
            <p:cNvPr id="19782" name="Rectangle 22"/>
            <p:cNvSpPr>
              <a:spLocks noChangeArrowheads="1"/>
            </p:cNvSpPr>
            <p:nvPr/>
          </p:nvSpPr>
          <p:spPr bwMode="auto">
            <a:xfrm>
              <a:off x="1245" y="3170"/>
              <a:ext cx="5" cy="116"/>
            </a:xfrm>
            <a:prstGeom prst="rect">
              <a:avLst/>
            </a:prstGeom>
            <a:grpFill/>
            <a:ln w="9525">
              <a:noFill/>
              <a:miter lim="800000"/>
              <a:headEnd/>
              <a:tailEnd/>
            </a:ln>
          </p:spPr>
          <p:txBody>
            <a:bodyPr/>
            <a:lstStyle/>
            <a:p>
              <a:endParaRPr lang="en-GB">
                <a:solidFill>
                  <a:srgbClr val="0070C0"/>
                </a:solidFill>
              </a:endParaRPr>
            </a:p>
          </p:txBody>
        </p:sp>
        <p:sp>
          <p:nvSpPr>
            <p:cNvPr id="19783" name="Rectangle 23"/>
            <p:cNvSpPr>
              <a:spLocks noChangeArrowheads="1"/>
            </p:cNvSpPr>
            <p:nvPr/>
          </p:nvSpPr>
          <p:spPr bwMode="auto">
            <a:xfrm>
              <a:off x="1250" y="3170"/>
              <a:ext cx="5" cy="116"/>
            </a:xfrm>
            <a:prstGeom prst="rect">
              <a:avLst/>
            </a:prstGeom>
            <a:grpFill/>
            <a:ln w="9525">
              <a:noFill/>
              <a:miter lim="800000"/>
              <a:headEnd/>
              <a:tailEnd/>
            </a:ln>
          </p:spPr>
          <p:txBody>
            <a:bodyPr/>
            <a:lstStyle/>
            <a:p>
              <a:endParaRPr lang="en-GB">
                <a:solidFill>
                  <a:srgbClr val="0070C0"/>
                </a:solidFill>
              </a:endParaRPr>
            </a:p>
          </p:txBody>
        </p:sp>
        <p:sp>
          <p:nvSpPr>
            <p:cNvPr id="19784" name="Rectangle 24"/>
            <p:cNvSpPr>
              <a:spLocks noChangeArrowheads="1"/>
            </p:cNvSpPr>
            <p:nvPr/>
          </p:nvSpPr>
          <p:spPr bwMode="auto">
            <a:xfrm>
              <a:off x="1255" y="3170"/>
              <a:ext cx="5" cy="116"/>
            </a:xfrm>
            <a:prstGeom prst="rect">
              <a:avLst/>
            </a:prstGeom>
            <a:grpFill/>
            <a:ln w="9525">
              <a:noFill/>
              <a:miter lim="800000"/>
              <a:headEnd/>
              <a:tailEnd/>
            </a:ln>
          </p:spPr>
          <p:txBody>
            <a:bodyPr/>
            <a:lstStyle/>
            <a:p>
              <a:endParaRPr lang="en-GB">
                <a:solidFill>
                  <a:srgbClr val="0070C0"/>
                </a:solidFill>
              </a:endParaRPr>
            </a:p>
          </p:txBody>
        </p:sp>
        <p:sp>
          <p:nvSpPr>
            <p:cNvPr id="19785" name="Rectangle 25"/>
            <p:cNvSpPr>
              <a:spLocks noChangeArrowheads="1"/>
            </p:cNvSpPr>
            <p:nvPr/>
          </p:nvSpPr>
          <p:spPr bwMode="auto">
            <a:xfrm>
              <a:off x="1260" y="3170"/>
              <a:ext cx="5" cy="116"/>
            </a:xfrm>
            <a:prstGeom prst="rect">
              <a:avLst/>
            </a:prstGeom>
            <a:grpFill/>
            <a:ln w="9525">
              <a:noFill/>
              <a:miter lim="800000"/>
              <a:headEnd/>
              <a:tailEnd/>
            </a:ln>
          </p:spPr>
          <p:txBody>
            <a:bodyPr/>
            <a:lstStyle/>
            <a:p>
              <a:endParaRPr lang="en-GB">
                <a:solidFill>
                  <a:srgbClr val="0070C0"/>
                </a:solidFill>
              </a:endParaRPr>
            </a:p>
          </p:txBody>
        </p:sp>
        <p:sp>
          <p:nvSpPr>
            <p:cNvPr id="19786" name="Rectangle 26"/>
            <p:cNvSpPr>
              <a:spLocks noChangeArrowheads="1"/>
            </p:cNvSpPr>
            <p:nvPr/>
          </p:nvSpPr>
          <p:spPr bwMode="auto">
            <a:xfrm>
              <a:off x="1265" y="3170"/>
              <a:ext cx="5" cy="116"/>
            </a:xfrm>
            <a:prstGeom prst="rect">
              <a:avLst/>
            </a:prstGeom>
            <a:grpFill/>
            <a:ln w="9525">
              <a:noFill/>
              <a:miter lim="800000"/>
              <a:headEnd/>
              <a:tailEnd/>
            </a:ln>
          </p:spPr>
          <p:txBody>
            <a:bodyPr/>
            <a:lstStyle/>
            <a:p>
              <a:endParaRPr lang="en-GB">
                <a:solidFill>
                  <a:srgbClr val="0070C0"/>
                </a:solidFill>
              </a:endParaRPr>
            </a:p>
          </p:txBody>
        </p:sp>
        <p:sp>
          <p:nvSpPr>
            <p:cNvPr id="19787" name="Rectangle 27"/>
            <p:cNvSpPr>
              <a:spLocks noChangeArrowheads="1"/>
            </p:cNvSpPr>
            <p:nvPr/>
          </p:nvSpPr>
          <p:spPr bwMode="auto">
            <a:xfrm>
              <a:off x="1270" y="3170"/>
              <a:ext cx="5" cy="116"/>
            </a:xfrm>
            <a:prstGeom prst="rect">
              <a:avLst/>
            </a:prstGeom>
            <a:grpFill/>
            <a:ln w="9525">
              <a:noFill/>
              <a:miter lim="800000"/>
              <a:headEnd/>
              <a:tailEnd/>
            </a:ln>
          </p:spPr>
          <p:txBody>
            <a:bodyPr/>
            <a:lstStyle/>
            <a:p>
              <a:endParaRPr lang="en-GB">
                <a:solidFill>
                  <a:srgbClr val="0070C0"/>
                </a:solidFill>
              </a:endParaRPr>
            </a:p>
          </p:txBody>
        </p:sp>
        <p:sp>
          <p:nvSpPr>
            <p:cNvPr id="19788" name="Rectangle 28"/>
            <p:cNvSpPr>
              <a:spLocks noChangeArrowheads="1"/>
            </p:cNvSpPr>
            <p:nvPr/>
          </p:nvSpPr>
          <p:spPr bwMode="auto">
            <a:xfrm>
              <a:off x="1275" y="3170"/>
              <a:ext cx="5" cy="116"/>
            </a:xfrm>
            <a:prstGeom prst="rect">
              <a:avLst/>
            </a:prstGeom>
            <a:grpFill/>
            <a:ln w="9525">
              <a:noFill/>
              <a:miter lim="800000"/>
              <a:headEnd/>
              <a:tailEnd/>
            </a:ln>
          </p:spPr>
          <p:txBody>
            <a:bodyPr/>
            <a:lstStyle/>
            <a:p>
              <a:endParaRPr lang="en-GB">
                <a:solidFill>
                  <a:srgbClr val="0070C0"/>
                </a:solidFill>
              </a:endParaRPr>
            </a:p>
          </p:txBody>
        </p:sp>
        <p:sp>
          <p:nvSpPr>
            <p:cNvPr id="19789" name="Rectangle 29"/>
            <p:cNvSpPr>
              <a:spLocks noChangeArrowheads="1"/>
            </p:cNvSpPr>
            <p:nvPr/>
          </p:nvSpPr>
          <p:spPr bwMode="auto">
            <a:xfrm>
              <a:off x="1280" y="3170"/>
              <a:ext cx="5" cy="116"/>
            </a:xfrm>
            <a:prstGeom prst="rect">
              <a:avLst/>
            </a:prstGeom>
            <a:grpFill/>
            <a:ln w="9525">
              <a:noFill/>
              <a:miter lim="800000"/>
              <a:headEnd/>
              <a:tailEnd/>
            </a:ln>
          </p:spPr>
          <p:txBody>
            <a:bodyPr/>
            <a:lstStyle/>
            <a:p>
              <a:endParaRPr lang="en-GB">
                <a:solidFill>
                  <a:srgbClr val="0070C0"/>
                </a:solidFill>
              </a:endParaRPr>
            </a:p>
          </p:txBody>
        </p:sp>
        <p:sp>
          <p:nvSpPr>
            <p:cNvPr id="19790" name="Rectangle 30"/>
            <p:cNvSpPr>
              <a:spLocks noChangeArrowheads="1"/>
            </p:cNvSpPr>
            <p:nvPr/>
          </p:nvSpPr>
          <p:spPr bwMode="auto">
            <a:xfrm>
              <a:off x="1285" y="3170"/>
              <a:ext cx="5" cy="116"/>
            </a:xfrm>
            <a:prstGeom prst="rect">
              <a:avLst/>
            </a:prstGeom>
            <a:grpFill/>
            <a:ln w="9525">
              <a:noFill/>
              <a:miter lim="800000"/>
              <a:headEnd/>
              <a:tailEnd/>
            </a:ln>
          </p:spPr>
          <p:txBody>
            <a:bodyPr/>
            <a:lstStyle/>
            <a:p>
              <a:endParaRPr lang="en-GB">
                <a:solidFill>
                  <a:srgbClr val="0070C0"/>
                </a:solidFill>
              </a:endParaRPr>
            </a:p>
          </p:txBody>
        </p:sp>
        <p:sp>
          <p:nvSpPr>
            <p:cNvPr id="19791" name="Rectangle 31"/>
            <p:cNvSpPr>
              <a:spLocks noChangeArrowheads="1"/>
            </p:cNvSpPr>
            <p:nvPr/>
          </p:nvSpPr>
          <p:spPr bwMode="auto">
            <a:xfrm>
              <a:off x="1290" y="3170"/>
              <a:ext cx="5" cy="116"/>
            </a:xfrm>
            <a:prstGeom prst="rect">
              <a:avLst/>
            </a:prstGeom>
            <a:grpFill/>
            <a:ln w="9525">
              <a:noFill/>
              <a:miter lim="800000"/>
              <a:headEnd/>
              <a:tailEnd/>
            </a:ln>
          </p:spPr>
          <p:txBody>
            <a:bodyPr/>
            <a:lstStyle/>
            <a:p>
              <a:endParaRPr lang="en-GB">
                <a:solidFill>
                  <a:srgbClr val="0070C0"/>
                </a:solidFill>
              </a:endParaRPr>
            </a:p>
          </p:txBody>
        </p:sp>
        <p:sp>
          <p:nvSpPr>
            <p:cNvPr id="19792" name="Rectangle 32"/>
            <p:cNvSpPr>
              <a:spLocks noChangeArrowheads="1"/>
            </p:cNvSpPr>
            <p:nvPr/>
          </p:nvSpPr>
          <p:spPr bwMode="auto">
            <a:xfrm>
              <a:off x="1295" y="3170"/>
              <a:ext cx="5" cy="116"/>
            </a:xfrm>
            <a:prstGeom prst="rect">
              <a:avLst/>
            </a:prstGeom>
            <a:grpFill/>
            <a:ln w="9525">
              <a:noFill/>
              <a:miter lim="800000"/>
              <a:headEnd/>
              <a:tailEnd/>
            </a:ln>
          </p:spPr>
          <p:txBody>
            <a:bodyPr/>
            <a:lstStyle/>
            <a:p>
              <a:endParaRPr lang="en-GB">
                <a:solidFill>
                  <a:srgbClr val="0070C0"/>
                </a:solidFill>
              </a:endParaRPr>
            </a:p>
          </p:txBody>
        </p:sp>
        <p:sp>
          <p:nvSpPr>
            <p:cNvPr id="19793" name="Rectangle 33"/>
            <p:cNvSpPr>
              <a:spLocks noChangeArrowheads="1"/>
            </p:cNvSpPr>
            <p:nvPr/>
          </p:nvSpPr>
          <p:spPr bwMode="auto">
            <a:xfrm>
              <a:off x="1300" y="3170"/>
              <a:ext cx="5" cy="116"/>
            </a:xfrm>
            <a:prstGeom prst="rect">
              <a:avLst/>
            </a:prstGeom>
            <a:grpFill/>
            <a:ln w="9525">
              <a:noFill/>
              <a:miter lim="800000"/>
              <a:headEnd/>
              <a:tailEnd/>
            </a:ln>
          </p:spPr>
          <p:txBody>
            <a:bodyPr/>
            <a:lstStyle/>
            <a:p>
              <a:endParaRPr lang="en-GB">
                <a:solidFill>
                  <a:srgbClr val="0070C0"/>
                </a:solidFill>
              </a:endParaRPr>
            </a:p>
          </p:txBody>
        </p:sp>
        <p:sp>
          <p:nvSpPr>
            <p:cNvPr id="19794" name="Rectangle 34"/>
            <p:cNvSpPr>
              <a:spLocks noChangeArrowheads="1"/>
            </p:cNvSpPr>
            <p:nvPr/>
          </p:nvSpPr>
          <p:spPr bwMode="auto">
            <a:xfrm>
              <a:off x="1305" y="3170"/>
              <a:ext cx="5" cy="116"/>
            </a:xfrm>
            <a:prstGeom prst="rect">
              <a:avLst/>
            </a:prstGeom>
            <a:grpFill/>
            <a:ln w="9525">
              <a:noFill/>
              <a:miter lim="800000"/>
              <a:headEnd/>
              <a:tailEnd/>
            </a:ln>
          </p:spPr>
          <p:txBody>
            <a:bodyPr/>
            <a:lstStyle/>
            <a:p>
              <a:endParaRPr lang="en-GB">
                <a:solidFill>
                  <a:srgbClr val="0070C0"/>
                </a:solidFill>
              </a:endParaRPr>
            </a:p>
          </p:txBody>
        </p:sp>
        <p:sp>
          <p:nvSpPr>
            <p:cNvPr id="19795" name="Rectangle 35"/>
            <p:cNvSpPr>
              <a:spLocks noChangeArrowheads="1"/>
            </p:cNvSpPr>
            <p:nvPr/>
          </p:nvSpPr>
          <p:spPr bwMode="auto">
            <a:xfrm>
              <a:off x="1310" y="3170"/>
              <a:ext cx="5" cy="116"/>
            </a:xfrm>
            <a:prstGeom prst="rect">
              <a:avLst/>
            </a:prstGeom>
            <a:grpFill/>
            <a:ln w="9525">
              <a:noFill/>
              <a:miter lim="800000"/>
              <a:headEnd/>
              <a:tailEnd/>
            </a:ln>
          </p:spPr>
          <p:txBody>
            <a:bodyPr/>
            <a:lstStyle/>
            <a:p>
              <a:endParaRPr lang="en-GB">
                <a:solidFill>
                  <a:srgbClr val="0070C0"/>
                </a:solidFill>
              </a:endParaRPr>
            </a:p>
          </p:txBody>
        </p:sp>
        <p:sp>
          <p:nvSpPr>
            <p:cNvPr id="19796" name="Rectangle 36"/>
            <p:cNvSpPr>
              <a:spLocks noChangeArrowheads="1"/>
            </p:cNvSpPr>
            <p:nvPr/>
          </p:nvSpPr>
          <p:spPr bwMode="auto">
            <a:xfrm>
              <a:off x="1315" y="3170"/>
              <a:ext cx="5" cy="116"/>
            </a:xfrm>
            <a:prstGeom prst="rect">
              <a:avLst/>
            </a:prstGeom>
            <a:grpFill/>
            <a:ln w="9525">
              <a:noFill/>
              <a:miter lim="800000"/>
              <a:headEnd/>
              <a:tailEnd/>
            </a:ln>
          </p:spPr>
          <p:txBody>
            <a:bodyPr/>
            <a:lstStyle/>
            <a:p>
              <a:endParaRPr lang="en-GB">
                <a:solidFill>
                  <a:srgbClr val="0070C0"/>
                </a:solidFill>
              </a:endParaRPr>
            </a:p>
          </p:txBody>
        </p:sp>
        <p:sp>
          <p:nvSpPr>
            <p:cNvPr id="19797" name="Rectangle 37"/>
            <p:cNvSpPr>
              <a:spLocks noChangeArrowheads="1"/>
            </p:cNvSpPr>
            <p:nvPr/>
          </p:nvSpPr>
          <p:spPr bwMode="auto">
            <a:xfrm>
              <a:off x="1320" y="3170"/>
              <a:ext cx="5" cy="116"/>
            </a:xfrm>
            <a:prstGeom prst="rect">
              <a:avLst/>
            </a:prstGeom>
            <a:grpFill/>
            <a:ln w="9525">
              <a:noFill/>
              <a:miter lim="800000"/>
              <a:headEnd/>
              <a:tailEnd/>
            </a:ln>
          </p:spPr>
          <p:txBody>
            <a:bodyPr/>
            <a:lstStyle/>
            <a:p>
              <a:endParaRPr lang="en-GB">
                <a:solidFill>
                  <a:srgbClr val="0070C0"/>
                </a:solidFill>
              </a:endParaRPr>
            </a:p>
          </p:txBody>
        </p:sp>
        <p:sp>
          <p:nvSpPr>
            <p:cNvPr id="19798" name="Rectangle 38"/>
            <p:cNvSpPr>
              <a:spLocks noChangeArrowheads="1"/>
            </p:cNvSpPr>
            <p:nvPr/>
          </p:nvSpPr>
          <p:spPr bwMode="auto">
            <a:xfrm>
              <a:off x="1325" y="3170"/>
              <a:ext cx="5" cy="116"/>
            </a:xfrm>
            <a:prstGeom prst="rect">
              <a:avLst/>
            </a:prstGeom>
            <a:grpFill/>
            <a:ln w="9525">
              <a:noFill/>
              <a:miter lim="800000"/>
              <a:headEnd/>
              <a:tailEnd/>
            </a:ln>
          </p:spPr>
          <p:txBody>
            <a:bodyPr/>
            <a:lstStyle/>
            <a:p>
              <a:endParaRPr lang="en-GB">
                <a:solidFill>
                  <a:srgbClr val="0070C0"/>
                </a:solidFill>
              </a:endParaRPr>
            </a:p>
          </p:txBody>
        </p:sp>
        <p:sp>
          <p:nvSpPr>
            <p:cNvPr id="19799" name="Rectangle 39"/>
            <p:cNvSpPr>
              <a:spLocks noChangeArrowheads="1"/>
            </p:cNvSpPr>
            <p:nvPr/>
          </p:nvSpPr>
          <p:spPr bwMode="auto">
            <a:xfrm>
              <a:off x="1330" y="3170"/>
              <a:ext cx="5" cy="116"/>
            </a:xfrm>
            <a:prstGeom prst="rect">
              <a:avLst/>
            </a:prstGeom>
            <a:grpFill/>
            <a:ln w="9525">
              <a:noFill/>
              <a:miter lim="800000"/>
              <a:headEnd/>
              <a:tailEnd/>
            </a:ln>
          </p:spPr>
          <p:txBody>
            <a:bodyPr/>
            <a:lstStyle/>
            <a:p>
              <a:endParaRPr lang="en-GB">
                <a:solidFill>
                  <a:srgbClr val="0070C0"/>
                </a:solidFill>
              </a:endParaRPr>
            </a:p>
          </p:txBody>
        </p:sp>
        <p:sp>
          <p:nvSpPr>
            <p:cNvPr id="19800" name="Rectangle 40"/>
            <p:cNvSpPr>
              <a:spLocks noChangeArrowheads="1"/>
            </p:cNvSpPr>
            <p:nvPr/>
          </p:nvSpPr>
          <p:spPr bwMode="auto">
            <a:xfrm>
              <a:off x="1335" y="3170"/>
              <a:ext cx="5" cy="116"/>
            </a:xfrm>
            <a:prstGeom prst="rect">
              <a:avLst/>
            </a:prstGeom>
            <a:grpFill/>
            <a:ln w="9525">
              <a:noFill/>
              <a:miter lim="800000"/>
              <a:headEnd/>
              <a:tailEnd/>
            </a:ln>
          </p:spPr>
          <p:txBody>
            <a:bodyPr/>
            <a:lstStyle/>
            <a:p>
              <a:endParaRPr lang="en-GB">
                <a:solidFill>
                  <a:srgbClr val="0070C0"/>
                </a:solidFill>
              </a:endParaRPr>
            </a:p>
          </p:txBody>
        </p:sp>
        <p:sp>
          <p:nvSpPr>
            <p:cNvPr id="19801" name="Rectangle 41"/>
            <p:cNvSpPr>
              <a:spLocks noChangeArrowheads="1"/>
            </p:cNvSpPr>
            <p:nvPr/>
          </p:nvSpPr>
          <p:spPr bwMode="auto">
            <a:xfrm>
              <a:off x="1340" y="3170"/>
              <a:ext cx="5" cy="116"/>
            </a:xfrm>
            <a:prstGeom prst="rect">
              <a:avLst/>
            </a:prstGeom>
            <a:grpFill/>
            <a:ln w="9525">
              <a:noFill/>
              <a:miter lim="800000"/>
              <a:headEnd/>
              <a:tailEnd/>
            </a:ln>
          </p:spPr>
          <p:txBody>
            <a:bodyPr/>
            <a:lstStyle/>
            <a:p>
              <a:endParaRPr lang="en-GB">
                <a:solidFill>
                  <a:srgbClr val="0070C0"/>
                </a:solidFill>
              </a:endParaRPr>
            </a:p>
          </p:txBody>
        </p:sp>
        <p:sp>
          <p:nvSpPr>
            <p:cNvPr id="19802" name="Rectangle 42"/>
            <p:cNvSpPr>
              <a:spLocks noChangeArrowheads="1"/>
            </p:cNvSpPr>
            <p:nvPr/>
          </p:nvSpPr>
          <p:spPr bwMode="auto">
            <a:xfrm>
              <a:off x="1345" y="3170"/>
              <a:ext cx="5" cy="116"/>
            </a:xfrm>
            <a:prstGeom prst="rect">
              <a:avLst/>
            </a:prstGeom>
            <a:grpFill/>
            <a:ln w="9525">
              <a:noFill/>
              <a:miter lim="800000"/>
              <a:headEnd/>
              <a:tailEnd/>
            </a:ln>
          </p:spPr>
          <p:txBody>
            <a:bodyPr/>
            <a:lstStyle/>
            <a:p>
              <a:endParaRPr lang="en-GB">
                <a:solidFill>
                  <a:srgbClr val="0070C0"/>
                </a:solidFill>
              </a:endParaRPr>
            </a:p>
          </p:txBody>
        </p:sp>
        <p:sp>
          <p:nvSpPr>
            <p:cNvPr id="19803" name="Rectangle 43"/>
            <p:cNvSpPr>
              <a:spLocks noChangeArrowheads="1"/>
            </p:cNvSpPr>
            <p:nvPr/>
          </p:nvSpPr>
          <p:spPr bwMode="auto">
            <a:xfrm>
              <a:off x="1350" y="3170"/>
              <a:ext cx="5" cy="116"/>
            </a:xfrm>
            <a:prstGeom prst="rect">
              <a:avLst/>
            </a:prstGeom>
            <a:grpFill/>
            <a:ln w="9525">
              <a:noFill/>
              <a:miter lim="800000"/>
              <a:headEnd/>
              <a:tailEnd/>
            </a:ln>
          </p:spPr>
          <p:txBody>
            <a:bodyPr/>
            <a:lstStyle/>
            <a:p>
              <a:endParaRPr lang="en-GB">
                <a:solidFill>
                  <a:srgbClr val="0070C0"/>
                </a:solidFill>
              </a:endParaRPr>
            </a:p>
          </p:txBody>
        </p:sp>
        <p:sp>
          <p:nvSpPr>
            <p:cNvPr id="19804" name="Rectangle 44"/>
            <p:cNvSpPr>
              <a:spLocks noChangeArrowheads="1"/>
            </p:cNvSpPr>
            <p:nvPr/>
          </p:nvSpPr>
          <p:spPr bwMode="auto">
            <a:xfrm>
              <a:off x="1355" y="3170"/>
              <a:ext cx="5" cy="116"/>
            </a:xfrm>
            <a:prstGeom prst="rect">
              <a:avLst/>
            </a:prstGeom>
            <a:grpFill/>
            <a:ln w="9525">
              <a:noFill/>
              <a:miter lim="800000"/>
              <a:headEnd/>
              <a:tailEnd/>
            </a:ln>
          </p:spPr>
          <p:txBody>
            <a:bodyPr/>
            <a:lstStyle/>
            <a:p>
              <a:endParaRPr lang="en-GB">
                <a:solidFill>
                  <a:srgbClr val="0070C0"/>
                </a:solidFill>
              </a:endParaRPr>
            </a:p>
          </p:txBody>
        </p:sp>
        <p:sp>
          <p:nvSpPr>
            <p:cNvPr id="19805" name="Rectangle 45"/>
            <p:cNvSpPr>
              <a:spLocks noChangeArrowheads="1"/>
            </p:cNvSpPr>
            <p:nvPr/>
          </p:nvSpPr>
          <p:spPr bwMode="auto">
            <a:xfrm>
              <a:off x="1360" y="3170"/>
              <a:ext cx="5" cy="116"/>
            </a:xfrm>
            <a:prstGeom prst="rect">
              <a:avLst/>
            </a:prstGeom>
            <a:grpFill/>
            <a:ln w="9525">
              <a:noFill/>
              <a:miter lim="800000"/>
              <a:headEnd/>
              <a:tailEnd/>
            </a:ln>
          </p:spPr>
          <p:txBody>
            <a:bodyPr/>
            <a:lstStyle/>
            <a:p>
              <a:endParaRPr lang="en-GB">
                <a:solidFill>
                  <a:srgbClr val="0070C0"/>
                </a:solidFill>
              </a:endParaRPr>
            </a:p>
          </p:txBody>
        </p:sp>
        <p:sp>
          <p:nvSpPr>
            <p:cNvPr id="19806" name="Rectangle 46"/>
            <p:cNvSpPr>
              <a:spLocks noChangeArrowheads="1"/>
            </p:cNvSpPr>
            <p:nvPr/>
          </p:nvSpPr>
          <p:spPr bwMode="auto">
            <a:xfrm>
              <a:off x="1365" y="3170"/>
              <a:ext cx="5" cy="116"/>
            </a:xfrm>
            <a:prstGeom prst="rect">
              <a:avLst/>
            </a:prstGeom>
            <a:grpFill/>
            <a:ln w="9525">
              <a:noFill/>
              <a:miter lim="800000"/>
              <a:headEnd/>
              <a:tailEnd/>
            </a:ln>
          </p:spPr>
          <p:txBody>
            <a:bodyPr/>
            <a:lstStyle/>
            <a:p>
              <a:endParaRPr lang="en-GB">
                <a:solidFill>
                  <a:srgbClr val="0070C0"/>
                </a:solidFill>
              </a:endParaRPr>
            </a:p>
          </p:txBody>
        </p:sp>
        <p:sp>
          <p:nvSpPr>
            <p:cNvPr id="19807" name="Rectangle 47"/>
            <p:cNvSpPr>
              <a:spLocks noChangeArrowheads="1"/>
            </p:cNvSpPr>
            <p:nvPr/>
          </p:nvSpPr>
          <p:spPr bwMode="auto">
            <a:xfrm>
              <a:off x="1370" y="3170"/>
              <a:ext cx="5" cy="116"/>
            </a:xfrm>
            <a:prstGeom prst="rect">
              <a:avLst/>
            </a:prstGeom>
            <a:grpFill/>
            <a:ln w="9525">
              <a:noFill/>
              <a:miter lim="800000"/>
              <a:headEnd/>
              <a:tailEnd/>
            </a:ln>
          </p:spPr>
          <p:txBody>
            <a:bodyPr/>
            <a:lstStyle/>
            <a:p>
              <a:endParaRPr lang="en-GB">
                <a:solidFill>
                  <a:srgbClr val="0070C0"/>
                </a:solidFill>
              </a:endParaRPr>
            </a:p>
          </p:txBody>
        </p:sp>
        <p:sp>
          <p:nvSpPr>
            <p:cNvPr id="19808" name="Rectangle 48"/>
            <p:cNvSpPr>
              <a:spLocks noChangeArrowheads="1"/>
            </p:cNvSpPr>
            <p:nvPr/>
          </p:nvSpPr>
          <p:spPr bwMode="auto">
            <a:xfrm>
              <a:off x="1375" y="3170"/>
              <a:ext cx="5" cy="116"/>
            </a:xfrm>
            <a:prstGeom prst="rect">
              <a:avLst/>
            </a:prstGeom>
            <a:grpFill/>
            <a:ln w="9525">
              <a:noFill/>
              <a:miter lim="800000"/>
              <a:headEnd/>
              <a:tailEnd/>
            </a:ln>
          </p:spPr>
          <p:txBody>
            <a:bodyPr/>
            <a:lstStyle/>
            <a:p>
              <a:endParaRPr lang="en-GB">
                <a:solidFill>
                  <a:srgbClr val="0070C0"/>
                </a:solidFill>
              </a:endParaRPr>
            </a:p>
          </p:txBody>
        </p:sp>
      </p:grpSp>
      <p:grpSp>
        <p:nvGrpSpPr>
          <p:cNvPr id="4" name="Group 96"/>
          <p:cNvGrpSpPr>
            <a:grpSpLocks/>
          </p:cNvGrpSpPr>
          <p:nvPr/>
        </p:nvGrpSpPr>
        <p:grpSpPr bwMode="auto">
          <a:xfrm>
            <a:off x="4086225" y="5311867"/>
            <a:ext cx="349250" cy="307975"/>
            <a:chOff x="2294" y="3092"/>
            <a:chExt cx="220" cy="194"/>
          </a:xfrm>
          <a:solidFill>
            <a:srgbClr val="00B0F0"/>
          </a:solidFill>
        </p:grpSpPr>
        <p:sp>
          <p:nvSpPr>
            <p:cNvPr id="19721" name="Rectangle 97"/>
            <p:cNvSpPr>
              <a:spLocks noChangeArrowheads="1"/>
            </p:cNvSpPr>
            <p:nvPr/>
          </p:nvSpPr>
          <p:spPr bwMode="auto">
            <a:xfrm>
              <a:off x="2294" y="3092"/>
              <a:ext cx="5" cy="194"/>
            </a:xfrm>
            <a:prstGeom prst="rect">
              <a:avLst/>
            </a:prstGeom>
            <a:grpFill/>
            <a:ln w="9525">
              <a:noFill/>
              <a:miter lim="800000"/>
              <a:headEnd/>
              <a:tailEnd/>
            </a:ln>
          </p:spPr>
          <p:txBody>
            <a:bodyPr/>
            <a:lstStyle/>
            <a:p>
              <a:endParaRPr lang="en-GB">
                <a:solidFill>
                  <a:srgbClr val="0070C0"/>
                </a:solidFill>
              </a:endParaRPr>
            </a:p>
          </p:txBody>
        </p:sp>
        <p:sp>
          <p:nvSpPr>
            <p:cNvPr id="19722" name="Rectangle 98"/>
            <p:cNvSpPr>
              <a:spLocks noChangeArrowheads="1"/>
            </p:cNvSpPr>
            <p:nvPr/>
          </p:nvSpPr>
          <p:spPr bwMode="auto">
            <a:xfrm>
              <a:off x="2299" y="3092"/>
              <a:ext cx="5" cy="194"/>
            </a:xfrm>
            <a:prstGeom prst="rect">
              <a:avLst/>
            </a:prstGeom>
            <a:grpFill/>
            <a:ln w="9525">
              <a:noFill/>
              <a:miter lim="800000"/>
              <a:headEnd/>
              <a:tailEnd/>
            </a:ln>
          </p:spPr>
          <p:txBody>
            <a:bodyPr/>
            <a:lstStyle/>
            <a:p>
              <a:endParaRPr lang="en-GB">
                <a:solidFill>
                  <a:srgbClr val="0070C0"/>
                </a:solidFill>
              </a:endParaRPr>
            </a:p>
          </p:txBody>
        </p:sp>
        <p:sp>
          <p:nvSpPr>
            <p:cNvPr id="19723" name="Rectangle 99"/>
            <p:cNvSpPr>
              <a:spLocks noChangeArrowheads="1"/>
            </p:cNvSpPr>
            <p:nvPr/>
          </p:nvSpPr>
          <p:spPr bwMode="auto">
            <a:xfrm>
              <a:off x="2304" y="3092"/>
              <a:ext cx="5" cy="194"/>
            </a:xfrm>
            <a:prstGeom prst="rect">
              <a:avLst/>
            </a:prstGeom>
            <a:grpFill/>
            <a:ln w="9525">
              <a:noFill/>
              <a:miter lim="800000"/>
              <a:headEnd/>
              <a:tailEnd/>
            </a:ln>
          </p:spPr>
          <p:txBody>
            <a:bodyPr/>
            <a:lstStyle/>
            <a:p>
              <a:endParaRPr lang="en-GB">
                <a:solidFill>
                  <a:srgbClr val="0070C0"/>
                </a:solidFill>
              </a:endParaRPr>
            </a:p>
          </p:txBody>
        </p:sp>
        <p:sp>
          <p:nvSpPr>
            <p:cNvPr id="19724" name="Rectangle 100"/>
            <p:cNvSpPr>
              <a:spLocks noChangeArrowheads="1"/>
            </p:cNvSpPr>
            <p:nvPr/>
          </p:nvSpPr>
          <p:spPr bwMode="auto">
            <a:xfrm>
              <a:off x="2309" y="3092"/>
              <a:ext cx="5" cy="194"/>
            </a:xfrm>
            <a:prstGeom prst="rect">
              <a:avLst/>
            </a:prstGeom>
            <a:grpFill/>
            <a:ln w="9525">
              <a:noFill/>
              <a:miter lim="800000"/>
              <a:headEnd/>
              <a:tailEnd/>
            </a:ln>
          </p:spPr>
          <p:txBody>
            <a:bodyPr/>
            <a:lstStyle/>
            <a:p>
              <a:endParaRPr lang="en-GB">
                <a:solidFill>
                  <a:srgbClr val="0070C0"/>
                </a:solidFill>
              </a:endParaRPr>
            </a:p>
          </p:txBody>
        </p:sp>
        <p:sp>
          <p:nvSpPr>
            <p:cNvPr id="19725" name="Rectangle 101"/>
            <p:cNvSpPr>
              <a:spLocks noChangeArrowheads="1"/>
            </p:cNvSpPr>
            <p:nvPr/>
          </p:nvSpPr>
          <p:spPr bwMode="auto">
            <a:xfrm>
              <a:off x="2314" y="3092"/>
              <a:ext cx="5" cy="194"/>
            </a:xfrm>
            <a:prstGeom prst="rect">
              <a:avLst/>
            </a:prstGeom>
            <a:grpFill/>
            <a:ln w="9525">
              <a:noFill/>
              <a:miter lim="800000"/>
              <a:headEnd/>
              <a:tailEnd/>
            </a:ln>
          </p:spPr>
          <p:txBody>
            <a:bodyPr/>
            <a:lstStyle/>
            <a:p>
              <a:endParaRPr lang="en-GB">
                <a:solidFill>
                  <a:srgbClr val="0070C0"/>
                </a:solidFill>
              </a:endParaRPr>
            </a:p>
          </p:txBody>
        </p:sp>
        <p:sp>
          <p:nvSpPr>
            <p:cNvPr id="19726" name="Rectangle 102"/>
            <p:cNvSpPr>
              <a:spLocks noChangeArrowheads="1"/>
            </p:cNvSpPr>
            <p:nvPr/>
          </p:nvSpPr>
          <p:spPr bwMode="auto">
            <a:xfrm>
              <a:off x="2319" y="3092"/>
              <a:ext cx="5" cy="194"/>
            </a:xfrm>
            <a:prstGeom prst="rect">
              <a:avLst/>
            </a:prstGeom>
            <a:grpFill/>
            <a:ln w="9525">
              <a:noFill/>
              <a:miter lim="800000"/>
              <a:headEnd/>
              <a:tailEnd/>
            </a:ln>
          </p:spPr>
          <p:txBody>
            <a:bodyPr/>
            <a:lstStyle/>
            <a:p>
              <a:endParaRPr lang="en-GB">
                <a:solidFill>
                  <a:srgbClr val="0070C0"/>
                </a:solidFill>
              </a:endParaRPr>
            </a:p>
          </p:txBody>
        </p:sp>
        <p:sp>
          <p:nvSpPr>
            <p:cNvPr id="19727" name="Rectangle 103"/>
            <p:cNvSpPr>
              <a:spLocks noChangeArrowheads="1"/>
            </p:cNvSpPr>
            <p:nvPr/>
          </p:nvSpPr>
          <p:spPr bwMode="auto">
            <a:xfrm>
              <a:off x="2324" y="3092"/>
              <a:ext cx="5" cy="194"/>
            </a:xfrm>
            <a:prstGeom prst="rect">
              <a:avLst/>
            </a:prstGeom>
            <a:grpFill/>
            <a:ln w="9525">
              <a:noFill/>
              <a:miter lim="800000"/>
              <a:headEnd/>
              <a:tailEnd/>
            </a:ln>
          </p:spPr>
          <p:txBody>
            <a:bodyPr/>
            <a:lstStyle/>
            <a:p>
              <a:endParaRPr lang="en-GB">
                <a:solidFill>
                  <a:srgbClr val="0070C0"/>
                </a:solidFill>
              </a:endParaRPr>
            </a:p>
          </p:txBody>
        </p:sp>
        <p:sp>
          <p:nvSpPr>
            <p:cNvPr id="19728" name="Rectangle 104"/>
            <p:cNvSpPr>
              <a:spLocks noChangeArrowheads="1"/>
            </p:cNvSpPr>
            <p:nvPr/>
          </p:nvSpPr>
          <p:spPr bwMode="auto">
            <a:xfrm>
              <a:off x="2329" y="3092"/>
              <a:ext cx="5" cy="194"/>
            </a:xfrm>
            <a:prstGeom prst="rect">
              <a:avLst/>
            </a:prstGeom>
            <a:grpFill/>
            <a:ln w="9525">
              <a:noFill/>
              <a:miter lim="800000"/>
              <a:headEnd/>
              <a:tailEnd/>
            </a:ln>
          </p:spPr>
          <p:txBody>
            <a:bodyPr/>
            <a:lstStyle/>
            <a:p>
              <a:endParaRPr lang="en-GB">
                <a:solidFill>
                  <a:srgbClr val="0070C0"/>
                </a:solidFill>
              </a:endParaRPr>
            </a:p>
          </p:txBody>
        </p:sp>
        <p:sp>
          <p:nvSpPr>
            <p:cNvPr id="19729" name="Rectangle 105"/>
            <p:cNvSpPr>
              <a:spLocks noChangeArrowheads="1"/>
            </p:cNvSpPr>
            <p:nvPr/>
          </p:nvSpPr>
          <p:spPr bwMode="auto">
            <a:xfrm>
              <a:off x="2334" y="3092"/>
              <a:ext cx="5" cy="194"/>
            </a:xfrm>
            <a:prstGeom prst="rect">
              <a:avLst/>
            </a:prstGeom>
            <a:grpFill/>
            <a:ln w="9525">
              <a:noFill/>
              <a:miter lim="800000"/>
              <a:headEnd/>
              <a:tailEnd/>
            </a:ln>
          </p:spPr>
          <p:txBody>
            <a:bodyPr/>
            <a:lstStyle/>
            <a:p>
              <a:endParaRPr lang="en-GB">
                <a:solidFill>
                  <a:srgbClr val="0070C0"/>
                </a:solidFill>
              </a:endParaRPr>
            </a:p>
          </p:txBody>
        </p:sp>
        <p:sp>
          <p:nvSpPr>
            <p:cNvPr id="19730" name="Rectangle 106"/>
            <p:cNvSpPr>
              <a:spLocks noChangeArrowheads="1"/>
            </p:cNvSpPr>
            <p:nvPr/>
          </p:nvSpPr>
          <p:spPr bwMode="auto">
            <a:xfrm>
              <a:off x="2339" y="3092"/>
              <a:ext cx="5" cy="194"/>
            </a:xfrm>
            <a:prstGeom prst="rect">
              <a:avLst/>
            </a:prstGeom>
            <a:grpFill/>
            <a:ln w="9525">
              <a:noFill/>
              <a:miter lim="800000"/>
              <a:headEnd/>
              <a:tailEnd/>
            </a:ln>
          </p:spPr>
          <p:txBody>
            <a:bodyPr/>
            <a:lstStyle/>
            <a:p>
              <a:endParaRPr lang="en-GB">
                <a:solidFill>
                  <a:srgbClr val="0070C0"/>
                </a:solidFill>
              </a:endParaRPr>
            </a:p>
          </p:txBody>
        </p:sp>
        <p:sp>
          <p:nvSpPr>
            <p:cNvPr id="19731" name="Rectangle 107"/>
            <p:cNvSpPr>
              <a:spLocks noChangeArrowheads="1"/>
            </p:cNvSpPr>
            <p:nvPr/>
          </p:nvSpPr>
          <p:spPr bwMode="auto">
            <a:xfrm>
              <a:off x="2344" y="3092"/>
              <a:ext cx="5" cy="194"/>
            </a:xfrm>
            <a:prstGeom prst="rect">
              <a:avLst/>
            </a:prstGeom>
            <a:grpFill/>
            <a:ln w="9525">
              <a:noFill/>
              <a:miter lim="800000"/>
              <a:headEnd/>
              <a:tailEnd/>
            </a:ln>
          </p:spPr>
          <p:txBody>
            <a:bodyPr/>
            <a:lstStyle/>
            <a:p>
              <a:endParaRPr lang="en-GB">
                <a:solidFill>
                  <a:srgbClr val="0070C0"/>
                </a:solidFill>
              </a:endParaRPr>
            </a:p>
          </p:txBody>
        </p:sp>
        <p:sp>
          <p:nvSpPr>
            <p:cNvPr id="19732" name="Rectangle 108"/>
            <p:cNvSpPr>
              <a:spLocks noChangeArrowheads="1"/>
            </p:cNvSpPr>
            <p:nvPr/>
          </p:nvSpPr>
          <p:spPr bwMode="auto">
            <a:xfrm>
              <a:off x="2349" y="3092"/>
              <a:ext cx="5" cy="194"/>
            </a:xfrm>
            <a:prstGeom prst="rect">
              <a:avLst/>
            </a:prstGeom>
            <a:grpFill/>
            <a:ln w="9525">
              <a:noFill/>
              <a:miter lim="800000"/>
              <a:headEnd/>
              <a:tailEnd/>
            </a:ln>
          </p:spPr>
          <p:txBody>
            <a:bodyPr/>
            <a:lstStyle/>
            <a:p>
              <a:endParaRPr lang="en-GB">
                <a:solidFill>
                  <a:srgbClr val="0070C0"/>
                </a:solidFill>
              </a:endParaRPr>
            </a:p>
          </p:txBody>
        </p:sp>
        <p:sp>
          <p:nvSpPr>
            <p:cNvPr id="19733" name="Rectangle 109"/>
            <p:cNvSpPr>
              <a:spLocks noChangeArrowheads="1"/>
            </p:cNvSpPr>
            <p:nvPr/>
          </p:nvSpPr>
          <p:spPr bwMode="auto">
            <a:xfrm>
              <a:off x="2354" y="3092"/>
              <a:ext cx="5" cy="194"/>
            </a:xfrm>
            <a:prstGeom prst="rect">
              <a:avLst/>
            </a:prstGeom>
            <a:grpFill/>
            <a:ln w="9525">
              <a:noFill/>
              <a:miter lim="800000"/>
              <a:headEnd/>
              <a:tailEnd/>
            </a:ln>
          </p:spPr>
          <p:txBody>
            <a:bodyPr/>
            <a:lstStyle/>
            <a:p>
              <a:endParaRPr lang="en-GB">
                <a:solidFill>
                  <a:srgbClr val="0070C0"/>
                </a:solidFill>
              </a:endParaRPr>
            </a:p>
          </p:txBody>
        </p:sp>
        <p:sp>
          <p:nvSpPr>
            <p:cNvPr id="19734" name="Rectangle 110"/>
            <p:cNvSpPr>
              <a:spLocks noChangeArrowheads="1"/>
            </p:cNvSpPr>
            <p:nvPr/>
          </p:nvSpPr>
          <p:spPr bwMode="auto">
            <a:xfrm>
              <a:off x="2359" y="3092"/>
              <a:ext cx="5" cy="194"/>
            </a:xfrm>
            <a:prstGeom prst="rect">
              <a:avLst/>
            </a:prstGeom>
            <a:grpFill/>
            <a:ln w="9525">
              <a:noFill/>
              <a:miter lim="800000"/>
              <a:headEnd/>
              <a:tailEnd/>
            </a:ln>
          </p:spPr>
          <p:txBody>
            <a:bodyPr/>
            <a:lstStyle/>
            <a:p>
              <a:endParaRPr lang="en-GB">
                <a:solidFill>
                  <a:srgbClr val="0070C0"/>
                </a:solidFill>
              </a:endParaRPr>
            </a:p>
          </p:txBody>
        </p:sp>
        <p:sp>
          <p:nvSpPr>
            <p:cNvPr id="19735" name="Rectangle 111"/>
            <p:cNvSpPr>
              <a:spLocks noChangeArrowheads="1"/>
            </p:cNvSpPr>
            <p:nvPr/>
          </p:nvSpPr>
          <p:spPr bwMode="auto">
            <a:xfrm>
              <a:off x="2364" y="3092"/>
              <a:ext cx="5" cy="194"/>
            </a:xfrm>
            <a:prstGeom prst="rect">
              <a:avLst/>
            </a:prstGeom>
            <a:grpFill/>
            <a:ln w="9525">
              <a:noFill/>
              <a:miter lim="800000"/>
              <a:headEnd/>
              <a:tailEnd/>
            </a:ln>
          </p:spPr>
          <p:txBody>
            <a:bodyPr/>
            <a:lstStyle/>
            <a:p>
              <a:endParaRPr lang="en-GB">
                <a:solidFill>
                  <a:srgbClr val="0070C0"/>
                </a:solidFill>
              </a:endParaRPr>
            </a:p>
          </p:txBody>
        </p:sp>
        <p:sp>
          <p:nvSpPr>
            <p:cNvPr id="19736" name="Rectangle 112"/>
            <p:cNvSpPr>
              <a:spLocks noChangeArrowheads="1"/>
            </p:cNvSpPr>
            <p:nvPr/>
          </p:nvSpPr>
          <p:spPr bwMode="auto">
            <a:xfrm>
              <a:off x="2369" y="3092"/>
              <a:ext cx="5" cy="194"/>
            </a:xfrm>
            <a:prstGeom prst="rect">
              <a:avLst/>
            </a:prstGeom>
            <a:grpFill/>
            <a:ln w="9525">
              <a:noFill/>
              <a:miter lim="800000"/>
              <a:headEnd/>
              <a:tailEnd/>
            </a:ln>
          </p:spPr>
          <p:txBody>
            <a:bodyPr/>
            <a:lstStyle/>
            <a:p>
              <a:endParaRPr lang="en-GB">
                <a:solidFill>
                  <a:srgbClr val="0070C0"/>
                </a:solidFill>
              </a:endParaRPr>
            </a:p>
          </p:txBody>
        </p:sp>
        <p:sp>
          <p:nvSpPr>
            <p:cNvPr id="19737" name="Rectangle 113"/>
            <p:cNvSpPr>
              <a:spLocks noChangeArrowheads="1"/>
            </p:cNvSpPr>
            <p:nvPr/>
          </p:nvSpPr>
          <p:spPr bwMode="auto">
            <a:xfrm>
              <a:off x="2374" y="3092"/>
              <a:ext cx="5" cy="194"/>
            </a:xfrm>
            <a:prstGeom prst="rect">
              <a:avLst/>
            </a:prstGeom>
            <a:grpFill/>
            <a:ln w="9525">
              <a:noFill/>
              <a:miter lim="800000"/>
              <a:headEnd/>
              <a:tailEnd/>
            </a:ln>
          </p:spPr>
          <p:txBody>
            <a:bodyPr/>
            <a:lstStyle/>
            <a:p>
              <a:endParaRPr lang="en-GB">
                <a:solidFill>
                  <a:srgbClr val="0070C0"/>
                </a:solidFill>
              </a:endParaRPr>
            </a:p>
          </p:txBody>
        </p:sp>
        <p:sp>
          <p:nvSpPr>
            <p:cNvPr id="19738" name="Rectangle 114"/>
            <p:cNvSpPr>
              <a:spLocks noChangeArrowheads="1"/>
            </p:cNvSpPr>
            <p:nvPr/>
          </p:nvSpPr>
          <p:spPr bwMode="auto">
            <a:xfrm>
              <a:off x="2379" y="3092"/>
              <a:ext cx="5" cy="194"/>
            </a:xfrm>
            <a:prstGeom prst="rect">
              <a:avLst/>
            </a:prstGeom>
            <a:grpFill/>
            <a:ln w="9525">
              <a:noFill/>
              <a:miter lim="800000"/>
              <a:headEnd/>
              <a:tailEnd/>
            </a:ln>
          </p:spPr>
          <p:txBody>
            <a:bodyPr/>
            <a:lstStyle/>
            <a:p>
              <a:endParaRPr lang="en-GB">
                <a:solidFill>
                  <a:srgbClr val="0070C0"/>
                </a:solidFill>
              </a:endParaRPr>
            </a:p>
          </p:txBody>
        </p:sp>
        <p:sp>
          <p:nvSpPr>
            <p:cNvPr id="19739" name="Rectangle 115"/>
            <p:cNvSpPr>
              <a:spLocks noChangeArrowheads="1"/>
            </p:cNvSpPr>
            <p:nvPr/>
          </p:nvSpPr>
          <p:spPr bwMode="auto">
            <a:xfrm>
              <a:off x="2384" y="3092"/>
              <a:ext cx="5" cy="194"/>
            </a:xfrm>
            <a:prstGeom prst="rect">
              <a:avLst/>
            </a:prstGeom>
            <a:grpFill/>
            <a:ln w="9525">
              <a:noFill/>
              <a:miter lim="800000"/>
              <a:headEnd/>
              <a:tailEnd/>
            </a:ln>
          </p:spPr>
          <p:txBody>
            <a:bodyPr/>
            <a:lstStyle/>
            <a:p>
              <a:endParaRPr lang="en-GB">
                <a:solidFill>
                  <a:srgbClr val="0070C0"/>
                </a:solidFill>
              </a:endParaRPr>
            </a:p>
          </p:txBody>
        </p:sp>
        <p:sp>
          <p:nvSpPr>
            <p:cNvPr id="19740" name="Rectangle 116"/>
            <p:cNvSpPr>
              <a:spLocks noChangeArrowheads="1"/>
            </p:cNvSpPr>
            <p:nvPr/>
          </p:nvSpPr>
          <p:spPr bwMode="auto">
            <a:xfrm>
              <a:off x="2389" y="3092"/>
              <a:ext cx="5" cy="194"/>
            </a:xfrm>
            <a:prstGeom prst="rect">
              <a:avLst/>
            </a:prstGeom>
            <a:grpFill/>
            <a:ln w="9525">
              <a:noFill/>
              <a:miter lim="800000"/>
              <a:headEnd/>
              <a:tailEnd/>
            </a:ln>
          </p:spPr>
          <p:txBody>
            <a:bodyPr/>
            <a:lstStyle/>
            <a:p>
              <a:endParaRPr lang="en-GB">
                <a:solidFill>
                  <a:srgbClr val="0070C0"/>
                </a:solidFill>
              </a:endParaRPr>
            </a:p>
          </p:txBody>
        </p:sp>
        <p:sp>
          <p:nvSpPr>
            <p:cNvPr id="19741" name="Rectangle 117"/>
            <p:cNvSpPr>
              <a:spLocks noChangeArrowheads="1"/>
            </p:cNvSpPr>
            <p:nvPr/>
          </p:nvSpPr>
          <p:spPr bwMode="auto">
            <a:xfrm>
              <a:off x="2394" y="3092"/>
              <a:ext cx="5" cy="194"/>
            </a:xfrm>
            <a:prstGeom prst="rect">
              <a:avLst/>
            </a:prstGeom>
            <a:grpFill/>
            <a:ln w="9525">
              <a:noFill/>
              <a:miter lim="800000"/>
              <a:headEnd/>
              <a:tailEnd/>
            </a:ln>
          </p:spPr>
          <p:txBody>
            <a:bodyPr/>
            <a:lstStyle/>
            <a:p>
              <a:endParaRPr lang="en-GB">
                <a:solidFill>
                  <a:srgbClr val="0070C0"/>
                </a:solidFill>
              </a:endParaRPr>
            </a:p>
          </p:txBody>
        </p:sp>
        <p:sp>
          <p:nvSpPr>
            <p:cNvPr id="19742" name="Rectangle 118"/>
            <p:cNvSpPr>
              <a:spLocks noChangeArrowheads="1"/>
            </p:cNvSpPr>
            <p:nvPr/>
          </p:nvSpPr>
          <p:spPr bwMode="auto">
            <a:xfrm>
              <a:off x="2399" y="3092"/>
              <a:ext cx="5" cy="194"/>
            </a:xfrm>
            <a:prstGeom prst="rect">
              <a:avLst/>
            </a:prstGeom>
            <a:grpFill/>
            <a:ln w="9525">
              <a:noFill/>
              <a:miter lim="800000"/>
              <a:headEnd/>
              <a:tailEnd/>
            </a:ln>
          </p:spPr>
          <p:txBody>
            <a:bodyPr/>
            <a:lstStyle/>
            <a:p>
              <a:endParaRPr lang="en-GB">
                <a:solidFill>
                  <a:srgbClr val="0070C0"/>
                </a:solidFill>
              </a:endParaRPr>
            </a:p>
          </p:txBody>
        </p:sp>
        <p:sp>
          <p:nvSpPr>
            <p:cNvPr id="19743" name="Rectangle 119"/>
            <p:cNvSpPr>
              <a:spLocks noChangeArrowheads="1"/>
            </p:cNvSpPr>
            <p:nvPr/>
          </p:nvSpPr>
          <p:spPr bwMode="auto">
            <a:xfrm>
              <a:off x="2404" y="3092"/>
              <a:ext cx="5" cy="194"/>
            </a:xfrm>
            <a:prstGeom prst="rect">
              <a:avLst/>
            </a:prstGeom>
            <a:grpFill/>
            <a:ln w="9525">
              <a:noFill/>
              <a:miter lim="800000"/>
              <a:headEnd/>
              <a:tailEnd/>
            </a:ln>
          </p:spPr>
          <p:txBody>
            <a:bodyPr/>
            <a:lstStyle/>
            <a:p>
              <a:endParaRPr lang="en-GB">
                <a:solidFill>
                  <a:srgbClr val="0070C0"/>
                </a:solidFill>
              </a:endParaRPr>
            </a:p>
          </p:txBody>
        </p:sp>
        <p:sp>
          <p:nvSpPr>
            <p:cNvPr id="19744" name="Rectangle 120"/>
            <p:cNvSpPr>
              <a:spLocks noChangeArrowheads="1"/>
            </p:cNvSpPr>
            <p:nvPr/>
          </p:nvSpPr>
          <p:spPr bwMode="auto">
            <a:xfrm>
              <a:off x="2409" y="3092"/>
              <a:ext cx="5" cy="194"/>
            </a:xfrm>
            <a:prstGeom prst="rect">
              <a:avLst/>
            </a:prstGeom>
            <a:grpFill/>
            <a:ln w="9525">
              <a:noFill/>
              <a:miter lim="800000"/>
              <a:headEnd/>
              <a:tailEnd/>
            </a:ln>
          </p:spPr>
          <p:txBody>
            <a:bodyPr/>
            <a:lstStyle/>
            <a:p>
              <a:endParaRPr lang="en-GB">
                <a:solidFill>
                  <a:srgbClr val="0070C0"/>
                </a:solidFill>
              </a:endParaRPr>
            </a:p>
          </p:txBody>
        </p:sp>
        <p:sp>
          <p:nvSpPr>
            <p:cNvPr id="19745" name="Rectangle 121"/>
            <p:cNvSpPr>
              <a:spLocks noChangeArrowheads="1"/>
            </p:cNvSpPr>
            <p:nvPr/>
          </p:nvSpPr>
          <p:spPr bwMode="auto">
            <a:xfrm>
              <a:off x="2414" y="3092"/>
              <a:ext cx="5" cy="194"/>
            </a:xfrm>
            <a:prstGeom prst="rect">
              <a:avLst/>
            </a:prstGeom>
            <a:grpFill/>
            <a:ln w="9525">
              <a:noFill/>
              <a:miter lim="800000"/>
              <a:headEnd/>
              <a:tailEnd/>
            </a:ln>
          </p:spPr>
          <p:txBody>
            <a:bodyPr/>
            <a:lstStyle/>
            <a:p>
              <a:endParaRPr lang="en-GB">
                <a:solidFill>
                  <a:srgbClr val="0070C0"/>
                </a:solidFill>
              </a:endParaRPr>
            </a:p>
          </p:txBody>
        </p:sp>
        <p:sp>
          <p:nvSpPr>
            <p:cNvPr id="19746" name="Rectangle 122"/>
            <p:cNvSpPr>
              <a:spLocks noChangeArrowheads="1"/>
            </p:cNvSpPr>
            <p:nvPr/>
          </p:nvSpPr>
          <p:spPr bwMode="auto">
            <a:xfrm>
              <a:off x="2419" y="3092"/>
              <a:ext cx="5" cy="194"/>
            </a:xfrm>
            <a:prstGeom prst="rect">
              <a:avLst/>
            </a:prstGeom>
            <a:grpFill/>
            <a:ln w="9525">
              <a:noFill/>
              <a:miter lim="800000"/>
              <a:headEnd/>
              <a:tailEnd/>
            </a:ln>
          </p:spPr>
          <p:txBody>
            <a:bodyPr/>
            <a:lstStyle/>
            <a:p>
              <a:endParaRPr lang="en-GB">
                <a:solidFill>
                  <a:srgbClr val="0070C0"/>
                </a:solidFill>
              </a:endParaRPr>
            </a:p>
          </p:txBody>
        </p:sp>
        <p:sp>
          <p:nvSpPr>
            <p:cNvPr id="19747" name="Rectangle 123"/>
            <p:cNvSpPr>
              <a:spLocks noChangeArrowheads="1"/>
            </p:cNvSpPr>
            <p:nvPr/>
          </p:nvSpPr>
          <p:spPr bwMode="auto">
            <a:xfrm>
              <a:off x="2424" y="3092"/>
              <a:ext cx="5" cy="194"/>
            </a:xfrm>
            <a:prstGeom prst="rect">
              <a:avLst/>
            </a:prstGeom>
            <a:grpFill/>
            <a:ln w="9525">
              <a:noFill/>
              <a:miter lim="800000"/>
              <a:headEnd/>
              <a:tailEnd/>
            </a:ln>
          </p:spPr>
          <p:txBody>
            <a:bodyPr/>
            <a:lstStyle/>
            <a:p>
              <a:endParaRPr lang="en-GB">
                <a:solidFill>
                  <a:srgbClr val="0070C0"/>
                </a:solidFill>
              </a:endParaRPr>
            </a:p>
          </p:txBody>
        </p:sp>
        <p:sp>
          <p:nvSpPr>
            <p:cNvPr id="19748" name="Rectangle 124"/>
            <p:cNvSpPr>
              <a:spLocks noChangeArrowheads="1"/>
            </p:cNvSpPr>
            <p:nvPr/>
          </p:nvSpPr>
          <p:spPr bwMode="auto">
            <a:xfrm>
              <a:off x="2429" y="3092"/>
              <a:ext cx="5" cy="194"/>
            </a:xfrm>
            <a:prstGeom prst="rect">
              <a:avLst/>
            </a:prstGeom>
            <a:grpFill/>
            <a:ln w="9525">
              <a:noFill/>
              <a:miter lim="800000"/>
              <a:headEnd/>
              <a:tailEnd/>
            </a:ln>
          </p:spPr>
          <p:txBody>
            <a:bodyPr/>
            <a:lstStyle/>
            <a:p>
              <a:endParaRPr lang="en-GB">
                <a:solidFill>
                  <a:srgbClr val="0070C0"/>
                </a:solidFill>
              </a:endParaRPr>
            </a:p>
          </p:txBody>
        </p:sp>
        <p:sp>
          <p:nvSpPr>
            <p:cNvPr id="19749" name="Rectangle 125"/>
            <p:cNvSpPr>
              <a:spLocks noChangeArrowheads="1"/>
            </p:cNvSpPr>
            <p:nvPr/>
          </p:nvSpPr>
          <p:spPr bwMode="auto">
            <a:xfrm>
              <a:off x="2434" y="3092"/>
              <a:ext cx="5" cy="194"/>
            </a:xfrm>
            <a:prstGeom prst="rect">
              <a:avLst/>
            </a:prstGeom>
            <a:grpFill/>
            <a:ln w="9525">
              <a:noFill/>
              <a:miter lim="800000"/>
              <a:headEnd/>
              <a:tailEnd/>
            </a:ln>
          </p:spPr>
          <p:txBody>
            <a:bodyPr/>
            <a:lstStyle/>
            <a:p>
              <a:endParaRPr lang="en-GB">
                <a:solidFill>
                  <a:srgbClr val="0070C0"/>
                </a:solidFill>
              </a:endParaRPr>
            </a:p>
          </p:txBody>
        </p:sp>
        <p:sp>
          <p:nvSpPr>
            <p:cNvPr id="19750" name="Rectangle 126"/>
            <p:cNvSpPr>
              <a:spLocks noChangeArrowheads="1"/>
            </p:cNvSpPr>
            <p:nvPr/>
          </p:nvSpPr>
          <p:spPr bwMode="auto">
            <a:xfrm>
              <a:off x="2439" y="3092"/>
              <a:ext cx="5" cy="194"/>
            </a:xfrm>
            <a:prstGeom prst="rect">
              <a:avLst/>
            </a:prstGeom>
            <a:grpFill/>
            <a:ln w="9525">
              <a:noFill/>
              <a:miter lim="800000"/>
              <a:headEnd/>
              <a:tailEnd/>
            </a:ln>
          </p:spPr>
          <p:txBody>
            <a:bodyPr/>
            <a:lstStyle/>
            <a:p>
              <a:endParaRPr lang="en-GB">
                <a:solidFill>
                  <a:srgbClr val="0070C0"/>
                </a:solidFill>
              </a:endParaRPr>
            </a:p>
          </p:txBody>
        </p:sp>
        <p:sp>
          <p:nvSpPr>
            <p:cNvPr id="19751" name="Rectangle 127"/>
            <p:cNvSpPr>
              <a:spLocks noChangeArrowheads="1"/>
            </p:cNvSpPr>
            <p:nvPr/>
          </p:nvSpPr>
          <p:spPr bwMode="auto">
            <a:xfrm>
              <a:off x="2444" y="3092"/>
              <a:ext cx="5" cy="194"/>
            </a:xfrm>
            <a:prstGeom prst="rect">
              <a:avLst/>
            </a:prstGeom>
            <a:grpFill/>
            <a:ln w="9525">
              <a:noFill/>
              <a:miter lim="800000"/>
              <a:headEnd/>
              <a:tailEnd/>
            </a:ln>
          </p:spPr>
          <p:txBody>
            <a:bodyPr/>
            <a:lstStyle/>
            <a:p>
              <a:endParaRPr lang="en-GB">
                <a:solidFill>
                  <a:srgbClr val="0070C0"/>
                </a:solidFill>
              </a:endParaRPr>
            </a:p>
          </p:txBody>
        </p:sp>
        <p:sp>
          <p:nvSpPr>
            <p:cNvPr id="19752" name="Rectangle 128"/>
            <p:cNvSpPr>
              <a:spLocks noChangeArrowheads="1"/>
            </p:cNvSpPr>
            <p:nvPr/>
          </p:nvSpPr>
          <p:spPr bwMode="auto">
            <a:xfrm>
              <a:off x="2449" y="3092"/>
              <a:ext cx="5" cy="194"/>
            </a:xfrm>
            <a:prstGeom prst="rect">
              <a:avLst/>
            </a:prstGeom>
            <a:grpFill/>
            <a:ln w="9525">
              <a:noFill/>
              <a:miter lim="800000"/>
              <a:headEnd/>
              <a:tailEnd/>
            </a:ln>
          </p:spPr>
          <p:txBody>
            <a:bodyPr/>
            <a:lstStyle/>
            <a:p>
              <a:endParaRPr lang="en-GB">
                <a:solidFill>
                  <a:srgbClr val="0070C0"/>
                </a:solidFill>
              </a:endParaRPr>
            </a:p>
          </p:txBody>
        </p:sp>
        <p:sp>
          <p:nvSpPr>
            <p:cNvPr id="19753" name="Rectangle 129"/>
            <p:cNvSpPr>
              <a:spLocks noChangeArrowheads="1"/>
            </p:cNvSpPr>
            <p:nvPr/>
          </p:nvSpPr>
          <p:spPr bwMode="auto">
            <a:xfrm>
              <a:off x="2454" y="3092"/>
              <a:ext cx="5" cy="194"/>
            </a:xfrm>
            <a:prstGeom prst="rect">
              <a:avLst/>
            </a:prstGeom>
            <a:grpFill/>
            <a:ln w="9525">
              <a:noFill/>
              <a:miter lim="800000"/>
              <a:headEnd/>
              <a:tailEnd/>
            </a:ln>
          </p:spPr>
          <p:txBody>
            <a:bodyPr/>
            <a:lstStyle/>
            <a:p>
              <a:endParaRPr lang="en-GB">
                <a:solidFill>
                  <a:srgbClr val="0070C0"/>
                </a:solidFill>
              </a:endParaRPr>
            </a:p>
          </p:txBody>
        </p:sp>
        <p:sp>
          <p:nvSpPr>
            <p:cNvPr id="19754" name="Rectangle 130"/>
            <p:cNvSpPr>
              <a:spLocks noChangeArrowheads="1"/>
            </p:cNvSpPr>
            <p:nvPr/>
          </p:nvSpPr>
          <p:spPr bwMode="auto">
            <a:xfrm>
              <a:off x="2459" y="3092"/>
              <a:ext cx="5" cy="194"/>
            </a:xfrm>
            <a:prstGeom prst="rect">
              <a:avLst/>
            </a:prstGeom>
            <a:grpFill/>
            <a:ln w="9525">
              <a:noFill/>
              <a:miter lim="800000"/>
              <a:headEnd/>
              <a:tailEnd/>
            </a:ln>
          </p:spPr>
          <p:txBody>
            <a:bodyPr/>
            <a:lstStyle/>
            <a:p>
              <a:endParaRPr lang="en-GB">
                <a:solidFill>
                  <a:srgbClr val="0070C0"/>
                </a:solidFill>
              </a:endParaRPr>
            </a:p>
          </p:txBody>
        </p:sp>
        <p:sp>
          <p:nvSpPr>
            <p:cNvPr id="19755" name="Rectangle 131"/>
            <p:cNvSpPr>
              <a:spLocks noChangeArrowheads="1"/>
            </p:cNvSpPr>
            <p:nvPr/>
          </p:nvSpPr>
          <p:spPr bwMode="auto">
            <a:xfrm>
              <a:off x="2464" y="3092"/>
              <a:ext cx="5" cy="194"/>
            </a:xfrm>
            <a:prstGeom prst="rect">
              <a:avLst/>
            </a:prstGeom>
            <a:grpFill/>
            <a:ln w="9525">
              <a:noFill/>
              <a:miter lim="800000"/>
              <a:headEnd/>
              <a:tailEnd/>
            </a:ln>
          </p:spPr>
          <p:txBody>
            <a:bodyPr/>
            <a:lstStyle/>
            <a:p>
              <a:endParaRPr lang="en-GB">
                <a:solidFill>
                  <a:srgbClr val="0070C0"/>
                </a:solidFill>
              </a:endParaRPr>
            </a:p>
          </p:txBody>
        </p:sp>
        <p:sp>
          <p:nvSpPr>
            <p:cNvPr id="19756" name="Rectangle 132"/>
            <p:cNvSpPr>
              <a:spLocks noChangeArrowheads="1"/>
            </p:cNvSpPr>
            <p:nvPr/>
          </p:nvSpPr>
          <p:spPr bwMode="auto">
            <a:xfrm>
              <a:off x="2469" y="3092"/>
              <a:ext cx="5" cy="194"/>
            </a:xfrm>
            <a:prstGeom prst="rect">
              <a:avLst/>
            </a:prstGeom>
            <a:grpFill/>
            <a:ln w="9525">
              <a:noFill/>
              <a:miter lim="800000"/>
              <a:headEnd/>
              <a:tailEnd/>
            </a:ln>
          </p:spPr>
          <p:txBody>
            <a:bodyPr/>
            <a:lstStyle/>
            <a:p>
              <a:endParaRPr lang="en-GB">
                <a:solidFill>
                  <a:srgbClr val="0070C0"/>
                </a:solidFill>
              </a:endParaRPr>
            </a:p>
          </p:txBody>
        </p:sp>
        <p:sp>
          <p:nvSpPr>
            <p:cNvPr id="19757" name="Rectangle 133"/>
            <p:cNvSpPr>
              <a:spLocks noChangeArrowheads="1"/>
            </p:cNvSpPr>
            <p:nvPr/>
          </p:nvSpPr>
          <p:spPr bwMode="auto">
            <a:xfrm>
              <a:off x="2474" y="3092"/>
              <a:ext cx="5" cy="194"/>
            </a:xfrm>
            <a:prstGeom prst="rect">
              <a:avLst/>
            </a:prstGeom>
            <a:grpFill/>
            <a:ln w="9525">
              <a:noFill/>
              <a:miter lim="800000"/>
              <a:headEnd/>
              <a:tailEnd/>
            </a:ln>
          </p:spPr>
          <p:txBody>
            <a:bodyPr/>
            <a:lstStyle/>
            <a:p>
              <a:endParaRPr lang="en-GB">
                <a:solidFill>
                  <a:srgbClr val="0070C0"/>
                </a:solidFill>
              </a:endParaRPr>
            </a:p>
          </p:txBody>
        </p:sp>
        <p:sp>
          <p:nvSpPr>
            <p:cNvPr id="19758" name="Rectangle 134"/>
            <p:cNvSpPr>
              <a:spLocks noChangeArrowheads="1"/>
            </p:cNvSpPr>
            <p:nvPr/>
          </p:nvSpPr>
          <p:spPr bwMode="auto">
            <a:xfrm>
              <a:off x="2479" y="3092"/>
              <a:ext cx="5" cy="194"/>
            </a:xfrm>
            <a:prstGeom prst="rect">
              <a:avLst/>
            </a:prstGeom>
            <a:grpFill/>
            <a:ln w="9525">
              <a:noFill/>
              <a:miter lim="800000"/>
              <a:headEnd/>
              <a:tailEnd/>
            </a:ln>
          </p:spPr>
          <p:txBody>
            <a:bodyPr/>
            <a:lstStyle/>
            <a:p>
              <a:endParaRPr lang="en-GB">
                <a:solidFill>
                  <a:srgbClr val="0070C0"/>
                </a:solidFill>
              </a:endParaRPr>
            </a:p>
          </p:txBody>
        </p:sp>
        <p:sp>
          <p:nvSpPr>
            <p:cNvPr id="19759" name="Rectangle 135"/>
            <p:cNvSpPr>
              <a:spLocks noChangeArrowheads="1"/>
            </p:cNvSpPr>
            <p:nvPr/>
          </p:nvSpPr>
          <p:spPr bwMode="auto">
            <a:xfrm>
              <a:off x="2484" y="3092"/>
              <a:ext cx="5" cy="194"/>
            </a:xfrm>
            <a:prstGeom prst="rect">
              <a:avLst/>
            </a:prstGeom>
            <a:grpFill/>
            <a:ln w="9525">
              <a:noFill/>
              <a:miter lim="800000"/>
              <a:headEnd/>
              <a:tailEnd/>
            </a:ln>
          </p:spPr>
          <p:txBody>
            <a:bodyPr/>
            <a:lstStyle/>
            <a:p>
              <a:endParaRPr lang="en-GB">
                <a:solidFill>
                  <a:srgbClr val="0070C0"/>
                </a:solidFill>
              </a:endParaRPr>
            </a:p>
          </p:txBody>
        </p:sp>
        <p:sp>
          <p:nvSpPr>
            <p:cNvPr id="19760" name="Rectangle 136"/>
            <p:cNvSpPr>
              <a:spLocks noChangeArrowheads="1"/>
            </p:cNvSpPr>
            <p:nvPr/>
          </p:nvSpPr>
          <p:spPr bwMode="auto">
            <a:xfrm>
              <a:off x="2489" y="3092"/>
              <a:ext cx="5" cy="194"/>
            </a:xfrm>
            <a:prstGeom prst="rect">
              <a:avLst/>
            </a:prstGeom>
            <a:grpFill/>
            <a:ln w="9525">
              <a:noFill/>
              <a:miter lim="800000"/>
              <a:headEnd/>
              <a:tailEnd/>
            </a:ln>
          </p:spPr>
          <p:txBody>
            <a:bodyPr/>
            <a:lstStyle/>
            <a:p>
              <a:endParaRPr lang="en-GB">
                <a:solidFill>
                  <a:srgbClr val="0070C0"/>
                </a:solidFill>
              </a:endParaRPr>
            </a:p>
          </p:txBody>
        </p:sp>
        <p:sp>
          <p:nvSpPr>
            <p:cNvPr id="19761" name="Rectangle 137"/>
            <p:cNvSpPr>
              <a:spLocks noChangeArrowheads="1"/>
            </p:cNvSpPr>
            <p:nvPr/>
          </p:nvSpPr>
          <p:spPr bwMode="auto">
            <a:xfrm>
              <a:off x="2494" y="3092"/>
              <a:ext cx="5" cy="194"/>
            </a:xfrm>
            <a:prstGeom prst="rect">
              <a:avLst/>
            </a:prstGeom>
            <a:grpFill/>
            <a:ln w="9525">
              <a:noFill/>
              <a:miter lim="800000"/>
              <a:headEnd/>
              <a:tailEnd/>
            </a:ln>
          </p:spPr>
          <p:txBody>
            <a:bodyPr/>
            <a:lstStyle/>
            <a:p>
              <a:endParaRPr lang="en-GB">
                <a:solidFill>
                  <a:srgbClr val="0070C0"/>
                </a:solidFill>
              </a:endParaRPr>
            </a:p>
          </p:txBody>
        </p:sp>
        <p:sp>
          <p:nvSpPr>
            <p:cNvPr id="19762" name="Rectangle 138"/>
            <p:cNvSpPr>
              <a:spLocks noChangeArrowheads="1"/>
            </p:cNvSpPr>
            <p:nvPr/>
          </p:nvSpPr>
          <p:spPr bwMode="auto">
            <a:xfrm>
              <a:off x="2499" y="3092"/>
              <a:ext cx="5" cy="194"/>
            </a:xfrm>
            <a:prstGeom prst="rect">
              <a:avLst/>
            </a:prstGeom>
            <a:grpFill/>
            <a:ln w="9525">
              <a:noFill/>
              <a:miter lim="800000"/>
              <a:headEnd/>
              <a:tailEnd/>
            </a:ln>
          </p:spPr>
          <p:txBody>
            <a:bodyPr/>
            <a:lstStyle/>
            <a:p>
              <a:endParaRPr lang="en-GB">
                <a:solidFill>
                  <a:srgbClr val="0070C0"/>
                </a:solidFill>
              </a:endParaRPr>
            </a:p>
          </p:txBody>
        </p:sp>
        <p:sp>
          <p:nvSpPr>
            <p:cNvPr id="19763" name="Rectangle 139"/>
            <p:cNvSpPr>
              <a:spLocks noChangeArrowheads="1"/>
            </p:cNvSpPr>
            <p:nvPr/>
          </p:nvSpPr>
          <p:spPr bwMode="auto">
            <a:xfrm>
              <a:off x="2504" y="3092"/>
              <a:ext cx="5" cy="194"/>
            </a:xfrm>
            <a:prstGeom prst="rect">
              <a:avLst/>
            </a:prstGeom>
            <a:grpFill/>
            <a:ln w="9525">
              <a:noFill/>
              <a:miter lim="800000"/>
              <a:headEnd/>
              <a:tailEnd/>
            </a:ln>
          </p:spPr>
          <p:txBody>
            <a:bodyPr/>
            <a:lstStyle/>
            <a:p>
              <a:endParaRPr lang="en-GB">
                <a:solidFill>
                  <a:srgbClr val="0070C0"/>
                </a:solidFill>
              </a:endParaRPr>
            </a:p>
          </p:txBody>
        </p:sp>
        <p:sp>
          <p:nvSpPr>
            <p:cNvPr id="19764" name="Rectangle 140"/>
            <p:cNvSpPr>
              <a:spLocks noChangeArrowheads="1"/>
            </p:cNvSpPr>
            <p:nvPr/>
          </p:nvSpPr>
          <p:spPr bwMode="auto">
            <a:xfrm>
              <a:off x="2509" y="3092"/>
              <a:ext cx="5" cy="194"/>
            </a:xfrm>
            <a:prstGeom prst="rect">
              <a:avLst/>
            </a:prstGeom>
            <a:grpFill/>
            <a:ln w="9525">
              <a:noFill/>
              <a:miter lim="800000"/>
              <a:headEnd/>
              <a:tailEnd/>
            </a:ln>
          </p:spPr>
          <p:txBody>
            <a:bodyPr/>
            <a:lstStyle/>
            <a:p>
              <a:endParaRPr lang="en-GB">
                <a:solidFill>
                  <a:srgbClr val="0070C0"/>
                </a:solidFill>
              </a:endParaRPr>
            </a:p>
          </p:txBody>
        </p:sp>
      </p:grpSp>
      <p:grpSp>
        <p:nvGrpSpPr>
          <p:cNvPr id="5" name="Group 142"/>
          <p:cNvGrpSpPr>
            <a:grpSpLocks/>
          </p:cNvGrpSpPr>
          <p:nvPr/>
        </p:nvGrpSpPr>
        <p:grpSpPr bwMode="auto">
          <a:xfrm>
            <a:off x="4991100" y="5153117"/>
            <a:ext cx="347663" cy="466725"/>
            <a:chOff x="2864" y="2992"/>
            <a:chExt cx="219" cy="294"/>
          </a:xfrm>
          <a:solidFill>
            <a:srgbClr val="00B0F0"/>
          </a:solidFill>
        </p:grpSpPr>
        <p:sp>
          <p:nvSpPr>
            <p:cNvPr id="19677" name="Rectangle 143"/>
            <p:cNvSpPr>
              <a:spLocks noChangeArrowheads="1"/>
            </p:cNvSpPr>
            <p:nvPr/>
          </p:nvSpPr>
          <p:spPr bwMode="auto">
            <a:xfrm>
              <a:off x="2864" y="2992"/>
              <a:ext cx="5" cy="294"/>
            </a:xfrm>
            <a:prstGeom prst="rect">
              <a:avLst/>
            </a:prstGeom>
            <a:grpFill/>
            <a:ln w="9525">
              <a:noFill/>
              <a:miter lim="800000"/>
              <a:headEnd/>
              <a:tailEnd/>
            </a:ln>
          </p:spPr>
          <p:txBody>
            <a:bodyPr/>
            <a:lstStyle/>
            <a:p>
              <a:endParaRPr lang="en-GB">
                <a:solidFill>
                  <a:srgbClr val="0070C0"/>
                </a:solidFill>
              </a:endParaRPr>
            </a:p>
          </p:txBody>
        </p:sp>
        <p:sp>
          <p:nvSpPr>
            <p:cNvPr id="19678" name="Rectangle 144"/>
            <p:cNvSpPr>
              <a:spLocks noChangeArrowheads="1"/>
            </p:cNvSpPr>
            <p:nvPr/>
          </p:nvSpPr>
          <p:spPr bwMode="auto">
            <a:xfrm>
              <a:off x="2869" y="2992"/>
              <a:ext cx="5" cy="294"/>
            </a:xfrm>
            <a:prstGeom prst="rect">
              <a:avLst/>
            </a:prstGeom>
            <a:grpFill/>
            <a:ln w="9525">
              <a:noFill/>
              <a:miter lim="800000"/>
              <a:headEnd/>
              <a:tailEnd/>
            </a:ln>
          </p:spPr>
          <p:txBody>
            <a:bodyPr/>
            <a:lstStyle/>
            <a:p>
              <a:endParaRPr lang="en-GB">
                <a:solidFill>
                  <a:srgbClr val="0070C0"/>
                </a:solidFill>
              </a:endParaRPr>
            </a:p>
          </p:txBody>
        </p:sp>
        <p:sp>
          <p:nvSpPr>
            <p:cNvPr id="19679" name="Rectangle 145"/>
            <p:cNvSpPr>
              <a:spLocks noChangeArrowheads="1"/>
            </p:cNvSpPr>
            <p:nvPr/>
          </p:nvSpPr>
          <p:spPr bwMode="auto">
            <a:xfrm>
              <a:off x="2874" y="2992"/>
              <a:ext cx="5" cy="294"/>
            </a:xfrm>
            <a:prstGeom prst="rect">
              <a:avLst/>
            </a:prstGeom>
            <a:grpFill/>
            <a:ln w="9525">
              <a:noFill/>
              <a:miter lim="800000"/>
              <a:headEnd/>
              <a:tailEnd/>
            </a:ln>
          </p:spPr>
          <p:txBody>
            <a:bodyPr/>
            <a:lstStyle/>
            <a:p>
              <a:endParaRPr lang="en-GB">
                <a:solidFill>
                  <a:srgbClr val="0070C0"/>
                </a:solidFill>
              </a:endParaRPr>
            </a:p>
          </p:txBody>
        </p:sp>
        <p:sp>
          <p:nvSpPr>
            <p:cNvPr id="19680" name="Rectangle 146"/>
            <p:cNvSpPr>
              <a:spLocks noChangeArrowheads="1"/>
            </p:cNvSpPr>
            <p:nvPr/>
          </p:nvSpPr>
          <p:spPr bwMode="auto">
            <a:xfrm>
              <a:off x="2879" y="2992"/>
              <a:ext cx="5" cy="294"/>
            </a:xfrm>
            <a:prstGeom prst="rect">
              <a:avLst/>
            </a:prstGeom>
            <a:grpFill/>
            <a:ln w="9525">
              <a:noFill/>
              <a:miter lim="800000"/>
              <a:headEnd/>
              <a:tailEnd/>
            </a:ln>
          </p:spPr>
          <p:txBody>
            <a:bodyPr/>
            <a:lstStyle/>
            <a:p>
              <a:endParaRPr lang="en-GB">
                <a:solidFill>
                  <a:srgbClr val="0070C0"/>
                </a:solidFill>
              </a:endParaRPr>
            </a:p>
          </p:txBody>
        </p:sp>
        <p:sp>
          <p:nvSpPr>
            <p:cNvPr id="19681" name="Rectangle 147"/>
            <p:cNvSpPr>
              <a:spLocks noChangeArrowheads="1"/>
            </p:cNvSpPr>
            <p:nvPr/>
          </p:nvSpPr>
          <p:spPr bwMode="auto">
            <a:xfrm>
              <a:off x="2884" y="2992"/>
              <a:ext cx="5" cy="294"/>
            </a:xfrm>
            <a:prstGeom prst="rect">
              <a:avLst/>
            </a:prstGeom>
            <a:grpFill/>
            <a:ln w="9525">
              <a:noFill/>
              <a:miter lim="800000"/>
              <a:headEnd/>
              <a:tailEnd/>
            </a:ln>
          </p:spPr>
          <p:txBody>
            <a:bodyPr/>
            <a:lstStyle/>
            <a:p>
              <a:endParaRPr lang="en-GB">
                <a:solidFill>
                  <a:srgbClr val="0070C0"/>
                </a:solidFill>
              </a:endParaRPr>
            </a:p>
          </p:txBody>
        </p:sp>
        <p:sp>
          <p:nvSpPr>
            <p:cNvPr id="19682" name="Rectangle 148"/>
            <p:cNvSpPr>
              <a:spLocks noChangeArrowheads="1"/>
            </p:cNvSpPr>
            <p:nvPr/>
          </p:nvSpPr>
          <p:spPr bwMode="auto">
            <a:xfrm>
              <a:off x="2889" y="2992"/>
              <a:ext cx="5" cy="294"/>
            </a:xfrm>
            <a:prstGeom prst="rect">
              <a:avLst/>
            </a:prstGeom>
            <a:grpFill/>
            <a:ln w="9525">
              <a:noFill/>
              <a:miter lim="800000"/>
              <a:headEnd/>
              <a:tailEnd/>
            </a:ln>
          </p:spPr>
          <p:txBody>
            <a:bodyPr/>
            <a:lstStyle/>
            <a:p>
              <a:endParaRPr lang="en-GB">
                <a:solidFill>
                  <a:srgbClr val="0070C0"/>
                </a:solidFill>
              </a:endParaRPr>
            </a:p>
          </p:txBody>
        </p:sp>
        <p:sp>
          <p:nvSpPr>
            <p:cNvPr id="19683" name="Rectangle 149"/>
            <p:cNvSpPr>
              <a:spLocks noChangeArrowheads="1"/>
            </p:cNvSpPr>
            <p:nvPr/>
          </p:nvSpPr>
          <p:spPr bwMode="auto">
            <a:xfrm>
              <a:off x="2894" y="2992"/>
              <a:ext cx="5" cy="294"/>
            </a:xfrm>
            <a:prstGeom prst="rect">
              <a:avLst/>
            </a:prstGeom>
            <a:grpFill/>
            <a:ln w="9525">
              <a:noFill/>
              <a:miter lim="800000"/>
              <a:headEnd/>
              <a:tailEnd/>
            </a:ln>
          </p:spPr>
          <p:txBody>
            <a:bodyPr/>
            <a:lstStyle/>
            <a:p>
              <a:endParaRPr lang="en-GB">
                <a:solidFill>
                  <a:srgbClr val="0070C0"/>
                </a:solidFill>
              </a:endParaRPr>
            </a:p>
          </p:txBody>
        </p:sp>
        <p:sp>
          <p:nvSpPr>
            <p:cNvPr id="19684" name="Rectangle 150"/>
            <p:cNvSpPr>
              <a:spLocks noChangeArrowheads="1"/>
            </p:cNvSpPr>
            <p:nvPr/>
          </p:nvSpPr>
          <p:spPr bwMode="auto">
            <a:xfrm>
              <a:off x="2899" y="2992"/>
              <a:ext cx="5" cy="294"/>
            </a:xfrm>
            <a:prstGeom prst="rect">
              <a:avLst/>
            </a:prstGeom>
            <a:grpFill/>
            <a:ln w="9525">
              <a:noFill/>
              <a:miter lim="800000"/>
              <a:headEnd/>
              <a:tailEnd/>
            </a:ln>
          </p:spPr>
          <p:txBody>
            <a:bodyPr/>
            <a:lstStyle/>
            <a:p>
              <a:endParaRPr lang="en-GB">
                <a:solidFill>
                  <a:srgbClr val="0070C0"/>
                </a:solidFill>
              </a:endParaRPr>
            </a:p>
          </p:txBody>
        </p:sp>
        <p:sp>
          <p:nvSpPr>
            <p:cNvPr id="19685" name="Rectangle 151"/>
            <p:cNvSpPr>
              <a:spLocks noChangeArrowheads="1"/>
            </p:cNvSpPr>
            <p:nvPr/>
          </p:nvSpPr>
          <p:spPr bwMode="auto">
            <a:xfrm>
              <a:off x="2904" y="2992"/>
              <a:ext cx="5" cy="294"/>
            </a:xfrm>
            <a:prstGeom prst="rect">
              <a:avLst/>
            </a:prstGeom>
            <a:grpFill/>
            <a:ln w="9525">
              <a:noFill/>
              <a:miter lim="800000"/>
              <a:headEnd/>
              <a:tailEnd/>
            </a:ln>
          </p:spPr>
          <p:txBody>
            <a:bodyPr/>
            <a:lstStyle/>
            <a:p>
              <a:endParaRPr lang="en-GB">
                <a:solidFill>
                  <a:srgbClr val="0070C0"/>
                </a:solidFill>
              </a:endParaRPr>
            </a:p>
          </p:txBody>
        </p:sp>
        <p:sp>
          <p:nvSpPr>
            <p:cNvPr id="19686" name="Rectangle 152"/>
            <p:cNvSpPr>
              <a:spLocks noChangeArrowheads="1"/>
            </p:cNvSpPr>
            <p:nvPr/>
          </p:nvSpPr>
          <p:spPr bwMode="auto">
            <a:xfrm>
              <a:off x="2909" y="2992"/>
              <a:ext cx="5" cy="294"/>
            </a:xfrm>
            <a:prstGeom prst="rect">
              <a:avLst/>
            </a:prstGeom>
            <a:grpFill/>
            <a:ln w="9525">
              <a:noFill/>
              <a:miter lim="800000"/>
              <a:headEnd/>
              <a:tailEnd/>
            </a:ln>
          </p:spPr>
          <p:txBody>
            <a:bodyPr/>
            <a:lstStyle/>
            <a:p>
              <a:endParaRPr lang="en-GB">
                <a:solidFill>
                  <a:srgbClr val="0070C0"/>
                </a:solidFill>
              </a:endParaRPr>
            </a:p>
          </p:txBody>
        </p:sp>
        <p:sp>
          <p:nvSpPr>
            <p:cNvPr id="19687" name="Rectangle 153"/>
            <p:cNvSpPr>
              <a:spLocks noChangeArrowheads="1"/>
            </p:cNvSpPr>
            <p:nvPr/>
          </p:nvSpPr>
          <p:spPr bwMode="auto">
            <a:xfrm>
              <a:off x="2914" y="2992"/>
              <a:ext cx="5" cy="294"/>
            </a:xfrm>
            <a:prstGeom prst="rect">
              <a:avLst/>
            </a:prstGeom>
            <a:grpFill/>
            <a:ln w="9525">
              <a:noFill/>
              <a:miter lim="800000"/>
              <a:headEnd/>
              <a:tailEnd/>
            </a:ln>
          </p:spPr>
          <p:txBody>
            <a:bodyPr/>
            <a:lstStyle/>
            <a:p>
              <a:endParaRPr lang="en-GB">
                <a:solidFill>
                  <a:srgbClr val="0070C0"/>
                </a:solidFill>
              </a:endParaRPr>
            </a:p>
          </p:txBody>
        </p:sp>
        <p:sp>
          <p:nvSpPr>
            <p:cNvPr id="19688" name="Rectangle 154"/>
            <p:cNvSpPr>
              <a:spLocks noChangeArrowheads="1"/>
            </p:cNvSpPr>
            <p:nvPr/>
          </p:nvSpPr>
          <p:spPr bwMode="auto">
            <a:xfrm>
              <a:off x="2919" y="2992"/>
              <a:ext cx="5" cy="294"/>
            </a:xfrm>
            <a:prstGeom prst="rect">
              <a:avLst/>
            </a:prstGeom>
            <a:grpFill/>
            <a:ln w="9525">
              <a:noFill/>
              <a:miter lim="800000"/>
              <a:headEnd/>
              <a:tailEnd/>
            </a:ln>
          </p:spPr>
          <p:txBody>
            <a:bodyPr/>
            <a:lstStyle/>
            <a:p>
              <a:endParaRPr lang="en-GB">
                <a:solidFill>
                  <a:srgbClr val="0070C0"/>
                </a:solidFill>
              </a:endParaRPr>
            </a:p>
          </p:txBody>
        </p:sp>
        <p:sp>
          <p:nvSpPr>
            <p:cNvPr id="19689" name="Rectangle 155"/>
            <p:cNvSpPr>
              <a:spLocks noChangeArrowheads="1"/>
            </p:cNvSpPr>
            <p:nvPr/>
          </p:nvSpPr>
          <p:spPr bwMode="auto">
            <a:xfrm>
              <a:off x="2924" y="2992"/>
              <a:ext cx="5" cy="294"/>
            </a:xfrm>
            <a:prstGeom prst="rect">
              <a:avLst/>
            </a:prstGeom>
            <a:grpFill/>
            <a:ln w="9525">
              <a:noFill/>
              <a:miter lim="800000"/>
              <a:headEnd/>
              <a:tailEnd/>
            </a:ln>
          </p:spPr>
          <p:txBody>
            <a:bodyPr/>
            <a:lstStyle/>
            <a:p>
              <a:endParaRPr lang="en-GB">
                <a:solidFill>
                  <a:srgbClr val="0070C0"/>
                </a:solidFill>
              </a:endParaRPr>
            </a:p>
          </p:txBody>
        </p:sp>
        <p:sp>
          <p:nvSpPr>
            <p:cNvPr id="19690" name="Rectangle 156"/>
            <p:cNvSpPr>
              <a:spLocks noChangeArrowheads="1"/>
            </p:cNvSpPr>
            <p:nvPr/>
          </p:nvSpPr>
          <p:spPr bwMode="auto">
            <a:xfrm>
              <a:off x="2929" y="2992"/>
              <a:ext cx="5" cy="294"/>
            </a:xfrm>
            <a:prstGeom prst="rect">
              <a:avLst/>
            </a:prstGeom>
            <a:grpFill/>
            <a:ln w="9525">
              <a:noFill/>
              <a:miter lim="800000"/>
              <a:headEnd/>
              <a:tailEnd/>
            </a:ln>
          </p:spPr>
          <p:txBody>
            <a:bodyPr/>
            <a:lstStyle/>
            <a:p>
              <a:endParaRPr lang="en-GB">
                <a:solidFill>
                  <a:srgbClr val="0070C0"/>
                </a:solidFill>
              </a:endParaRPr>
            </a:p>
          </p:txBody>
        </p:sp>
        <p:sp>
          <p:nvSpPr>
            <p:cNvPr id="19691" name="Rectangle 157"/>
            <p:cNvSpPr>
              <a:spLocks noChangeArrowheads="1"/>
            </p:cNvSpPr>
            <p:nvPr/>
          </p:nvSpPr>
          <p:spPr bwMode="auto">
            <a:xfrm>
              <a:off x="2934" y="2992"/>
              <a:ext cx="5" cy="294"/>
            </a:xfrm>
            <a:prstGeom prst="rect">
              <a:avLst/>
            </a:prstGeom>
            <a:grpFill/>
            <a:ln w="9525">
              <a:noFill/>
              <a:miter lim="800000"/>
              <a:headEnd/>
              <a:tailEnd/>
            </a:ln>
          </p:spPr>
          <p:txBody>
            <a:bodyPr/>
            <a:lstStyle/>
            <a:p>
              <a:endParaRPr lang="en-GB">
                <a:solidFill>
                  <a:srgbClr val="0070C0"/>
                </a:solidFill>
              </a:endParaRPr>
            </a:p>
          </p:txBody>
        </p:sp>
        <p:sp>
          <p:nvSpPr>
            <p:cNvPr id="19692" name="Rectangle 158"/>
            <p:cNvSpPr>
              <a:spLocks noChangeArrowheads="1"/>
            </p:cNvSpPr>
            <p:nvPr/>
          </p:nvSpPr>
          <p:spPr bwMode="auto">
            <a:xfrm>
              <a:off x="2939" y="2992"/>
              <a:ext cx="5" cy="294"/>
            </a:xfrm>
            <a:prstGeom prst="rect">
              <a:avLst/>
            </a:prstGeom>
            <a:grpFill/>
            <a:ln w="9525">
              <a:noFill/>
              <a:miter lim="800000"/>
              <a:headEnd/>
              <a:tailEnd/>
            </a:ln>
          </p:spPr>
          <p:txBody>
            <a:bodyPr/>
            <a:lstStyle/>
            <a:p>
              <a:endParaRPr lang="en-GB">
                <a:solidFill>
                  <a:srgbClr val="0070C0"/>
                </a:solidFill>
              </a:endParaRPr>
            </a:p>
          </p:txBody>
        </p:sp>
        <p:sp>
          <p:nvSpPr>
            <p:cNvPr id="19693" name="Rectangle 159"/>
            <p:cNvSpPr>
              <a:spLocks noChangeArrowheads="1"/>
            </p:cNvSpPr>
            <p:nvPr/>
          </p:nvSpPr>
          <p:spPr bwMode="auto">
            <a:xfrm>
              <a:off x="2944" y="2992"/>
              <a:ext cx="5" cy="294"/>
            </a:xfrm>
            <a:prstGeom prst="rect">
              <a:avLst/>
            </a:prstGeom>
            <a:grpFill/>
            <a:ln w="9525">
              <a:noFill/>
              <a:miter lim="800000"/>
              <a:headEnd/>
              <a:tailEnd/>
            </a:ln>
          </p:spPr>
          <p:txBody>
            <a:bodyPr/>
            <a:lstStyle/>
            <a:p>
              <a:endParaRPr lang="en-GB">
                <a:solidFill>
                  <a:srgbClr val="0070C0"/>
                </a:solidFill>
              </a:endParaRPr>
            </a:p>
          </p:txBody>
        </p:sp>
        <p:sp>
          <p:nvSpPr>
            <p:cNvPr id="19694" name="Rectangle 160"/>
            <p:cNvSpPr>
              <a:spLocks noChangeArrowheads="1"/>
            </p:cNvSpPr>
            <p:nvPr/>
          </p:nvSpPr>
          <p:spPr bwMode="auto">
            <a:xfrm>
              <a:off x="2949" y="2992"/>
              <a:ext cx="5" cy="294"/>
            </a:xfrm>
            <a:prstGeom prst="rect">
              <a:avLst/>
            </a:prstGeom>
            <a:grpFill/>
            <a:ln w="9525">
              <a:noFill/>
              <a:miter lim="800000"/>
              <a:headEnd/>
              <a:tailEnd/>
            </a:ln>
          </p:spPr>
          <p:txBody>
            <a:bodyPr/>
            <a:lstStyle/>
            <a:p>
              <a:endParaRPr lang="en-GB">
                <a:solidFill>
                  <a:srgbClr val="0070C0"/>
                </a:solidFill>
              </a:endParaRPr>
            </a:p>
          </p:txBody>
        </p:sp>
        <p:sp>
          <p:nvSpPr>
            <p:cNvPr id="19695" name="Rectangle 161"/>
            <p:cNvSpPr>
              <a:spLocks noChangeArrowheads="1"/>
            </p:cNvSpPr>
            <p:nvPr/>
          </p:nvSpPr>
          <p:spPr bwMode="auto">
            <a:xfrm>
              <a:off x="2954" y="2992"/>
              <a:ext cx="5" cy="294"/>
            </a:xfrm>
            <a:prstGeom prst="rect">
              <a:avLst/>
            </a:prstGeom>
            <a:grpFill/>
            <a:ln w="9525">
              <a:noFill/>
              <a:miter lim="800000"/>
              <a:headEnd/>
              <a:tailEnd/>
            </a:ln>
          </p:spPr>
          <p:txBody>
            <a:bodyPr/>
            <a:lstStyle/>
            <a:p>
              <a:endParaRPr lang="en-GB">
                <a:solidFill>
                  <a:srgbClr val="0070C0"/>
                </a:solidFill>
              </a:endParaRPr>
            </a:p>
          </p:txBody>
        </p:sp>
        <p:sp>
          <p:nvSpPr>
            <p:cNvPr id="19696" name="Rectangle 162"/>
            <p:cNvSpPr>
              <a:spLocks noChangeArrowheads="1"/>
            </p:cNvSpPr>
            <p:nvPr/>
          </p:nvSpPr>
          <p:spPr bwMode="auto">
            <a:xfrm>
              <a:off x="2959" y="2992"/>
              <a:ext cx="5" cy="294"/>
            </a:xfrm>
            <a:prstGeom prst="rect">
              <a:avLst/>
            </a:prstGeom>
            <a:grpFill/>
            <a:ln w="9525">
              <a:noFill/>
              <a:miter lim="800000"/>
              <a:headEnd/>
              <a:tailEnd/>
            </a:ln>
          </p:spPr>
          <p:txBody>
            <a:bodyPr/>
            <a:lstStyle/>
            <a:p>
              <a:endParaRPr lang="en-GB">
                <a:solidFill>
                  <a:srgbClr val="0070C0"/>
                </a:solidFill>
              </a:endParaRPr>
            </a:p>
          </p:txBody>
        </p:sp>
        <p:sp>
          <p:nvSpPr>
            <p:cNvPr id="19697" name="Rectangle 163"/>
            <p:cNvSpPr>
              <a:spLocks noChangeArrowheads="1"/>
            </p:cNvSpPr>
            <p:nvPr/>
          </p:nvSpPr>
          <p:spPr bwMode="auto">
            <a:xfrm>
              <a:off x="2964" y="2992"/>
              <a:ext cx="5" cy="294"/>
            </a:xfrm>
            <a:prstGeom prst="rect">
              <a:avLst/>
            </a:prstGeom>
            <a:grpFill/>
            <a:ln w="9525">
              <a:noFill/>
              <a:miter lim="800000"/>
              <a:headEnd/>
              <a:tailEnd/>
            </a:ln>
          </p:spPr>
          <p:txBody>
            <a:bodyPr/>
            <a:lstStyle/>
            <a:p>
              <a:endParaRPr lang="en-GB">
                <a:solidFill>
                  <a:srgbClr val="0070C0"/>
                </a:solidFill>
              </a:endParaRPr>
            </a:p>
          </p:txBody>
        </p:sp>
        <p:sp>
          <p:nvSpPr>
            <p:cNvPr id="19698" name="Rectangle 164"/>
            <p:cNvSpPr>
              <a:spLocks noChangeArrowheads="1"/>
            </p:cNvSpPr>
            <p:nvPr/>
          </p:nvSpPr>
          <p:spPr bwMode="auto">
            <a:xfrm>
              <a:off x="2969" y="2992"/>
              <a:ext cx="5" cy="294"/>
            </a:xfrm>
            <a:prstGeom prst="rect">
              <a:avLst/>
            </a:prstGeom>
            <a:grpFill/>
            <a:ln w="9525">
              <a:noFill/>
              <a:miter lim="800000"/>
              <a:headEnd/>
              <a:tailEnd/>
            </a:ln>
          </p:spPr>
          <p:txBody>
            <a:bodyPr/>
            <a:lstStyle/>
            <a:p>
              <a:endParaRPr lang="en-GB">
                <a:solidFill>
                  <a:srgbClr val="0070C0"/>
                </a:solidFill>
              </a:endParaRPr>
            </a:p>
          </p:txBody>
        </p:sp>
        <p:sp>
          <p:nvSpPr>
            <p:cNvPr id="19699" name="Rectangle 165"/>
            <p:cNvSpPr>
              <a:spLocks noChangeArrowheads="1"/>
            </p:cNvSpPr>
            <p:nvPr/>
          </p:nvSpPr>
          <p:spPr bwMode="auto">
            <a:xfrm>
              <a:off x="2974" y="2992"/>
              <a:ext cx="5" cy="294"/>
            </a:xfrm>
            <a:prstGeom prst="rect">
              <a:avLst/>
            </a:prstGeom>
            <a:grpFill/>
            <a:ln w="9525">
              <a:noFill/>
              <a:miter lim="800000"/>
              <a:headEnd/>
              <a:tailEnd/>
            </a:ln>
          </p:spPr>
          <p:txBody>
            <a:bodyPr/>
            <a:lstStyle/>
            <a:p>
              <a:endParaRPr lang="en-GB">
                <a:solidFill>
                  <a:srgbClr val="0070C0"/>
                </a:solidFill>
              </a:endParaRPr>
            </a:p>
          </p:txBody>
        </p:sp>
        <p:sp>
          <p:nvSpPr>
            <p:cNvPr id="19700" name="Rectangle 166"/>
            <p:cNvSpPr>
              <a:spLocks noChangeArrowheads="1"/>
            </p:cNvSpPr>
            <p:nvPr/>
          </p:nvSpPr>
          <p:spPr bwMode="auto">
            <a:xfrm>
              <a:off x="2979" y="2992"/>
              <a:ext cx="5" cy="294"/>
            </a:xfrm>
            <a:prstGeom prst="rect">
              <a:avLst/>
            </a:prstGeom>
            <a:grpFill/>
            <a:ln w="9525">
              <a:noFill/>
              <a:miter lim="800000"/>
              <a:headEnd/>
              <a:tailEnd/>
            </a:ln>
          </p:spPr>
          <p:txBody>
            <a:bodyPr/>
            <a:lstStyle/>
            <a:p>
              <a:endParaRPr lang="en-GB">
                <a:solidFill>
                  <a:srgbClr val="0070C0"/>
                </a:solidFill>
              </a:endParaRPr>
            </a:p>
          </p:txBody>
        </p:sp>
        <p:sp>
          <p:nvSpPr>
            <p:cNvPr id="19701" name="Rectangle 167"/>
            <p:cNvSpPr>
              <a:spLocks noChangeArrowheads="1"/>
            </p:cNvSpPr>
            <p:nvPr/>
          </p:nvSpPr>
          <p:spPr bwMode="auto">
            <a:xfrm>
              <a:off x="2984" y="2992"/>
              <a:ext cx="5" cy="294"/>
            </a:xfrm>
            <a:prstGeom prst="rect">
              <a:avLst/>
            </a:prstGeom>
            <a:grpFill/>
            <a:ln w="9525">
              <a:noFill/>
              <a:miter lim="800000"/>
              <a:headEnd/>
              <a:tailEnd/>
            </a:ln>
          </p:spPr>
          <p:txBody>
            <a:bodyPr/>
            <a:lstStyle/>
            <a:p>
              <a:endParaRPr lang="en-GB">
                <a:solidFill>
                  <a:srgbClr val="0070C0"/>
                </a:solidFill>
              </a:endParaRPr>
            </a:p>
          </p:txBody>
        </p:sp>
        <p:sp>
          <p:nvSpPr>
            <p:cNvPr id="19702" name="Rectangle 168"/>
            <p:cNvSpPr>
              <a:spLocks noChangeArrowheads="1"/>
            </p:cNvSpPr>
            <p:nvPr/>
          </p:nvSpPr>
          <p:spPr bwMode="auto">
            <a:xfrm>
              <a:off x="2989" y="2992"/>
              <a:ext cx="5" cy="294"/>
            </a:xfrm>
            <a:prstGeom prst="rect">
              <a:avLst/>
            </a:prstGeom>
            <a:grpFill/>
            <a:ln w="9525">
              <a:noFill/>
              <a:miter lim="800000"/>
              <a:headEnd/>
              <a:tailEnd/>
            </a:ln>
          </p:spPr>
          <p:txBody>
            <a:bodyPr/>
            <a:lstStyle/>
            <a:p>
              <a:endParaRPr lang="en-GB">
                <a:solidFill>
                  <a:srgbClr val="0070C0"/>
                </a:solidFill>
              </a:endParaRPr>
            </a:p>
          </p:txBody>
        </p:sp>
        <p:sp>
          <p:nvSpPr>
            <p:cNvPr id="19703" name="Rectangle 169"/>
            <p:cNvSpPr>
              <a:spLocks noChangeArrowheads="1"/>
            </p:cNvSpPr>
            <p:nvPr/>
          </p:nvSpPr>
          <p:spPr bwMode="auto">
            <a:xfrm>
              <a:off x="2994" y="2992"/>
              <a:ext cx="5" cy="294"/>
            </a:xfrm>
            <a:prstGeom prst="rect">
              <a:avLst/>
            </a:prstGeom>
            <a:grpFill/>
            <a:ln w="9525">
              <a:noFill/>
              <a:miter lim="800000"/>
              <a:headEnd/>
              <a:tailEnd/>
            </a:ln>
          </p:spPr>
          <p:txBody>
            <a:bodyPr/>
            <a:lstStyle/>
            <a:p>
              <a:endParaRPr lang="en-GB">
                <a:solidFill>
                  <a:srgbClr val="0070C0"/>
                </a:solidFill>
              </a:endParaRPr>
            </a:p>
          </p:txBody>
        </p:sp>
        <p:sp>
          <p:nvSpPr>
            <p:cNvPr id="19704" name="Rectangle 170"/>
            <p:cNvSpPr>
              <a:spLocks noChangeArrowheads="1"/>
            </p:cNvSpPr>
            <p:nvPr/>
          </p:nvSpPr>
          <p:spPr bwMode="auto">
            <a:xfrm>
              <a:off x="2999" y="2992"/>
              <a:ext cx="5" cy="294"/>
            </a:xfrm>
            <a:prstGeom prst="rect">
              <a:avLst/>
            </a:prstGeom>
            <a:grpFill/>
            <a:ln w="9525">
              <a:noFill/>
              <a:miter lim="800000"/>
              <a:headEnd/>
              <a:tailEnd/>
            </a:ln>
          </p:spPr>
          <p:txBody>
            <a:bodyPr/>
            <a:lstStyle/>
            <a:p>
              <a:endParaRPr lang="en-GB">
                <a:solidFill>
                  <a:srgbClr val="0070C0"/>
                </a:solidFill>
              </a:endParaRPr>
            </a:p>
          </p:txBody>
        </p:sp>
        <p:sp>
          <p:nvSpPr>
            <p:cNvPr id="19705" name="Rectangle 171"/>
            <p:cNvSpPr>
              <a:spLocks noChangeArrowheads="1"/>
            </p:cNvSpPr>
            <p:nvPr/>
          </p:nvSpPr>
          <p:spPr bwMode="auto">
            <a:xfrm>
              <a:off x="3004" y="2992"/>
              <a:ext cx="5" cy="294"/>
            </a:xfrm>
            <a:prstGeom prst="rect">
              <a:avLst/>
            </a:prstGeom>
            <a:grpFill/>
            <a:ln w="9525">
              <a:noFill/>
              <a:miter lim="800000"/>
              <a:headEnd/>
              <a:tailEnd/>
            </a:ln>
          </p:spPr>
          <p:txBody>
            <a:bodyPr/>
            <a:lstStyle/>
            <a:p>
              <a:endParaRPr lang="en-GB">
                <a:solidFill>
                  <a:srgbClr val="0070C0"/>
                </a:solidFill>
              </a:endParaRPr>
            </a:p>
          </p:txBody>
        </p:sp>
        <p:sp>
          <p:nvSpPr>
            <p:cNvPr id="19706" name="Rectangle 172"/>
            <p:cNvSpPr>
              <a:spLocks noChangeArrowheads="1"/>
            </p:cNvSpPr>
            <p:nvPr/>
          </p:nvSpPr>
          <p:spPr bwMode="auto">
            <a:xfrm>
              <a:off x="3009" y="2992"/>
              <a:ext cx="5" cy="294"/>
            </a:xfrm>
            <a:prstGeom prst="rect">
              <a:avLst/>
            </a:prstGeom>
            <a:grpFill/>
            <a:ln w="9525">
              <a:noFill/>
              <a:miter lim="800000"/>
              <a:headEnd/>
              <a:tailEnd/>
            </a:ln>
          </p:spPr>
          <p:txBody>
            <a:bodyPr/>
            <a:lstStyle/>
            <a:p>
              <a:endParaRPr lang="en-GB">
                <a:solidFill>
                  <a:srgbClr val="0070C0"/>
                </a:solidFill>
              </a:endParaRPr>
            </a:p>
          </p:txBody>
        </p:sp>
        <p:sp>
          <p:nvSpPr>
            <p:cNvPr id="19707" name="Rectangle 173"/>
            <p:cNvSpPr>
              <a:spLocks noChangeArrowheads="1"/>
            </p:cNvSpPr>
            <p:nvPr/>
          </p:nvSpPr>
          <p:spPr bwMode="auto">
            <a:xfrm>
              <a:off x="3014" y="2992"/>
              <a:ext cx="5" cy="294"/>
            </a:xfrm>
            <a:prstGeom prst="rect">
              <a:avLst/>
            </a:prstGeom>
            <a:grpFill/>
            <a:ln w="9525">
              <a:noFill/>
              <a:miter lim="800000"/>
              <a:headEnd/>
              <a:tailEnd/>
            </a:ln>
          </p:spPr>
          <p:txBody>
            <a:bodyPr/>
            <a:lstStyle/>
            <a:p>
              <a:endParaRPr lang="en-GB">
                <a:solidFill>
                  <a:srgbClr val="0070C0"/>
                </a:solidFill>
              </a:endParaRPr>
            </a:p>
          </p:txBody>
        </p:sp>
        <p:sp>
          <p:nvSpPr>
            <p:cNvPr id="19708" name="Rectangle 174"/>
            <p:cNvSpPr>
              <a:spLocks noChangeArrowheads="1"/>
            </p:cNvSpPr>
            <p:nvPr/>
          </p:nvSpPr>
          <p:spPr bwMode="auto">
            <a:xfrm>
              <a:off x="3019" y="2992"/>
              <a:ext cx="4" cy="294"/>
            </a:xfrm>
            <a:prstGeom prst="rect">
              <a:avLst/>
            </a:prstGeom>
            <a:grpFill/>
            <a:ln w="9525">
              <a:noFill/>
              <a:miter lim="800000"/>
              <a:headEnd/>
              <a:tailEnd/>
            </a:ln>
          </p:spPr>
          <p:txBody>
            <a:bodyPr/>
            <a:lstStyle/>
            <a:p>
              <a:endParaRPr lang="en-GB">
                <a:solidFill>
                  <a:srgbClr val="0070C0"/>
                </a:solidFill>
              </a:endParaRPr>
            </a:p>
          </p:txBody>
        </p:sp>
        <p:sp>
          <p:nvSpPr>
            <p:cNvPr id="19709" name="Rectangle 175"/>
            <p:cNvSpPr>
              <a:spLocks noChangeArrowheads="1"/>
            </p:cNvSpPr>
            <p:nvPr/>
          </p:nvSpPr>
          <p:spPr bwMode="auto">
            <a:xfrm>
              <a:off x="3023" y="2992"/>
              <a:ext cx="5" cy="294"/>
            </a:xfrm>
            <a:prstGeom prst="rect">
              <a:avLst/>
            </a:prstGeom>
            <a:grpFill/>
            <a:ln w="9525">
              <a:noFill/>
              <a:miter lim="800000"/>
              <a:headEnd/>
              <a:tailEnd/>
            </a:ln>
          </p:spPr>
          <p:txBody>
            <a:bodyPr/>
            <a:lstStyle/>
            <a:p>
              <a:endParaRPr lang="en-GB">
                <a:solidFill>
                  <a:srgbClr val="0070C0"/>
                </a:solidFill>
              </a:endParaRPr>
            </a:p>
          </p:txBody>
        </p:sp>
        <p:sp>
          <p:nvSpPr>
            <p:cNvPr id="19710" name="Rectangle 176"/>
            <p:cNvSpPr>
              <a:spLocks noChangeArrowheads="1"/>
            </p:cNvSpPr>
            <p:nvPr/>
          </p:nvSpPr>
          <p:spPr bwMode="auto">
            <a:xfrm>
              <a:off x="3028" y="2992"/>
              <a:ext cx="5" cy="294"/>
            </a:xfrm>
            <a:prstGeom prst="rect">
              <a:avLst/>
            </a:prstGeom>
            <a:grpFill/>
            <a:ln w="9525">
              <a:noFill/>
              <a:miter lim="800000"/>
              <a:headEnd/>
              <a:tailEnd/>
            </a:ln>
          </p:spPr>
          <p:txBody>
            <a:bodyPr/>
            <a:lstStyle/>
            <a:p>
              <a:endParaRPr lang="en-GB">
                <a:solidFill>
                  <a:srgbClr val="0070C0"/>
                </a:solidFill>
              </a:endParaRPr>
            </a:p>
          </p:txBody>
        </p:sp>
        <p:sp>
          <p:nvSpPr>
            <p:cNvPr id="19711" name="Rectangle 177"/>
            <p:cNvSpPr>
              <a:spLocks noChangeArrowheads="1"/>
            </p:cNvSpPr>
            <p:nvPr/>
          </p:nvSpPr>
          <p:spPr bwMode="auto">
            <a:xfrm>
              <a:off x="3033" y="2992"/>
              <a:ext cx="5" cy="294"/>
            </a:xfrm>
            <a:prstGeom prst="rect">
              <a:avLst/>
            </a:prstGeom>
            <a:grpFill/>
            <a:ln w="9525">
              <a:noFill/>
              <a:miter lim="800000"/>
              <a:headEnd/>
              <a:tailEnd/>
            </a:ln>
          </p:spPr>
          <p:txBody>
            <a:bodyPr/>
            <a:lstStyle/>
            <a:p>
              <a:endParaRPr lang="en-GB">
                <a:solidFill>
                  <a:srgbClr val="0070C0"/>
                </a:solidFill>
              </a:endParaRPr>
            </a:p>
          </p:txBody>
        </p:sp>
        <p:sp>
          <p:nvSpPr>
            <p:cNvPr id="19712" name="Rectangle 178"/>
            <p:cNvSpPr>
              <a:spLocks noChangeArrowheads="1"/>
            </p:cNvSpPr>
            <p:nvPr/>
          </p:nvSpPr>
          <p:spPr bwMode="auto">
            <a:xfrm>
              <a:off x="3038" y="2992"/>
              <a:ext cx="5" cy="294"/>
            </a:xfrm>
            <a:prstGeom prst="rect">
              <a:avLst/>
            </a:prstGeom>
            <a:grpFill/>
            <a:ln w="9525">
              <a:noFill/>
              <a:miter lim="800000"/>
              <a:headEnd/>
              <a:tailEnd/>
            </a:ln>
          </p:spPr>
          <p:txBody>
            <a:bodyPr/>
            <a:lstStyle/>
            <a:p>
              <a:endParaRPr lang="en-GB">
                <a:solidFill>
                  <a:srgbClr val="0070C0"/>
                </a:solidFill>
              </a:endParaRPr>
            </a:p>
          </p:txBody>
        </p:sp>
        <p:sp>
          <p:nvSpPr>
            <p:cNvPr id="19713" name="Rectangle 179"/>
            <p:cNvSpPr>
              <a:spLocks noChangeArrowheads="1"/>
            </p:cNvSpPr>
            <p:nvPr/>
          </p:nvSpPr>
          <p:spPr bwMode="auto">
            <a:xfrm>
              <a:off x="3043" y="2992"/>
              <a:ext cx="5" cy="294"/>
            </a:xfrm>
            <a:prstGeom prst="rect">
              <a:avLst/>
            </a:prstGeom>
            <a:grpFill/>
            <a:ln w="9525">
              <a:noFill/>
              <a:miter lim="800000"/>
              <a:headEnd/>
              <a:tailEnd/>
            </a:ln>
          </p:spPr>
          <p:txBody>
            <a:bodyPr/>
            <a:lstStyle/>
            <a:p>
              <a:endParaRPr lang="en-GB">
                <a:solidFill>
                  <a:srgbClr val="0070C0"/>
                </a:solidFill>
              </a:endParaRPr>
            </a:p>
          </p:txBody>
        </p:sp>
        <p:sp>
          <p:nvSpPr>
            <p:cNvPr id="19714" name="Rectangle 180"/>
            <p:cNvSpPr>
              <a:spLocks noChangeArrowheads="1"/>
            </p:cNvSpPr>
            <p:nvPr/>
          </p:nvSpPr>
          <p:spPr bwMode="auto">
            <a:xfrm>
              <a:off x="3048" y="2992"/>
              <a:ext cx="5" cy="294"/>
            </a:xfrm>
            <a:prstGeom prst="rect">
              <a:avLst/>
            </a:prstGeom>
            <a:grpFill/>
            <a:ln w="9525">
              <a:noFill/>
              <a:miter lim="800000"/>
              <a:headEnd/>
              <a:tailEnd/>
            </a:ln>
          </p:spPr>
          <p:txBody>
            <a:bodyPr/>
            <a:lstStyle/>
            <a:p>
              <a:endParaRPr lang="en-GB">
                <a:solidFill>
                  <a:srgbClr val="0070C0"/>
                </a:solidFill>
              </a:endParaRPr>
            </a:p>
          </p:txBody>
        </p:sp>
        <p:sp>
          <p:nvSpPr>
            <p:cNvPr id="19715" name="Rectangle 181"/>
            <p:cNvSpPr>
              <a:spLocks noChangeArrowheads="1"/>
            </p:cNvSpPr>
            <p:nvPr/>
          </p:nvSpPr>
          <p:spPr bwMode="auto">
            <a:xfrm>
              <a:off x="3053" y="2992"/>
              <a:ext cx="5" cy="294"/>
            </a:xfrm>
            <a:prstGeom prst="rect">
              <a:avLst/>
            </a:prstGeom>
            <a:grpFill/>
            <a:ln w="9525">
              <a:noFill/>
              <a:miter lim="800000"/>
              <a:headEnd/>
              <a:tailEnd/>
            </a:ln>
          </p:spPr>
          <p:txBody>
            <a:bodyPr/>
            <a:lstStyle/>
            <a:p>
              <a:endParaRPr lang="en-GB">
                <a:solidFill>
                  <a:srgbClr val="0070C0"/>
                </a:solidFill>
              </a:endParaRPr>
            </a:p>
          </p:txBody>
        </p:sp>
        <p:sp>
          <p:nvSpPr>
            <p:cNvPr id="19716" name="Rectangle 182"/>
            <p:cNvSpPr>
              <a:spLocks noChangeArrowheads="1"/>
            </p:cNvSpPr>
            <p:nvPr/>
          </p:nvSpPr>
          <p:spPr bwMode="auto">
            <a:xfrm>
              <a:off x="3058" y="2992"/>
              <a:ext cx="5" cy="294"/>
            </a:xfrm>
            <a:prstGeom prst="rect">
              <a:avLst/>
            </a:prstGeom>
            <a:grpFill/>
            <a:ln w="9525">
              <a:noFill/>
              <a:miter lim="800000"/>
              <a:headEnd/>
              <a:tailEnd/>
            </a:ln>
          </p:spPr>
          <p:txBody>
            <a:bodyPr/>
            <a:lstStyle/>
            <a:p>
              <a:endParaRPr lang="en-GB">
                <a:solidFill>
                  <a:srgbClr val="0070C0"/>
                </a:solidFill>
              </a:endParaRPr>
            </a:p>
          </p:txBody>
        </p:sp>
        <p:sp>
          <p:nvSpPr>
            <p:cNvPr id="19717" name="Rectangle 183"/>
            <p:cNvSpPr>
              <a:spLocks noChangeArrowheads="1"/>
            </p:cNvSpPr>
            <p:nvPr/>
          </p:nvSpPr>
          <p:spPr bwMode="auto">
            <a:xfrm>
              <a:off x="3063" y="2992"/>
              <a:ext cx="5" cy="294"/>
            </a:xfrm>
            <a:prstGeom prst="rect">
              <a:avLst/>
            </a:prstGeom>
            <a:grpFill/>
            <a:ln w="9525">
              <a:noFill/>
              <a:miter lim="800000"/>
              <a:headEnd/>
              <a:tailEnd/>
            </a:ln>
          </p:spPr>
          <p:txBody>
            <a:bodyPr/>
            <a:lstStyle/>
            <a:p>
              <a:endParaRPr lang="en-GB">
                <a:solidFill>
                  <a:srgbClr val="0070C0"/>
                </a:solidFill>
              </a:endParaRPr>
            </a:p>
          </p:txBody>
        </p:sp>
        <p:sp>
          <p:nvSpPr>
            <p:cNvPr id="19718" name="Rectangle 184"/>
            <p:cNvSpPr>
              <a:spLocks noChangeArrowheads="1"/>
            </p:cNvSpPr>
            <p:nvPr/>
          </p:nvSpPr>
          <p:spPr bwMode="auto">
            <a:xfrm>
              <a:off x="3068" y="2992"/>
              <a:ext cx="5" cy="294"/>
            </a:xfrm>
            <a:prstGeom prst="rect">
              <a:avLst/>
            </a:prstGeom>
            <a:grpFill/>
            <a:ln w="9525">
              <a:noFill/>
              <a:miter lim="800000"/>
              <a:headEnd/>
              <a:tailEnd/>
            </a:ln>
          </p:spPr>
          <p:txBody>
            <a:bodyPr/>
            <a:lstStyle/>
            <a:p>
              <a:endParaRPr lang="en-GB">
                <a:solidFill>
                  <a:srgbClr val="0070C0"/>
                </a:solidFill>
              </a:endParaRPr>
            </a:p>
          </p:txBody>
        </p:sp>
        <p:sp>
          <p:nvSpPr>
            <p:cNvPr id="19719" name="Rectangle 185"/>
            <p:cNvSpPr>
              <a:spLocks noChangeArrowheads="1"/>
            </p:cNvSpPr>
            <p:nvPr/>
          </p:nvSpPr>
          <p:spPr bwMode="auto">
            <a:xfrm>
              <a:off x="3073" y="2992"/>
              <a:ext cx="5" cy="294"/>
            </a:xfrm>
            <a:prstGeom prst="rect">
              <a:avLst/>
            </a:prstGeom>
            <a:grpFill/>
            <a:ln w="9525">
              <a:noFill/>
              <a:miter lim="800000"/>
              <a:headEnd/>
              <a:tailEnd/>
            </a:ln>
          </p:spPr>
          <p:txBody>
            <a:bodyPr/>
            <a:lstStyle/>
            <a:p>
              <a:endParaRPr lang="en-GB">
                <a:solidFill>
                  <a:srgbClr val="0070C0"/>
                </a:solidFill>
              </a:endParaRPr>
            </a:p>
          </p:txBody>
        </p:sp>
        <p:sp>
          <p:nvSpPr>
            <p:cNvPr id="19720" name="Rectangle 186"/>
            <p:cNvSpPr>
              <a:spLocks noChangeArrowheads="1"/>
            </p:cNvSpPr>
            <p:nvPr/>
          </p:nvSpPr>
          <p:spPr bwMode="auto">
            <a:xfrm>
              <a:off x="3078" y="2992"/>
              <a:ext cx="5" cy="294"/>
            </a:xfrm>
            <a:prstGeom prst="rect">
              <a:avLst/>
            </a:prstGeom>
            <a:grpFill/>
            <a:ln w="9525">
              <a:noFill/>
              <a:miter lim="800000"/>
              <a:headEnd/>
              <a:tailEnd/>
            </a:ln>
          </p:spPr>
          <p:txBody>
            <a:bodyPr/>
            <a:lstStyle/>
            <a:p>
              <a:endParaRPr lang="en-GB">
                <a:solidFill>
                  <a:srgbClr val="0070C0"/>
                </a:solidFill>
              </a:endParaRPr>
            </a:p>
          </p:txBody>
        </p:sp>
      </p:grpSp>
      <p:grpSp>
        <p:nvGrpSpPr>
          <p:cNvPr id="6" name="Group 188"/>
          <p:cNvGrpSpPr>
            <a:grpSpLocks/>
          </p:cNvGrpSpPr>
          <p:nvPr/>
        </p:nvGrpSpPr>
        <p:grpSpPr bwMode="auto">
          <a:xfrm>
            <a:off x="5894388" y="4914992"/>
            <a:ext cx="349250" cy="704850"/>
            <a:chOff x="3433" y="2842"/>
            <a:chExt cx="220" cy="444"/>
          </a:xfrm>
          <a:solidFill>
            <a:srgbClr val="00B0F0"/>
          </a:solidFill>
        </p:grpSpPr>
        <p:sp>
          <p:nvSpPr>
            <p:cNvPr id="19633" name="Rectangle 189"/>
            <p:cNvSpPr>
              <a:spLocks noChangeArrowheads="1"/>
            </p:cNvSpPr>
            <p:nvPr/>
          </p:nvSpPr>
          <p:spPr bwMode="auto">
            <a:xfrm>
              <a:off x="3433" y="2842"/>
              <a:ext cx="5" cy="444"/>
            </a:xfrm>
            <a:prstGeom prst="rect">
              <a:avLst/>
            </a:prstGeom>
            <a:grpFill/>
            <a:ln w="9525">
              <a:noFill/>
              <a:miter lim="800000"/>
              <a:headEnd/>
              <a:tailEnd/>
            </a:ln>
          </p:spPr>
          <p:txBody>
            <a:bodyPr/>
            <a:lstStyle/>
            <a:p>
              <a:endParaRPr lang="en-GB">
                <a:solidFill>
                  <a:srgbClr val="0070C0"/>
                </a:solidFill>
              </a:endParaRPr>
            </a:p>
          </p:txBody>
        </p:sp>
        <p:sp>
          <p:nvSpPr>
            <p:cNvPr id="19634" name="Rectangle 190"/>
            <p:cNvSpPr>
              <a:spLocks noChangeArrowheads="1"/>
            </p:cNvSpPr>
            <p:nvPr/>
          </p:nvSpPr>
          <p:spPr bwMode="auto">
            <a:xfrm>
              <a:off x="3438" y="2842"/>
              <a:ext cx="5" cy="444"/>
            </a:xfrm>
            <a:prstGeom prst="rect">
              <a:avLst/>
            </a:prstGeom>
            <a:grpFill/>
            <a:ln w="9525">
              <a:noFill/>
              <a:miter lim="800000"/>
              <a:headEnd/>
              <a:tailEnd/>
            </a:ln>
          </p:spPr>
          <p:txBody>
            <a:bodyPr/>
            <a:lstStyle/>
            <a:p>
              <a:endParaRPr lang="en-GB">
                <a:solidFill>
                  <a:srgbClr val="0070C0"/>
                </a:solidFill>
              </a:endParaRPr>
            </a:p>
          </p:txBody>
        </p:sp>
        <p:sp>
          <p:nvSpPr>
            <p:cNvPr id="19635" name="Rectangle 191"/>
            <p:cNvSpPr>
              <a:spLocks noChangeArrowheads="1"/>
            </p:cNvSpPr>
            <p:nvPr/>
          </p:nvSpPr>
          <p:spPr bwMode="auto">
            <a:xfrm>
              <a:off x="3443" y="2842"/>
              <a:ext cx="5" cy="444"/>
            </a:xfrm>
            <a:prstGeom prst="rect">
              <a:avLst/>
            </a:prstGeom>
            <a:grpFill/>
            <a:ln w="9525">
              <a:noFill/>
              <a:miter lim="800000"/>
              <a:headEnd/>
              <a:tailEnd/>
            </a:ln>
          </p:spPr>
          <p:txBody>
            <a:bodyPr/>
            <a:lstStyle/>
            <a:p>
              <a:endParaRPr lang="en-GB">
                <a:solidFill>
                  <a:srgbClr val="0070C0"/>
                </a:solidFill>
              </a:endParaRPr>
            </a:p>
          </p:txBody>
        </p:sp>
        <p:sp>
          <p:nvSpPr>
            <p:cNvPr id="19636" name="Rectangle 192"/>
            <p:cNvSpPr>
              <a:spLocks noChangeArrowheads="1"/>
            </p:cNvSpPr>
            <p:nvPr/>
          </p:nvSpPr>
          <p:spPr bwMode="auto">
            <a:xfrm>
              <a:off x="3448" y="2842"/>
              <a:ext cx="5" cy="444"/>
            </a:xfrm>
            <a:prstGeom prst="rect">
              <a:avLst/>
            </a:prstGeom>
            <a:grpFill/>
            <a:ln w="9525">
              <a:noFill/>
              <a:miter lim="800000"/>
              <a:headEnd/>
              <a:tailEnd/>
            </a:ln>
          </p:spPr>
          <p:txBody>
            <a:bodyPr/>
            <a:lstStyle/>
            <a:p>
              <a:endParaRPr lang="en-GB">
                <a:solidFill>
                  <a:srgbClr val="0070C0"/>
                </a:solidFill>
              </a:endParaRPr>
            </a:p>
          </p:txBody>
        </p:sp>
        <p:sp>
          <p:nvSpPr>
            <p:cNvPr id="19637" name="Rectangle 193"/>
            <p:cNvSpPr>
              <a:spLocks noChangeArrowheads="1"/>
            </p:cNvSpPr>
            <p:nvPr/>
          </p:nvSpPr>
          <p:spPr bwMode="auto">
            <a:xfrm>
              <a:off x="3453" y="2842"/>
              <a:ext cx="5" cy="444"/>
            </a:xfrm>
            <a:prstGeom prst="rect">
              <a:avLst/>
            </a:prstGeom>
            <a:grpFill/>
            <a:ln w="9525">
              <a:noFill/>
              <a:miter lim="800000"/>
              <a:headEnd/>
              <a:tailEnd/>
            </a:ln>
          </p:spPr>
          <p:txBody>
            <a:bodyPr/>
            <a:lstStyle/>
            <a:p>
              <a:endParaRPr lang="en-GB">
                <a:solidFill>
                  <a:srgbClr val="0070C0"/>
                </a:solidFill>
              </a:endParaRPr>
            </a:p>
          </p:txBody>
        </p:sp>
        <p:sp>
          <p:nvSpPr>
            <p:cNvPr id="19638" name="Rectangle 194"/>
            <p:cNvSpPr>
              <a:spLocks noChangeArrowheads="1"/>
            </p:cNvSpPr>
            <p:nvPr/>
          </p:nvSpPr>
          <p:spPr bwMode="auto">
            <a:xfrm>
              <a:off x="3458" y="2842"/>
              <a:ext cx="5" cy="444"/>
            </a:xfrm>
            <a:prstGeom prst="rect">
              <a:avLst/>
            </a:prstGeom>
            <a:grpFill/>
            <a:ln w="9525">
              <a:noFill/>
              <a:miter lim="800000"/>
              <a:headEnd/>
              <a:tailEnd/>
            </a:ln>
          </p:spPr>
          <p:txBody>
            <a:bodyPr/>
            <a:lstStyle/>
            <a:p>
              <a:endParaRPr lang="en-GB">
                <a:solidFill>
                  <a:srgbClr val="0070C0"/>
                </a:solidFill>
              </a:endParaRPr>
            </a:p>
          </p:txBody>
        </p:sp>
        <p:sp>
          <p:nvSpPr>
            <p:cNvPr id="19639" name="Rectangle 195"/>
            <p:cNvSpPr>
              <a:spLocks noChangeArrowheads="1"/>
            </p:cNvSpPr>
            <p:nvPr/>
          </p:nvSpPr>
          <p:spPr bwMode="auto">
            <a:xfrm>
              <a:off x="3463" y="2842"/>
              <a:ext cx="5" cy="444"/>
            </a:xfrm>
            <a:prstGeom prst="rect">
              <a:avLst/>
            </a:prstGeom>
            <a:grpFill/>
            <a:ln w="9525">
              <a:noFill/>
              <a:miter lim="800000"/>
              <a:headEnd/>
              <a:tailEnd/>
            </a:ln>
          </p:spPr>
          <p:txBody>
            <a:bodyPr/>
            <a:lstStyle/>
            <a:p>
              <a:endParaRPr lang="en-GB">
                <a:solidFill>
                  <a:srgbClr val="0070C0"/>
                </a:solidFill>
              </a:endParaRPr>
            </a:p>
          </p:txBody>
        </p:sp>
        <p:sp>
          <p:nvSpPr>
            <p:cNvPr id="19640" name="Rectangle 196"/>
            <p:cNvSpPr>
              <a:spLocks noChangeArrowheads="1"/>
            </p:cNvSpPr>
            <p:nvPr/>
          </p:nvSpPr>
          <p:spPr bwMode="auto">
            <a:xfrm>
              <a:off x="3468" y="2842"/>
              <a:ext cx="5" cy="444"/>
            </a:xfrm>
            <a:prstGeom prst="rect">
              <a:avLst/>
            </a:prstGeom>
            <a:grpFill/>
            <a:ln w="9525">
              <a:noFill/>
              <a:miter lim="800000"/>
              <a:headEnd/>
              <a:tailEnd/>
            </a:ln>
          </p:spPr>
          <p:txBody>
            <a:bodyPr/>
            <a:lstStyle/>
            <a:p>
              <a:endParaRPr lang="en-GB">
                <a:solidFill>
                  <a:srgbClr val="0070C0"/>
                </a:solidFill>
              </a:endParaRPr>
            </a:p>
          </p:txBody>
        </p:sp>
        <p:sp>
          <p:nvSpPr>
            <p:cNvPr id="19641" name="Rectangle 197"/>
            <p:cNvSpPr>
              <a:spLocks noChangeArrowheads="1"/>
            </p:cNvSpPr>
            <p:nvPr/>
          </p:nvSpPr>
          <p:spPr bwMode="auto">
            <a:xfrm>
              <a:off x="3473" y="2842"/>
              <a:ext cx="5" cy="444"/>
            </a:xfrm>
            <a:prstGeom prst="rect">
              <a:avLst/>
            </a:prstGeom>
            <a:grpFill/>
            <a:ln w="9525">
              <a:noFill/>
              <a:miter lim="800000"/>
              <a:headEnd/>
              <a:tailEnd/>
            </a:ln>
          </p:spPr>
          <p:txBody>
            <a:bodyPr/>
            <a:lstStyle/>
            <a:p>
              <a:endParaRPr lang="en-GB">
                <a:solidFill>
                  <a:srgbClr val="0070C0"/>
                </a:solidFill>
              </a:endParaRPr>
            </a:p>
          </p:txBody>
        </p:sp>
        <p:sp>
          <p:nvSpPr>
            <p:cNvPr id="19642" name="Rectangle 198"/>
            <p:cNvSpPr>
              <a:spLocks noChangeArrowheads="1"/>
            </p:cNvSpPr>
            <p:nvPr/>
          </p:nvSpPr>
          <p:spPr bwMode="auto">
            <a:xfrm>
              <a:off x="3478" y="2842"/>
              <a:ext cx="5" cy="444"/>
            </a:xfrm>
            <a:prstGeom prst="rect">
              <a:avLst/>
            </a:prstGeom>
            <a:grpFill/>
            <a:ln w="9525">
              <a:noFill/>
              <a:miter lim="800000"/>
              <a:headEnd/>
              <a:tailEnd/>
            </a:ln>
          </p:spPr>
          <p:txBody>
            <a:bodyPr/>
            <a:lstStyle/>
            <a:p>
              <a:endParaRPr lang="en-GB">
                <a:solidFill>
                  <a:srgbClr val="0070C0"/>
                </a:solidFill>
              </a:endParaRPr>
            </a:p>
          </p:txBody>
        </p:sp>
        <p:sp>
          <p:nvSpPr>
            <p:cNvPr id="19643" name="Rectangle 199"/>
            <p:cNvSpPr>
              <a:spLocks noChangeArrowheads="1"/>
            </p:cNvSpPr>
            <p:nvPr/>
          </p:nvSpPr>
          <p:spPr bwMode="auto">
            <a:xfrm>
              <a:off x="3483" y="2842"/>
              <a:ext cx="5" cy="444"/>
            </a:xfrm>
            <a:prstGeom prst="rect">
              <a:avLst/>
            </a:prstGeom>
            <a:grpFill/>
            <a:ln w="9525">
              <a:noFill/>
              <a:miter lim="800000"/>
              <a:headEnd/>
              <a:tailEnd/>
            </a:ln>
          </p:spPr>
          <p:txBody>
            <a:bodyPr/>
            <a:lstStyle/>
            <a:p>
              <a:endParaRPr lang="en-GB">
                <a:solidFill>
                  <a:srgbClr val="0070C0"/>
                </a:solidFill>
              </a:endParaRPr>
            </a:p>
          </p:txBody>
        </p:sp>
        <p:sp>
          <p:nvSpPr>
            <p:cNvPr id="19644" name="Rectangle 200"/>
            <p:cNvSpPr>
              <a:spLocks noChangeArrowheads="1"/>
            </p:cNvSpPr>
            <p:nvPr/>
          </p:nvSpPr>
          <p:spPr bwMode="auto">
            <a:xfrm>
              <a:off x="3488" y="2842"/>
              <a:ext cx="5" cy="444"/>
            </a:xfrm>
            <a:prstGeom prst="rect">
              <a:avLst/>
            </a:prstGeom>
            <a:grpFill/>
            <a:ln w="9525">
              <a:noFill/>
              <a:miter lim="800000"/>
              <a:headEnd/>
              <a:tailEnd/>
            </a:ln>
          </p:spPr>
          <p:txBody>
            <a:bodyPr/>
            <a:lstStyle/>
            <a:p>
              <a:endParaRPr lang="en-GB">
                <a:solidFill>
                  <a:srgbClr val="0070C0"/>
                </a:solidFill>
              </a:endParaRPr>
            </a:p>
          </p:txBody>
        </p:sp>
        <p:sp>
          <p:nvSpPr>
            <p:cNvPr id="19645" name="Rectangle 201"/>
            <p:cNvSpPr>
              <a:spLocks noChangeArrowheads="1"/>
            </p:cNvSpPr>
            <p:nvPr/>
          </p:nvSpPr>
          <p:spPr bwMode="auto">
            <a:xfrm>
              <a:off x="3493" y="2842"/>
              <a:ext cx="5" cy="444"/>
            </a:xfrm>
            <a:prstGeom prst="rect">
              <a:avLst/>
            </a:prstGeom>
            <a:grpFill/>
            <a:ln w="9525">
              <a:noFill/>
              <a:miter lim="800000"/>
              <a:headEnd/>
              <a:tailEnd/>
            </a:ln>
          </p:spPr>
          <p:txBody>
            <a:bodyPr/>
            <a:lstStyle/>
            <a:p>
              <a:endParaRPr lang="en-GB">
                <a:solidFill>
                  <a:srgbClr val="0070C0"/>
                </a:solidFill>
              </a:endParaRPr>
            </a:p>
          </p:txBody>
        </p:sp>
        <p:sp>
          <p:nvSpPr>
            <p:cNvPr id="19646" name="Rectangle 202"/>
            <p:cNvSpPr>
              <a:spLocks noChangeArrowheads="1"/>
            </p:cNvSpPr>
            <p:nvPr/>
          </p:nvSpPr>
          <p:spPr bwMode="auto">
            <a:xfrm>
              <a:off x="3498" y="2842"/>
              <a:ext cx="5" cy="444"/>
            </a:xfrm>
            <a:prstGeom prst="rect">
              <a:avLst/>
            </a:prstGeom>
            <a:grpFill/>
            <a:ln w="9525">
              <a:noFill/>
              <a:miter lim="800000"/>
              <a:headEnd/>
              <a:tailEnd/>
            </a:ln>
          </p:spPr>
          <p:txBody>
            <a:bodyPr/>
            <a:lstStyle/>
            <a:p>
              <a:endParaRPr lang="en-GB">
                <a:solidFill>
                  <a:srgbClr val="0070C0"/>
                </a:solidFill>
              </a:endParaRPr>
            </a:p>
          </p:txBody>
        </p:sp>
        <p:sp>
          <p:nvSpPr>
            <p:cNvPr id="19647" name="Rectangle 203"/>
            <p:cNvSpPr>
              <a:spLocks noChangeArrowheads="1"/>
            </p:cNvSpPr>
            <p:nvPr/>
          </p:nvSpPr>
          <p:spPr bwMode="auto">
            <a:xfrm>
              <a:off x="3503" y="2842"/>
              <a:ext cx="5" cy="444"/>
            </a:xfrm>
            <a:prstGeom prst="rect">
              <a:avLst/>
            </a:prstGeom>
            <a:grpFill/>
            <a:ln w="9525">
              <a:noFill/>
              <a:miter lim="800000"/>
              <a:headEnd/>
              <a:tailEnd/>
            </a:ln>
          </p:spPr>
          <p:txBody>
            <a:bodyPr/>
            <a:lstStyle/>
            <a:p>
              <a:endParaRPr lang="en-GB">
                <a:solidFill>
                  <a:srgbClr val="0070C0"/>
                </a:solidFill>
              </a:endParaRPr>
            </a:p>
          </p:txBody>
        </p:sp>
        <p:sp>
          <p:nvSpPr>
            <p:cNvPr id="19648" name="Rectangle 204"/>
            <p:cNvSpPr>
              <a:spLocks noChangeArrowheads="1"/>
            </p:cNvSpPr>
            <p:nvPr/>
          </p:nvSpPr>
          <p:spPr bwMode="auto">
            <a:xfrm>
              <a:off x="3508" y="2842"/>
              <a:ext cx="5" cy="444"/>
            </a:xfrm>
            <a:prstGeom prst="rect">
              <a:avLst/>
            </a:prstGeom>
            <a:grpFill/>
            <a:ln w="9525">
              <a:noFill/>
              <a:miter lim="800000"/>
              <a:headEnd/>
              <a:tailEnd/>
            </a:ln>
          </p:spPr>
          <p:txBody>
            <a:bodyPr/>
            <a:lstStyle/>
            <a:p>
              <a:endParaRPr lang="en-GB">
                <a:solidFill>
                  <a:srgbClr val="0070C0"/>
                </a:solidFill>
              </a:endParaRPr>
            </a:p>
          </p:txBody>
        </p:sp>
        <p:sp>
          <p:nvSpPr>
            <p:cNvPr id="19649" name="Rectangle 205"/>
            <p:cNvSpPr>
              <a:spLocks noChangeArrowheads="1"/>
            </p:cNvSpPr>
            <p:nvPr/>
          </p:nvSpPr>
          <p:spPr bwMode="auto">
            <a:xfrm>
              <a:off x="3513" y="2842"/>
              <a:ext cx="5" cy="444"/>
            </a:xfrm>
            <a:prstGeom prst="rect">
              <a:avLst/>
            </a:prstGeom>
            <a:grpFill/>
            <a:ln w="9525">
              <a:noFill/>
              <a:miter lim="800000"/>
              <a:headEnd/>
              <a:tailEnd/>
            </a:ln>
          </p:spPr>
          <p:txBody>
            <a:bodyPr/>
            <a:lstStyle/>
            <a:p>
              <a:endParaRPr lang="en-GB">
                <a:solidFill>
                  <a:srgbClr val="0070C0"/>
                </a:solidFill>
              </a:endParaRPr>
            </a:p>
          </p:txBody>
        </p:sp>
        <p:sp>
          <p:nvSpPr>
            <p:cNvPr id="19650" name="Rectangle 206"/>
            <p:cNvSpPr>
              <a:spLocks noChangeArrowheads="1"/>
            </p:cNvSpPr>
            <p:nvPr/>
          </p:nvSpPr>
          <p:spPr bwMode="auto">
            <a:xfrm>
              <a:off x="3518" y="2842"/>
              <a:ext cx="5" cy="444"/>
            </a:xfrm>
            <a:prstGeom prst="rect">
              <a:avLst/>
            </a:prstGeom>
            <a:grpFill/>
            <a:ln w="9525">
              <a:noFill/>
              <a:miter lim="800000"/>
              <a:headEnd/>
              <a:tailEnd/>
            </a:ln>
          </p:spPr>
          <p:txBody>
            <a:bodyPr/>
            <a:lstStyle/>
            <a:p>
              <a:endParaRPr lang="en-GB">
                <a:solidFill>
                  <a:srgbClr val="0070C0"/>
                </a:solidFill>
              </a:endParaRPr>
            </a:p>
          </p:txBody>
        </p:sp>
        <p:sp>
          <p:nvSpPr>
            <p:cNvPr id="19651" name="Rectangle 207"/>
            <p:cNvSpPr>
              <a:spLocks noChangeArrowheads="1"/>
            </p:cNvSpPr>
            <p:nvPr/>
          </p:nvSpPr>
          <p:spPr bwMode="auto">
            <a:xfrm>
              <a:off x="3523" y="2842"/>
              <a:ext cx="5" cy="444"/>
            </a:xfrm>
            <a:prstGeom prst="rect">
              <a:avLst/>
            </a:prstGeom>
            <a:grpFill/>
            <a:ln w="9525">
              <a:noFill/>
              <a:miter lim="800000"/>
              <a:headEnd/>
              <a:tailEnd/>
            </a:ln>
          </p:spPr>
          <p:txBody>
            <a:bodyPr/>
            <a:lstStyle/>
            <a:p>
              <a:endParaRPr lang="en-GB">
                <a:solidFill>
                  <a:srgbClr val="0070C0"/>
                </a:solidFill>
              </a:endParaRPr>
            </a:p>
          </p:txBody>
        </p:sp>
        <p:sp>
          <p:nvSpPr>
            <p:cNvPr id="19652" name="Rectangle 208"/>
            <p:cNvSpPr>
              <a:spLocks noChangeArrowheads="1"/>
            </p:cNvSpPr>
            <p:nvPr/>
          </p:nvSpPr>
          <p:spPr bwMode="auto">
            <a:xfrm>
              <a:off x="3528" y="2842"/>
              <a:ext cx="5" cy="444"/>
            </a:xfrm>
            <a:prstGeom prst="rect">
              <a:avLst/>
            </a:prstGeom>
            <a:grpFill/>
            <a:ln w="9525">
              <a:noFill/>
              <a:miter lim="800000"/>
              <a:headEnd/>
              <a:tailEnd/>
            </a:ln>
          </p:spPr>
          <p:txBody>
            <a:bodyPr/>
            <a:lstStyle/>
            <a:p>
              <a:endParaRPr lang="en-GB">
                <a:solidFill>
                  <a:srgbClr val="0070C0"/>
                </a:solidFill>
              </a:endParaRPr>
            </a:p>
          </p:txBody>
        </p:sp>
        <p:sp>
          <p:nvSpPr>
            <p:cNvPr id="19653" name="Rectangle 209"/>
            <p:cNvSpPr>
              <a:spLocks noChangeArrowheads="1"/>
            </p:cNvSpPr>
            <p:nvPr/>
          </p:nvSpPr>
          <p:spPr bwMode="auto">
            <a:xfrm>
              <a:off x="3533" y="2842"/>
              <a:ext cx="5" cy="444"/>
            </a:xfrm>
            <a:prstGeom prst="rect">
              <a:avLst/>
            </a:prstGeom>
            <a:grpFill/>
            <a:ln w="9525">
              <a:noFill/>
              <a:miter lim="800000"/>
              <a:headEnd/>
              <a:tailEnd/>
            </a:ln>
          </p:spPr>
          <p:txBody>
            <a:bodyPr/>
            <a:lstStyle/>
            <a:p>
              <a:endParaRPr lang="en-GB">
                <a:solidFill>
                  <a:srgbClr val="0070C0"/>
                </a:solidFill>
              </a:endParaRPr>
            </a:p>
          </p:txBody>
        </p:sp>
        <p:sp>
          <p:nvSpPr>
            <p:cNvPr id="19654" name="Rectangle 210"/>
            <p:cNvSpPr>
              <a:spLocks noChangeArrowheads="1"/>
            </p:cNvSpPr>
            <p:nvPr/>
          </p:nvSpPr>
          <p:spPr bwMode="auto">
            <a:xfrm>
              <a:off x="3538" y="2842"/>
              <a:ext cx="5" cy="444"/>
            </a:xfrm>
            <a:prstGeom prst="rect">
              <a:avLst/>
            </a:prstGeom>
            <a:grpFill/>
            <a:ln w="9525">
              <a:noFill/>
              <a:miter lim="800000"/>
              <a:headEnd/>
              <a:tailEnd/>
            </a:ln>
          </p:spPr>
          <p:txBody>
            <a:bodyPr/>
            <a:lstStyle/>
            <a:p>
              <a:endParaRPr lang="en-GB">
                <a:solidFill>
                  <a:srgbClr val="0070C0"/>
                </a:solidFill>
              </a:endParaRPr>
            </a:p>
          </p:txBody>
        </p:sp>
        <p:sp>
          <p:nvSpPr>
            <p:cNvPr id="19655" name="Rectangle 211"/>
            <p:cNvSpPr>
              <a:spLocks noChangeArrowheads="1"/>
            </p:cNvSpPr>
            <p:nvPr/>
          </p:nvSpPr>
          <p:spPr bwMode="auto">
            <a:xfrm>
              <a:off x="3543" y="2842"/>
              <a:ext cx="5" cy="444"/>
            </a:xfrm>
            <a:prstGeom prst="rect">
              <a:avLst/>
            </a:prstGeom>
            <a:grpFill/>
            <a:ln w="9525">
              <a:noFill/>
              <a:miter lim="800000"/>
              <a:headEnd/>
              <a:tailEnd/>
            </a:ln>
          </p:spPr>
          <p:txBody>
            <a:bodyPr/>
            <a:lstStyle/>
            <a:p>
              <a:endParaRPr lang="en-GB">
                <a:solidFill>
                  <a:srgbClr val="0070C0"/>
                </a:solidFill>
              </a:endParaRPr>
            </a:p>
          </p:txBody>
        </p:sp>
        <p:sp>
          <p:nvSpPr>
            <p:cNvPr id="19656" name="Rectangle 212"/>
            <p:cNvSpPr>
              <a:spLocks noChangeArrowheads="1"/>
            </p:cNvSpPr>
            <p:nvPr/>
          </p:nvSpPr>
          <p:spPr bwMode="auto">
            <a:xfrm>
              <a:off x="3548" y="2842"/>
              <a:ext cx="5" cy="444"/>
            </a:xfrm>
            <a:prstGeom prst="rect">
              <a:avLst/>
            </a:prstGeom>
            <a:grpFill/>
            <a:ln w="9525">
              <a:noFill/>
              <a:miter lim="800000"/>
              <a:headEnd/>
              <a:tailEnd/>
            </a:ln>
          </p:spPr>
          <p:txBody>
            <a:bodyPr/>
            <a:lstStyle/>
            <a:p>
              <a:endParaRPr lang="en-GB">
                <a:solidFill>
                  <a:srgbClr val="0070C0"/>
                </a:solidFill>
              </a:endParaRPr>
            </a:p>
          </p:txBody>
        </p:sp>
        <p:sp>
          <p:nvSpPr>
            <p:cNvPr id="19657" name="Rectangle 213"/>
            <p:cNvSpPr>
              <a:spLocks noChangeArrowheads="1"/>
            </p:cNvSpPr>
            <p:nvPr/>
          </p:nvSpPr>
          <p:spPr bwMode="auto">
            <a:xfrm>
              <a:off x="3553" y="2842"/>
              <a:ext cx="5" cy="444"/>
            </a:xfrm>
            <a:prstGeom prst="rect">
              <a:avLst/>
            </a:prstGeom>
            <a:grpFill/>
            <a:ln w="9525">
              <a:noFill/>
              <a:miter lim="800000"/>
              <a:headEnd/>
              <a:tailEnd/>
            </a:ln>
          </p:spPr>
          <p:txBody>
            <a:bodyPr/>
            <a:lstStyle/>
            <a:p>
              <a:endParaRPr lang="en-GB">
                <a:solidFill>
                  <a:srgbClr val="0070C0"/>
                </a:solidFill>
              </a:endParaRPr>
            </a:p>
          </p:txBody>
        </p:sp>
        <p:sp>
          <p:nvSpPr>
            <p:cNvPr id="19658" name="Rectangle 214"/>
            <p:cNvSpPr>
              <a:spLocks noChangeArrowheads="1"/>
            </p:cNvSpPr>
            <p:nvPr/>
          </p:nvSpPr>
          <p:spPr bwMode="auto">
            <a:xfrm>
              <a:off x="3558" y="2842"/>
              <a:ext cx="5" cy="444"/>
            </a:xfrm>
            <a:prstGeom prst="rect">
              <a:avLst/>
            </a:prstGeom>
            <a:grpFill/>
            <a:ln w="9525">
              <a:noFill/>
              <a:miter lim="800000"/>
              <a:headEnd/>
              <a:tailEnd/>
            </a:ln>
          </p:spPr>
          <p:txBody>
            <a:bodyPr/>
            <a:lstStyle/>
            <a:p>
              <a:endParaRPr lang="en-GB">
                <a:solidFill>
                  <a:srgbClr val="0070C0"/>
                </a:solidFill>
              </a:endParaRPr>
            </a:p>
          </p:txBody>
        </p:sp>
        <p:sp>
          <p:nvSpPr>
            <p:cNvPr id="19659" name="Rectangle 215"/>
            <p:cNvSpPr>
              <a:spLocks noChangeArrowheads="1"/>
            </p:cNvSpPr>
            <p:nvPr/>
          </p:nvSpPr>
          <p:spPr bwMode="auto">
            <a:xfrm>
              <a:off x="3563" y="2842"/>
              <a:ext cx="5" cy="444"/>
            </a:xfrm>
            <a:prstGeom prst="rect">
              <a:avLst/>
            </a:prstGeom>
            <a:grpFill/>
            <a:ln w="9525">
              <a:noFill/>
              <a:miter lim="800000"/>
              <a:headEnd/>
              <a:tailEnd/>
            </a:ln>
          </p:spPr>
          <p:txBody>
            <a:bodyPr/>
            <a:lstStyle/>
            <a:p>
              <a:endParaRPr lang="en-GB">
                <a:solidFill>
                  <a:srgbClr val="0070C0"/>
                </a:solidFill>
              </a:endParaRPr>
            </a:p>
          </p:txBody>
        </p:sp>
        <p:sp>
          <p:nvSpPr>
            <p:cNvPr id="19660" name="Rectangle 216"/>
            <p:cNvSpPr>
              <a:spLocks noChangeArrowheads="1"/>
            </p:cNvSpPr>
            <p:nvPr/>
          </p:nvSpPr>
          <p:spPr bwMode="auto">
            <a:xfrm>
              <a:off x="3568" y="2842"/>
              <a:ext cx="5" cy="444"/>
            </a:xfrm>
            <a:prstGeom prst="rect">
              <a:avLst/>
            </a:prstGeom>
            <a:grpFill/>
            <a:ln w="9525">
              <a:noFill/>
              <a:miter lim="800000"/>
              <a:headEnd/>
              <a:tailEnd/>
            </a:ln>
          </p:spPr>
          <p:txBody>
            <a:bodyPr/>
            <a:lstStyle/>
            <a:p>
              <a:endParaRPr lang="en-GB">
                <a:solidFill>
                  <a:srgbClr val="0070C0"/>
                </a:solidFill>
              </a:endParaRPr>
            </a:p>
          </p:txBody>
        </p:sp>
        <p:sp>
          <p:nvSpPr>
            <p:cNvPr id="19661" name="Rectangle 217"/>
            <p:cNvSpPr>
              <a:spLocks noChangeArrowheads="1"/>
            </p:cNvSpPr>
            <p:nvPr/>
          </p:nvSpPr>
          <p:spPr bwMode="auto">
            <a:xfrm>
              <a:off x="3573" y="2842"/>
              <a:ext cx="5" cy="444"/>
            </a:xfrm>
            <a:prstGeom prst="rect">
              <a:avLst/>
            </a:prstGeom>
            <a:grpFill/>
            <a:ln w="9525">
              <a:noFill/>
              <a:miter lim="800000"/>
              <a:headEnd/>
              <a:tailEnd/>
            </a:ln>
          </p:spPr>
          <p:txBody>
            <a:bodyPr/>
            <a:lstStyle/>
            <a:p>
              <a:endParaRPr lang="en-GB">
                <a:solidFill>
                  <a:srgbClr val="0070C0"/>
                </a:solidFill>
              </a:endParaRPr>
            </a:p>
          </p:txBody>
        </p:sp>
        <p:sp>
          <p:nvSpPr>
            <p:cNvPr id="19662" name="Rectangle 218"/>
            <p:cNvSpPr>
              <a:spLocks noChangeArrowheads="1"/>
            </p:cNvSpPr>
            <p:nvPr/>
          </p:nvSpPr>
          <p:spPr bwMode="auto">
            <a:xfrm>
              <a:off x="3578" y="2842"/>
              <a:ext cx="5" cy="444"/>
            </a:xfrm>
            <a:prstGeom prst="rect">
              <a:avLst/>
            </a:prstGeom>
            <a:grpFill/>
            <a:ln w="9525">
              <a:noFill/>
              <a:miter lim="800000"/>
              <a:headEnd/>
              <a:tailEnd/>
            </a:ln>
          </p:spPr>
          <p:txBody>
            <a:bodyPr/>
            <a:lstStyle/>
            <a:p>
              <a:endParaRPr lang="en-GB">
                <a:solidFill>
                  <a:srgbClr val="0070C0"/>
                </a:solidFill>
              </a:endParaRPr>
            </a:p>
          </p:txBody>
        </p:sp>
        <p:sp>
          <p:nvSpPr>
            <p:cNvPr id="19663" name="Rectangle 219"/>
            <p:cNvSpPr>
              <a:spLocks noChangeArrowheads="1"/>
            </p:cNvSpPr>
            <p:nvPr/>
          </p:nvSpPr>
          <p:spPr bwMode="auto">
            <a:xfrm>
              <a:off x="3583" y="2842"/>
              <a:ext cx="5" cy="444"/>
            </a:xfrm>
            <a:prstGeom prst="rect">
              <a:avLst/>
            </a:prstGeom>
            <a:grpFill/>
            <a:ln w="9525">
              <a:noFill/>
              <a:miter lim="800000"/>
              <a:headEnd/>
              <a:tailEnd/>
            </a:ln>
          </p:spPr>
          <p:txBody>
            <a:bodyPr/>
            <a:lstStyle/>
            <a:p>
              <a:endParaRPr lang="en-GB">
                <a:solidFill>
                  <a:srgbClr val="0070C0"/>
                </a:solidFill>
              </a:endParaRPr>
            </a:p>
          </p:txBody>
        </p:sp>
        <p:sp>
          <p:nvSpPr>
            <p:cNvPr id="19664" name="Rectangle 220"/>
            <p:cNvSpPr>
              <a:spLocks noChangeArrowheads="1"/>
            </p:cNvSpPr>
            <p:nvPr/>
          </p:nvSpPr>
          <p:spPr bwMode="auto">
            <a:xfrm>
              <a:off x="3588" y="2842"/>
              <a:ext cx="5" cy="444"/>
            </a:xfrm>
            <a:prstGeom prst="rect">
              <a:avLst/>
            </a:prstGeom>
            <a:grpFill/>
            <a:ln w="9525">
              <a:noFill/>
              <a:miter lim="800000"/>
              <a:headEnd/>
              <a:tailEnd/>
            </a:ln>
          </p:spPr>
          <p:txBody>
            <a:bodyPr/>
            <a:lstStyle/>
            <a:p>
              <a:endParaRPr lang="en-GB">
                <a:solidFill>
                  <a:srgbClr val="0070C0"/>
                </a:solidFill>
              </a:endParaRPr>
            </a:p>
          </p:txBody>
        </p:sp>
        <p:sp>
          <p:nvSpPr>
            <p:cNvPr id="19665" name="Rectangle 221"/>
            <p:cNvSpPr>
              <a:spLocks noChangeArrowheads="1"/>
            </p:cNvSpPr>
            <p:nvPr/>
          </p:nvSpPr>
          <p:spPr bwMode="auto">
            <a:xfrm>
              <a:off x="3593" y="2842"/>
              <a:ext cx="5" cy="444"/>
            </a:xfrm>
            <a:prstGeom prst="rect">
              <a:avLst/>
            </a:prstGeom>
            <a:grpFill/>
            <a:ln w="9525">
              <a:noFill/>
              <a:miter lim="800000"/>
              <a:headEnd/>
              <a:tailEnd/>
            </a:ln>
          </p:spPr>
          <p:txBody>
            <a:bodyPr/>
            <a:lstStyle/>
            <a:p>
              <a:endParaRPr lang="en-GB">
                <a:solidFill>
                  <a:srgbClr val="0070C0"/>
                </a:solidFill>
              </a:endParaRPr>
            </a:p>
          </p:txBody>
        </p:sp>
        <p:sp>
          <p:nvSpPr>
            <p:cNvPr id="19666" name="Rectangle 222"/>
            <p:cNvSpPr>
              <a:spLocks noChangeArrowheads="1"/>
            </p:cNvSpPr>
            <p:nvPr/>
          </p:nvSpPr>
          <p:spPr bwMode="auto">
            <a:xfrm>
              <a:off x="3598" y="2842"/>
              <a:ext cx="5" cy="444"/>
            </a:xfrm>
            <a:prstGeom prst="rect">
              <a:avLst/>
            </a:prstGeom>
            <a:grpFill/>
            <a:ln w="9525">
              <a:noFill/>
              <a:miter lim="800000"/>
              <a:headEnd/>
              <a:tailEnd/>
            </a:ln>
          </p:spPr>
          <p:txBody>
            <a:bodyPr/>
            <a:lstStyle/>
            <a:p>
              <a:endParaRPr lang="en-GB">
                <a:solidFill>
                  <a:srgbClr val="0070C0"/>
                </a:solidFill>
              </a:endParaRPr>
            </a:p>
          </p:txBody>
        </p:sp>
        <p:sp>
          <p:nvSpPr>
            <p:cNvPr id="19667" name="Rectangle 223"/>
            <p:cNvSpPr>
              <a:spLocks noChangeArrowheads="1"/>
            </p:cNvSpPr>
            <p:nvPr/>
          </p:nvSpPr>
          <p:spPr bwMode="auto">
            <a:xfrm>
              <a:off x="3603" y="2842"/>
              <a:ext cx="5" cy="444"/>
            </a:xfrm>
            <a:prstGeom prst="rect">
              <a:avLst/>
            </a:prstGeom>
            <a:grpFill/>
            <a:ln w="9525">
              <a:noFill/>
              <a:miter lim="800000"/>
              <a:headEnd/>
              <a:tailEnd/>
            </a:ln>
          </p:spPr>
          <p:txBody>
            <a:bodyPr/>
            <a:lstStyle/>
            <a:p>
              <a:endParaRPr lang="en-GB">
                <a:solidFill>
                  <a:srgbClr val="0070C0"/>
                </a:solidFill>
              </a:endParaRPr>
            </a:p>
          </p:txBody>
        </p:sp>
        <p:sp>
          <p:nvSpPr>
            <p:cNvPr id="19668" name="Rectangle 224"/>
            <p:cNvSpPr>
              <a:spLocks noChangeArrowheads="1"/>
            </p:cNvSpPr>
            <p:nvPr/>
          </p:nvSpPr>
          <p:spPr bwMode="auto">
            <a:xfrm>
              <a:off x="3608" y="2842"/>
              <a:ext cx="5" cy="444"/>
            </a:xfrm>
            <a:prstGeom prst="rect">
              <a:avLst/>
            </a:prstGeom>
            <a:grpFill/>
            <a:ln w="9525">
              <a:noFill/>
              <a:miter lim="800000"/>
              <a:headEnd/>
              <a:tailEnd/>
            </a:ln>
          </p:spPr>
          <p:txBody>
            <a:bodyPr/>
            <a:lstStyle/>
            <a:p>
              <a:endParaRPr lang="en-GB">
                <a:solidFill>
                  <a:srgbClr val="0070C0"/>
                </a:solidFill>
              </a:endParaRPr>
            </a:p>
          </p:txBody>
        </p:sp>
        <p:sp>
          <p:nvSpPr>
            <p:cNvPr id="19669" name="Rectangle 225"/>
            <p:cNvSpPr>
              <a:spLocks noChangeArrowheads="1"/>
            </p:cNvSpPr>
            <p:nvPr/>
          </p:nvSpPr>
          <p:spPr bwMode="auto">
            <a:xfrm>
              <a:off x="3613" y="2842"/>
              <a:ext cx="5" cy="444"/>
            </a:xfrm>
            <a:prstGeom prst="rect">
              <a:avLst/>
            </a:prstGeom>
            <a:grpFill/>
            <a:ln w="9525">
              <a:noFill/>
              <a:miter lim="800000"/>
              <a:headEnd/>
              <a:tailEnd/>
            </a:ln>
          </p:spPr>
          <p:txBody>
            <a:bodyPr/>
            <a:lstStyle/>
            <a:p>
              <a:endParaRPr lang="en-GB">
                <a:solidFill>
                  <a:srgbClr val="0070C0"/>
                </a:solidFill>
              </a:endParaRPr>
            </a:p>
          </p:txBody>
        </p:sp>
        <p:sp>
          <p:nvSpPr>
            <p:cNvPr id="19670" name="Rectangle 226"/>
            <p:cNvSpPr>
              <a:spLocks noChangeArrowheads="1"/>
            </p:cNvSpPr>
            <p:nvPr/>
          </p:nvSpPr>
          <p:spPr bwMode="auto">
            <a:xfrm>
              <a:off x="3618" y="2842"/>
              <a:ext cx="5" cy="444"/>
            </a:xfrm>
            <a:prstGeom prst="rect">
              <a:avLst/>
            </a:prstGeom>
            <a:grpFill/>
            <a:ln w="9525">
              <a:noFill/>
              <a:miter lim="800000"/>
              <a:headEnd/>
              <a:tailEnd/>
            </a:ln>
          </p:spPr>
          <p:txBody>
            <a:bodyPr/>
            <a:lstStyle/>
            <a:p>
              <a:endParaRPr lang="en-GB">
                <a:solidFill>
                  <a:srgbClr val="0070C0"/>
                </a:solidFill>
              </a:endParaRPr>
            </a:p>
          </p:txBody>
        </p:sp>
        <p:sp>
          <p:nvSpPr>
            <p:cNvPr id="19671" name="Rectangle 227"/>
            <p:cNvSpPr>
              <a:spLocks noChangeArrowheads="1"/>
            </p:cNvSpPr>
            <p:nvPr/>
          </p:nvSpPr>
          <p:spPr bwMode="auto">
            <a:xfrm>
              <a:off x="3623" y="2842"/>
              <a:ext cx="5" cy="444"/>
            </a:xfrm>
            <a:prstGeom prst="rect">
              <a:avLst/>
            </a:prstGeom>
            <a:grpFill/>
            <a:ln w="9525">
              <a:noFill/>
              <a:miter lim="800000"/>
              <a:headEnd/>
              <a:tailEnd/>
            </a:ln>
          </p:spPr>
          <p:txBody>
            <a:bodyPr/>
            <a:lstStyle/>
            <a:p>
              <a:endParaRPr lang="en-GB">
                <a:solidFill>
                  <a:srgbClr val="0070C0"/>
                </a:solidFill>
              </a:endParaRPr>
            </a:p>
          </p:txBody>
        </p:sp>
        <p:sp>
          <p:nvSpPr>
            <p:cNvPr id="19672" name="Rectangle 228"/>
            <p:cNvSpPr>
              <a:spLocks noChangeArrowheads="1"/>
            </p:cNvSpPr>
            <p:nvPr/>
          </p:nvSpPr>
          <p:spPr bwMode="auto">
            <a:xfrm>
              <a:off x="3628" y="2842"/>
              <a:ext cx="5" cy="444"/>
            </a:xfrm>
            <a:prstGeom prst="rect">
              <a:avLst/>
            </a:prstGeom>
            <a:grpFill/>
            <a:ln w="9525">
              <a:noFill/>
              <a:miter lim="800000"/>
              <a:headEnd/>
              <a:tailEnd/>
            </a:ln>
          </p:spPr>
          <p:txBody>
            <a:bodyPr/>
            <a:lstStyle/>
            <a:p>
              <a:endParaRPr lang="en-GB">
                <a:solidFill>
                  <a:srgbClr val="0070C0"/>
                </a:solidFill>
              </a:endParaRPr>
            </a:p>
          </p:txBody>
        </p:sp>
        <p:sp>
          <p:nvSpPr>
            <p:cNvPr id="19673" name="Rectangle 229"/>
            <p:cNvSpPr>
              <a:spLocks noChangeArrowheads="1"/>
            </p:cNvSpPr>
            <p:nvPr/>
          </p:nvSpPr>
          <p:spPr bwMode="auto">
            <a:xfrm>
              <a:off x="3633" y="2842"/>
              <a:ext cx="5" cy="444"/>
            </a:xfrm>
            <a:prstGeom prst="rect">
              <a:avLst/>
            </a:prstGeom>
            <a:grpFill/>
            <a:ln w="9525">
              <a:noFill/>
              <a:miter lim="800000"/>
              <a:headEnd/>
              <a:tailEnd/>
            </a:ln>
          </p:spPr>
          <p:txBody>
            <a:bodyPr/>
            <a:lstStyle/>
            <a:p>
              <a:endParaRPr lang="en-GB">
                <a:solidFill>
                  <a:srgbClr val="0070C0"/>
                </a:solidFill>
              </a:endParaRPr>
            </a:p>
          </p:txBody>
        </p:sp>
        <p:sp>
          <p:nvSpPr>
            <p:cNvPr id="19674" name="Rectangle 230"/>
            <p:cNvSpPr>
              <a:spLocks noChangeArrowheads="1"/>
            </p:cNvSpPr>
            <p:nvPr/>
          </p:nvSpPr>
          <p:spPr bwMode="auto">
            <a:xfrm>
              <a:off x="3638" y="2842"/>
              <a:ext cx="5" cy="444"/>
            </a:xfrm>
            <a:prstGeom prst="rect">
              <a:avLst/>
            </a:prstGeom>
            <a:grpFill/>
            <a:ln w="9525">
              <a:noFill/>
              <a:miter lim="800000"/>
              <a:headEnd/>
              <a:tailEnd/>
            </a:ln>
          </p:spPr>
          <p:txBody>
            <a:bodyPr/>
            <a:lstStyle/>
            <a:p>
              <a:endParaRPr lang="en-GB">
                <a:solidFill>
                  <a:srgbClr val="0070C0"/>
                </a:solidFill>
              </a:endParaRPr>
            </a:p>
          </p:txBody>
        </p:sp>
        <p:sp>
          <p:nvSpPr>
            <p:cNvPr id="19675" name="Rectangle 231"/>
            <p:cNvSpPr>
              <a:spLocks noChangeArrowheads="1"/>
            </p:cNvSpPr>
            <p:nvPr/>
          </p:nvSpPr>
          <p:spPr bwMode="auto">
            <a:xfrm>
              <a:off x="3643" y="2842"/>
              <a:ext cx="5" cy="444"/>
            </a:xfrm>
            <a:prstGeom prst="rect">
              <a:avLst/>
            </a:prstGeom>
            <a:grpFill/>
            <a:ln w="9525">
              <a:noFill/>
              <a:miter lim="800000"/>
              <a:headEnd/>
              <a:tailEnd/>
            </a:ln>
          </p:spPr>
          <p:txBody>
            <a:bodyPr/>
            <a:lstStyle/>
            <a:p>
              <a:endParaRPr lang="en-GB">
                <a:solidFill>
                  <a:srgbClr val="0070C0"/>
                </a:solidFill>
              </a:endParaRPr>
            </a:p>
          </p:txBody>
        </p:sp>
        <p:sp>
          <p:nvSpPr>
            <p:cNvPr id="19676" name="Rectangle 232"/>
            <p:cNvSpPr>
              <a:spLocks noChangeArrowheads="1"/>
            </p:cNvSpPr>
            <p:nvPr/>
          </p:nvSpPr>
          <p:spPr bwMode="auto">
            <a:xfrm>
              <a:off x="3648" y="2842"/>
              <a:ext cx="5" cy="444"/>
            </a:xfrm>
            <a:prstGeom prst="rect">
              <a:avLst/>
            </a:prstGeom>
            <a:grpFill/>
            <a:ln w="9525">
              <a:noFill/>
              <a:miter lim="800000"/>
              <a:headEnd/>
              <a:tailEnd/>
            </a:ln>
          </p:spPr>
          <p:txBody>
            <a:bodyPr/>
            <a:lstStyle/>
            <a:p>
              <a:endParaRPr lang="en-GB">
                <a:solidFill>
                  <a:srgbClr val="0070C0"/>
                </a:solidFill>
              </a:endParaRPr>
            </a:p>
          </p:txBody>
        </p:sp>
      </p:grpSp>
      <p:grpSp>
        <p:nvGrpSpPr>
          <p:cNvPr id="7" name="Group 234"/>
          <p:cNvGrpSpPr>
            <a:grpSpLocks/>
          </p:cNvGrpSpPr>
          <p:nvPr/>
        </p:nvGrpSpPr>
        <p:grpSpPr bwMode="auto">
          <a:xfrm>
            <a:off x="6799263" y="4581617"/>
            <a:ext cx="349250" cy="1038225"/>
            <a:chOff x="4003" y="2632"/>
            <a:chExt cx="220" cy="654"/>
          </a:xfrm>
          <a:solidFill>
            <a:srgbClr val="00B0F0"/>
          </a:solidFill>
        </p:grpSpPr>
        <p:sp>
          <p:nvSpPr>
            <p:cNvPr id="19589" name="Rectangle 235"/>
            <p:cNvSpPr>
              <a:spLocks noChangeArrowheads="1"/>
            </p:cNvSpPr>
            <p:nvPr/>
          </p:nvSpPr>
          <p:spPr bwMode="auto">
            <a:xfrm>
              <a:off x="4003" y="2632"/>
              <a:ext cx="5" cy="654"/>
            </a:xfrm>
            <a:prstGeom prst="rect">
              <a:avLst/>
            </a:prstGeom>
            <a:grpFill/>
            <a:ln w="9525">
              <a:noFill/>
              <a:miter lim="800000"/>
              <a:headEnd/>
              <a:tailEnd/>
            </a:ln>
          </p:spPr>
          <p:txBody>
            <a:bodyPr/>
            <a:lstStyle/>
            <a:p>
              <a:endParaRPr lang="en-GB">
                <a:solidFill>
                  <a:srgbClr val="0070C0"/>
                </a:solidFill>
              </a:endParaRPr>
            </a:p>
          </p:txBody>
        </p:sp>
        <p:sp>
          <p:nvSpPr>
            <p:cNvPr id="19590" name="Rectangle 236"/>
            <p:cNvSpPr>
              <a:spLocks noChangeArrowheads="1"/>
            </p:cNvSpPr>
            <p:nvPr/>
          </p:nvSpPr>
          <p:spPr bwMode="auto">
            <a:xfrm>
              <a:off x="4008" y="2632"/>
              <a:ext cx="5" cy="654"/>
            </a:xfrm>
            <a:prstGeom prst="rect">
              <a:avLst/>
            </a:prstGeom>
            <a:grpFill/>
            <a:ln w="9525">
              <a:noFill/>
              <a:miter lim="800000"/>
              <a:headEnd/>
              <a:tailEnd/>
            </a:ln>
          </p:spPr>
          <p:txBody>
            <a:bodyPr/>
            <a:lstStyle/>
            <a:p>
              <a:endParaRPr lang="en-GB">
                <a:solidFill>
                  <a:srgbClr val="0070C0"/>
                </a:solidFill>
              </a:endParaRPr>
            </a:p>
          </p:txBody>
        </p:sp>
        <p:sp>
          <p:nvSpPr>
            <p:cNvPr id="19591" name="Rectangle 237"/>
            <p:cNvSpPr>
              <a:spLocks noChangeArrowheads="1"/>
            </p:cNvSpPr>
            <p:nvPr/>
          </p:nvSpPr>
          <p:spPr bwMode="auto">
            <a:xfrm>
              <a:off x="4013" y="2632"/>
              <a:ext cx="5" cy="654"/>
            </a:xfrm>
            <a:prstGeom prst="rect">
              <a:avLst/>
            </a:prstGeom>
            <a:grpFill/>
            <a:ln w="9525">
              <a:noFill/>
              <a:miter lim="800000"/>
              <a:headEnd/>
              <a:tailEnd/>
            </a:ln>
          </p:spPr>
          <p:txBody>
            <a:bodyPr/>
            <a:lstStyle/>
            <a:p>
              <a:endParaRPr lang="en-GB">
                <a:solidFill>
                  <a:srgbClr val="0070C0"/>
                </a:solidFill>
              </a:endParaRPr>
            </a:p>
          </p:txBody>
        </p:sp>
        <p:sp>
          <p:nvSpPr>
            <p:cNvPr id="19592" name="Rectangle 238"/>
            <p:cNvSpPr>
              <a:spLocks noChangeArrowheads="1"/>
            </p:cNvSpPr>
            <p:nvPr/>
          </p:nvSpPr>
          <p:spPr bwMode="auto">
            <a:xfrm>
              <a:off x="4018" y="2632"/>
              <a:ext cx="5" cy="654"/>
            </a:xfrm>
            <a:prstGeom prst="rect">
              <a:avLst/>
            </a:prstGeom>
            <a:grpFill/>
            <a:ln w="9525">
              <a:noFill/>
              <a:miter lim="800000"/>
              <a:headEnd/>
              <a:tailEnd/>
            </a:ln>
          </p:spPr>
          <p:txBody>
            <a:bodyPr/>
            <a:lstStyle/>
            <a:p>
              <a:endParaRPr lang="en-GB">
                <a:solidFill>
                  <a:srgbClr val="0070C0"/>
                </a:solidFill>
              </a:endParaRPr>
            </a:p>
          </p:txBody>
        </p:sp>
        <p:sp>
          <p:nvSpPr>
            <p:cNvPr id="19593" name="Rectangle 239"/>
            <p:cNvSpPr>
              <a:spLocks noChangeArrowheads="1"/>
            </p:cNvSpPr>
            <p:nvPr/>
          </p:nvSpPr>
          <p:spPr bwMode="auto">
            <a:xfrm>
              <a:off x="4023" y="2632"/>
              <a:ext cx="5" cy="654"/>
            </a:xfrm>
            <a:prstGeom prst="rect">
              <a:avLst/>
            </a:prstGeom>
            <a:grpFill/>
            <a:ln w="9525">
              <a:noFill/>
              <a:miter lim="800000"/>
              <a:headEnd/>
              <a:tailEnd/>
            </a:ln>
          </p:spPr>
          <p:txBody>
            <a:bodyPr/>
            <a:lstStyle/>
            <a:p>
              <a:endParaRPr lang="en-GB">
                <a:solidFill>
                  <a:srgbClr val="0070C0"/>
                </a:solidFill>
              </a:endParaRPr>
            </a:p>
          </p:txBody>
        </p:sp>
        <p:sp>
          <p:nvSpPr>
            <p:cNvPr id="19594" name="Rectangle 240"/>
            <p:cNvSpPr>
              <a:spLocks noChangeArrowheads="1"/>
            </p:cNvSpPr>
            <p:nvPr/>
          </p:nvSpPr>
          <p:spPr bwMode="auto">
            <a:xfrm>
              <a:off x="4028" y="2632"/>
              <a:ext cx="5" cy="654"/>
            </a:xfrm>
            <a:prstGeom prst="rect">
              <a:avLst/>
            </a:prstGeom>
            <a:grpFill/>
            <a:ln w="9525">
              <a:noFill/>
              <a:miter lim="800000"/>
              <a:headEnd/>
              <a:tailEnd/>
            </a:ln>
          </p:spPr>
          <p:txBody>
            <a:bodyPr/>
            <a:lstStyle/>
            <a:p>
              <a:endParaRPr lang="en-GB">
                <a:solidFill>
                  <a:srgbClr val="0070C0"/>
                </a:solidFill>
              </a:endParaRPr>
            </a:p>
          </p:txBody>
        </p:sp>
        <p:sp>
          <p:nvSpPr>
            <p:cNvPr id="19595" name="Rectangle 241"/>
            <p:cNvSpPr>
              <a:spLocks noChangeArrowheads="1"/>
            </p:cNvSpPr>
            <p:nvPr/>
          </p:nvSpPr>
          <p:spPr bwMode="auto">
            <a:xfrm>
              <a:off x="4033" y="2632"/>
              <a:ext cx="5" cy="654"/>
            </a:xfrm>
            <a:prstGeom prst="rect">
              <a:avLst/>
            </a:prstGeom>
            <a:grpFill/>
            <a:ln w="9525">
              <a:noFill/>
              <a:miter lim="800000"/>
              <a:headEnd/>
              <a:tailEnd/>
            </a:ln>
          </p:spPr>
          <p:txBody>
            <a:bodyPr/>
            <a:lstStyle/>
            <a:p>
              <a:endParaRPr lang="en-GB">
                <a:solidFill>
                  <a:srgbClr val="0070C0"/>
                </a:solidFill>
              </a:endParaRPr>
            </a:p>
          </p:txBody>
        </p:sp>
        <p:sp>
          <p:nvSpPr>
            <p:cNvPr id="19596" name="Rectangle 242"/>
            <p:cNvSpPr>
              <a:spLocks noChangeArrowheads="1"/>
            </p:cNvSpPr>
            <p:nvPr/>
          </p:nvSpPr>
          <p:spPr bwMode="auto">
            <a:xfrm>
              <a:off x="4038" y="2632"/>
              <a:ext cx="5" cy="654"/>
            </a:xfrm>
            <a:prstGeom prst="rect">
              <a:avLst/>
            </a:prstGeom>
            <a:grpFill/>
            <a:ln w="9525">
              <a:noFill/>
              <a:miter lim="800000"/>
              <a:headEnd/>
              <a:tailEnd/>
            </a:ln>
          </p:spPr>
          <p:txBody>
            <a:bodyPr/>
            <a:lstStyle/>
            <a:p>
              <a:endParaRPr lang="en-GB">
                <a:solidFill>
                  <a:srgbClr val="0070C0"/>
                </a:solidFill>
              </a:endParaRPr>
            </a:p>
          </p:txBody>
        </p:sp>
        <p:sp>
          <p:nvSpPr>
            <p:cNvPr id="19597" name="Rectangle 243"/>
            <p:cNvSpPr>
              <a:spLocks noChangeArrowheads="1"/>
            </p:cNvSpPr>
            <p:nvPr/>
          </p:nvSpPr>
          <p:spPr bwMode="auto">
            <a:xfrm>
              <a:off x="4043" y="2632"/>
              <a:ext cx="5" cy="654"/>
            </a:xfrm>
            <a:prstGeom prst="rect">
              <a:avLst/>
            </a:prstGeom>
            <a:grpFill/>
            <a:ln w="9525">
              <a:noFill/>
              <a:miter lim="800000"/>
              <a:headEnd/>
              <a:tailEnd/>
            </a:ln>
          </p:spPr>
          <p:txBody>
            <a:bodyPr/>
            <a:lstStyle/>
            <a:p>
              <a:endParaRPr lang="en-GB">
                <a:solidFill>
                  <a:srgbClr val="0070C0"/>
                </a:solidFill>
              </a:endParaRPr>
            </a:p>
          </p:txBody>
        </p:sp>
        <p:sp>
          <p:nvSpPr>
            <p:cNvPr id="19598" name="Rectangle 244"/>
            <p:cNvSpPr>
              <a:spLocks noChangeArrowheads="1"/>
            </p:cNvSpPr>
            <p:nvPr/>
          </p:nvSpPr>
          <p:spPr bwMode="auto">
            <a:xfrm>
              <a:off x="4048" y="2632"/>
              <a:ext cx="5" cy="654"/>
            </a:xfrm>
            <a:prstGeom prst="rect">
              <a:avLst/>
            </a:prstGeom>
            <a:grpFill/>
            <a:ln w="9525">
              <a:noFill/>
              <a:miter lim="800000"/>
              <a:headEnd/>
              <a:tailEnd/>
            </a:ln>
          </p:spPr>
          <p:txBody>
            <a:bodyPr/>
            <a:lstStyle/>
            <a:p>
              <a:endParaRPr lang="en-GB">
                <a:solidFill>
                  <a:srgbClr val="0070C0"/>
                </a:solidFill>
              </a:endParaRPr>
            </a:p>
          </p:txBody>
        </p:sp>
        <p:sp>
          <p:nvSpPr>
            <p:cNvPr id="19599" name="Rectangle 245"/>
            <p:cNvSpPr>
              <a:spLocks noChangeArrowheads="1"/>
            </p:cNvSpPr>
            <p:nvPr/>
          </p:nvSpPr>
          <p:spPr bwMode="auto">
            <a:xfrm>
              <a:off x="4053" y="2632"/>
              <a:ext cx="5" cy="654"/>
            </a:xfrm>
            <a:prstGeom prst="rect">
              <a:avLst/>
            </a:prstGeom>
            <a:grpFill/>
            <a:ln w="9525">
              <a:noFill/>
              <a:miter lim="800000"/>
              <a:headEnd/>
              <a:tailEnd/>
            </a:ln>
          </p:spPr>
          <p:txBody>
            <a:bodyPr/>
            <a:lstStyle/>
            <a:p>
              <a:endParaRPr lang="en-GB">
                <a:solidFill>
                  <a:srgbClr val="0070C0"/>
                </a:solidFill>
              </a:endParaRPr>
            </a:p>
          </p:txBody>
        </p:sp>
        <p:sp>
          <p:nvSpPr>
            <p:cNvPr id="19600" name="Rectangle 246"/>
            <p:cNvSpPr>
              <a:spLocks noChangeArrowheads="1"/>
            </p:cNvSpPr>
            <p:nvPr/>
          </p:nvSpPr>
          <p:spPr bwMode="auto">
            <a:xfrm>
              <a:off x="4058" y="2632"/>
              <a:ext cx="5" cy="654"/>
            </a:xfrm>
            <a:prstGeom prst="rect">
              <a:avLst/>
            </a:prstGeom>
            <a:grpFill/>
            <a:ln w="9525">
              <a:noFill/>
              <a:miter lim="800000"/>
              <a:headEnd/>
              <a:tailEnd/>
            </a:ln>
          </p:spPr>
          <p:txBody>
            <a:bodyPr/>
            <a:lstStyle/>
            <a:p>
              <a:endParaRPr lang="en-GB">
                <a:solidFill>
                  <a:srgbClr val="0070C0"/>
                </a:solidFill>
              </a:endParaRPr>
            </a:p>
          </p:txBody>
        </p:sp>
        <p:sp>
          <p:nvSpPr>
            <p:cNvPr id="19601" name="Rectangle 247"/>
            <p:cNvSpPr>
              <a:spLocks noChangeArrowheads="1"/>
            </p:cNvSpPr>
            <p:nvPr/>
          </p:nvSpPr>
          <p:spPr bwMode="auto">
            <a:xfrm>
              <a:off x="4063" y="2632"/>
              <a:ext cx="5" cy="654"/>
            </a:xfrm>
            <a:prstGeom prst="rect">
              <a:avLst/>
            </a:prstGeom>
            <a:grpFill/>
            <a:ln w="9525">
              <a:noFill/>
              <a:miter lim="800000"/>
              <a:headEnd/>
              <a:tailEnd/>
            </a:ln>
          </p:spPr>
          <p:txBody>
            <a:bodyPr/>
            <a:lstStyle/>
            <a:p>
              <a:endParaRPr lang="en-GB">
                <a:solidFill>
                  <a:srgbClr val="0070C0"/>
                </a:solidFill>
              </a:endParaRPr>
            </a:p>
          </p:txBody>
        </p:sp>
        <p:sp>
          <p:nvSpPr>
            <p:cNvPr id="19602" name="Rectangle 248"/>
            <p:cNvSpPr>
              <a:spLocks noChangeArrowheads="1"/>
            </p:cNvSpPr>
            <p:nvPr/>
          </p:nvSpPr>
          <p:spPr bwMode="auto">
            <a:xfrm>
              <a:off x="4068" y="2632"/>
              <a:ext cx="5" cy="654"/>
            </a:xfrm>
            <a:prstGeom prst="rect">
              <a:avLst/>
            </a:prstGeom>
            <a:grpFill/>
            <a:ln w="9525">
              <a:noFill/>
              <a:miter lim="800000"/>
              <a:headEnd/>
              <a:tailEnd/>
            </a:ln>
          </p:spPr>
          <p:txBody>
            <a:bodyPr/>
            <a:lstStyle/>
            <a:p>
              <a:endParaRPr lang="en-GB">
                <a:solidFill>
                  <a:srgbClr val="0070C0"/>
                </a:solidFill>
              </a:endParaRPr>
            </a:p>
          </p:txBody>
        </p:sp>
        <p:sp>
          <p:nvSpPr>
            <p:cNvPr id="19603" name="Rectangle 249"/>
            <p:cNvSpPr>
              <a:spLocks noChangeArrowheads="1"/>
            </p:cNvSpPr>
            <p:nvPr/>
          </p:nvSpPr>
          <p:spPr bwMode="auto">
            <a:xfrm>
              <a:off x="4073" y="2632"/>
              <a:ext cx="5" cy="654"/>
            </a:xfrm>
            <a:prstGeom prst="rect">
              <a:avLst/>
            </a:prstGeom>
            <a:grpFill/>
            <a:ln w="9525">
              <a:noFill/>
              <a:miter lim="800000"/>
              <a:headEnd/>
              <a:tailEnd/>
            </a:ln>
          </p:spPr>
          <p:txBody>
            <a:bodyPr/>
            <a:lstStyle/>
            <a:p>
              <a:endParaRPr lang="en-GB">
                <a:solidFill>
                  <a:srgbClr val="0070C0"/>
                </a:solidFill>
              </a:endParaRPr>
            </a:p>
          </p:txBody>
        </p:sp>
        <p:sp>
          <p:nvSpPr>
            <p:cNvPr id="19604" name="Rectangle 250"/>
            <p:cNvSpPr>
              <a:spLocks noChangeArrowheads="1"/>
            </p:cNvSpPr>
            <p:nvPr/>
          </p:nvSpPr>
          <p:spPr bwMode="auto">
            <a:xfrm>
              <a:off x="4078" y="2632"/>
              <a:ext cx="5" cy="654"/>
            </a:xfrm>
            <a:prstGeom prst="rect">
              <a:avLst/>
            </a:prstGeom>
            <a:grpFill/>
            <a:ln w="9525">
              <a:noFill/>
              <a:miter lim="800000"/>
              <a:headEnd/>
              <a:tailEnd/>
            </a:ln>
          </p:spPr>
          <p:txBody>
            <a:bodyPr/>
            <a:lstStyle/>
            <a:p>
              <a:endParaRPr lang="en-GB">
                <a:solidFill>
                  <a:srgbClr val="0070C0"/>
                </a:solidFill>
              </a:endParaRPr>
            </a:p>
          </p:txBody>
        </p:sp>
        <p:sp>
          <p:nvSpPr>
            <p:cNvPr id="19605" name="Rectangle 251"/>
            <p:cNvSpPr>
              <a:spLocks noChangeArrowheads="1"/>
            </p:cNvSpPr>
            <p:nvPr/>
          </p:nvSpPr>
          <p:spPr bwMode="auto">
            <a:xfrm>
              <a:off x="4083" y="2632"/>
              <a:ext cx="5" cy="654"/>
            </a:xfrm>
            <a:prstGeom prst="rect">
              <a:avLst/>
            </a:prstGeom>
            <a:grpFill/>
            <a:ln w="9525">
              <a:noFill/>
              <a:miter lim="800000"/>
              <a:headEnd/>
              <a:tailEnd/>
            </a:ln>
          </p:spPr>
          <p:txBody>
            <a:bodyPr/>
            <a:lstStyle/>
            <a:p>
              <a:endParaRPr lang="en-GB">
                <a:solidFill>
                  <a:srgbClr val="0070C0"/>
                </a:solidFill>
              </a:endParaRPr>
            </a:p>
          </p:txBody>
        </p:sp>
        <p:sp>
          <p:nvSpPr>
            <p:cNvPr id="19606" name="Rectangle 252"/>
            <p:cNvSpPr>
              <a:spLocks noChangeArrowheads="1"/>
            </p:cNvSpPr>
            <p:nvPr/>
          </p:nvSpPr>
          <p:spPr bwMode="auto">
            <a:xfrm>
              <a:off x="4088" y="2632"/>
              <a:ext cx="5" cy="654"/>
            </a:xfrm>
            <a:prstGeom prst="rect">
              <a:avLst/>
            </a:prstGeom>
            <a:grpFill/>
            <a:ln w="9525">
              <a:noFill/>
              <a:miter lim="800000"/>
              <a:headEnd/>
              <a:tailEnd/>
            </a:ln>
          </p:spPr>
          <p:txBody>
            <a:bodyPr/>
            <a:lstStyle/>
            <a:p>
              <a:endParaRPr lang="en-GB">
                <a:solidFill>
                  <a:srgbClr val="0070C0"/>
                </a:solidFill>
              </a:endParaRPr>
            </a:p>
          </p:txBody>
        </p:sp>
        <p:sp>
          <p:nvSpPr>
            <p:cNvPr id="19607" name="Rectangle 253"/>
            <p:cNvSpPr>
              <a:spLocks noChangeArrowheads="1"/>
            </p:cNvSpPr>
            <p:nvPr/>
          </p:nvSpPr>
          <p:spPr bwMode="auto">
            <a:xfrm>
              <a:off x="4093" y="2632"/>
              <a:ext cx="5" cy="654"/>
            </a:xfrm>
            <a:prstGeom prst="rect">
              <a:avLst/>
            </a:prstGeom>
            <a:grpFill/>
            <a:ln w="9525">
              <a:noFill/>
              <a:miter lim="800000"/>
              <a:headEnd/>
              <a:tailEnd/>
            </a:ln>
          </p:spPr>
          <p:txBody>
            <a:bodyPr/>
            <a:lstStyle/>
            <a:p>
              <a:endParaRPr lang="en-GB">
                <a:solidFill>
                  <a:srgbClr val="0070C0"/>
                </a:solidFill>
              </a:endParaRPr>
            </a:p>
          </p:txBody>
        </p:sp>
        <p:sp>
          <p:nvSpPr>
            <p:cNvPr id="19608" name="Rectangle 254"/>
            <p:cNvSpPr>
              <a:spLocks noChangeArrowheads="1"/>
            </p:cNvSpPr>
            <p:nvPr/>
          </p:nvSpPr>
          <p:spPr bwMode="auto">
            <a:xfrm>
              <a:off x="4098" y="2632"/>
              <a:ext cx="5" cy="654"/>
            </a:xfrm>
            <a:prstGeom prst="rect">
              <a:avLst/>
            </a:prstGeom>
            <a:grpFill/>
            <a:ln w="9525">
              <a:noFill/>
              <a:miter lim="800000"/>
              <a:headEnd/>
              <a:tailEnd/>
            </a:ln>
          </p:spPr>
          <p:txBody>
            <a:bodyPr/>
            <a:lstStyle/>
            <a:p>
              <a:endParaRPr lang="en-GB">
                <a:solidFill>
                  <a:srgbClr val="0070C0"/>
                </a:solidFill>
              </a:endParaRPr>
            </a:p>
          </p:txBody>
        </p:sp>
        <p:sp>
          <p:nvSpPr>
            <p:cNvPr id="19609" name="Rectangle 255"/>
            <p:cNvSpPr>
              <a:spLocks noChangeArrowheads="1"/>
            </p:cNvSpPr>
            <p:nvPr/>
          </p:nvSpPr>
          <p:spPr bwMode="auto">
            <a:xfrm>
              <a:off x="4103" y="2632"/>
              <a:ext cx="5" cy="654"/>
            </a:xfrm>
            <a:prstGeom prst="rect">
              <a:avLst/>
            </a:prstGeom>
            <a:grpFill/>
            <a:ln w="9525">
              <a:noFill/>
              <a:miter lim="800000"/>
              <a:headEnd/>
              <a:tailEnd/>
            </a:ln>
          </p:spPr>
          <p:txBody>
            <a:bodyPr/>
            <a:lstStyle/>
            <a:p>
              <a:endParaRPr lang="en-GB">
                <a:solidFill>
                  <a:srgbClr val="0070C0"/>
                </a:solidFill>
              </a:endParaRPr>
            </a:p>
          </p:txBody>
        </p:sp>
        <p:sp>
          <p:nvSpPr>
            <p:cNvPr id="19610" name="Rectangle 256"/>
            <p:cNvSpPr>
              <a:spLocks noChangeArrowheads="1"/>
            </p:cNvSpPr>
            <p:nvPr/>
          </p:nvSpPr>
          <p:spPr bwMode="auto">
            <a:xfrm>
              <a:off x="4108" y="2632"/>
              <a:ext cx="5" cy="654"/>
            </a:xfrm>
            <a:prstGeom prst="rect">
              <a:avLst/>
            </a:prstGeom>
            <a:grpFill/>
            <a:ln w="9525">
              <a:noFill/>
              <a:miter lim="800000"/>
              <a:headEnd/>
              <a:tailEnd/>
            </a:ln>
          </p:spPr>
          <p:txBody>
            <a:bodyPr/>
            <a:lstStyle/>
            <a:p>
              <a:endParaRPr lang="en-GB">
                <a:solidFill>
                  <a:srgbClr val="0070C0"/>
                </a:solidFill>
              </a:endParaRPr>
            </a:p>
          </p:txBody>
        </p:sp>
        <p:sp>
          <p:nvSpPr>
            <p:cNvPr id="19611" name="Rectangle 257"/>
            <p:cNvSpPr>
              <a:spLocks noChangeArrowheads="1"/>
            </p:cNvSpPr>
            <p:nvPr/>
          </p:nvSpPr>
          <p:spPr bwMode="auto">
            <a:xfrm>
              <a:off x="4113" y="2632"/>
              <a:ext cx="5" cy="654"/>
            </a:xfrm>
            <a:prstGeom prst="rect">
              <a:avLst/>
            </a:prstGeom>
            <a:grpFill/>
            <a:ln w="9525">
              <a:noFill/>
              <a:miter lim="800000"/>
              <a:headEnd/>
              <a:tailEnd/>
            </a:ln>
          </p:spPr>
          <p:txBody>
            <a:bodyPr/>
            <a:lstStyle/>
            <a:p>
              <a:endParaRPr lang="en-GB">
                <a:solidFill>
                  <a:srgbClr val="0070C0"/>
                </a:solidFill>
              </a:endParaRPr>
            </a:p>
          </p:txBody>
        </p:sp>
        <p:sp>
          <p:nvSpPr>
            <p:cNvPr id="19612" name="Rectangle 258"/>
            <p:cNvSpPr>
              <a:spLocks noChangeArrowheads="1"/>
            </p:cNvSpPr>
            <p:nvPr/>
          </p:nvSpPr>
          <p:spPr bwMode="auto">
            <a:xfrm>
              <a:off x="4118" y="2632"/>
              <a:ext cx="5" cy="654"/>
            </a:xfrm>
            <a:prstGeom prst="rect">
              <a:avLst/>
            </a:prstGeom>
            <a:grpFill/>
            <a:ln w="9525">
              <a:noFill/>
              <a:miter lim="800000"/>
              <a:headEnd/>
              <a:tailEnd/>
            </a:ln>
          </p:spPr>
          <p:txBody>
            <a:bodyPr/>
            <a:lstStyle/>
            <a:p>
              <a:endParaRPr lang="en-GB">
                <a:solidFill>
                  <a:srgbClr val="0070C0"/>
                </a:solidFill>
              </a:endParaRPr>
            </a:p>
          </p:txBody>
        </p:sp>
        <p:sp>
          <p:nvSpPr>
            <p:cNvPr id="19613" name="Rectangle 259"/>
            <p:cNvSpPr>
              <a:spLocks noChangeArrowheads="1"/>
            </p:cNvSpPr>
            <p:nvPr/>
          </p:nvSpPr>
          <p:spPr bwMode="auto">
            <a:xfrm>
              <a:off x="4123" y="2632"/>
              <a:ext cx="5" cy="654"/>
            </a:xfrm>
            <a:prstGeom prst="rect">
              <a:avLst/>
            </a:prstGeom>
            <a:grpFill/>
            <a:ln w="9525">
              <a:noFill/>
              <a:miter lim="800000"/>
              <a:headEnd/>
              <a:tailEnd/>
            </a:ln>
          </p:spPr>
          <p:txBody>
            <a:bodyPr/>
            <a:lstStyle/>
            <a:p>
              <a:endParaRPr lang="en-GB">
                <a:solidFill>
                  <a:srgbClr val="0070C0"/>
                </a:solidFill>
              </a:endParaRPr>
            </a:p>
          </p:txBody>
        </p:sp>
        <p:sp>
          <p:nvSpPr>
            <p:cNvPr id="19614" name="Rectangle 260"/>
            <p:cNvSpPr>
              <a:spLocks noChangeArrowheads="1"/>
            </p:cNvSpPr>
            <p:nvPr/>
          </p:nvSpPr>
          <p:spPr bwMode="auto">
            <a:xfrm>
              <a:off x="4128" y="2632"/>
              <a:ext cx="5" cy="654"/>
            </a:xfrm>
            <a:prstGeom prst="rect">
              <a:avLst/>
            </a:prstGeom>
            <a:grpFill/>
            <a:ln w="9525">
              <a:noFill/>
              <a:miter lim="800000"/>
              <a:headEnd/>
              <a:tailEnd/>
            </a:ln>
          </p:spPr>
          <p:txBody>
            <a:bodyPr/>
            <a:lstStyle/>
            <a:p>
              <a:endParaRPr lang="en-GB">
                <a:solidFill>
                  <a:srgbClr val="0070C0"/>
                </a:solidFill>
              </a:endParaRPr>
            </a:p>
          </p:txBody>
        </p:sp>
        <p:sp>
          <p:nvSpPr>
            <p:cNvPr id="19615" name="Rectangle 261"/>
            <p:cNvSpPr>
              <a:spLocks noChangeArrowheads="1"/>
            </p:cNvSpPr>
            <p:nvPr/>
          </p:nvSpPr>
          <p:spPr bwMode="auto">
            <a:xfrm>
              <a:off x="4133" y="2632"/>
              <a:ext cx="5" cy="654"/>
            </a:xfrm>
            <a:prstGeom prst="rect">
              <a:avLst/>
            </a:prstGeom>
            <a:grpFill/>
            <a:ln w="9525">
              <a:noFill/>
              <a:miter lim="800000"/>
              <a:headEnd/>
              <a:tailEnd/>
            </a:ln>
          </p:spPr>
          <p:txBody>
            <a:bodyPr/>
            <a:lstStyle/>
            <a:p>
              <a:endParaRPr lang="en-GB">
                <a:solidFill>
                  <a:srgbClr val="0070C0"/>
                </a:solidFill>
              </a:endParaRPr>
            </a:p>
          </p:txBody>
        </p:sp>
        <p:sp>
          <p:nvSpPr>
            <p:cNvPr id="19616" name="Rectangle 262"/>
            <p:cNvSpPr>
              <a:spLocks noChangeArrowheads="1"/>
            </p:cNvSpPr>
            <p:nvPr/>
          </p:nvSpPr>
          <p:spPr bwMode="auto">
            <a:xfrm>
              <a:off x="4138" y="2632"/>
              <a:ext cx="5" cy="654"/>
            </a:xfrm>
            <a:prstGeom prst="rect">
              <a:avLst/>
            </a:prstGeom>
            <a:grpFill/>
            <a:ln w="9525">
              <a:noFill/>
              <a:miter lim="800000"/>
              <a:headEnd/>
              <a:tailEnd/>
            </a:ln>
          </p:spPr>
          <p:txBody>
            <a:bodyPr/>
            <a:lstStyle/>
            <a:p>
              <a:endParaRPr lang="en-GB">
                <a:solidFill>
                  <a:srgbClr val="0070C0"/>
                </a:solidFill>
              </a:endParaRPr>
            </a:p>
          </p:txBody>
        </p:sp>
        <p:sp>
          <p:nvSpPr>
            <p:cNvPr id="19617" name="Rectangle 263"/>
            <p:cNvSpPr>
              <a:spLocks noChangeArrowheads="1"/>
            </p:cNvSpPr>
            <p:nvPr/>
          </p:nvSpPr>
          <p:spPr bwMode="auto">
            <a:xfrm>
              <a:off x="4143" y="2632"/>
              <a:ext cx="5" cy="654"/>
            </a:xfrm>
            <a:prstGeom prst="rect">
              <a:avLst/>
            </a:prstGeom>
            <a:grpFill/>
            <a:ln w="9525">
              <a:noFill/>
              <a:miter lim="800000"/>
              <a:headEnd/>
              <a:tailEnd/>
            </a:ln>
          </p:spPr>
          <p:txBody>
            <a:bodyPr/>
            <a:lstStyle/>
            <a:p>
              <a:endParaRPr lang="en-GB">
                <a:solidFill>
                  <a:srgbClr val="0070C0"/>
                </a:solidFill>
              </a:endParaRPr>
            </a:p>
          </p:txBody>
        </p:sp>
        <p:sp>
          <p:nvSpPr>
            <p:cNvPr id="19618" name="Rectangle 264"/>
            <p:cNvSpPr>
              <a:spLocks noChangeArrowheads="1"/>
            </p:cNvSpPr>
            <p:nvPr/>
          </p:nvSpPr>
          <p:spPr bwMode="auto">
            <a:xfrm>
              <a:off x="4148" y="2632"/>
              <a:ext cx="5" cy="654"/>
            </a:xfrm>
            <a:prstGeom prst="rect">
              <a:avLst/>
            </a:prstGeom>
            <a:grpFill/>
            <a:ln w="9525">
              <a:noFill/>
              <a:miter lim="800000"/>
              <a:headEnd/>
              <a:tailEnd/>
            </a:ln>
          </p:spPr>
          <p:txBody>
            <a:bodyPr/>
            <a:lstStyle/>
            <a:p>
              <a:endParaRPr lang="en-GB">
                <a:solidFill>
                  <a:srgbClr val="0070C0"/>
                </a:solidFill>
              </a:endParaRPr>
            </a:p>
          </p:txBody>
        </p:sp>
        <p:sp>
          <p:nvSpPr>
            <p:cNvPr id="19619" name="Rectangle 265"/>
            <p:cNvSpPr>
              <a:spLocks noChangeArrowheads="1"/>
            </p:cNvSpPr>
            <p:nvPr/>
          </p:nvSpPr>
          <p:spPr bwMode="auto">
            <a:xfrm>
              <a:off x="4153" y="2632"/>
              <a:ext cx="5" cy="654"/>
            </a:xfrm>
            <a:prstGeom prst="rect">
              <a:avLst/>
            </a:prstGeom>
            <a:grpFill/>
            <a:ln w="9525">
              <a:noFill/>
              <a:miter lim="800000"/>
              <a:headEnd/>
              <a:tailEnd/>
            </a:ln>
          </p:spPr>
          <p:txBody>
            <a:bodyPr/>
            <a:lstStyle/>
            <a:p>
              <a:endParaRPr lang="en-GB">
                <a:solidFill>
                  <a:srgbClr val="0070C0"/>
                </a:solidFill>
              </a:endParaRPr>
            </a:p>
          </p:txBody>
        </p:sp>
        <p:sp>
          <p:nvSpPr>
            <p:cNvPr id="19620" name="Rectangle 266"/>
            <p:cNvSpPr>
              <a:spLocks noChangeArrowheads="1"/>
            </p:cNvSpPr>
            <p:nvPr/>
          </p:nvSpPr>
          <p:spPr bwMode="auto">
            <a:xfrm>
              <a:off x="4158" y="2632"/>
              <a:ext cx="5" cy="654"/>
            </a:xfrm>
            <a:prstGeom prst="rect">
              <a:avLst/>
            </a:prstGeom>
            <a:grpFill/>
            <a:ln w="9525">
              <a:noFill/>
              <a:miter lim="800000"/>
              <a:headEnd/>
              <a:tailEnd/>
            </a:ln>
          </p:spPr>
          <p:txBody>
            <a:bodyPr/>
            <a:lstStyle/>
            <a:p>
              <a:endParaRPr lang="en-GB">
                <a:solidFill>
                  <a:srgbClr val="0070C0"/>
                </a:solidFill>
              </a:endParaRPr>
            </a:p>
          </p:txBody>
        </p:sp>
        <p:sp>
          <p:nvSpPr>
            <p:cNvPr id="19621" name="Rectangle 267"/>
            <p:cNvSpPr>
              <a:spLocks noChangeArrowheads="1"/>
            </p:cNvSpPr>
            <p:nvPr/>
          </p:nvSpPr>
          <p:spPr bwMode="auto">
            <a:xfrm>
              <a:off x="4163" y="2632"/>
              <a:ext cx="5" cy="654"/>
            </a:xfrm>
            <a:prstGeom prst="rect">
              <a:avLst/>
            </a:prstGeom>
            <a:grpFill/>
            <a:ln w="9525">
              <a:noFill/>
              <a:miter lim="800000"/>
              <a:headEnd/>
              <a:tailEnd/>
            </a:ln>
          </p:spPr>
          <p:txBody>
            <a:bodyPr/>
            <a:lstStyle/>
            <a:p>
              <a:endParaRPr lang="en-GB">
                <a:solidFill>
                  <a:srgbClr val="0070C0"/>
                </a:solidFill>
              </a:endParaRPr>
            </a:p>
          </p:txBody>
        </p:sp>
        <p:sp>
          <p:nvSpPr>
            <p:cNvPr id="19622" name="Rectangle 268"/>
            <p:cNvSpPr>
              <a:spLocks noChangeArrowheads="1"/>
            </p:cNvSpPr>
            <p:nvPr/>
          </p:nvSpPr>
          <p:spPr bwMode="auto">
            <a:xfrm>
              <a:off x="4168" y="2632"/>
              <a:ext cx="5" cy="654"/>
            </a:xfrm>
            <a:prstGeom prst="rect">
              <a:avLst/>
            </a:prstGeom>
            <a:grpFill/>
            <a:ln w="9525">
              <a:noFill/>
              <a:miter lim="800000"/>
              <a:headEnd/>
              <a:tailEnd/>
            </a:ln>
          </p:spPr>
          <p:txBody>
            <a:bodyPr/>
            <a:lstStyle/>
            <a:p>
              <a:endParaRPr lang="en-GB">
                <a:solidFill>
                  <a:srgbClr val="0070C0"/>
                </a:solidFill>
              </a:endParaRPr>
            </a:p>
          </p:txBody>
        </p:sp>
        <p:sp>
          <p:nvSpPr>
            <p:cNvPr id="19623" name="Rectangle 269"/>
            <p:cNvSpPr>
              <a:spLocks noChangeArrowheads="1"/>
            </p:cNvSpPr>
            <p:nvPr/>
          </p:nvSpPr>
          <p:spPr bwMode="auto">
            <a:xfrm>
              <a:off x="4173" y="2632"/>
              <a:ext cx="5" cy="654"/>
            </a:xfrm>
            <a:prstGeom prst="rect">
              <a:avLst/>
            </a:prstGeom>
            <a:grpFill/>
            <a:ln w="9525">
              <a:noFill/>
              <a:miter lim="800000"/>
              <a:headEnd/>
              <a:tailEnd/>
            </a:ln>
          </p:spPr>
          <p:txBody>
            <a:bodyPr/>
            <a:lstStyle/>
            <a:p>
              <a:endParaRPr lang="en-GB">
                <a:solidFill>
                  <a:srgbClr val="0070C0"/>
                </a:solidFill>
              </a:endParaRPr>
            </a:p>
          </p:txBody>
        </p:sp>
        <p:sp>
          <p:nvSpPr>
            <p:cNvPr id="19624" name="Rectangle 270"/>
            <p:cNvSpPr>
              <a:spLocks noChangeArrowheads="1"/>
            </p:cNvSpPr>
            <p:nvPr/>
          </p:nvSpPr>
          <p:spPr bwMode="auto">
            <a:xfrm>
              <a:off x="4178" y="2632"/>
              <a:ext cx="5" cy="654"/>
            </a:xfrm>
            <a:prstGeom prst="rect">
              <a:avLst/>
            </a:prstGeom>
            <a:grpFill/>
            <a:ln w="9525">
              <a:noFill/>
              <a:miter lim="800000"/>
              <a:headEnd/>
              <a:tailEnd/>
            </a:ln>
          </p:spPr>
          <p:txBody>
            <a:bodyPr/>
            <a:lstStyle/>
            <a:p>
              <a:endParaRPr lang="en-GB">
                <a:solidFill>
                  <a:srgbClr val="0070C0"/>
                </a:solidFill>
              </a:endParaRPr>
            </a:p>
          </p:txBody>
        </p:sp>
        <p:sp>
          <p:nvSpPr>
            <p:cNvPr id="19625" name="Rectangle 271"/>
            <p:cNvSpPr>
              <a:spLocks noChangeArrowheads="1"/>
            </p:cNvSpPr>
            <p:nvPr/>
          </p:nvSpPr>
          <p:spPr bwMode="auto">
            <a:xfrm>
              <a:off x="4183" y="2632"/>
              <a:ext cx="5" cy="654"/>
            </a:xfrm>
            <a:prstGeom prst="rect">
              <a:avLst/>
            </a:prstGeom>
            <a:grpFill/>
            <a:ln w="9525">
              <a:noFill/>
              <a:miter lim="800000"/>
              <a:headEnd/>
              <a:tailEnd/>
            </a:ln>
          </p:spPr>
          <p:txBody>
            <a:bodyPr/>
            <a:lstStyle/>
            <a:p>
              <a:endParaRPr lang="en-GB">
                <a:solidFill>
                  <a:srgbClr val="0070C0"/>
                </a:solidFill>
              </a:endParaRPr>
            </a:p>
          </p:txBody>
        </p:sp>
        <p:sp>
          <p:nvSpPr>
            <p:cNvPr id="19626" name="Rectangle 272"/>
            <p:cNvSpPr>
              <a:spLocks noChangeArrowheads="1"/>
            </p:cNvSpPr>
            <p:nvPr/>
          </p:nvSpPr>
          <p:spPr bwMode="auto">
            <a:xfrm>
              <a:off x="4188" y="2632"/>
              <a:ext cx="5" cy="654"/>
            </a:xfrm>
            <a:prstGeom prst="rect">
              <a:avLst/>
            </a:prstGeom>
            <a:grpFill/>
            <a:ln w="9525">
              <a:noFill/>
              <a:miter lim="800000"/>
              <a:headEnd/>
              <a:tailEnd/>
            </a:ln>
          </p:spPr>
          <p:txBody>
            <a:bodyPr/>
            <a:lstStyle/>
            <a:p>
              <a:endParaRPr lang="en-GB">
                <a:solidFill>
                  <a:srgbClr val="0070C0"/>
                </a:solidFill>
              </a:endParaRPr>
            </a:p>
          </p:txBody>
        </p:sp>
        <p:sp>
          <p:nvSpPr>
            <p:cNvPr id="19627" name="Rectangle 273"/>
            <p:cNvSpPr>
              <a:spLocks noChangeArrowheads="1"/>
            </p:cNvSpPr>
            <p:nvPr/>
          </p:nvSpPr>
          <p:spPr bwMode="auto">
            <a:xfrm>
              <a:off x="4193" y="2632"/>
              <a:ext cx="5" cy="654"/>
            </a:xfrm>
            <a:prstGeom prst="rect">
              <a:avLst/>
            </a:prstGeom>
            <a:grpFill/>
            <a:ln w="9525">
              <a:noFill/>
              <a:miter lim="800000"/>
              <a:headEnd/>
              <a:tailEnd/>
            </a:ln>
          </p:spPr>
          <p:txBody>
            <a:bodyPr/>
            <a:lstStyle/>
            <a:p>
              <a:endParaRPr lang="en-GB">
                <a:solidFill>
                  <a:srgbClr val="0070C0"/>
                </a:solidFill>
              </a:endParaRPr>
            </a:p>
          </p:txBody>
        </p:sp>
        <p:sp>
          <p:nvSpPr>
            <p:cNvPr id="19628" name="Rectangle 274"/>
            <p:cNvSpPr>
              <a:spLocks noChangeArrowheads="1"/>
            </p:cNvSpPr>
            <p:nvPr/>
          </p:nvSpPr>
          <p:spPr bwMode="auto">
            <a:xfrm>
              <a:off x="4198" y="2632"/>
              <a:ext cx="5" cy="654"/>
            </a:xfrm>
            <a:prstGeom prst="rect">
              <a:avLst/>
            </a:prstGeom>
            <a:grpFill/>
            <a:ln w="9525">
              <a:noFill/>
              <a:miter lim="800000"/>
              <a:headEnd/>
              <a:tailEnd/>
            </a:ln>
          </p:spPr>
          <p:txBody>
            <a:bodyPr/>
            <a:lstStyle/>
            <a:p>
              <a:endParaRPr lang="en-GB">
                <a:solidFill>
                  <a:srgbClr val="0070C0"/>
                </a:solidFill>
              </a:endParaRPr>
            </a:p>
          </p:txBody>
        </p:sp>
        <p:sp>
          <p:nvSpPr>
            <p:cNvPr id="19629" name="Rectangle 275"/>
            <p:cNvSpPr>
              <a:spLocks noChangeArrowheads="1"/>
            </p:cNvSpPr>
            <p:nvPr/>
          </p:nvSpPr>
          <p:spPr bwMode="auto">
            <a:xfrm>
              <a:off x="4203" y="2632"/>
              <a:ext cx="5" cy="654"/>
            </a:xfrm>
            <a:prstGeom prst="rect">
              <a:avLst/>
            </a:prstGeom>
            <a:grpFill/>
            <a:ln w="9525">
              <a:noFill/>
              <a:miter lim="800000"/>
              <a:headEnd/>
              <a:tailEnd/>
            </a:ln>
          </p:spPr>
          <p:txBody>
            <a:bodyPr/>
            <a:lstStyle/>
            <a:p>
              <a:endParaRPr lang="en-GB">
                <a:solidFill>
                  <a:srgbClr val="0070C0"/>
                </a:solidFill>
              </a:endParaRPr>
            </a:p>
          </p:txBody>
        </p:sp>
        <p:sp>
          <p:nvSpPr>
            <p:cNvPr id="19630" name="Rectangle 276"/>
            <p:cNvSpPr>
              <a:spLocks noChangeArrowheads="1"/>
            </p:cNvSpPr>
            <p:nvPr/>
          </p:nvSpPr>
          <p:spPr bwMode="auto">
            <a:xfrm>
              <a:off x="4208" y="2632"/>
              <a:ext cx="5" cy="654"/>
            </a:xfrm>
            <a:prstGeom prst="rect">
              <a:avLst/>
            </a:prstGeom>
            <a:grpFill/>
            <a:ln w="9525">
              <a:noFill/>
              <a:miter lim="800000"/>
              <a:headEnd/>
              <a:tailEnd/>
            </a:ln>
          </p:spPr>
          <p:txBody>
            <a:bodyPr/>
            <a:lstStyle/>
            <a:p>
              <a:endParaRPr lang="en-GB">
                <a:solidFill>
                  <a:srgbClr val="0070C0"/>
                </a:solidFill>
              </a:endParaRPr>
            </a:p>
          </p:txBody>
        </p:sp>
        <p:sp>
          <p:nvSpPr>
            <p:cNvPr id="19631" name="Rectangle 277"/>
            <p:cNvSpPr>
              <a:spLocks noChangeArrowheads="1"/>
            </p:cNvSpPr>
            <p:nvPr/>
          </p:nvSpPr>
          <p:spPr bwMode="auto">
            <a:xfrm>
              <a:off x="4213" y="2632"/>
              <a:ext cx="5" cy="654"/>
            </a:xfrm>
            <a:prstGeom prst="rect">
              <a:avLst/>
            </a:prstGeom>
            <a:grpFill/>
            <a:ln w="9525">
              <a:noFill/>
              <a:miter lim="800000"/>
              <a:headEnd/>
              <a:tailEnd/>
            </a:ln>
          </p:spPr>
          <p:txBody>
            <a:bodyPr/>
            <a:lstStyle/>
            <a:p>
              <a:endParaRPr lang="en-GB">
                <a:solidFill>
                  <a:srgbClr val="0070C0"/>
                </a:solidFill>
              </a:endParaRPr>
            </a:p>
          </p:txBody>
        </p:sp>
        <p:sp>
          <p:nvSpPr>
            <p:cNvPr id="19632" name="Rectangle 278"/>
            <p:cNvSpPr>
              <a:spLocks noChangeArrowheads="1"/>
            </p:cNvSpPr>
            <p:nvPr/>
          </p:nvSpPr>
          <p:spPr bwMode="auto">
            <a:xfrm>
              <a:off x="4218" y="2632"/>
              <a:ext cx="5" cy="654"/>
            </a:xfrm>
            <a:prstGeom prst="rect">
              <a:avLst/>
            </a:prstGeom>
            <a:grpFill/>
            <a:ln w="9525">
              <a:noFill/>
              <a:miter lim="800000"/>
              <a:headEnd/>
              <a:tailEnd/>
            </a:ln>
          </p:spPr>
          <p:txBody>
            <a:bodyPr/>
            <a:lstStyle/>
            <a:p>
              <a:endParaRPr lang="en-GB">
                <a:solidFill>
                  <a:srgbClr val="0070C0"/>
                </a:solidFill>
              </a:endParaRPr>
            </a:p>
          </p:txBody>
        </p:sp>
      </p:grpSp>
      <p:grpSp>
        <p:nvGrpSpPr>
          <p:cNvPr id="8" name="Group 280"/>
          <p:cNvGrpSpPr>
            <a:grpSpLocks/>
          </p:cNvGrpSpPr>
          <p:nvPr/>
        </p:nvGrpSpPr>
        <p:grpSpPr bwMode="auto">
          <a:xfrm>
            <a:off x="7694613" y="3832317"/>
            <a:ext cx="349250" cy="1787525"/>
            <a:chOff x="4567" y="2160"/>
            <a:chExt cx="220" cy="1126"/>
          </a:xfrm>
          <a:solidFill>
            <a:srgbClr val="00B0F0"/>
          </a:solidFill>
        </p:grpSpPr>
        <p:sp>
          <p:nvSpPr>
            <p:cNvPr id="19545" name="Rectangle 281"/>
            <p:cNvSpPr>
              <a:spLocks noChangeArrowheads="1"/>
            </p:cNvSpPr>
            <p:nvPr/>
          </p:nvSpPr>
          <p:spPr bwMode="auto">
            <a:xfrm>
              <a:off x="456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46" name="Rectangle 282"/>
            <p:cNvSpPr>
              <a:spLocks noChangeArrowheads="1"/>
            </p:cNvSpPr>
            <p:nvPr/>
          </p:nvSpPr>
          <p:spPr bwMode="auto">
            <a:xfrm>
              <a:off x="457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47" name="Rectangle 283"/>
            <p:cNvSpPr>
              <a:spLocks noChangeArrowheads="1"/>
            </p:cNvSpPr>
            <p:nvPr/>
          </p:nvSpPr>
          <p:spPr bwMode="auto">
            <a:xfrm>
              <a:off x="457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48" name="Rectangle 284"/>
            <p:cNvSpPr>
              <a:spLocks noChangeArrowheads="1"/>
            </p:cNvSpPr>
            <p:nvPr/>
          </p:nvSpPr>
          <p:spPr bwMode="auto">
            <a:xfrm>
              <a:off x="458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49" name="Rectangle 285"/>
            <p:cNvSpPr>
              <a:spLocks noChangeArrowheads="1"/>
            </p:cNvSpPr>
            <p:nvPr/>
          </p:nvSpPr>
          <p:spPr bwMode="auto">
            <a:xfrm>
              <a:off x="458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0" name="Rectangle 286"/>
            <p:cNvSpPr>
              <a:spLocks noChangeArrowheads="1"/>
            </p:cNvSpPr>
            <p:nvPr/>
          </p:nvSpPr>
          <p:spPr bwMode="auto">
            <a:xfrm>
              <a:off x="459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1" name="Rectangle 287"/>
            <p:cNvSpPr>
              <a:spLocks noChangeArrowheads="1"/>
            </p:cNvSpPr>
            <p:nvPr/>
          </p:nvSpPr>
          <p:spPr bwMode="auto">
            <a:xfrm>
              <a:off x="459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2" name="Rectangle 288"/>
            <p:cNvSpPr>
              <a:spLocks noChangeArrowheads="1"/>
            </p:cNvSpPr>
            <p:nvPr/>
          </p:nvSpPr>
          <p:spPr bwMode="auto">
            <a:xfrm>
              <a:off x="460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3" name="Rectangle 289"/>
            <p:cNvSpPr>
              <a:spLocks noChangeArrowheads="1"/>
            </p:cNvSpPr>
            <p:nvPr/>
          </p:nvSpPr>
          <p:spPr bwMode="auto">
            <a:xfrm>
              <a:off x="460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4" name="Rectangle 290"/>
            <p:cNvSpPr>
              <a:spLocks noChangeArrowheads="1"/>
            </p:cNvSpPr>
            <p:nvPr/>
          </p:nvSpPr>
          <p:spPr bwMode="auto">
            <a:xfrm>
              <a:off x="461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5" name="Rectangle 291"/>
            <p:cNvSpPr>
              <a:spLocks noChangeArrowheads="1"/>
            </p:cNvSpPr>
            <p:nvPr/>
          </p:nvSpPr>
          <p:spPr bwMode="auto">
            <a:xfrm>
              <a:off x="461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6" name="Rectangle 292"/>
            <p:cNvSpPr>
              <a:spLocks noChangeArrowheads="1"/>
            </p:cNvSpPr>
            <p:nvPr/>
          </p:nvSpPr>
          <p:spPr bwMode="auto">
            <a:xfrm>
              <a:off x="462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7" name="Rectangle 293"/>
            <p:cNvSpPr>
              <a:spLocks noChangeArrowheads="1"/>
            </p:cNvSpPr>
            <p:nvPr/>
          </p:nvSpPr>
          <p:spPr bwMode="auto">
            <a:xfrm>
              <a:off x="462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8" name="Rectangle 294"/>
            <p:cNvSpPr>
              <a:spLocks noChangeArrowheads="1"/>
            </p:cNvSpPr>
            <p:nvPr/>
          </p:nvSpPr>
          <p:spPr bwMode="auto">
            <a:xfrm>
              <a:off x="463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59" name="Rectangle 295"/>
            <p:cNvSpPr>
              <a:spLocks noChangeArrowheads="1"/>
            </p:cNvSpPr>
            <p:nvPr/>
          </p:nvSpPr>
          <p:spPr bwMode="auto">
            <a:xfrm>
              <a:off x="463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0" name="Rectangle 296"/>
            <p:cNvSpPr>
              <a:spLocks noChangeArrowheads="1"/>
            </p:cNvSpPr>
            <p:nvPr/>
          </p:nvSpPr>
          <p:spPr bwMode="auto">
            <a:xfrm>
              <a:off x="464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1" name="Rectangle 297"/>
            <p:cNvSpPr>
              <a:spLocks noChangeArrowheads="1"/>
            </p:cNvSpPr>
            <p:nvPr/>
          </p:nvSpPr>
          <p:spPr bwMode="auto">
            <a:xfrm>
              <a:off x="464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2" name="Rectangle 298"/>
            <p:cNvSpPr>
              <a:spLocks noChangeArrowheads="1"/>
            </p:cNvSpPr>
            <p:nvPr/>
          </p:nvSpPr>
          <p:spPr bwMode="auto">
            <a:xfrm>
              <a:off x="465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3" name="Rectangle 299"/>
            <p:cNvSpPr>
              <a:spLocks noChangeArrowheads="1"/>
            </p:cNvSpPr>
            <p:nvPr/>
          </p:nvSpPr>
          <p:spPr bwMode="auto">
            <a:xfrm>
              <a:off x="465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4" name="Rectangle 300"/>
            <p:cNvSpPr>
              <a:spLocks noChangeArrowheads="1"/>
            </p:cNvSpPr>
            <p:nvPr/>
          </p:nvSpPr>
          <p:spPr bwMode="auto">
            <a:xfrm>
              <a:off x="466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5" name="Rectangle 301"/>
            <p:cNvSpPr>
              <a:spLocks noChangeArrowheads="1"/>
            </p:cNvSpPr>
            <p:nvPr/>
          </p:nvSpPr>
          <p:spPr bwMode="auto">
            <a:xfrm>
              <a:off x="466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6" name="Rectangle 302"/>
            <p:cNvSpPr>
              <a:spLocks noChangeArrowheads="1"/>
            </p:cNvSpPr>
            <p:nvPr/>
          </p:nvSpPr>
          <p:spPr bwMode="auto">
            <a:xfrm>
              <a:off x="467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7" name="Rectangle 303"/>
            <p:cNvSpPr>
              <a:spLocks noChangeArrowheads="1"/>
            </p:cNvSpPr>
            <p:nvPr/>
          </p:nvSpPr>
          <p:spPr bwMode="auto">
            <a:xfrm>
              <a:off x="467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8" name="Rectangle 304"/>
            <p:cNvSpPr>
              <a:spLocks noChangeArrowheads="1"/>
            </p:cNvSpPr>
            <p:nvPr/>
          </p:nvSpPr>
          <p:spPr bwMode="auto">
            <a:xfrm>
              <a:off x="468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69" name="Rectangle 305"/>
            <p:cNvSpPr>
              <a:spLocks noChangeArrowheads="1"/>
            </p:cNvSpPr>
            <p:nvPr/>
          </p:nvSpPr>
          <p:spPr bwMode="auto">
            <a:xfrm>
              <a:off x="468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0" name="Rectangle 306"/>
            <p:cNvSpPr>
              <a:spLocks noChangeArrowheads="1"/>
            </p:cNvSpPr>
            <p:nvPr/>
          </p:nvSpPr>
          <p:spPr bwMode="auto">
            <a:xfrm>
              <a:off x="469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1" name="Rectangle 307"/>
            <p:cNvSpPr>
              <a:spLocks noChangeArrowheads="1"/>
            </p:cNvSpPr>
            <p:nvPr/>
          </p:nvSpPr>
          <p:spPr bwMode="auto">
            <a:xfrm>
              <a:off x="469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2" name="Rectangle 308"/>
            <p:cNvSpPr>
              <a:spLocks noChangeArrowheads="1"/>
            </p:cNvSpPr>
            <p:nvPr/>
          </p:nvSpPr>
          <p:spPr bwMode="auto">
            <a:xfrm>
              <a:off x="470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3" name="Rectangle 309"/>
            <p:cNvSpPr>
              <a:spLocks noChangeArrowheads="1"/>
            </p:cNvSpPr>
            <p:nvPr/>
          </p:nvSpPr>
          <p:spPr bwMode="auto">
            <a:xfrm>
              <a:off x="470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4" name="Rectangle 310"/>
            <p:cNvSpPr>
              <a:spLocks noChangeArrowheads="1"/>
            </p:cNvSpPr>
            <p:nvPr/>
          </p:nvSpPr>
          <p:spPr bwMode="auto">
            <a:xfrm>
              <a:off x="471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5" name="Rectangle 311"/>
            <p:cNvSpPr>
              <a:spLocks noChangeArrowheads="1"/>
            </p:cNvSpPr>
            <p:nvPr/>
          </p:nvSpPr>
          <p:spPr bwMode="auto">
            <a:xfrm>
              <a:off x="471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6" name="Rectangle 312"/>
            <p:cNvSpPr>
              <a:spLocks noChangeArrowheads="1"/>
            </p:cNvSpPr>
            <p:nvPr/>
          </p:nvSpPr>
          <p:spPr bwMode="auto">
            <a:xfrm>
              <a:off x="472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7" name="Rectangle 313"/>
            <p:cNvSpPr>
              <a:spLocks noChangeArrowheads="1"/>
            </p:cNvSpPr>
            <p:nvPr/>
          </p:nvSpPr>
          <p:spPr bwMode="auto">
            <a:xfrm>
              <a:off x="472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8" name="Rectangle 314"/>
            <p:cNvSpPr>
              <a:spLocks noChangeArrowheads="1"/>
            </p:cNvSpPr>
            <p:nvPr/>
          </p:nvSpPr>
          <p:spPr bwMode="auto">
            <a:xfrm>
              <a:off x="473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79" name="Rectangle 315"/>
            <p:cNvSpPr>
              <a:spLocks noChangeArrowheads="1"/>
            </p:cNvSpPr>
            <p:nvPr/>
          </p:nvSpPr>
          <p:spPr bwMode="auto">
            <a:xfrm>
              <a:off x="473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0" name="Rectangle 316"/>
            <p:cNvSpPr>
              <a:spLocks noChangeArrowheads="1"/>
            </p:cNvSpPr>
            <p:nvPr/>
          </p:nvSpPr>
          <p:spPr bwMode="auto">
            <a:xfrm>
              <a:off x="474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1" name="Rectangle 317"/>
            <p:cNvSpPr>
              <a:spLocks noChangeArrowheads="1"/>
            </p:cNvSpPr>
            <p:nvPr/>
          </p:nvSpPr>
          <p:spPr bwMode="auto">
            <a:xfrm>
              <a:off x="474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2" name="Rectangle 318"/>
            <p:cNvSpPr>
              <a:spLocks noChangeArrowheads="1"/>
            </p:cNvSpPr>
            <p:nvPr/>
          </p:nvSpPr>
          <p:spPr bwMode="auto">
            <a:xfrm>
              <a:off x="475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3" name="Rectangle 319"/>
            <p:cNvSpPr>
              <a:spLocks noChangeArrowheads="1"/>
            </p:cNvSpPr>
            <p:nvPr/>
          </p:nvSpPr>
          <p:spPr bwMode="auto">
            <a:xfrm>
              <a:off x="475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4" name="Rectangle 320"/>
            <p:cNvSpPr>
              <a:spLocks noChangeArrowheads="1"/>
            </p:cNvSpPr>
            <p:nvPr/>
          </p:nvSpPr>
          <p:spPr bwMode="auto">
            <a:xfrm>
              <a:off x="476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5" name="Rectangle 321"/>
            <p:cNvSpPr>
              <a:spLocks noChangeArrowheads="1"/>
            </p:cNvSpPr>
            <p:nvPr/>
          </p:nvSpPr>
          <p:spPr bwMode="auto">
            <a:xfrm>
              <a:off x="476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6" name="Rectangle 322"/>
            <p:cNvSpPr>
              <a:spLocks noChangeArrowheads="1"/>
            </p:cNvSpPr>
            <p:nvPr/>
          </p:nvSpPr>
          <p:spPr bwMode="auto">
            <a:xfrm>
              <a:off x="4772"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7" name="Rectangle 323"/>
            <p:cNvSpPr>
              <a:spLocks noChangeArrowheads="1"/>
            </p:cNvSpPr>
            <p:nvPr/>
          </p:nvSpPr>
          <p:spPr bwMode="auto">
            <a:xfrm>
              <a:off x="4777" y="2160"/>
              <a:ext cx="5" cy="1126"/>
            </a:xfrm>
            <a:prstGeom prst="rect">
              <a:avLst/>
            </a:prstGeom>
            <a:grpFill/>
            <a:ln w="9525">
              <a:noFill/>
              <a:miter lim="800000"/>
              <a:headEnd/>
              <a:tailEnd/>
            </a:ln>
          </p:spPr>
          <p:txBody>
            <a:bodyPr/>
            <a:lstStyle/>
            <a:p>
              <a:endParaRPr lang="en-GB">
                <a:solidFill>
                  <a:srgbClr val="0070C0"/>
                </a:solidFill>
              </a:endParaRPr>
            </a:p>
          </p:txBody>
        </p:sp>
        <p:sp>
          <p:nvSpPr>
            <p:cNvPr id="19588" name="Rectangle 324"/>
            <p:cNvSpPr>
              <a:spLocks noChangeArrowheads="1"/>
            </p:cNvSpPr>
            <p:nvPr/>
          </p:nvSpPr>
          <p:spPr bwMode="auto">
            <a:xfrm>
              <a:off x="4782" y="2160"/>
              <a:ext cx="5" cy="1126"/>
            </a:xfrm>
            <a:prstGeom prst="rect">
              <a:avLst/>
            </a:prstGeom>
            <a:grpFill/>
            <a:ln w="9525">
              <a:noFill/>
              <a:miter lim="800000"/>
              <a:headEnd/>
              <a:tailEnd/>
            </a:ln>
          </p:spPr>
          <p:txBody>
            <a:bodyPr/>
            <a:lstStyle/>
            <a:p>
              <a:endParaRPr lang="en-GB">
                <a:solidFill>
                  <a:srgbClr val="0070C0"/>
                </a:solidFill>
              </a:endParaRPr>
            </a:p>
          </p:txBody>
        </p:sp>
      </p:grpSp>
      <p:sp>
        <p:nvSpPr>
          <p:cNvPr id="19472" name="Rectangle 325"/>
          <p:cNvSpPr>
            <a:spLocks noChangeArrowheads="1"/>
          </p:cNvSpPr>
          <p:nvPr/>
        </p:nvSpPr>
        <p:spPr bwMode="auto">
          <a:xfrm>
            <a:off x="7518400" y="3818030"/>
            <a:ext cx="349250" cy="1787525"/>
          </a:xfrm>
          <a:prstGeom prst="rect">
            <a:avLst/>
          </a:prstGeom>
          <a:noFill/>
          <a:ln w="9525">
            <a:noFill/>
            <a:miter lim="800000"/>
            <a:headEnd/>
            <a:tailEnd/>
          </a:ln>
        </p:spPr>
        <p:txBody>
          <a:bodyPr/>
          <a:lstStyle/>
          <a:p>
            <a:endParaRPr lang="en-GB">
              <a:solidFill>
                <a:srgbClr val="0070C0"/>
              </a:solidFill>
            </a:endParaRPr>
          </a:p>
        </p:txBody>
      </p:sp>
      <p:sp>
        <p:nvSpPr>
          <p:cNvPr id="19473" name="Rectangle 417"/>
          <p:cNvSpPr>
            <a:spLocks noChangeArrowheads="1"/>
          </p:cNvSpPr>
          <p:nvPr/>
        </p:nvSpPr>
        <p:spPr bwMode="auto">
          <a:xfrm>
            <a:off x="5162550" y="5227730"/>
            <a:ext cx="349250" cy="377825"/>
          </a:xfrm>
          <a:prstGeom prst="rect">
            <a:avLst/>
          </a:prstGeom>
          <a:noFill/>
          <a:ln w="9525">
            <a:noFill/>
            <a:miter lim="800000"/>
            <a:headEnd/>
            <a:tailEnd/>
          </a:ln>
        </p:spPr>
        <p:txBody>
          <a:bodyPr/>
          <a:lstStyle/>
          <a:p>
            <a:endParaRPr lang="en-GB">
              <a:solidFill>
                <a:srgbClr val="0070C0"/>
              </a:solidFill>
            </a:endParaRPr>
          </a:p>
        </p:txBody>
      </p:sp>
      <p:sp>
        <p:nvSpPr>
          <p:cNvPr id="20500" name="Line 555"/>
          <p:cNvSpPr>
            <a:spLocks noChangeShapeType="1"/>
          </p:cNvSpPr>
          <p:nvPr/>
        </p:nvSpPr>
        <p:spPr bwMode="auto">
          <a:xfrm>
            <a:off x="2006600" y="1836830"/>
            <a:ext cx="1588" cy="3768725"/>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1" name="Line 556"/>
          <p:cNvSpPr>
            <a:spLocks noChangeShapeType="1"/>
          </p:cNvSpPr>
          <p:nvPr/>
        </p:nvSpPr>
        <p:spPr bwMode="auto">
          <a:xfrm>
            <a:off x="1966913" y="5605555"/>
            <a:ext cx="39687" cy="1587"/>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2" name="Line 557"/>
          <p:cNvSpPr>
            <a:spLocks noChangeShapeType="1"/>
          </p:cNvSpPr>
          <p:nvPr/>
        </p:nvSpPr>
        <p:spPr bwMode="auto">
          <a:xfrm>
            <a:off x="1966913" y="4848317"/>
            <a:ext cx="39687" cy="1588"/>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3" name="Line 558"/>
          <p:cNvSpPr>
            <a:spLocks noChangeShapeType="1"/>
          </p:cNvSpPr>
          <p:nvPr/>
        </p:nvSpPr>
        <p:spPr bwMode="auto">
          <a:xfrm>
            <a:off x="1966913" y="4100605"/>
            <a:ext cx="39687" cy="1587"/>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4" name="Line 559"/>
          <p:cNvSpPr>
            <a:spLocks noChangeShapeType="1"/>
          </p:cNvSpPr>
          <p:nvPr/>
        </p:nvSpPr>
        <p:spPr bwMode="auto">
          <a:xfrm>
            <a:off x="1966913" y="3343367"/>
            <a:ext cx="39687" cy="1588"/>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5" name="Line 560"/>
          <p:cNvSpPr>
            <a:spLocks noChangeShapeType="1"/>
          </p:cNvSpPr>
          <p:nvPr/>
        </p:nvSpPr>
        <p:spPr bwMode="auto">
          <a:xfrm>
            <a:off x="1966913" y="2594067"/>
            <a:ext cx="39687" cy="1588"/>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6" name="Line 561"/>
          <p:cNvSpPr>
            <a:spLocks noChangeShapeType="1"/>
          </p:cNvSpPr>
          <p:nvPr/>
        </p:nvSpPr>
        <p:spPr bwMode="auto">
          <a:xfrm>
            <a:off x="1966913" y="1836830"/>
            <a:ext cx="39687" cy="1587"/>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7" name="Line 562"/>
          <p:cNvSpPr>
            <a:spLocks noChangeShapeType="1"/>
          </p:cNvSpPr>
          <p:nvPr/>
        </p:nvSpPr>
        <p:spPr bwMode="auto">
          <a:xfrm>
            <a:off x="2006600" y="5605555"/>
            <a:ext cx="6313488" cy="1587"/>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8" name="Line 563"/>
          <p:cNvSpPr>
            <a:spLocks noChangeShapeType="1"/>
          </p:cNvSpPr>
          <p:nvPr/>
        </p:nvSpPr>
        <p:spPr bwMode="auto">
          <a:xfrm flipV="1">
            <a:off x="2006600" y="5605555"/>
            <a:ext cx="1588"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09" name="Line 564"/>
          <p:cNvSpPr>
            <a:spLocks noChangeShapeType="1"/>
          </p:cNvSpPr>
          <p:nvPr/>
        </p:nvSpPr>
        <p:spPr bwMode="auto">
          <a:xfrm flipV="1">
            <a:off x="2909888" y="5605555"/>
            <a:ext cx="1587"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10" name="Line 565"/>
          <p:cNvSpPr>
            <a:spLocks noChangeShapeType="1"/>
          </p:cNvSpPr>
          <p:nvPr/>
        </p:nvSpPr>
        <p:spPr bwMode="auto">
          <a:xfrm flipV="1">
            <a:off x="3806825" y="5605555"/>
            <a:ext cx="1588"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11" name="Line 566"/>
          <p:cNvSpPr>
            <a:spLocks noChangeShapeType="1"/>
          </p:cNvSpPr>
          <p:nvPr/>
        </p:nvSpPr>
        <p:spPr bwMode="auto">
          <a:xfrm flipV="1">
            <a:off x="4711700" y="5605555"/>
            <a:ext cx="1588"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12" name="Line 567"/>
          <p:cNvSpPr>
            <a:spLocks noChangeShapeType="1"/>
          </p:cNvSpPr>
          <p:nvPr/>
        </p:nvSpPr>
        <p:spPr bwMode="auto">
          <a:xfrm flipV="1">
            <a:off x="5614988" y="5605555"/>
            <a:ext cx="1587"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13" name="Line 568"/>
          <p:cNvSpPr>
            <a:spLocks noChangeShapeType="1"/>
          </p:cNvSpPr>
          <p:nvPr/>
        </p:nvSpPr>
        <p:spPr bwMode="auto">
          <a:xfrm flipV="1">
            <a:off x="6519863" y="5605555"/>
            <a:ext cx="1587"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14" name="Line 569"/>
          <p:cNvSpPr>
            <a:spLocks noChangeShapeType="1"/>
          </p:cNvSpPr>
          <p:nvPr/>
        </p:nvSpPr>
        <p:spPr bwMode="auto">
          <a:xfrm flipV="1">
            <a:off x="7416800" y="5605555"/>
            <a:ext cx="1588"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sp>
        <p:nvSpPr>
          <p:cNvPr id="20515" name="Line 570"/>
          <p:cNvSpPr>
            <a:spLocks noChangeShapeType="1"/>
          </p:cNvSpPr>
          <p:nvPr/>
        </p:nvSpPr>
        <p:spPr bwMode="auto">
          <a:xfrm flipV="1">
            <a:off x="8320088" y="5605555"/>
            <a:ext cx="1587" cy="44450"/>
          </a:xfrm>
          <a:prstGeom prst="line">
            <a:avLst/>
          </a:prstGeom>
          <a:noFill/>
          <a:ln w="28575">
            <a:solidFill>
              <a:schemeClr val="tx1"/>
            </a:solidFill>
            <a:round/>
            <a:headEnd/>
            <a:tailEnd/>
          </a:ln>
        </p:spPr>
        <p:txBody>
          <a:bodyPr/>
          <a:lstStyle/>
          <a:p>
            <a:pPr>
              <a:defRPr/>
            </a:pPr>
            <a:endParaRPr lang="en-GB">
              <a:solidFill>
                <a:srgbClr val="0070C0"/>
              </a:solidFill>
            </a:endParaRPr>
          </a:p>
        </p:txBody>
      </p:sp>
      <p:grpSp>
        <p:nvGrpSpPr>
          <p:cNvPr id="9" name="Group 435"/>
          <p:cNvGrpSpPr>
            <a:grpSpLocks/>
          </p:cNvGrpSpPr>
          <p:nvPr/>
        </p:nvGrpSpPr>
        <p:grpSpPr bwMode="auto">
          <a:xfrm>
            <a:off x="1144443" y="1760630"/>
            <a:ext cx="717697" cy="3949700"/>
            <a:chOff x="1144705" y="1643063"/>
            <a:chExt cx="717142" cy="3949244"/>
          </a:xfrm>
        </p:grpSpPr>
        <p:sp>
          <p:nvSpPr>
            <p:cNvPr id="1408002" name="Rectangle 2"/>
            <p:cNvSpPr>
              <a:spLocks noChangeArrowheads="1"/>
            </p:cNvSpPr>
            <p:nvPr/>
          </p:nvSpPr>
          <p:spPr bwMode="auto">
            <a:xfrm rot="16200000">
              <a:off x="-116716" y="3702905"/>
              <a:ext cx="2738119" cy="215277"/>
            </a:xfrm>
            <a:prstGeom prst="rect">
              <a:avLst/>
            </a:prstGeom>
            <a:noFill/>
            <a:ln w="9525">
              <a:noFill/>
              <a:miter lim="800000"/>
              <a:headEnd/>
              <a:tailEnd/>
            </a:ln>
          </p:spPr>
          <p:txBody>
            <a:bodyPr wrap="square" lIns="0" tIns="0" rIns="0" bIns="0">
              <a:spAutoFit/>
            </a:bodyPr>
            <a:lstStyle/>
            <a:p>
              <a:r>
                <a:rPr lang="it-IT" sz="1400" dirty="0" smtClean="0"/>
                <a:t>Pazienti con </a:t>
              </a:r>
              <a:r>
                <a:rPr lang="it-IT" sz="1400" dirty="0" err="1" smtClean="0"/>
                <a:t>ipogonadismo</a:t>
              </a:r>
              <a:r>
                <a:rPr lang="it-IT" sz="1400" dirty="0" smtClean="0"/>
                <a:t> ( %)</a:t>
              </a:r>
              <a:endParaRPr lang="it-IT" sz="1400" dirty="0"/>
            </a:p>
          </p:txBody>
        </p:sp>
        <p:sp>
          <p:nvSpPr>
            <p:cNvPr id="1408571" name="Rectangle 571"/>
            <p:cNvSpPr>
              <a:spLocks noChangeArrowheads="1"/>
            </p:cNvSpPr>
            <p:nvPr/>
          </p:nvSpPr>
          <p:spPr bwMode="auto">
            <a:xfrm>
              <a:off x="1715910" y="5376432"/>
              <a:ext cx="99935" cy="215875"/>
            </a:xfrm>
            <a:prstGeom prst="rect">
              <a:avLst/>
            </a:prstGeom>
            <a:noFill/>
            <a:ln w="9525">
              <a:noFill/>
              <a:miter lim="800000"/>
              <a:headEnd/>
              <a:tailEnd/>
            </a:ln>
          </p:spPr>
          <p:txBody>
            <a:bodyPr wrap="none" lIns="0" tIns="0" rIns="0" bIns="0">
              <a:spAutoFit/>
            </a:bodyPr>
            <a:lstStyle/>
            <a:p>
              <a:pPr>
                <a:defRPr/>
              </a:pPr>
              <a:r>
                <a:rPr lang="en-GB" sz="1400" dirty="0">
                  <a:solidFill>
                    <a:srgbClr val="0070C0"/>
                  </a:solidFill>
                  <a:latin typeface="Frutiger 55 Roman"/>
                  <a:ea typeface="Batang" pitchFamily="18" charset="-127"/>
                </a:rPr>
                <a:t>0</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2" name="Rectangle 572"/>
            <p:cNvSpPr>
              <a:spLocks noChangeArrowheads="1"/>
            </p:cNvSpPr>
            <p:nvPr/>
          </p:nvSpPr>
          <p:spPr bwMode="auto">
            <a:xfrm>
              <a:off x="1639769" y="4690711"/>
              <a:ext cx="198284" cy="215875"/>
            </a:xfrm>
            <a:prstGeom prst="rect">
              <a:avLst/>
            </a:prstGeom>
            <a:noFill/>
            <a:ln w="9525">
              <a:noFill/>
              <a:miter lim="800000"/>
              <a:headEnd/>
              <a:tailEnd/>
            </a:ln>
          </p:spPr>
          <p:txBody>
            <a:bodyPr wrap="none" lIns="0" tIns="0" rIns="0" bIns="0">
              <a:spAutoFit/>
            </a:bodyPr>
            <a:lstStyle/>
            <a:p>
              <a:pPr>
                <a:defRPr/>
              </a:pPr>
              <a:r>
                <a:rPr lang="en-GB" sz="1400" dirty="0">
                  <a:solidFill>
                    <a:srgbClr val="0070C0"/>
                  </a:solidFill>
                  <a:latin typeface="Frutiger 55 Roman"/>
                  <a:ea typeface="Batang" pitchFamily="18" charset="-127"/>
                </a:rPr>
                <a:t>20</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3" name="Rectangle 573"/>
            <p:cNvSpPr>
              <a:spLocks noChangeArrowheads="1"/>
            </p:cNvSpPr>
            <p:nvPr/>
          </p:nvSpPr>
          <p:spPr bwMode="auto">
            <a:xfrm>
              <a:off x="1639769" y="3928799"/>
              <a:ext cx="198284" cy="215875"/>
            </a:xfrm>
            <a:prstGeom prst="rect">
              <a:avLst/>
            </a:prstGeom>
            <a:noFill/>
            <a:ln w="9525">
              <a:noFill/>
              <a:miter lim="800000"/>
              <a:headEnd/>
              <a:tailEnd/>
            </a:ln>
          </p:spPr>
          <p:txBody>
            <a:bodyPr wrap="none" lIns="0" tIns="0" rIns="0" bIns="0">
              <a:spAutoFit/>
            </a:bodyPr>
            <a:lstStyle/>
            <a:p>
              <a:pPr>
                <a:defRPr/>
              </a:pPr>
              <a:r>
                <a:rPr lang="en-GB" sz="1400" dirty="0">
                  <a:solidFill>
                    <a:srgbClr val="0070C0"/>
                  </a:solidFill>
                  <a:latin typeface="Frutiger 55 Roman"/>
                  <a:ea typeface="Batang" pitchFamily="18" charset="-127"/>
                </a:rPr>
                <a:t>40</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4" name="Rectangle 574"/>
            <p:cNvSpPr>
              <a:spLocks noChangeArrowheads="1"/>
            </p:cNvSpPr>
            <p:nvPr/>
          </p:nvSpPr>
          <p:spPr bwMode="auto">
            <a:xfrm>
              <a:off x="1639769" y="3166887"/>
              <a:ext cx="198284" cy="215875"/>
            </a:xfrm>
            <a:prstGeom prst="rect">
              <a:avLst/>
            </a:prstGeom>
            <a:noFill/>
            <a:ln w="9525">
              <a:noFill/>
              <a:miter lim="800000"/>
              <a:headEnd/>
              <a:tailEnd/>
            </a:ln>
          </p:spPr>
          <p:txBody>
            <a:bodyPr wrap="none" lIns="0" tIns="0" rIns="0" bIns="0">
              <a:spAutoFit/>
            </a:bodyPr>
            <a:lstStyle/>
            <a:p>
              <a:pPr>
                <a:defRPr/>
              </a:pPr>
              <a:r>
                <a:rPr lang="en-GB" sz="1400" dirty="0">
                  <a:solidFill>
                    <a:srgbClr val="0070C0"/>
                  </a:solidFill>
                  <a:latin typeface="Frutiger 55 Roman"/>
                  <a:ea typeface="Batang" pitchFamily="18" charset="-127"/>
                </a:rPr>
                <a:t>60</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5" name="Rectangle 575"/>
            <p:cNvSpPr>
              <a:spLocks noChangeArrowheads="1"/>
            </p:cNvSpPr>
            <p:nvPr/>
          </p:nvSpPr>
          <p:spPr bwMode="auto">
            <a:xfrm>
              <a:off x="1639769" y="2404975"/>
              <a:ext cx="198284" cy="215875"/>
            </a:xfrm>
            <a:prstGeom prst="rect">
              <a:avLst/>
            </a:prstGeom>
            <a:noFill/>
            <a:ln w="9525">
              <a:noFill/>
              <a:miter lim="800000"/>
              <a:headEnd/>
              <a:tailEnd/>
            </a:ln>
          </p:spPr>
          <p:txBody>
            <a:bodyPr wrap="none" lIns="0" tIns="0" rIns="0" bIns="0">
              <a:spAutoFit/>
            </a:bodyPr>
            <a:lstStyle/>
            <a:p>
              <a:pPr>
                <a:defRPr/>
              </a:pPr>
              <a:r>
                <a:rPr lang="en-GB" sz="1400" dirty="0">
                  <a:solidFill>
                    <a:srgbClr val="0070C0"/>
                  </a:solidFill>
                  <a:latin typeface="Frutiger 55 Roman"/>
                  <a:ea typeface="Batang" pitchFamily="18" charset="-127"/>
                </a:rPr>
                <a:t>80</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6" name="Rectangle 576"/>
            <p:cNvSpPr>
              <a:spLocks noChangeArrowheads="1"/>
            </p:cNvSpPr>
            <p:nvPr/>
          </p:nvSpPr>
          <p:spPr bwMode="auto">
            <a:xfrm>
              <a:off x="1563628" y="1643063"/>
              <a:ext cx="298219" cy="215875"/>
            </a:xfrm>
            <a:prstGeom prst="rect">
              <a:avLst/>
            </a:prstGeom>
            <a:noFill/>
            <a:ln w="9525">
              <a:noFill/>
              <a:miter lim="800000"/>
              <a:headEnd/>
              <a:tailEnd/>
            </a:ln>
          </p:spPr>
          <p:txBody>
            <a:bodyPr wrap="none" lIns="0" tIns="0" rIns="0" bIns="0">
              <a:spAutoFit/>
            </a:bodyPr>
            <a:lstStyle/>
            <a:p>
              <a:pPr>
                <a:defRPr/>
              </a:pPr>
              <a:r>
                <a:rPr lang="en-GB" sz="1400" dirty="0">
                  <a:solidFill>
                    <a:srgbClr val="0070C0"/>
                  </a:solidFill>
                  <a:latin typeface="Frutiger 55 Roman"/>
                  <a:ea typeface="Batang" pitchFamily="18" charset="-127"/>
                </a:rPr>
                <a:t>100</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grpSp>
      <p:grpSp>
        <p:nvGrpSpPr>
          <p:cNvPr id="10" name="Group 429"/>
          <p:cNvGrpSpPr>
            <a:grpSpLocks/>
          </p:cNvGrpSpPr>
          <p:nvPr/>
        </p:nvGrpSpPr>
        <p:grpSpPr bwMode="auto">
          <a:xfrm>
            <a:off x="2300288" y="5737317"/>
            <a:ext cx="5767387" cy="215900"/>
            <a:chOff x="2300288" y="5619750"/>
            <a:chExt cx="5767143" cy="215444"/>
          </a:xfrm>
        </p:grpSpPr>
        <p:sp>
          <p:nvSpPr>
            <p:cNvPr id="1408577" name="Rectangle 577"/>
            <p:cNvSpPr>
              <a:spLocks noChangeArrowheads="1"/>
            </p:cNvSpPr>
            <p:nvPr/>
          </p:nvSpPr>
          <p:spPr bwMode="auto">
            <a:xfrm>
              <a:off x="2300288" y="5619750"/>
              <a:ext cx="496910" cy="214989"/>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20–29</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8" name="Rectangle 578"/>
            <p:cNvSpPr>
              <a:spLocks noChangeArrowheads="1"/>
            </p:cNvSpPr>
            <p:nvPr/>
          </p:nvSpPr>
          <p:spPr bwMode="auto">
            <a:xfrm>
              <a:off x="3203537" y="5619750"/>
              <a:ext cx="496910" cy="214989"/>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30–39</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79" name="Rectangle 579"/>
            <p:cNvSpPr>
              <a:spLocks noChangeArrowheads="1"/>
            </p:cNvSpPr>
            <p:nvPr/>
          </p:nvSpPr>
          <p:spPr bwMode="auto">
            <a:xfrm>
              <a:off x="4100437" y="5619750"/>
              <a:ext cx="496910" cy="214989"/>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40–49</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80" name="Rectangle 580"/>
            <p:cNvSpPr>
              <a:spLocks noChangeArrowheads="1"/>
            </p:cNvSpPr>
            <p:nvPr/>
          </p:nvSpPr>
          <p:spPr bwMode="auto">
            <a:xfrm>
              <a:off x="5005274" y="5619750"/>
              <a:ext cx="496910" cy="214989"/>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50–59</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81" name="Rectangle 581"/>
            <p:cNvSpPr>
              <a:spLocks noChangeArrowheads="1"/>
            </p:cNvSpPr>
            <p:nvPr/>
          </p:nvSpPr>
          <p:spPr bwMode="auto">
            <a:xfrm>
              <a:off x="5908522" y="5619750"/>
              <a:ext cx="496910" cy="214989"/>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60–69</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82" name="Rectangle 582"/>
            <p:cNvSpPr>
              <a:spLocks noChangeArrowheads="1"/>
            </p:cNvSpPr>
            <p:nvPr/>
          </p:nvSpPr>
          <p:spPr bwMode="auto">
            <a:xfrm>
              <a:off x="6805422" y="5619750"/>
              <a:ext cx="496910" cy="214989"/>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70–79</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sp>
          <p:nvSpPr>
            <p:cNvPr id="1408583" name="Rectangle 583"/>
            <p:cNvSpPr>
              <a:spLocks noChangeArrowheads="1"/>
            </p:cNvSpPr>
            <p:nvPr/>
          </p:nvSpPr>
          <p:spPr bwMode="auto">
            <a:xfrm>
              <a:off x="7764232" y="5619750"/>
              <a:ext cx="303199" cy="215444"/>
            </a:xfrm>
            <a:prstGeom prst="rect">
              <a:avLst/>
            </a:prstGeom>
            <a:noFill/>
            <a:ln w="9525">
              <a:noFill/>
              <a:miter lim="800000"/>
              <a:headEnd/>
              <a:tailEnd/>
            </a:ln>
          </p:spPr>
          <p:txBody>
            <a:bodyPr wrap="none" lIns="0" tIns="0" rIns="0" bIns="0">
              <a:spAutoFit/>
            </a:bodyPr>
            <a:lstStyle/>
            <a:p>
              <a:pPr>
                <a:defRPr/>
              </a:pPr>
              <a:r>
                <a:rPr lang="en-GB" sz="1400">
                  <a:solidFill>
                    <a:srgbClr val="0070C0"/>
                  </a:solidFill>
                  <a:latin typeface="Frutiger 55 Roman"/>
                  <a:ea typeface="Batang" pitchFamily="18" charset="-127"/>
                </a:rPr>
                <a:t>80+</a:t>
              </a:r>
              <a:endParaRPr lang="en-GB" sz="1400">
                <a:solidFill>
                  <a:srgbClr val="0070C0"/>
                </a:solidFill>
                <a:effectLst>
                  <a:outerShdw blurRad="38100" dist="38100" dir="2700000" algn="tl">
                    <a:srgbClr val="C0C0C0"/>
                  </a:outerShdw>
                </a:effectLst>
                <a:latin typeface="Frutiger 55 Roman"/>
                <a:ea typeface="Batang" pitchFamily="18" charset="-127"/>
              </a:endParaRPr>
            </a:p>
          </p:txBody>
        </p:sp>
      </p:grpSp>
      <p:sp>
        <p:nvSpPr>
          <p:cNvPr id="1408584" name="Rectangle 584"/>
          <p:cNvSpPr>
            <a:spLocks noChangeArrowheads="1"/>
          </p:cNvSpPr>
          <p:nvPr/>
        </p:nvSpPr>
        <p:spPr bwMode="auto">
          <a:xfrm>
            <a:off x="4535488" y="6104030"/>
            <a:ext cx="889667" cy="246221"/>
          </a:xfrm>
          <a:prstGeom prst="rect">
            <a:avLst/>
          </a:prstGeom>
          <a:noFill/>
          <a:ln w="9525">
            <a:noFill/>
            <a:miter lim="800000"/>
            <a:headEnd/>
            <a:tailEnd/>
          </a:ln>
        </p:spPr>
        <p:txBody>
          <a:bodyPr wrap="none" lIns="0" tIns="0" rIns="0" bIns="0">
            <a:spAutoFit/>
          </a:bodyPr>
          <a:lstStyle/>
          <a:p>
            <a:pPr>
              <a:defRPr/>
            </a:pPr>
            <a:r>
              <a:rPr lang="en-GB" sz="1600" dirty="0" err="1" smtClean="0">
                <a:solidFill>
                  <a:srgbClr val="0070C0"/>
                </a:solidFill>
                <a:latin typeface="Frutiger 55 Roman"/>
                <a:ea typeface="Batang" pitchFamily="18" charset="-127"/>
              </a:rPr>
              <a:t>Età</a:t>
            </a:r>
            <a:r>
              <a:rPr lang="en-GB" sz="1600" dirty="0" smtClean="0">
                <a:solidFill>
                  <a:srgbClr val="0070C0"/>
                </a:solidFill>
                <a:latin typeface="Frutiger 55 Roman"/>
                <a:ea typeface="Batang" pitchFamily="18" charset="-127"/>
              </a:rPr>
              <a:t> </a:t>
            </a:r>
            <a:r>
              <a:rPr lang="en-US" sz="1600" dirty="0" smtClean="0">
                <a:solidFill>
                  <a:srgbClr val="0070C0"/>
                </a:solidFill>
                <a:latin typeface="Frutiger 55 Roman"/>
                <a:ea typeface="Batang" pitchFamily="18" charset="-127"/>
              </a:rPr>
              <a:t>(</a:t>
            </a:r>
            <a:r>
              <a:rPr lang="en-US" sz="1600" dirty="0" err="1" smtClean="0">
                <a:solidFill>
                  <a:srgbClr val="0070C0"/>
                </a:solidFill>
                <a:latin typeface="Frutiger 55 Roman"/>
                <a:ea typeface="Batang" pitchFamily="18" charset="-127"/>
              </a:rPr>
              <a:t>anni</a:t>
            </a:r>
            <a:r>
              <a:rPr lang="en-US" sz="1600" dirty="0" smtClean="0">
                <a:solidFill>
                  <a:srgbClr val="0070C0"/>
                </a:solidFill>
                <a:latin typeface="Frutiger 55 Roman"/>
                <a:ea typeface="Batang" pitchFamily="18" charset="-127"/>
              </a:rPr>
              <a:t>)</a:t>
            </a:r>
            <a:endParaRPr lang="en-GB" sz="1600" dirty="0">
              <a:solidFill>
                <a:srgbClr val="0070C0"/>
              </a:solidFill>
              <a:effectLst>
                <a:outerShdw blurRad="38100" dist="38100" dir="2700000" algn="tl">
                  <a:srgbClr val="C0C0C0"/>
                </a:outerShdw>
              </a:effectLst>
              <a:latin typeface="Frutiger 55 Roman"/>
              <a:ea typeface="Batang" pitchFamily="18" charset="-127"/>
            </a:endParaRPr>
          </a:p>
        </p:txBody>
      </p:sp>
      <p:grpSp>
        <p:nvGrpSpPr>
          <p:cNvPr id="11" name="Group 585"/>
          <p:cNvGrpSpPr>
            <a:grpSpLocks/>
          </p:cNvGrpSpPr>
          <p:nvPr/>
        </p:nvGrpSpPr>
        <p:grpSpPr bwMode="auto">
          <a:xfrm>
            <a:off x="2300288" y="2144805"/>
            <a:ext cx="95250" cy="106362"/>
            <a:chOff x="1280" y="1106"/>
            <a:chExt cx="60" cy="67"/>
          </a:xfrm>
        </p:grpSpPr>
        <p:sp>
          <p:nvSpPr>
            <p:cNvPr id="19519" name="Rectangle 586"/>
            <p:cNvSpPr>
              <a:spLocks noChangeArrowheads="1"/>
            </p:cNvSpPr>
            <p:nvPr/>
          </p:nvSpPr>
          <p:spPr bwMode="auto">
            <a:xfrm>
              <a:off x="1280" y="1106"/>
              <a:ext cx="5" cy="67"/>
            </a:xfrm>
            <a:prstGeom prst="rect">
              <a:avLst/>
            </a:prstGeom>
            <a:solidFill>
              <a:srgbClr val="759C00"/>
            </a:solidFill>
            <a:ln w="9525">
              <a:noFill/>
              <a:miter lim="800000"/>
              <a:headEnd/>
              <a:tailEnd/>
            </a:ln>
          </p:spPr>
          <p:txBody>
            <a:bodyPr/>
            <a:lstStyle/>
            <a:p>
              <a:endParaRPr lang="en-GB">
                <a:solidFill>
                  <a:srgbClr val="0070C0"/>
                </a:solidFill>
              </a:endParaRPr>
            </a:p>
          </p:txBody>
        </p:sp>
        <p:sp>
          <p:nvSpPr>
            <p:cNvPr id="19520" name="Rectangle 587"/>
            <p:cNvSpPr>
              <a:spLocks noChangeArrowheads="1"/>
            </p:cNvSpPr>
            <p:nvPr/>
          </p:nvSpPr>
          <p:spPr bwMode="auto">
            <a:xfrm>
              <a:off x="1285" y="1106"/>
              <a:ext cx="5" cy="67"/>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19521" name="Rectangle 588"/>
            <p:cNvSpPr>
              <a:spLocks noChangeArrowheads="1"/>
            </p:cNvSpPr>
            <p:nvPr/>
          </p:nvSpPr>
          <p:spPr bwMode="auto">
            <a:xfrm>
              <a:off x="1290" y="1106"/>
              <a:ext cx="5" cy="67"/>
            </a:xfrm>
            <a:prstGeom prst="rect">
              <a:avLst/>
            </a:prstGeom>
            <a:solidFill>
              <a:srgbClr val="82AE00"/>
            </a:solidFill>
            <a:ln w="9525">
              <a:noFill/>
              <a:miter lim="800000"/>
              <a:headEnd/>
              <a:tailEnd/>
            </a:ln>
          </p:spPr>
          <p:txBody>
            <a:bodyPr/>
            <a:lstStyle/>
            <a:p>
              <a:endParaRPr lang="en-GB">
                <a:solidFill>
                  <a:srgbClr val="0070C0"/>
                </a:solidFill>
              </a:endParaRPr>
            </a:p>
          </p:txBody>
        </p:sp>
        <p:sp>
          <p:nvSpPr>
            <p:cNvPr id="19522" name="Rectangle 589"/>
            <p:cNvSpPr>
              <a:spLocks noChangeArrowheads="1"/>
            </p:cNvSpPr>
            <p:nvPr/>
          </p:nvSpPr>
          <p:spPr bwMode="auto">
            <a:xfrm>
              <a:off x="1295" y="1106"/>
              <a:ext cx="5" cy="67"/>
            </a:xfrm>
            <a:prstGeom prst="rect">
              <a:avLst/>
            </a:prstGeom>
            <a:solidFill>
              <a:srgbClr val="8CBB00"/>
            </a:solidFill>
            <a:ln w="9525">
              <a:noFill/>
              <a:miter lim="800000"/>
              <a:headEnd/>
              <a:tailEnd/>
            </a:ln>
          </p:spPr>
          <p:txBody>
            <a:bodyPr/>
            <a:lstStyle/>
            <a:p>
              <a:endParaRPr lang="en-GB">
                <a:solidFill>
                  <a:srgbClr val="0070C0"/>
                </a:solidFill>
              </a:endParaRPr>
            </a:p>
          </p:txBody>
        </p:sp>
        <p:sp>
          <p:nvSpPr>
            <p:cNvPr id="19523" name="Rectangle 590"/>
            <p:cNvSpPr>
              <a:spLocks noChangeArrowheads="1"/>
            </p:cNvSpPr>
            <p:nvPr/>
          </p:nvSpPr>
          <p:spPr bwMode="auto">
            <a:xfrm>
              <a:off x="1300" y="1106"/>
              <a:ext cx="5" cy="67"/>
            </a:xfrm>
            <a:prstGeom prst="rect">
              <a:avLst/>
            </a:prstGeom>
            <a:solidFill>
              <a:srgbClr val="94C500"/>
            </a:solidFill>
            <a:ln w="9525">
              <a:noFill/>
              <a:miter lim="800000"/>
              <a:headEnd/>
              <a:tailEnd/>
            </a:ln>
          </p:spPr>
          <p:txBody>
            <a:bodyPr/>
            <a:lstStyle/>
            <a:p>
              <a:endParaRPr lang="en-GB">
                <a:solidFill>
                  <a:srgbClr val="0070C0"/>
                </a:solidFill>
              </a:endParaRPr>
            </a:p>
          </p:txBody>
        </p:sp>
        <p:sp>
          <p:nvSpPr>
            <p:cNvPr id="19524" name="Rectangle 591"/>
            <p:cNvSpPr>
              <a:spLocks noChangeArrowheads="1"/>
            </p:cNvSpPr>
            <p:nvPr/>
          </p:nvSpPr>
          <p:spPr bwMode="auto">
            <a:xfrm>
              <a:off x="1305" y="1106"/>
              <a:ext cx="5" cy="67"/>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19525" name="Rectangle 592"/>
            <p:cNvSpPr>
              <a:spLocks noChangeArrowheads="1"/>
            </p:cNvSpPr>
            <p:nvPr/>
          </p:nvSpPr>
          <p:spPr bwMode="auto">
            <a:xfrm>
              <a:off x="1310" y="1106"/>
              <a:ext cx="5" cy="67"/>
            </a:xfrm>
            <a:prstGeom prst="rect">
              <a:avLst/>
            </a:prstGeom>
            <a:solidFill>
              <a:srgbClr val="99CC00"/>
            </a:solidFill>
            <a:ln w="9525">
              <a:noFill/>
              <a:miter lim="800000"/>
              <a:headEnd/>
              <a:tailEnd/>
            </a:ln>
          </p:spPr>
          <p:txBody>
            <a:bodyPr/>
            <a:lstStyle/>
            <a:p>
              <a:endParaRPr lang="en-GB">
                <a:solidFill>
                  <a:srgbClr val="0070C0"/>
                </a:solidFill>
              </a:endParaRPr>
            </a:p>
          </p:txBody>
        </p:sp>
        <p:sp>
          <p:nvSpPr>
            <p:cNvPr id="19526" name="Rectangle 593"/>
            <p:cNvSpPr>
              <a:spLocks noChangeArrowheads="1"/>
            </p:cNvSpPr>
            <p:nvPr/>
          </p:nvSpPr>
          <p:spPr bwMode="auto">
            <a:xfrm>
              <a:off x="1315" y="1106"/>
              <a:ext cx="5" cy="67"/>
            </a:xfrm>
            <a:prstGeom prst="rect">
              <a:avLst/>
            </a:prstGeom>
            <a:solidFill>
              <a:srgbClr val="94C500"/>
            </a:solidFill>
            <a:ln w="9525">
              <a:noFill/>
              <a:miter lim="800000"/>
              <a:headEnd/>
              <a:tailEnd/>
            </a:ln>
          </p:spPr>
          <p:txBody>
            <a:bodyPr/>
            <a:lstStyle/>
            <a:p>
              <a:endParaRPr lang="en-GB">
                <a:solidFill>
                  <a:srgbClr val="0070C0"/>
                </a:solidFill>
              </a:endParaRPr>
            </a:p>
          </p:txBody>
        </p:sp>
        <p:sp>
          <p:nvSpPr>
            <p:cNvPr id="19527" name="Rectangle 594"/>
            <p:cNvSpPr>
              <a:spLocks noChangeArrowheads="1"/>
            </p:cNvSpPr>
            <p:nvPr/>
          </p:nvSpPr>
          <p:spPr bwMode="auto">
            <a:xfrm>
              <a:off x="1320" y="1106"/>
              <a:ext cx="5" cy="67"/>
            </a:xfrm>
            <a:prstGeom prst="rect">
              <a:avLst/>
            </a:prstGeom>
            <a:solidFill>
              <a:srgbClr val="8CBB00"/>
            </a:solidFill>
            <a:ln w="9525">
              <a:noFill/>
              <a:miter lim="800000"/>
              <a:headEnd/>
              <a:tailEnd/>
            </a:ln>
          </p:spPr>
          <p:txBody>
            <a:bodyPr/>
            <a:lstStyle/>
            <a:p>
              <a:endParaRPr lang="en-GB">
                <a:solidFill>
                  <a:srgbClr val="0070C0"/>
                </a:solidFill>
              </a:endParaRPr>
            </a:p>
          </p:txBody>
        </p:sp>
        <p:sp>
          <p:nvSpPr>
            <p:cNvPr id="19528" name="Rectangle 595"/>
            <p:cNvSpPr>
              <a:spLocks noChangeArrowheads="1"/>
            </p:cNvSpPr>
            <p:nvPr/>
          </p:nvSpPr>
          <p:spPr bwMode="auto">
            <a:xfrm>
              <a:off x="1325" y="1106"/>
              <a:ext cx="5" cy="67"/>
            </a:xfrm>
            <a:prstGeom prst="rect">
              <a:avLst/>
            </a:prstGeom>
            <a:solidFill>
              <a:srgbClr val="82AE00"/>
            </a:solidFill>
            <a:ln w="9525">
              <a:noFill/>
              <a:miter lim="800000"/>
              <a:headEnd/>
              <a:tailEnd/>
            </a:ln>
          </p:spPr>
          <p:txBody>
            <a:bodyPr/>
            <a:lstStyle/>
            <a:p>
              <a:endParaRPr lang="en-GB">
                <a:solidFill>
                  <a:srgbClr val="0070C0"/>
                </a:solidFill>
              </a:endParaRPr>
            </a:p>
          </p:txBody>
        </p:sp>
        <p:sp>
          <p:nvSpPr>
            <p:cNvPr id="19529" name="Rectangle 596"/>
            <p:cNvSpPr>
              <a:spLocks noChangeArrowheads="1"/>
            </p:cNvSpPr>
            <p:nvPr/>
          </p:nvSpPr>
          <p:spPr bwMode="auto">
            <a:xfrm>
              <a:off x="1330" y="1106"/>
              <a:ext cx="5" cy="67"/>
            </a:xfrm>
            <a:prstGeom prst="rect">
              <a:avLst/>
            </a:prstGeom>
            <a:solidFill>
              <a:srgbClr val="79A200"/>
            </a:solidFill>
            <a:ln w="9525">
              <a:noFill/>
              <a:miter lim="800000"/>
              <a:headEnd/>
              <a:tailEnd/>
            </a:ln>
          </p:spPr>
          <p:txBody>
            <a:bodyPr/>
            <a:lstStyle/>
            <a:p>
              <a:endParaRPr lang="en-GB">
                <a:solidFill>
                  <a:srgbClr val="0070C0"/>
                </a:solidFill>
              </a:endParaRPr>
            </a:p>
          </p:txBody>
        </p:sp>
        <p:sp>
          <p:nvSpPr>
            <p:cNvPr id="19530" name="Rectangle 597"/>
            <p:cNvSpPr>
              <a:spLocks noChangeArrowheads="1"/>
            </p:cNvSpPr>
            <p:nvPr/>
          </p:nvSpPr>
          <p:spPr bwMode="auto">
            <a:xfrm>
              <a:off x="1335" y="1106"/>
              <a:ext cx="5" cy="67"/>
            </a:xfrm>
            <a:prstGeom prst="rect">
              <a:avLst/>
            </a:prstGeom>
            <a:solidFill>
              <a:srgbClr val="749B00"/>
            </a:solidFill>
            <a:ln w="9525">
              <a:noFill/>
              <a:miter lim="800000"/>
              <a:headEnd/>
              <a:tailEnd/>
            </a:ln>
          </p:spPr>
          <p:txBody>
            <a:bodyPr/>
            <a:lstStyle/>
            <a:p>
              <a:endParaRPr lang="en-GB">
                <a:solidFill>
                  <a:srgbClr val="0070C0"/>
                </a:solidFill>
              </a:endParaRPr>
            </a:p>
          </p:txBody>
        </p:sp>
      </p:grpSp>
      <p:sp>
        <p:nvSpPr>
          <p:cNvPr id="19494" name="Rectangle 598"/>
          <p:cNvSpPr>
            <a:spLocks noChangeArrowheads="1"/>
          </p:cNvSpPr>
          <p:nvPr/>
        </p:nvSpPr>
        <p:spPr bwMode="auto">
          <a:xfrm>
            <a:off x="2300288" y="2144805"/>
            <a:ext cx="103187" cy="114300"/>
          </a:xfrm>
          <a:prstGeom prst="rect">
            <a:avLst/>
          </a:prstGeom>
          <a:solidFill>
            <a:schemeClr val="tx1"/>
          </a:solidFill>
          <a:ln w="9525">
            <a:noFill/>
            <a:miter lim="800000"/>
            <a:headEnd/>
            <a:tailEnd/>
          </a:ln>
        </p:spPr>
        <p:txBody>
          <a:bodyPr/>
          <a:lstStyle/>
          <a:p>
            <a:endParaRPr lang="en-GB">
              <a:solidFill>
                <a:srgbClr val="0070C0"/>
              </a:solidFill>
            </a:endParaRPr>
          </a:p>
        </p:txBody>
      </p:sp>
      <p:sp>
        <p:nvSpPr>
          <p:cNvPr id="1408599" name="Rectangle 599"/>
          <p:cNvSpPr>
            <a:spLocks noChangeArrowheads="1"/>
          </p:cNvSpPr>
          <p:nvPr/>
        </p:nvSpPr>
        <p:spPr bwMode="auto">
          <a:xfrm>
            <a:off x="2443163" y="2092417"/>
            <a:ext cx="1510991" cy="215444"/>
          </a:xfrm>
          <a:prstGeom prst="rect">
            <a:avLst/>
          </a:prstGeom>
          <a:noFill/>
          <a:ln w="9525">
            <a:noFill/>
            <a:miter lim="800000"/>
            <a:headEnd/>
            <a:tailEnd/>
          </a:ln>
        </p:spPr>
        <p:txBody>
          <a:bodyPr wrap="none" lIns="0" tIns="0" rIns="0" bIns="0">
            <a:spAutoFit/>
          </a:bodyPr>
          <a:lstStyle/>
          <a:p>
            <a:pPr>
              <a:defRPr/>
            </a:pPr>
            <a:r>
              <a:rPr lang="en-GB" sz="1400" dirty="0" smtClean="0">
                <a:solidFill>
                  <a:srgbClr val="0070C0"/>
                </a:solidFill>
                <a:latin typeface="Frutiger 55 Roman"/>
                <a:ea typeface="Batang" pitchFamily="18" charset="-127"/>
              </a:rPr>
              <a:t>Testosterone </a:t>
            </a:r>
            <a:r>
              <a:rPr lang="en-GB" sz="1400" dirty="0" err="1" smtClean="0">
                <a:solidFill>
                  <a:srgbClr val="0070C0"/>
                </a:solidFill>
                <a:latin typeface="Frutiger 55 Roman"/>
                <a:ea typeface="Batang" pitchFamily="18" charset="-127"/>
              </a:rPr>
              <a:t>totale</a:t>
            </a:r>
            <a:endParaRPr lang="en-GB" sz="1400" dirty="0">
              <a:solidFill>
                <a:srgbClr val="0070C0"/>
              </a:solidFill>
              <a:effectLst>
                <a:outerShdw blurRad="38100" dist="38100" dir="2700000" algn="tl">
                  <a:srgbClr val="C0C0C0"/>
                </a:outerShdw>
              </a:effectLst>
              <a:latin typeface="Frutiger 55 Roman"/>
              <a:ea typeface="Batang" pitchFamily="18" charset="-127"/>
            </a:endParaRPr>
          </a:p>
        </p:txBody>
      </p:sp>
      <p:grpSp>
        <p:nvGrpSpPr>
          <p:cNvPr id="12" name="Group 600"/>
          <p:cNvGrpSpPr>
            <a:grpSpLocks/>
          </p:cNvGrpSpPr>
          <p:nvPr/>
        </p:nvGrpSpPr>
        <p:grpSpPr bwMode="auto">
          <a:xfrm>
            <a:off x="2300288" y="2452780"/>
            <a:ext cx="95250" cy="106362"/>
            <a:chOff x="1280" y="1300"/>
            <a:chExt cx="60" cy="67"/>
          </a:xfrm>
        </p:grpSpPr>
        <p:sp>
          <p:nvSpPr>
            <p:cNvPr id="19507" name="Rectangle 601"/>
            <p:cNvSpPr>
              <a:spLocks noChangeArrowheads="1"/>
            </p:cNvSpPr>
            <p:nvPr/>
          </p:nvSpPr>
          <p:spPr bwMode="auto">
            <a:xfrm>
              <a:off x="1280" y="1300"/>
              <a:ext cx="5" cy="67"/>
            </a:xfrm>
            <a:prstGeom prst="rect">
              <a:avLst/>
            </a:prstGeom>
            <a:noFill/>
            <a:ln w="9525">
              <a:noFill/>
              <a:miter lim="800000"/>
              <a:headEnd/>
              <a:tailEnd/>
            </a:ln>
          </p:spPr>
          <p:txBody>
            <a:bodyPr/>
            <a:lstStyle/>
            <a:p>
              <a:endParaRPr lang="en-GB">
                <a:solidFill>
                  <a:srgbClr val="0070C0"/>
                </a:solidFill>
              </a:endParaRPr>
            </a:p>
          </p:txBody>
        </p:sp>
        <p:sp>
          <p:nvSpPr>
            <p:cNvPr id="19508" name="Rectangle 602"/>
            <p:cNvSpPr>
              <a:spLocks noChangeArrowheads="1"/>
            </p:cNvSpPr>
            <p:nvPr/>
          </p:nvSpPr>
          <p:spPr bwMode="auto">
            <a:xfrm>
              <a:off x="1285" y="1300"/>
              <a:ext cx="5" cy="67"/>
            </a:xfrm>
            <a:prstGeom prst="rect">
              <a:avLst/>
            </a:prstGeom>
            <a:noFill/>
            <a:ln w="9525">
              <a:noFill/>
              <a:miter lim="800000"/>
              <a:headEnd/>
              <a:tailEnd/>
            </a:ln>
          </p:spPr>
          <p:txBody>
            <a:bodyPr/>
            <a:lstStyle/>
            <a:p>
              <a:endParaRPr lang="en-GB">
                <a:solidFill>
                  <a:srgbClr val="0070C0"/>
                </a:solidFill>
              </a:endParaRPr>
            </a:p>
          </p:txBody>
        </p:sp>
        <p:sp>
          <p:nvSpPr>
            <p:cNvPr id="19509" name="Rectangle 603"/>
            <p:cNvSpPr>
              <a:spLocks noChangeArrowheads="1"/>
            </p:cNvSpPr>
            <p:nvPr/>
          </p:nvSpPr>
          <p:spPr bwMode="auto">
            <a:xfrm>
              <a:off x="1290" y="1300"/>
              <a:ext cx="5" cy="67"/>
            </a:xfrm>
            <a:prstGeom prst="rect">
              <a:avLst/>
            </a:prstGeom>
            <a:noFill/>
            <a:ln w="9525">
              <a:noFill/>
              <a:miter lim="800000"/>
              <a:headEnd/>
              <a:tailEnd/>
            </a:ln>
          </p:spPr>
          <p:txBody>
            <a:bodyPr/>
            <a:lstStyle/>
            <a:p>
              <a:endParaRPr lang="en-GB">
                <a:solidFill>
                  <a:srgbClr val="0070C0"/>
                </a:solidFill>
              </a:endParaRPr>
            </a:p>
          </p:txBody>
        </p:sp>
        <p:sp>
          <p:nvSpPr>
            <p:cNvPr id="19510" name="Rectangle 604"/>
            <p:cNvSpPr>
              <a:spLocks noChangeArrowheads="1"/>
            </p:cNvSpPr>
            <p:nvPr/>
          </p:nvSpPr>
          <p:spPr bwMode="auto">
            <a:xfrm>
              <a:off x="1295" y="1300"/>
              <a:ext cx="5" cy="67"/>
            </a:xfrm>
            <a:prstGeom prst="rect">
              <a:avLst/>
            </a:prstGeom>
            <a:noFill/>
            <a:ln w="9525">
              <a:noFill/>
              <a:miter lim="800000"/>
              <a:headEnd/>
              <a:tailEnd/>
            </a:ln>
          </p:spPr>
          <p:txBody>
            <a:bodyPr/>
            <a:lstStyle/>
            <a:p>
              <a:endParaRPr lang="en-GB">
                <a:solidFill>
                  <a:srgbClr val="0070C0"/>
                </a:solidFill>
              </a:endParaRPr>
            </a:p>
          </p:txBody>
        </p:sp>
        <p:sp>
          <p:nvSpPr>
            <p:cNvPr id="19511" name="Rectangle 605"/>
            <p:cNvSpPr>
              <a:spLocks noChangeArrowheads="1"/>
            </p:cNvSpPr>
            <p:nvPr/>
          </p:nvSpPr>
          <p:spPr bwMode="auto">
            <a:xfrm>
              <a:off x="1300" y="1300"/>
              <a:ext cx="5" cy="67"/>
            </a:xfrm>
            <a:prstGeom prst="rect">
              <a:avLst/>
            </a:prstGeom>
            <a:noFill/>
            <a:ln w="9525">
              <a:noFill/>
              <a:miter lim="800000"/>
              <a:headEnd/>
              <a:tailEnd/>
            </a:ln>
          </p:spPr>
          <p:txBody>
            <a:bodyPr/>
            <a:lstStyle/>
            <a:p>
              <a:endParaRPr lang="en-GB">
                <a:solidFill>
                  <a:srgbClr val="0070C0"/>
                </a:solidFill>
              </a:endParaRPr>
            </a:p>
          </p:txBody>
        </p:sp>
        <p:sp>
          <p:nvSpPr>
            <p:cNvPr id="19512" name="Rectangle 606"/>
            <p:cNvSpPr>
              <a:spLocks noChangeArrowheads="1"/>
            </p:cNvSpPr>
            <p:nvPr/>
          </p:nvSpPr>
          <p:spPr bwMode="auto">
            <a:xfrm>
              <a:off x="1305" y="1300"/>
              <a:ext cx="5" cy="67"/>
            </a:xfrm>
            <a:prstGeom prst="rect">
              <a:avLst/>
            </a:prstGeom>
            <a:noFill/>
            <a:ln w="9525">
              <a:noFill/>
              <a:miter lim="800000"/>
              <a:headEnd/>
              <a:tailEnd/>
            </a:ln>
          </p:spPr>
          <p:txBody>
            <a:bodyPr/>
            <a:lstStyle/>
            <a:p>
              <a:endParaRPr lang="en-GB">
                <a:solidFill>
                  <a:srgbClr val="0070C0"/>
                </a:solidFill>
              </a:endParaRPr>
            </a:p>
          </p:txBody>
        </p:sp>
        <p:sp>
          <p:nvSpPr>
            <p:cNvPr id="19513" name="Rectangle 607"/>
            <p:cNvSpPr>
              <a:spLocks noChangeArrowheads="1"/>
            </p:cNvSpPr>
            <p:nvPr/>
          </p:nvSpPr>
          <p:spPr bwMode="auto">
            <a:xfrm>
              <a:off x="1310" y="1300"/>
              <a:ext cx="5" cy="67"/>
            </a:xfrm>
            <a:prstGeom prst="rect">
              <a:avLst/>
            </a:prstGeom>
            <a:noFill/>
            <a:ln w="9525">
              <a:noFill/>
              <a:miter lim="800000"/>
              <a:headEnd/>
              <a:tailEnd/>
            </a:ln>
          </p:spPr>
          <p:txBody>
            <a:bodyPr/>
            <a:lstStyle/>
            <a:p>
              <a:endParaRPr lang="en-GB">
                <a:solidFill>
                  <a:srgbClr val="0070C0"/>
                </a:solidFill>
              </a:endParaRPr>
            </a:p>
          </p:txBody>
        </p:sp>
        <p:sp>
          <p:nvSpPr>
            <p:cNvPr id="19514" name="Rectangle 608"/>
            <p:cNvSpPr>
              <a:spLocks noChangeArrowheads="1"/>
            </p:cNvSpPr>
            <p:nvPr/>
          </p:nvSpPr>
          <p:spPr bwMode="auto">
            <a:xfrm>
              <a:off x="1315" y="1300"/>
              <a:ext cx="5" cy="67"/>
            </a:xfrm>
            <a:prstGeom prst="rect">
              <a:avLst/>
            </a:prstGeom>
            <a:noFill/>
            <a:ln w="9525">
              <a:noFill/>
              <a:miter lim="800000"/>
              <a:headEnd/>
              <a:tailEnd/>
            </a:ln>
          </p:spPr>
          <p:txBody>
            <a:bodyPr/>
            <a:lstStyle/>
            <a:p>
              <a:endParaRPr lang="en-GB">
                <a:solidFill>
                  <a:srgbClr val="0070C0"/>
                </a:solidFill>
              </a:endParaRPr>
            </a:p>
          </p:txBody>
        </p:sp>
        <p:sp>
          <p:nvSpPr>
            <p:cNvPr id="19515" name="Rectangle 609"/>
            <p:cNvSpPr>
              <a:spLocks noChangeArrowheads="1"/>
            </p:cNvSpPr>
            <p:nvPr/>
          </p:nvSpPr>
          <p:spPr bwMode="auto">
            <a:xfrm>
              <a:off x="1320" y="1300"/>
              <a:ext cx="5" cy="67"/>
            </a:xfrm>
            <a:prstGeom prst="rect">
              <a:avLst/>
            </a:prstGeom>
            <a:noFill/>
            <a:ln w="9525">
              <a:noFill/>
              <a:miter lim="800000"/>
              <a:headEnd/>
              <a:tailEnd/>
            </a:ln>
          </p:spPr>
          <p:txBody>
            <a:bodyPr/>
            <a:lstStyle/>
            <a:p>
              <a:endParaRPr lang="en-GB">
                <a:solidFill>
                  <a:srgbClr val="0070C0"/>
                </a:solidFill>
              </a:endParaRPr>
            </a:p>
          </p:txBody>
        </p:sp>
        <p:sp>
          <p:nvSpPr>
            <p:cNvPr id="19516" name="Rectangle 610"/>
            <p:cNvSpPr>
              <a:spLocks noChangeArrowheads="1"/>
            </p:cNvSpPr>
            <p:nvPr/>
          </p:nvSpPr>
          <p:spPr bwMode="auto">
            <a:xfrm>
              <a:off x="1325" y="1300"/>
              <a:ext cx="5" cy="67"/>
            </a:xfrm>
            <a:prstGeom prst="rect">
              <a:avLst/>
            </a:prstGeom>
            <a:noFill/>
            <a:ln w="9525">
              <a:noFill/>
              <a:miter lim="800000"/>
              <a:headEnd/>
              <a:tailEnd/>
            </a:ln>
          </p:spPr>
          <p:txBody>
            <a:bodyPr/>
            <a:lstStyle/>
            <a:p>
              <a:endParaRPr lang="en-GB">
                <a:solidFill>
                  <a:srgbClr val="0070C0"/>
                </a:solidFill>
              </a:endParaRPr>
            </a:p>
          </p:txBody>
        </p:sp>
        <p:sp>
          <p:nvSpPr>
            <p:cNvPr id="19517" name="Rectangle 611"/>
            <p:cNvSpPr>
              <a:spLocks noChangeArrowheads="1"/>
            </p:cNvSpPr>
            <p:nvPr/>
          </p:nvSpPr>
          <p:spPr bwMode="auto">
            <a:xfrm>
              <a:off x="1330" y="1300"/>
              <a:ext cx="5" cy="67"/>
            </a:xfrm>
            <a:prstGeom prst="rect">
              <a:avLst/>
            </a:prstGeom>
            <a:noFill/>
            <a:ln w="9525">
              <a:noFill/>
              <a:miter lim="800000"/>
              <a:headEnd/>
              <a:tailEnd/>
            </a:ln>
          </p:spPr>
          <p:txBody>
            <a:bodyPr/>
            <a:lstStyle/>
            <a:p>
              <a:endParaRPr lang="en-GB">
                <a:solidFill>
                  <a:srgbClr val="0070C0"/>
                </a:solidFill>
              </a:endParaRPr>
            </a:p>
          </p:txBody>
        </p:sp>
        <p:sp>
          <p:nvSpPr>
            <p:cNvPr id="19518" name="Rectangle 612"/>
            <p:cNvSpPr>
              <a:spLocks noChangeArrowheads="1"/>
            </p:cNvSpPr>
            <p:nvPr/>
          </p:nvSpPr>
          <p:spPr bwMode="auto">
            <a:xfrm>
              <a:off x="1335" y="1300"/>
              <a:ext cx="5" cy="67"/>
            </a:xfrm>
            <a:prstGeom prst="rect">
              <a:avLst/>
            </a:prstGeom>
            <a:noFill/>
            <a:ln w="9525">
              <a:noFill/>
              <a:miter lim="800000"/>
              <a:headEnd/>
              <a:tailEnd/>
            </a:ln>
          </p:spPr>
          <p:txBody>
            <a:bodyPr/>
            <a:lstStyle/>
            <a:p>
              <a:endParaRPr lang="en-GB">
                <a:solidFill>
                  <a:srgbClr val="0070C0"/>
                </a:solidFill>
              </a:endParaRPr>
            </a:p>
          </p:txBody>
        </p:sp>
      </p:grpSp>
      <p:sp>
        <p:nvSpPr>
          <p:cNvPr id="1408624" name="Text Box 624"/>
          <p:cNvSpPr txBox="1">
            <a:spLocks noChangeArrowheads="1"/>
          </p:cNvSpPr>
          <p:nvPr/>
        </p:nvSpPr>
        <p:spPr bwMode="auto">
          <a:xfrm>
            <a:off x="98213" y="6375400"/>
            <a:ext cx="4238661" cy="261610"/>
          </a:xfrm>
          <a:prstGeom prst="rect">
            <a:avLst/>
          </a:prstGeom>
          <a:noFill/>
          <a:ln w="9525">
            <a:noFill/>
            <a:miter lim="800000"/>
            <a:headEnd/>
            <a:tailEnd/>
          </a:ln>
          <a:effectLst/>
        </p:spPr>
        <p:txBody>
          <a:bodyPr wrap="none">
            <a:spAutoFit/>
          </a:bodyPr>
          <a:lstStyle/>
          <a:p>
            <a:pPr eaLnBrk="0" hangingPunct="0">
              <a:defRPr/>
            </a:pPr>
            <a:r>
              <a:rPr lang="en-GB" sz="1100" dirty="0">
                <a:latin typeface="Frutiger 55 Roman"/>
              </a:rPr>
              <a:t>Harman SM </a:t>
            </a:r>
            <a:r>
              <a:rPr lang="en-GB" sz="1100" i="1" dirty="0">
                <a:latin typeface="Frutiger 55 Roman"/>
              </a:rPr>
              <a:t>et al</a:t>
            </a:r>
            <a:r>
              <a:rPr lang="en-GB" sz="1100" dirty="0">
                <a:latin typeface="Frutiger 55 Roman"/>
              </a:rPr>
              <a:t>.</a:t>
            </a:r>
            <a:r>
              <a:rPr lang="en-GB" sz="1100" i="1" dirty="0">
                <a:latin typeface="Frutiger 55 Roman"/>
              </a:rPr>
              <a:t> J </a:t>
            </a:r>
            <a:r>
              <a:rPr lang="en-GB" sz="1100" i="1" dirty="0" err="1">
                <a:latin typeface="Frutiger 55 Roman"/>
              </a:rPr>
              <a:t>Clin</a:t>
            </a:r>
            <a:r>
              <a:rPr lang="en-GB" sz="1100" i="1" dirty="0">
                <a:latin typeface="Frutiger 55 Roman"/>
              </a:rPr>
              <a:t> </a:t>
            </a:r>
            <a:r>
              <a:rPr lang="en-GB" sz="1100" i="1" dirty="0" err="1">
                <a:latin typeface="Frutiger 55 Roman"/>
              </a:rPr>
              <a:t>Endocrinol</a:t>
            </a:r>
            <a:r>
              <a:rPr lang="en-GB" sz="1100" i="1" dirty="0">
                <a:latin typeface="Frutiger 55 Roman"/>
              </a:rPr>
              <a:t> </a:t>
            </a:r>
            <a:r>
              <a:rPr lang="en-GB" sz="1100" i="1" dirty="0" err="1">
                <a:latin typeface="Frutiger 55 Roman"/>
              </a:rPr>
              <a:t>Metab</a:t>
            </a:r>
            <a:r>
              <a:rPr lang="en-GB" sz="1100" i="1" dirty="0">
                <a:latin typeface="Frutiger 55 Roman"/>
              </a:rPr>
              <a:t> </a:t>
            </a:r>
            <a:r>
              <a:rPr lang="en-GB" sz="1100" dirty="0" smtClean="0">
                <a:latin typeface="Frutiger 55 Roman"/>
              </a:rPr>
              <a:t>2001;86(2):724–731 </a:t>
            </a:r>
            <a:r>
              <a:rPr lang="en-GB" sz="1100" dirty="0">
                <a:solidFill>
                  <a:srgbClr val="000080"/>
                </a:solidFill>
                <a:latin typeface="Frutiger 55 Roman"/>
              </a:rPr>
              <a:t>.</a:t>
            </a:r>
            <a:endParaRPr lang="en-GB" sz="1100" dirty="0">
              <a:solidFill>
                <a:srgbClr val="000080"/>
              </a:solidFill>
              <a:effectLst>
                <a:outerShdw blurRad="38100" dist="38100" dir="2700000" algn="tl">
                  <a:srgbClr val="C0C0C0"/>
                </a:outerShdw>
              </a:effectLst>
              <a:latin typeface="Frutiger 55 Roman"/>
              <a:ea typeface="Batang" pitchFamily="18" charset="-127"/>
            </a:endParaRPr>
          </a:p>
        </p:txBody>
      </p:sp>
      <p:grpSp>
        <p:nvGrpSpPr>
          <p:cNvPr id="13" name="Group 441"/>
          <p:cNvGrpSpPr>
            <a:grpSpLocks/>
          </p:cNvGrpSpPr>
          <p:nvPr/>
        </p:nvGrpSpPr>
        <p:grpSpPr bwMode="auto">
          <a:xfrm>
            <a:off x="2116138" y="3527517"/>
            <a:ext cx="6111875" cy="1951038"/>
            <a:chOff x="2116138" y="3409950"/>
            <a:chExt cx="6111875" cy="1951038"/>
          </a:xfrm>
        </p:grpSpPr>
        <p:sp>
          <p:nvSpPr>
            <p:cNvPr id="20536" name="TextBox 398"/>
            <p:cNvSpPr txBox="1">
              <a:spLocks noChangeArrowheads="1"/>
            </p:cNvSpPr>
            <p:nvPr/>
          </p:nvSpPr>
          <p:spPr bwMode="auto">
            <a:xfrm>
              <a:off x="2116138" y="4900613"/>
              <a:ext cx="719137" cy="307975"/>
            </a:xfrm>
            <a:prstGeom prst="rect">
              <a:avLst/>
            </a:prstGeom>
            <a:noFill/>
            <a:ln w="9525">
              <a:noFill/>
              <a:miter lim="800000"/>
              <a:headEnd/>
              <a:tailEnd/>
            </a:ln>
          </p:spPr>
          <p:txBody>
            <a:bodyPr>
              <a:spAutoFit/>
            </a:bodyPr>
            <a:lstStyle/>
            <a:p>
              <a:pPr fontAlgn="auto">
                <a:spcBef>
                  <a:spcPts val="0"/>
                </a:spcBef>
                <a:spcAft>
                  <a:spcPts val="0"/>
                </a:spcAft>
                <a:defRPr/>
              </a:pPr>
              <a:r>
                <a:rPr lang="en-GB" sz="1400" dirty="0">
                  <a:solidFill>
                    <a:srgbClr val="0070C0"/>
                  </a:solidFill>
                  <a:latin typeface="Frutiger 55 Roman"/>
                  <a:ea typeface="Batang" pitchFamily="18" charset="-127"/>
                  <a:cs typeface="Frutiger 55 Roman"/>
                </a:rPr>
                <a:t>n=18</a:t>
              </a:r>
            </a:p>
          </p:txBody>
        </p:sp>
        <p:sp>
          <p:nvSpPr>
            <p:cNvPr id="20537" name="TextBox 399"/>
            <p:cNvSpPr txBox="1">
              <a:spLocks noChangeArrowheads="1"/>
            </p:cNvSpPr>
            <p:nvPr/>
          </p:nvSpPr>
          <p:spPr bwMode="auto">
            <a:xfrm>
              <a:off x="2967038" y="5053013"/>
              <a:ext cx="719137" cy="307975"/>
            </a:xfrm>
            <a:prstGeom prst="rect">
              <a:avLst/>
            </a:prstGeom>
            <a:noFill/>
            <a:ln w="9525">
              <a:noFill/>
              <a:miter lim="800000"/>
              <a:headEnd/>
              <a:tailEnd/>
            </a:ln>
          </p:spPr>
          <p:txBody>
            <a:bodyPr>
              <a:spAutoFit/>
            </a:bodyPr>
            <a:lstStyle/>
            <a:p>
              <a:pPr>
                <a:defRPr/>
              </a:pPr>
              <a:r>
                <a:rPr lang="en-GB" sz="1400" dirty="0">
                  <a:solidFill>
                    <a:srgbClr val="0070C0"/>
                  </a:solidFill>
                  <a:latin typeface="Frutiger 55 Roman"/>
                </a:rPr>
                <a:t>n=201</a:t>
              </a:r>
            </a:p>
          </p:txBody>
        </p:sp>
        <p:sp>
          <p:nvSpPr>
            <p:cNvPr id="20538" name="TextBox 400"/>
            <p:cNvSpPr txBox="1">
              <a:spLocks noChangeArrowheads="1"/>
            </p:cNvSpPr>
            <p:nvPr/>
          </p:nvSpPr>
          <p:spPr bwMode="auto">
            <a:xfrm>
              <a:off x="3933825" y="4868863"/>
              <a:ext cx="719138" cy="306387"/>
            </a:xfrm>
            <a:prstGeom prst="rect">
              <a:avLst/>
            </a:prstGeom>
            <a:noFill/>
            <a:ln w="9525">
              <a:noFill/>
              <a:miter lim="800000"/>
              <a:headEnd/>
              <a:tailEnd/>
            </a:ln>
          </p:spPr>
          <p:txBody>
            <a:bodyPr>
              <a:spAutoFit/>
            </a:bodyPr>
            <a:lstStyle/>
            <a:p>
              <a:pPr>
                <a:defRPr/>
              </a:pPr>
              <a:r>
                <a:rPr lang="en-GB" sz="1400">
                  <a:solidFill>
                    <a:srgbClr val="0070C0"/>
                  </a:solidFill>
                  <a:latin typeface="Frutiger 55 Roman"/>
                </a:rPr>
                <a:t>n=279</a:t>
              </a:r>
            </a:p>
          </p:txBody>
        </p:sp>
        <p:sp>
          <p:nvSpPr>
            <p:cNvPr id="20539" name="TextBox 401"/>
            <p:cNvSpPr txBox="1">
              <a:spLocks noChangeArrowheads="1"/>
            </p:cNvSpPr>
            <p:nvPr/>
          </p:nvSpPr>
          <p:spPr bwMode="auto">
            <a:xfrm>
              <a:off x="4775200" y="4683125"/>
              <a:ext cx="719138" cy="307975"/>
            </a:xfrm>
            <a:prstGeom prst="rect">
              <a:avLst/>
            </a:prstGeom>
            <a:noFill/>
            <a:ln w="9525">
              <a:noFill/>
              <a:miter lim="800000"/>
              <a:headEnd/>
              <a:tailEnd/>
            </a:ln>
          </p:spPr>
          <p:txBody>
            <a:bodyPr>
              <a:spAutoFit/>
            </a:bodyPr>
            <a:lstStyle/>
            <a:p>
              <a:pPr>
                <a:defRPr/>
              </a:pPr>
              <a:r>
                <a:rPr lang="en-GB" sz="1400">
                  <a:solidFill>
                    <a:srgbClr val="0070C0"/>
                  </a:solidFill>
                  <a:latin typeface="Frutiger 55 Roman"/>
                </a:rPr>
                <a:t>n=332</a:t>
              </a:r>
            </a:p>
          </p:txBody>
        </p:sp>
        <p:sp>
          <p:nvSpPr>
            <p:cNvPr id="20540" name="TextBox 402"/>
            <p:cNvSpPr txBox="1">
              <a:spLocks noChangeArrowheads="1"/>
            </p:cNvSpPr>
            <p:nvPr/>
          </p:nvSpPr>
          <p:spPr bwMode="auto">
            <a:xfrm>
              <a:off x="5689600" y="4478338"/>
              <a:ext cx="719138" cy="307975"/>
            </a:xfrm>
            <a:prstGeom prst="rect">
              <a:avLst/>
            </a:prstGeom>
            <a:noFill/>
            <a:ln w="9525">
              <a:noFill/>
              <a:miter lim="800000"/>
              <a:headEnd/>
              <a:tailEnd/>
            </a:ln>
          </p:spPr>
          <p:txBody>
            <a:bodyPr>
              <a:spAutoFit/>
            </a:bodyPr>
            <a:lstStyle/>
            <a:p>
              <a:pPr>
                <a:defRPr/>
              </a:pPr>
              <a:r>
                <a:rPr lang="en-GB" sz="1400" dirty="0">
                  <a:solidFill>
                    <a:srgbClr val="0070C0"/>
                  </a:solidFill>
                  <a:latin typeface="Frutiger 55 Roman"/>
                </a:rPr>
                <a:t>n=350</a:t>
              </a:r>
            </a:p>
          </p:txBody>
        </p:sp>
        <p:sp>
          <p:nvSpPr>
            <p:cNvPr id="20541" name="TextBox 403"/>
            <p:cNvSpPr txBox="1">
              <a:spLocks noChangeArrowheads="1"/>
            </p:cNvSpPr>
            <p:nvPr/>
          </p:nvSpPr>
          <p:spPr bwMode="auto">
            <a:xfrm>
              <a:off x="6604000" y="4138613"/>
              <a:ext cx="719138" cy="307975"/>
            </a:xfrm>
            <a:prstGeom prst="rect">
              <a:avLst/>
            </a:prstGeom>
            <a:noFill/>
            <a:ln w="9525">
              <a:noFill/>
              <a:miter lim="800000"/>
              <a:headEnd/>
              <a:tailEnd/>
            </a:ln>
          </p:spPr>
          <p:txBody>
            <a:bodyPr>
              <a:spAutoFit/>
            </a:bodyPr>
            <a:lstStyle/>
            <a:p>
              <a:pPr>
                <a:defRPr/>
              </a:pPr>
              <a:r>
                <a:rPr lang="en-GB" sz="1400" dirty="0">
                  <a:solidFill>
                    <a:srgbClr val="0070C0"/>
                  </a:solidFill>
                  <a:latin typeface="Frutiger 55 Roman"/>
                </a:rPr>
                <a:t>n=251</a:t>
              </a:r>
            </a:p>
          </p:txBody>
        </p:sp>
        <p:sp>
          <p:nvSpPr>
            <p:cNvPr id="20542" name="TextBox 404"/>
            <p:cNvSpPr txBox="1">
              <a:spLocks noChangeArrowheads="1"/>
            </p:cNvSpPr>
            <p:nvPr/>
          </p:nvSpPr>
          <p:spPr bwMode="auto">
            <a:xfrm>
              <a:off x="7508875" y="3409950"/>
              <a:ext cx="719138" cy="306388"/>
            </a:xfrm>
            <a:prstGeom prst="rect">
              <a:avLst/>
            </a:prstGeom>
            <a:noFill/>
            <a:ln w="9525">
              <a:noFill/>
              <a:miter lim="800000"/>
              <a:headEnd/>
              <a:tailEnd/>
            </a:ln>
          </p:spPr>
          <p:txBody>
            <a:bodyPr>
              <a:spAutoFit/>
            </a:bodyPr>
            <a:lstStyle/>
            <a:p>
              <a:pPr>
                <a:defRPr/>
              </a:pPr>
              <a:r>
                <a:rPr lang="en-GB" sz="1400" dirty="0">
                  <a:solidFill>
                    <a:srgbClr val="0070C0"/>
                  </a:solidFill>
                  <a:latin typeface="Frutiger 55 Roman"/>
                </a:rPr>
                <a:t>n=94</a:t>
              </a:r>
            </a:p>
          </p:txBody>
        </p:sp>
      </p:grpSp>
      <p:sp>
        <p:nvSpPr>
          <p:cNvPr id="452" name="TextBox 451"/>
          <p:cNvSpPr txBox="1"/>
          <p:nvPr/>
        </p:nvSpPr>
        <p:spPr>
          <a:xfrm>
            <a:off x="2216150" y="2338480"/>
            <a:ext cx="3036888" cy="584200"/>
          </a:xfrm>
          <a:prstGeom prst="rect">
            <a:avLst/>
          </a:prstGeom>
          <a:noFill/>
        </p:spPr>
        <p:txBody>
          <a:bodyPr>
            <a:spAutoFit/>
          </a:bodyPr>
          <a:lstStyle/>
          <a:p>
            <a:pPr>
              <a:defRPr/>
            </a:pPr>
            <a:r>
              <a:rPr lang="en-GB" sz="1400" dirty="0" smtClean="0">
                <a:solidFill>
                  <a:srgbClr val="0070C0"/>
                </a:solidFill>
                <a:latin typeface="Frutiger 55 Roman"/>
              </a:rPr>
              <a:t>T </a:t>
            </a:r>
            <a:r>
              <a:rPr lang="en-US" sz="1400" dirty="0" smtClean="0">
                <a:solidFill>
                  <a:srgbClr val="0070C0"/>
                </a:solidFill>
                <a:latin typeface="Frutiger 55 Roman"/>
              </a:rPr>
              <a:t>t</a:t>
            </a:r>
            <a:r>
              <a:rPr lang="en-GB" sz="1400" dirty="0" err="1" smtClean="0">
                <a:solidFill>
                  <a:srgbClr val="0070C0"/>
                </a:solidFill>
                <a:latin typeface="Frutiger 55 Roman"/>
              </a:rPr>
              <a:t>otale</a:t>
            </a:r>
            <a:r>
              <a:rPr lang="en-GB" sz="1400" dirty="0" smtClean="0">
                <a:solidFill>
                  <a:srgbClr val="0070C0"/>
                </a:solidFill>
                <a:latin typeface="Frutiger 55 Roman"/>
              </a:rPr>
              <a:t> &lt; </a:t>
            </a:r>
            <a:r>
              <a:rPr lang="en-GB" sz="1400" dirty="0">
                <a:solidFill>
                  <a:srgbClr val="0070C0"/>
                </a:solidFill>
                <a:latin typeface="Frutiger 55 Roman"/>
              </a:rPr>
              <a:t>11.3 nmol/L</a:t>
            </a:r>
          </a:p>
          <a:p>
            <a:pPr>
              <a:defRPr/>
            </a:pPr>
            <a:endParaRPr lang="en-GB" dirty="0">
              <a:solidFill>
                <a:srgbClr val="0070C0"/>
              </a:solidFill>
              <a:latin typeface="Frutiger 55 Roman"/>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598489" y="849001"/>
            <a:ext cx="7361236" cy="895350"/>
          </a:xfrm>
        </p:spPr>
        <p:txBody>
          <a:bodyPr/>
          <a:lstStyle/>
          <a:p>
            <a:r>
              <a:rPr lang="it-IT" dirty="0" err="1" smtClean="0"/>
              <a:t>Ipogonadismo</a:t>
            </a:r>
            <a:r>
              <a:rPr lang="it-IT" dirty="0" smtClean="0"/>
              <a:t> e invecchiamento</a:t>
            </a:r>
            <a:endParaRPr lang="en-GB" dirty="0" smtClean="0"/>
          </a:p>
        </p:txBody>
      </p:sp>
      <p:sp>
        <p:nvSpPr>
          <p:cNvPr id="37891" name="Content Placeholder 2"/>
          <p:cNvSpPr>
            <a:spLocks noGrp="1"/>
          </p:cNvSpPr>
          <p:nvPr>
            <p:ph idx="1"/>
          </p:nvPr>
        </p:nvSpPr>
        <p:spPr/>
        <p:txBody>
          <a:bodyPr>
            <a:normAutofit fontScale="70000" lnSpcReduction="20000"/>
          </a:bodyPr>
          <a:lstStyle/>
          <a:p>
            <a:r>
              <a:rPr lang="it-IT" dirty="0" smtClean="0"/>
              <a:t>Con </a:t>
            </a:r>
            <a:r>
              <a:rPr lang="it-IT" dirty="0"/>
              <a:t>l’età i livelli di testosterone diminuiscono e c’è molta più resistenza alla sua azione; ciò in parte è dovuto ad un aumento dei livelli delle globuline leganti gli ormoni sessuali </a:t>
            </a:r>
            <a:r>
              <a:rPr lang="it-IT" dirty="0" smtClean="0"/>
              <a:t>(</a:t>
            </a:r>
            <a:r>
              <a:rPr lang="it-IT" i="1" dirty="0" smtClean="0"/>
              <a:t>Sex </a:t>
            </a:r>
            <a:r>
              <a:rPr lang="it-IT" i="1" dirty="0" err="1" smtClean="0"/>
              <a:t>Hormone</a:t>
            </a:r>
            <a:r>
              <a:rPr lang="it-IT" i="1" dirty="0" smtClean="0"/>
              <a:t> </a:t>
            </a:r>
            <a:r>
              <a:rPr lang="it-IT" i="1" dirty="0" err="1" smtClean="0"/>
              <a:t>Binding</a:t>
            </a:r>
            <a:r>
              <a:rPr lang="it-IT" i="1" dirty="0" smtClean="0"/>
              <a:t> </a:t>
            </a:r>
            <a:r>
              <a:rPr lang="it-IT" i="1" dirty="0" err="1" smtClean="0"/>
              <a:t>Globulin</a:t>
            </a:r>
            <a:r>
              <a:rPr lang="it-IT" dirty="0" smtClean="0"/>
              <a:t>, </a:t>
            </a:r>
            <a:r>
              <a:rPr lang="it-IT" dirty="0"/>
              <a:t>SHBG) che causa una più marcata diminuzione di testosterone biodisponibile </a:t>
            </a:r>
            <a:r>
              <a:rPr lang="it-IT" dirty="0" smtClean="0"/>
              <a:t>e libero.</a:t>
            </a:r>
          </a:p>
          <a:p>
            <a:pPr>
              <a:buNone/>
            </a:pPr>
            <a:endParaRPr lang="it-IT" dirty="0" smtClean="0"/>
          </a:p>
          <a:p>
            <a:r>
              <a:rPr lang="it-IT" dirty="0"/>
              <a:t>Esiste una varietà di termini per riferirsi alle condizioni cliniche associate a bassi livelli di T (testosterone) negli uomini adulti:</a:t>
            </a:r>
          </a:p>
          <a:p>
            <a:pPr>
              <a:buNone/>
            </a:pPr>
            <a:r>
              <a:rPr lang="it-IT" dirty="0" smtClean="0"/>
              <a:t>	-Sindrome </a:t>
            </a:r>
            <a:r>
              <a:rPr lang="it-IT" dirty="0"/>
              <a:t>da </a:t>
            </a:r>
            <a:r>
              <a:rPr lang="it-IT" dirty="0" smtClean="0"/>
              <a:t>deficit </a:t>
            </a:r>
            <a:r>
              <a:rPr lang="it-IT" dirty="0"/>
              <a:t>di testosterone </a:t>
            </a:r>
            <a:r>
              <a:rPr lang="it-IT" b="1" dirty="0"/>
              <a:t>(TDS) </a:t>
            </a:r>
          </a:p>
          <a:p>
            <a:pPr>
              <a:buNone/>
            </a:pPr>
            <a:r>
              <a:rPr lang="it-IT" dirty="0" smtClean="0"/>
              <a:t>	</a:t>
            </a:r>
            <a:r>
              <a:rPr lang="it-IT" dirty="0" err="1" smtClean="0"/>
              <a:t>-Ipogonadismo</a:t>
            </a:r>
            <a:r>
              <a:rPr lang="it-IT" dirty="0" smtClean="0"/>
              <a:t> </a:t>
            </a:r>
            <a:r>
              <a:rPr lang="it-IT" dirty="0"/>
              <a:t>a insorgenza tardiva </a:t>
            </a:r>
            <a:r>
              <a:rPr lang="it-IT" b="1" dirty="0"/>
              <a:t>(LOH)</a:t>
            </a:r>
          </a:p>
          <a:p>
            <a:pPr>
              <a:buNone/>
            </a:pPr>
            <a:r>
              <a:rPr lang="it-IT" dirty="0" smtClean="0"/>
              <a:t>	-Andropausa </a:t>
            </a:r>
          </a:p>
          <a:p>
            <a:pPr>
              <a:buNone/>
            </a:pPr>
            <a:r>
              <a:rPr lang="it-IT" dirty="0" smtClean="0"/>
              <a:t>	-Deficit androgenico </a:t>
            </a:r>
            <a:r>
              <a:rPr lang="it-IT" dirty="0"/>
              <a:t>dell’uomo adulto durante l’invecchiamento </a:t>
            </a:r>
            <a:r>
              <a:rPr lang="it-IT" b="1" dirty="0"/>
              <a:t>(ADAM)</a:t>
            </a:r>
          </a:p>
          <a:p>
            <a:pPr>
              <a:buNone/>
            </a:pPr>
            <a:r>
              <a:rPr lang="it-IT" dirty="0" smtClean="0"/>
              <a:t>	-Deficit androgenico </a:t>
            </a:r>
            <a:r>
              <a:rPr lang="it-IT" dirty="0"/>
              <a:t>parziale dell’uomo adulto durante </a:t>
            </a:r>
            <a:r>
              <a:rPr lang="it-IT" dirty="0" smtClean="0"/>
              <a:t>l’invecchiamento       </a:t>
            </a:r>
            <a:r>
              <a:rPr lang="it-IT" b="1" dirty="0" smtClean="0"/>
              <a:t>(PADAM</a:t>
            </a:r>
            <a:r>
              <a:rPr lang="it-IT" b="1" dirty="0"/>
              <a:t>)</a:t>
            </a:r>
          </a:p>
          <a:p>
            <a:pPr>
              <a:buNone/>
            </a:pPr>
            <a:r>
              <a:rPr lang="en-GB" dirty="0" smtClean="0"/>
              <a:t>	</a:t>
            </a:r>
          </a:p>
          <a:p>
            <a:r>
              <a:rPr lang="it-IT" sz="2600" b="1" dirty="0" smtClean="0"/>
              <a:t>TDS </a:t>
            </a:r>
            <a:r>
              <a:rPr lang="it-IT" sz="2600" b="1" dirty="0"/>
              <a:t>e LOH sono considerati i termini più appropriati</a:t>
            </a:r>
          </a:p>
          <a:p>
            <a:r>
              <a:rPr lang="it-IT" dirty="0"/>
              <a:t>Comunque il termine </a:t>
            </a:r>
            <a:r>
              <a:rPr lang="it-IT" sz="2600" b="1" dirty="0"/>
              <a:t>ipogonadismo</a:t>
            </a:r>
            <a:r>
              <a:rPr lang="it-IT" dirty="0"/>
              <a:t> è usato </a:t>
            </a:r>
            <a:r>
              <a:rPr lang="it-IT" dirty="0" smtClean="0"/>
              <a:t>correntemente correlato al trattamento ormonale sostitutivo.</a:t>
            </a:r>
            <a:endParaRPr lang="it-IT" dirty="0"/>
          </a:p>
        </p:txBody>
      </p:sp>
      <p:sp>
        <p:nvSpPr>
          <p:cNvPr id="35844" name="Text Box 624"/>
          <p:cNvSpPr txBox="1">
            <a:spLocks noChangeArrowheads="1"/>
          </p:cNvSpPr>
          <p:nvPr/>
        </p:nvSpPr>
        <p:spPr bwMode="auto">
          <a:xfrm>
            <a:off x="112713" y="6375400"/>
            <a:ext cx="5880136" cy="261610"/>
          </a:xfrm>
          <a:prstGeom prst="rect">
            <a:avLst/>
          </a:prstGeom>
          <a:noFill/>
          <a:ln w="9525">
            <a:noFill/>
            <a:miter lim="800000"/>
            <a:headEnd/>
            <a:tailEnd/>
          </a:ln>
        </p:spPr>
        <p:txBody>
          <a:bodyPr wrap="none">
            <a:spAutoFit/>
          </a:bodyPr>
          <a:lstStyle/>
          <a:p>
            <a:r>
              <a:rPr lang="en-GB" sz="1100" dirty="0" err="1"/>
              <a:t>Carruthers</a:t>
            </a:r>
            <a:r>
              <a:rPr lang="en-GB" sz="1100" dirty="0"/>
              <a:t> M. </a:t>
            </a:r>
            <a:r>
              <a:rPr lang="en-GB" sz="1100" i="1" dirty="0"/>
              <a:t>Aging </a:t>
            </a:r>
            <a:r>
              <a:rPr lang="en-GB" sz="1100" i="1" dirty="0" smtClean="0"/>
              <a:t>Male </a:t>
            </a:r>
            <a:r>
              <a:rPr lang="en-GB" sz="1100" dirty="0"/>
              <a:t>2009;12(1</a:t>
            </a:r>
            <a:r>
              <a:rPr lang="en-GB" sz="1100" dirty="0" smtClean="0"/>
              <a:t>):21–26</a:t>
            </a:r>
            <a:r>
              <a:rPr lang="en-GB" sz="1100" dirty="0"/>
              <a:t>; Morales A </a:t>
            </a:r>
            <a:r>
              <a:rPr lang="en-GB" sz="1100" i="1" dirty="0"/>
              <a:t>et al</a:t>
            </a:r>
            <a:r>
              <a:rPr lang="en-GB" sz="1100" dirty="0"/>
              <a:t>. </a:t>
            </a:r>
            <a:r>
              <a:rPr lang="en-GB" sz="1100" i="1" dirty="0" err="1"/>
              <a:t>Eur</a:t>
            </a:r>
            <a:r>
              <a:rPr lang="en-GB" sz="1100" i="1" dirty="0"/>
              <a:t> </a:t>
            </a:r>
            <a:r>
              <a:rPr lang="en-GB" sz="1100" i="1" dirty="0" err="1" smtClean="0"/>
              <a:t>Urol</a:t>
            </a:r>
            <a:r>
              <a:rPr lang="en-GB" sz="1100" i="1" dirty="0" smtClean="0"/>
              <a:t> </a:t>
            </a:r>
            <a:r>
              <a:rPr lang="en-GB" sz="1100" dirty="0" smtClean="0"/>
              <a:t>2006;50:407–409</a:t>
            </a:r>
            <a:r>
              <a:rPr lang="en-GB" sz="11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89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89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89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891">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8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title"/>
          </p:nvPr>
        </p:nvSpPr>
        <p:spPr>
          <a:xfrm>
            <a:off x="598488" y="1039001"/>
            <a:ext cx="7616121" cy="895350"/>
          </a:xfrm>
        </p:spPr>
        <p:txBody>
          <a:bodyPr/>
          <a:lstStyle/>
          <a:p>
            <a:r>
              <a:rPr lang="it-IT" dirty="0" err="1" smtClean="0"/>
              <a:t>Ipogonadismo</a:t>
            </a:r>
            <a:r>
              <a:rPr lang="it-IT" dirty="0" smtClean="0"/>
              <a:t> a insorgenza tardiva (LOH)</a:t>
            </a:r>
            <a:endParaRPr lang="it-IT" dirty="0"/>
          </a:p>
        </p:txBody>
      </p:sp>
      <p:sp>
        <p:nvSpPr>
          <p:cNvPr id="82947" name="Rectangle 3"/>
          <p:cNvSpPr>
            <a:spLocks noGrp="1" noChangeArrowheads="1"/>
          </p:cNvSpPr>
          <p:nvPr>
            <p:ph idx="1"/>
          </p:nvPr>
        </p:nvSpPr>
        <p:spPr>
          <a:xfrm>
            <a:off x="455988" y="1781175"/>
            <a:ext cx="8105776" cy="4344988"/>
          </a:xfrm>
        </p:spPr>
        <p:txBody>
          <a:bodyPr>
            <a:normAutofit/>
          </a:bodyPr>
          <a:lstStyle/>
          <a:p>
            <a:pPr algn="just"/>
            <a:r>
              <a:rPr lang="it-IT" i="1" dirty="0"/>
              <a:t>“L’ipogonadismo a insorgenza tardiva (LOH, anche noto come TDS) è una sindrome clinica e biochimica associata all’avanzamento </a:t>
            </a:r>
            <a:r>
              <a:rPr lang="it-IT" i="1" dirty="0" smtClean="0"/>
              <a:t>dell’età, caratterizzata </a:t>
            </a:r>
            <a:r>
              <a:rPr lang="it-IT" i="1" dirty="0"/>
              <a:t>da sintomi e </a:t>
            </a:r>
            <a:r>
              <a:rPr lang="it-IT" i="1" dirty="0" smtClean="0"/>
              <a:t>ridotti livelli </a:t>
            </a:r>
            <a:r>
              <a:rPr lang="it-IT" i="1" dirty="0"/>
              <a:t>sierici </a:t>
            </a:r>
            <a:r>
              <a:rPr lang="it-IT" i="1" dirty="0" smtClean="0"/>
              <a:t>di </a:t>
            </a:r>
            <a:r>
              <a:rPr lang="it-IT" i="1" dirty="0"/>
              <a:t>testosterone  (al di sotto del </a:t>
            </a:r>
            <a:r>
              <a:rPr lang="it-IT" i="1" dirty="0" err="1"/>
              <a:t>range</a:t>
            </a:r>
            <a:r>
              <a:rPr lang="it-IT" i="1" dirty="0"/>
              <a:t> di riferimento nei maschi giovani sani)”  </a:t>
            </a:r>
            <a:endParaRPr lang="it-IT" i="1" dirty="0" smtClean="0"/>
          </a:p>
          <a:p>
            <a:pPr algn="just"/>
            <a:r>
              <a:rPr lang="it-IT" i="1" dirty="0" smtClean="0"/>
              <a:t>                                                                      </a:t>
            </a:r>
            <a:endParaRPr lang="it-IT" i="1" dirty="0"/>
          </a:p>
          <a:p>
            <a:pPr algn="just"/>
            <a:r>
              <a:rPr lang="it-IT" i="1" dirty="0"/>
              <a:t>“Questa condizione può causare un peggioramento significativo della qualità della vita ed influire negativamente sulle funzioni di vari organi” </a:t>
            </a:r>
            <a:endParaRPr lang="it-IT" i="1" dirty="0" smtClean="0"/>
          </a:p>
          <a:p>
            <a:pPr algn="just"/>
            <a:endParaRPr lang="it-IT" dirty="0"/>
          </a:p>
          <a:p>
            <a:pPr algn="just"/>
            <a:r>
              <a:rPr lang="it-IT" sz="1800" b="1" dirty="0"/>
              <a:t>Raccomandazioni da: ISA, ISSAM, EAU, EAA e ASA (2009)</a:t>
            </a:r>
          </a:p>
          <a:p>
            <a:pPr algn="just"/>
            <a:endParaRPr lang="en-GB" dirty="0"/>
          </a:p>
        </p:txBody>
      </p:sp>
      <p:sp>
        <p:nvSpPr>
          <p:cNvPr id="36868" name="Rectangle 4"/>
          <p:cNvSpPr>
            <a:spLocks noChangeArrowheads="1"/>
          </p:cNvSpPr>
          <p:nvPr/>
        </p:nvSpPr>
        <p:spPr bwMode="auto">
          <a:xfrm>
            <a:off x="0" y="6659563"/>
            <a:ext cx="5867400" cy="198437"/>
          </a:xfrm>
          <a:prstGeom prst="rect">
            <a:avLst/>
          </a:prstGeom>
          <a:noFill/>
          <a:ln w="9525">
            <a:noFill/>
            <a:miter lim="800000"/>
            <a:headEnd/>
            <a:tailEnd/>
          </a:ln>
        </p:spPr>
        <p:txBody>
          <a:bodyPr>
            <a:spAutoFit/>
          </a:bodyPr>
          <a:lstStyle/>
          <a:p>
            <a:r>
              <a:rPr lang="en-GB" sz="700">
                <a:solidFill>
                  <a:srgbClr val="000080"/>
                </a:solidFill>
              </a:rPr>
              <a:t>.</a:t>
            </a:r>
            <a:endParaRPr lang="de-DE" sz="700">
              <a:solidFill>
                <a:srgbClr val="000080"/>
              </a:solidFill>
            </a:endParaRPr>
          </a:p>
        </p:txBody>
      </p:sp>
      <p:sp>
        <p:nvSpPr>
          <p:cNvPr id="36870" name="Text Box 624"/>
          <p:cNvSpPr txBox="1">
            <a:spLocks noChangeArrowheads="1"/>
          </p:cNvSpPr>
          <p:nvPr/>
        </p:nvSpPr>
        <p:spPr bwMode="auto">
          <a:xfrm>
            <a:off x="101424" y="6375400"/>
            <a:ext cx="3009157" cy="261610"/>
          </a:xfrm>
          <a:prstGeom prst="rect">
            <a:avLst/>
          </a:prstGeom>
          <a:noFill/>
          <a:ln w="9525">
            <a:noFill/>
            <a:miter lim="800000"/>
            <a:headEnd/>
            <a:tailEnd/>
          </a:ln>
        </p:spPr>
        <p:txBody>
          <a:bodyPr wrap="none">
            <a:spAutoFit/>
          </a:bodyPr>
          <a:lstStyle/>
          <a:p>
            <a:r>
              <a:rPr lang="en-GB" sz="1100" dirty="0">
                <a:latin typeface="Frutiger 55 Roman"/>
              </a:rPr>
              <a:t>Wang C  </a:t>
            </a:r>
            <a:r>
              <a:rPr lang="en-GB" sz="1100" i="1" dirty="0">
                <a:latin typeface="Frutiger 55 Roman"/>
              </a:rPr>
              <a:t>et al</a:t>
            </a:r>
            <a:r>
              <a:rPr lang="en-GB" sz="1100" dirty="0">
                <a:latin typeface="Frutiger 55 Roman"/>
              </a:rPr>
              <a:t>. </a:t>
            </a:r>
            <a:r>
              <a:rPr lang="en-GB" sz="1100" i="1" dirty="0">
                <a:latin typeface="Frutiger 55 Roman"/>
              </a:rPr>
              <a:t>Aging </a:t>
            </a:r>
            <a:r>
              <a:rPr lang="en-GB" sz="1100" i="1" dirty="0" smtClean="0">
                <a:latin typeface="Frutiger 55 Roman"/>
              </a:rPr>
              <a:t>Male</a:t>
            </a:r>
            <a:r>
              <a:rPr lang="en-GB" sz="1100" dirty="0" smtClean="0">
                <a:latin typeface="Frutiger 55 Roman"/>
              </a:rPr>
              <a:t> 2009;12(1</a:t>
            </a:r>
            <a:r>
              <a:rPr lang="en-GB" sz="1100" dirty="0">
                <a:latin typeface="Frutiger 55 Roman"/>
              </a:rPr>
              <a:t>):</a:t>
            </a:r>
            <a:r>
              <a:rPr lang="en-GB" sz="1100" dirty="0" smtClean="0">
                <a:latin typeface="Frutiger 55 Roman"/>
              </a:rPr>
              <a:t>5–12.</a:t>
            </a:r>
            <a:endParaRPr lang="en-GB" sz="1100" dirty="0">
              <a:latin typeface="Frutiger 55 Roman"/>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5"/>
          <p:cNvSpPr>
            <a:spLocks noGrp="1"/>
          </p:cNvSpPr>
          <p:nvPr>
            <p:ph type="title"/>
          </p:nvPr>
        </p:nvSpPr>
        <p:spPr>
          <a:xfrm>
            <a:off x="598487" y="849001"/>
            <a:ext cx="7361237" cy="892174"/>
          </a:xfrm>
        </p:spPr>
        <p:txBody>
          <a:bodyPr/>
          <a:lstStyle/>
          <a:p>
            <a:r>
              <a:rPr lang="it-IT" dirty="0" smtClean="0"/>
              <a:t>La </a:t>
            </a:r>
            <a:r>
              <a:rPr lang="it-IT" i="1" dirty="0" err="1" smtClean="0"/>
              <a:t>downregulation</a:t>
            </a:r>
            <a:r>
              <a:rPr lang="it-IT" dirty="0" smtClean="0"/>
              <a:t>  nel LOH</a:t>
            </a:r>
            <a:endParaRPr lang="it-IT" dirty="0"/>
          </a:p>
        </p:txBody>
      </p:sp>
      <p:grpSp>
        <p:nvGrpSpPr>
          <p:cNvPr id="2" name="Group 30"/>
          <p:cNvGrpSpPr>
            <a:grpSpLocks/>
          </p:cNvGrpSpPr>
          <p:nvPr/>
        </p:nvGrpSpPr>
        <p:grpSpPr bwMode="auto">
          <a:xfrm>
            <a:off x="400732" y="1565504"/>
            <a:ext cx="8416830" cy="4619625"/>
            <a:chOff x="241300" y="1019175"/>
            <a:chExt cx="8416831" cy="4619625"/>
          </a:xfrm>
        </p:grpSpPr>
        <p:sp>
          <p:nvSpPr>
            <p:cNvPr id="37893" name="Oval 2"/>
            <p:cNvSpPr>
              <a:spLocks noChangeArrowheads="1"/>
            </p:cNvSpPr>
            <p:nvPr/>
          </p:nvSpPr>
          <p:spPr bwMode="auto">
            <a:xfrm>
              <a:off x="241300" y="2152650"/>
              <a:ext cx="1295400" cy="865188"/>
            </a:xfrm>
            <a:prstGeom prst="ellipse">
              <a:avLst/>
            </a:prstGeom>
            <a:solidFill>
              <a:srgbClr val="4FA735"/>
            </a:solidFill>
            <a:ln w="12700">
              <a:solidFill>
                <a:srgbClr val="4FA735"/>
              </a:solidFill>
              <a:round/>
              <a:headEnd type="none" w="sm" len="sm"/>
              <a:tailEnd type="none" w="sm" len="sm"/>
            </a:ln>
          </p:spPr>
          <p:txBody>
            <a:bodyPr wrap="none" anchor="ctr"/>
            <a:lstStyle/>
            <a:p>
              <a:endParaRPr lang="en-GB" sz="1600">
                <a:solidFill>
                  <a:srgbClr val="000000"/>
                </a:solidFill>
              </a:endParaRPr>
            </a:p>
          </p:txBody>
        </p:sp>
        <p:sp>
          <p:nvSpPr>
            <p:cNvPr id="37894" name="Oval 3"/>
            <p:cNvSpPr>
              <a:spLocks noChangeArrowheads="1"/>
            </p:cNvSpPr>
            <p:nvPr/>
          </p:nvSpPr>
          <p:spPr bwMode="auto">
            <a:xfrm>
              <a:off x="3581400" y="4724400"/>
              <a:ext cx="1752600" cy="914400"/>
            </a:xfrm>
            <a:prstGeom prst="ellipse">
              <a:avLst/>
            </a:prstGeom>
            <a:solidFill>
              <a:schemeClr val="accent5">
                <a:lumMod val="20000"/>
                <a:lumOff val="80000"/>
              </a:schemeClr>
            </a:solidFill>
            <a:ln w="9525">
              <a:solidFill>
                <a:srgbClr val="0094D8"/>
              </a:solidFill>
              <a:round/>
              <a:headEnd/>
              <a:tailEnd/>
            </a:ln>
          </p:spPr>
          <p:txBody>
            <a:bodyPr wrap="none" anchor="ctr"/>
            <a:lstStyle/>
            <a:p>
              <a:endParaRPr lang="en-GB" sz="1600" dirty="0">
                <a:solidFill>
                  <a:srgbClr val="0070C0"/>
                </a:solidFill>
              </a:endParaRPr>
            </a:p>
          </p:txBody>
        </p:sp>
        <p:sp>
          <p:nvSpPr>
            <p:cNvPr id="37895" name="Oval 4"/>
            <p:cNvSpPr>
              <a:spLocks noChangeArrowheads="1"/>
            </p:cNvSpPr>
            <p:nvPr/>
          </p:nvSpPr>
          <p:spPr bwMode="auto">
            <a:xfrm>
              <a:off x="3352800" y="3124200"/>
              <a:ext cx="2286000" cy="838200"/>
            </a:xfrm>
            <a:prstGeom prst="ellipse">
              <a:avLst/>
            </a:prstGeom>
            <a:solidFill>
              <a:srgbClr val="00B0F0"/>
            </a:solidFill>
            <a:ln w="9525">
              <a:solidFill>
                <a:schemeClr val="tx1"/>
              </a:solidFill>
              <a:round/>
              <a:headEnd/>
              <a:tailEnd/>
            </a:ln>
          </p:spPr>
          <p:txBody>
            <a:bodyPr wrap="none" anchor="ctr"/>
            <a:lstStyle/>
            <a:p>
              <a:endParaRPr lang="en-GB" sz="1600">
                <a:solidFill>
                  <a:srgbClr val="000000"/>
                </a:solidFill>
              </a:endParaRPr>
            </a:p>
          </p:txBody>
        </p:sp>
        <p:sp>
          <p:nvSpPr>
            <p:cNvPr id="37896" name="Oval 5"/>
            <p:cNvSpPr>
              <a:spLocks noChangeArrowheads="1"/>
            </p:cNvSpPr>
            <p:nvPr/>
          </p:nvSpPr>
          <p:spPr bwMode="auto">
            <a:xfrm>
              <a:off x="3048000" y="1447800"/>
              <a:ext cx="2971800" cy="838200"/>
            </a:xfrm>
            <a:prstGeom prst="ellipse">
              <a:avLst/>
            </a:prstGeom>
            <a:solidFill>
              <a:srgbClr val="0070C0"/>
            </a:solidFill>
            <a:ln w="9525">
              <a:solidFill>
                <a:srgbClr val="0070C0"/>
              </a:solidFill>
              <a:round/>
              <a:headEnd/>
              <a:tailEnd/>
            </a:ln>
          </p:spPr>
          <p:txBody>
            <a:bodyPr wrap="none" anchor="ctr"/>
            <a:lstStyle/>
            <a:p>
              <a:pPr algn="ctr"/>
              <a:endParaRPr lang="en-GB" sz="1600">
                <a:solidFill>
                  <a:srgbClr val="000000"/>
                </a:solidFill>
                <a:ea typeface="Batang"/>
                <a:cs typeface="Batang"/>
              </a:endParaRPr>
            </a:p>
          </p:txBody>
        </p:sp>
        <p:sp>
          <p:nvSpPr>
            <p:cNvPr id="37897" name="Text Box 7"/>
            <p:cNvSpPr txBox="1">
              <a:spLocks noChangeArrowheads="1"/>
            </p:cNvSpPr>
            <p:nvPr/>
          </p:nvSpPr>
          <p:spPr bwMode="auto">
            <a:xfrm>
              <a:off x="3771219" y="1690985"/>
              <a:ext cx="1636987" cy="461665"/>
            </a:xfrm>
            <a:prstGeom prst="rect">
              <a:avLst/>
            </a:prstGeom>
            <a:noFill/>
            <a:ln w="9525">
              <a:noFill/>
              <a:miter lim="800000"/>
              <a:headEnd/>
              <a:tailEnd/>
            </a:ln>
          </p:spPr>
          <p:txBody>
            <a:bodyPr wrap="none">
              <a:spAutoFit/>
            </a:bodyPr>
            <a:lstStyle/>
            <a:p>
              <a:pPr algn="ctr" eaLnBrk="0" hangingPunct="0"/>
              <a:r>
                <a:rPr lang="en-GB" sz="2400" b="1" dirty="0" err="1" smtClean="0">
                  <a:solidFill>
                    <a:srgbClr val="FFFFFF"/>
                  </a:solidFill>
                </a:rPr>
                <a:t>Ipotalamo</a:t>
              </a:r>
              <a:endParaRPr lang="en-GB" sz="2000" b="1" dirty="0">
                <a:solidFill>
                  <a:srgbClr val="FFFFFF"/>
                </a:solidFill>
              </a:endParaRPr>
            </a:p>
          </p:txBody>
        </p:sp>
        <p:sp>
          <p:nvSpPr>
            <p:cNvPr id="37898" name="Text Box 8"/>
            <p:cNvSpPr txBox="1">
              <a:spLocks noChangeArrowheads="1"/>
            </p:cNvSpPr>
            <p:nvPr/>
          </p:nvSpPr>
          <p:spPr bwMode="auto">
            <a:xfrm>
              <a:off x="4043494" y="3268663"/>
              <a:ext cx="1088761" cy="461665"/>
            </a:xfrm>
            <a:prstGeom prst="rect">
              <a:avLst/>
            </a:prstGeom>
            <a:noFill/>
            <a:ln w="9525">
              <a:noFill/>
              <a:miter lim="800000"/>
              <a:headEnd/>
              <a:tailEnd/>
            </a:ln>
          </p:spPr>
          <p:txBody>
            <a:bodyPr wrap="none">
              <a:spAutoFit/>
            </a:bodyPr>
            <a:lstStyle/>
            <a:p>
              <a:pPr algn="ctr" eaLnBrk="0" hangingPunct="0"/>
              <a:r>
                <a:rPr lang="en-GB" sz="2400" b="1" dirty="0" err="1" smtClean="0">
                  <a:solidFill>
                    <a:srgbClr val="FFFFFF"/>
                  </a:solidFill>
                </a:rPr>
                <a:t>Ipofisi</a:t>
              </a:r>
              <a:endParaRPr lang="en-GB" sz="2000" b="1" dirty="0">
                <a:solidFill>
                  <a:srgbClr val="FFFFFF"/>
                </a:solidFill>
              </a:endParaRPr>
            </a:p>
          </p:txBody>
        </p:sp>
        <p:sp>
          <p:nvSpPr>
            <p:cNvPr id="37899" name="Text Box 9"/>
            <p:cNvSpPr txBox="1">
              <a:spLocks noChangeArrowheads="1"/>
            </p:cNvSpPr>
            <p:nvPr/>
          </p:nvSpPr>
          <p:spPr bwMode="auto">
            <a:xfrm>
              <a:off x="3771219" y="4868863"/>
              <a:ext cx="1408975" cy="461665"/>
            </a:xfrm>
            <a:prstGeom prst="rect">
              <a:avLst/>
            </a:prstGeom>
            <a:noFill/>
            <a:ln w="9525">
              <a:noFill/>
              <a:miter lim="800000"/>
              <a:headEnd/>
              <a:tailEnd/>
            </a:ln>
          </p:spPr>
          <p:txBody>
            <a:bodyPr wrap="none">
              <a:spAutoFit/>
            </a:bodyPr>
            <a:lstStyle/>
            <a:p>
              <a:pPr algn="ctr" eaLnBrk="0" hangingPunct="0"/>
              <a:r>
                <a:rPr lang="en-GB" sz="2400" b="1" dirty="0" err="1" smtClean="0">
                  <a:solidFill>
                    <a:srgbClr val="0070C0"/>
                  </a:solidFill>
                </a:rPr>
                <a:t>Testicoli</a:t>
              </a:r>
              <a:endParaRPr lang="en-GB" sz="2000" b="1" dirty="0">
                <a:solidFill>
                  <a:srgbClr val="0070C0"/>
                </a:solidFill>
              </a:endParaRPr>
            </a:p>
          </p:txBody>
        </p:sp>
        <p:sp>
          <p:nvSpPr>
            <p:cNvPr id="37900" name="Text Box 10"/>
            <p:cNvSpPr txBox="1">
              <a:spLocks noChangeArrowheads="1"/>
            </p:cNvSpPr>
            <p:nvPr/>
          </p:nvSpPr>
          <p:spPr bwMode="auto">
            <a:xfrm>
              <a:off x="3226920" y="2386013"/>
              <a:ext cx="902812" cy="584775"/>
            </a:xfrm>
            <a:prstGeom prst="rect">
              <a:avLst/>
            </a:prstGeom>
            <a:noFill/>
            <a:ln w="9525">
              <a:noFill/>
              <a:miter lim="800000"/>
              <a:headEnd/>
              <a:tailEnd/>
            </a:ln>
          </p:spPr>
          <p:txBody>
            <a:bodyPr wrap="none">
              <a:spAutoFit/>
            </a:bodyPr>
            <a:lstStyle/>
            <a:p>
              <a:pPr algn="ctr" eaLnBrk="0" hangingPunct="0"/>
              <a:r>
                <a:rPr lang="en-GB" sz="1600" b="1" dirty="0" smtClean="0">
                  <a:solidFill>
                    <a:srgbClr val="000000"/>
                  </a:solidFill>
                </a:rPr>
                <a:t>LHRH</a:t>
              </a:r>
            </a:p>
            <a:p>
              <a:pPr algn="ctr" eaLnBrk="0" hangingPunct="0"/>
              <a:r>
                <a:rPr lang="en-GB" sz="1600" b="1" dirty="0" err="1" smtClean="0">
                  <a:solidFill>
                    <a:srgbClr val="000000"/>
                  </a:solidFill>
                </a:rPr>
                <a:t>Ridotto</a:t>
              </a:r>
              <a:endParaRPr lang="en-GB" sz="1600" b="1" dirty="0">
                <a:solidFill>
                  <a:srgbClr val="000000"/>
                </a:solidFill>
              </a:endParaRPr>
            </a:p>
          </p:txBody>
        </p:sp>
        <p:sp>
          <p:nvSpPr>
            <p:cNvPr id="37901" name="Text Box 11"/>
            <p:cNvSpPr txBox="1">
              <a:spLocks noChangeArrowheads="1"/>
            </p:cNvSpPr>
            <p:nvPr/>
          </p:nvSpPr>
          <p:spPr bwMode="auto">
            <a:xfrm>
              <a:off x="3298357" y="4043363"/>
              <a:ext cx="902812" cy="861774"/>
            </a:xfrm>
            <a:prstGeom prst="rect">
              <a:avLst/>
            </a:prstGeom>
            <a:noFill/>
            <a:ln w="9525">
              <a:noFill/>
              <a:miter lim="800000"/>
              <a:headEnd/>
              <a:tailEnd/>
            </a:ln>
          </p:spPr>
          <p:txBody>
            <a:bodyPr wrap="none">
              <a:spAutoFit/>
            </a:bodyPr>
            <a:lstStyle/>
            <a:p>
              <a:pPr algn="ctr" eaLnBrk="0" hangingPunct="0"/>
              <a:r>
                <a:rPr lang="en-GB" sz="1600" b="1" dirty="0" smtClean="0">
                  <a:solidFill>
                    <a:srgbClr val="000000"/>
                  </a:solidFill>
                </a:rPr>
                <a:t>LH</a:t>
              </a:r>
            </a:p>
            <a:p>
              <a:pPr algn="ctr" eaLnBrk="0" hangingPunct="0"/>
              <a:r>
                <a:rPr lang="en-GB" sz="1600" b="1" dirty="0" err="1" smtClean="0">
                  <a:solidFill>
                    <a:srgbClr val="000000"/>
                  </a:solidFill>
                </a:rPr>
                <a:t>Ridotto</a:t>
              </a:r>
              <a:endParaRPr lang="en-GB" sz="1600" b="1" dirty="0">
                <a:solidFill>
                  <a:srgbClr val="000000"/>
                </a:solidFill>
              </a:endParaRPr>
            </a:p>
            <a:p>
              <a:pPr algn="ctr" eaLnBrk="0" hangingPunct="0"/>
              <a:endParaRPr lang="en-GB" b="1" dirty="0">
                <a:solidFill>
                  <a:srgbClr val="000000"/>
                </a:solidFill>
              </a:endParaRPr>
            </a:p>
          </p:txBody>
        </p:sp>
        <p:sp>
          <p:nvSpPr>
            <p:cNvPr id="37902" name="AutoShape 12"/>
            <p:cNvSpPr>
              <a:spLocks noChangeAspect="1" noChangeArrowheads="1"/>
            </p:cNvSpPr>
            <p:nvPr/>
          </p:nvSpPr>
          <p:spPr bwMode="auto">
            <a:xfrm>
              <a:off x="4343400" y="2438400"/>
              <a:ext cx="244475" cy="492125"/>
            </a:xfrm>
            <a:prstGeom prst="downArrow">
              <a:avLst>
                <a:gd name="adj1" fmla="val 50000"/>
                <a:gd name="adj2" fmla="val 50325"/>
              </a:avLst>
            </a:prstGeom>
            <a:solidFill>
              <a:srgbClr val="0070C0"/>
            </a:solidFill>
            <a:ln w="9525">
              <a:solidFill>
                <a:srgbClr val="0070C0"/>
              </a:solidFill>
              <a:miter lim="800000"/>
              <a:headEnd/>
              <a:tailEnd/>
            </a:ln>
          </p:spPr>
          <p:txBody>
            <a:bodyPr wrap="none" anchor="ctr"/>
            <a:lstStyle/>
            <a:p>
              <a:endParaRPr lang="en-GB" sz="1600">
                <a:solidFill>
                  <a:srgbClr val="000000"/>
                </a:solidFill>
              </a:endParaRPr>
            </a:p>
          </p:txBody>
        </p:sp>
        <p:sp>
          <p:nvSpPr>
            <p:cNvPr id="37903" name="AutoShape 13"/>
            <p:cNvSpPr>
              <a:spLocks noChangeAspect="1" noChangeArrowheads="1"/>
            </p:cNvSpPr>
            <p:nvPr/>
          </p:nvSpPr>
          <p:spPr bwMode="auto">
            <a:xfrm>
              <a:off x="4343400" y="4114800"/>
              <a:ext cx="244475" cy="492125"/>
            </a:xfrm>
            <a:prstGeom prst="downArrow">
              <a:avLst>
                <a:gd name="adj1" fmla="val 50000"/>
                <a:gd name="adj2" fmla="val 50325"/>
              </a:avLst>
            </a:prstGeom>
            <a:solidFill>
              <a:srgbClr val="0070C0"/>
            </a:solidFill>
            <a:ln w="9525">
              <a:solidFill>
                <a:srgbClr val="0070C0"/>
              </a:solidFill>
              <a:miter lim="800000"/>
              <a:headEnd/>
              <a:tailEnd/>
            </a:ln>
          </p:spPr>
          <p:txBody>
            <a:bodyPr wrap="none" anchor="ctr"/>
            <a:lstStyle/>
            <a:p>
              <a:endParaRPr lang="en-GB" sz="1600">
                <a:solidFill>
                  <a:srgbClr val="000000"/>
                </a:solidFill>
              </a:endParaRPr>
            </a:p>
          </p:txBody>
        </p:sp>
        <p:sp>
          <p:nvSpPr>
            <p:cNvPr id="37904" name="AutoShape 14"/>
            <p:cNvSpPr>
              <a:spLocks noChangeArrowheads="1"/>
            </p:cNvSpPr>
            <p:nvPr/>
          </p:nvSpPr>
          <p:spPr bwMode="auto">
            <a:xfrm rot="10800000">
              <a:off x="5867400" y="3200400"/>
              <a:ext cx="1143000" cy="2286000"/>
            </a:xfrm>
            <a:prstGeom prst="curvedRightArrow">
              <a:avLst>
                <a:gd name="adj1" fmla="val 42611"/>
                <a:gd name="adj2" fmla="val 77130"/>
                <a:gd name="adj3" fmla="val 33333"/>
              </a:avLst>
            </a:prstGeom>
            <a:solidFill>
              <a:schemeClr val="tx1">
                <a:lumMod val="50000"/>
              </a:schemeClr>
            </a:solidFill>
            <a:ln w="9525">
              <a:solidFill>
                <a:schemeClr val="tx1">
                  <a:lumMod val="50000"/>
                </a:schemeClr>
              </a:solidFill>
              <a:miter lim="800000"/>
              <a:headEnd/>
              <a:tailEnd/>
            </a:ln>
          </p:spPr>
          <p:txBody>
            <a:bodyPr wrap="none" anchor="ctr"/>
            <a:lstStyle/>
            <a:p>
              <a:endParaRPr lang="en-GB" sz="1600">
                <a:solidFill>
                  <a:srgbClr val="000000"/>
                </a:solidFill>
              </a:endParaRPr>
            </a:p>
          </p:txBody>
        </p:sp>
        <p:sp>
          <p:nvSpPr>
            <p:cNvPr id="37905" name="AutoShape 15"/>
            <p:cNvSpPr>
              <a:spLocks noChangeArrowheads="1"/>
            </p:cNvSpPr>
            <p:nvPr/>
          </p:nvSpPr>
          <p:spPr bwMode="auto">
            <a:xfrm rot="10800000">
              <a:off x="1676400" y="1143000"/>
              <a:ext cx="1219200" cy="4267200"/>
            </a:xfrm>
            <a:prstGeom prst="curvedLeftArrow">
              <a:avLst>
                <a:gd name="adj1" fmla="val 70000"/>
                <a:gd name="adj2" fmla="val 140000"/>
                <a:gd name="adj3" fmla="val 33333"/>
              </a:avLst>
            </a:prstGeom>
            <a:solidFill>
              <a:schemeClr val="tx1">
                <a:lumMod val="50000"/>
              </a:schemeClr>
            </a:solidFill>
            <a:ln w="9525">
              <a:solidFill>
                <a:schemeClr val="tx1">
                  <a:lumMod val="50000"/>
                </a:schemeClr>
              </a:solidFill>
              <a:miter lim="800000"/>
              <a:headEnd/>
              <a:tailEnd/>
            </a:ln>
          </p:spPr>
          <p:txBody>
            <a:bodyPr wrap="none" anchor="ctr"/>
            <a:lstStyle/>
            <a:p>
              <a:endParaRPr lang="en-GB" sz="1600">
                <a:solidFill>
                  <a:srgbClr val="000000"/>
                </a:solidFill>
              </a:endParaRPr>
            </a:p>
          </p:txBody>
        </p:sp>
        <p:sp>
          <p:nvSpPr>
            <p:cNvPr id="37906" name="Text Box 16"/>
            <p:cNvSpPr txBox="1">
              <a:spLocks noChangeArrowheads="1"/>
            </p:cNvSpPr>
            <p:nvPr/>
          </p:nvSpPr>
          <p:spPr bwMode="auto">
            <a:xfrm>
              <a:off x="6953250" y="3176588"/>
              <a:ext cx="1616661" cy="400110"/>
            </a:xfrm>
            <a:prstGeom prst="rect">
              <a:avLst/>
            </a:prstGeom>
            <a:noFill/>
            <a:ln w="9525">
              <a:noFill/>
              <a:miter lim="800000"/>
              <a:headEnd/>
              <a:tailEnd/>
            </a:ln>
          </p:spPr>
          <p:txBody>
            <a:bodyPr wrap="none">
              <a:spAutoFit/>
            </a:bodyPr>
            <a:lstStyle/>
            <a:p>
              <a:pPr eaLnBrk="0" hangingPunct="0"/>
              <a:r>
                <a:rPr lang="en-GB" b="1">
                  <a:solidFill>
                    <a:srgbClr val="000000"/>
                  </a:solidFill>
                </a:rPr>
                <a:t>Testosterone</a:t>
              </a:r>
              <a:endParaRPr lang="en-GB" sz="2000" b="1">
                <a:solidFill>
                  <a:srgbClr val="000000"/>
                </a:solidFill>
              </a:endParaRPr>
            </a:p>
          </p:txBody>
        </p:sp>
        <p:sp>
          <p:nvSpPr>
            <p:cNvPr id="37907" name="Text Box 17"/>
            <p:cNvSpPr txBox="1">
              <a:spLocks noChangeArrowheads="1"/>
            </p:cNvSpPr>
            <p:nvPr/>
          </p:nvSpPr>
          <p:spPr bwMode="auto">
            <a:xfrm>
              <a:off x="6351088" y="1019175"/>
              <a:ext cx="2307043" cy="584775"/>
            </a:xfrm>
            <a:prstGeom prst="rect">
              <a:avLst/>
            </a:prstGeom>
            <a:noFill/>
            <a:ln w="9525">
              <a:noFill/>
              <a:miter lim="800000"/>
              <a:headEnd/>
              <a:tailEnd/>
            </a:ln>
          </p:spPr>
          <p:txBody>
            <a:bodyPr wrap="none">
              <a:spAutoFit/>
            </a:bodyPr>
            <a:lstStyle/>
            <a:p>
              <a:pPr algn="ctr" eaLnBrk="0" hangingPunct="0"/>
              <a:r>
                <a:rPr lang="it-IT" sz="1600" b="1" dirty="0" smtClean="0">
                  <a:solidFill>
                    <a:srgbClr val="000000"/>
                  </a:solidFill>
                </a:rPr>
                <a:t>Aumentata sensibilità</a:t>
              </a:r>
            </a:p>
            <a:p>
              <a:pPr algn="ctr" eaLnBrk="0" hangingPunct="0"/>
              <a:r>
                <a:rPr lang="en-GB" sz="1600" b="1" dirty="0" smtClean="0">
                  <a:solidFill>
                    <a:srgbClr val="000000"/>
                  </a:solidFill>
                </a:rPr>
                <a:t>al testosterone</a:t>
              </a:r>
              <a:endParaRPr lang="en-GB" b="1" dirty="0">
                <a:solidFill>
                  <a:srgbClr val="000000"/>
                </a:solidFill>
              </a:endParaRPr>
            </a:p>
          </p:txBody>
        </p:sp>
        <p:sp>
          <p:nvSpPr>
            <p:cNvPr id="37908" name="Text Box 18"/>
            <p:cNvSpPr txBox="1">
              <a:spLocks noChangeArrowheads="1"/>
            </p:cNvSpPr>
            <p:nvPr/>
          </p:nvSpPr>
          <p:spPr bwMode="auto">
            <a:xfrm>
              <a:off x="327025" y="1376363"/>
              <a:ext cx="1616661" cy="400110"/>
            </a:xfrm>
            <a:prstGeom prst="rect">
              <a:avLst/>
            </a:prstGeom>
            <a:noFill/>
            <a:ln w="9525">
              <a:noFill/>
              <a:miter lim="800000"/>
              <a:headEnd/>
              <a:tailEnd/>
            </a:ln>
          </p:spPr>
          <p:txBody>
            <a:bodyPr wrap="none">
              <a:spAutoFit/>
            </a:bodyPr>
            <a:lstStyle/>
            <a:p>
              <a:pPr eaLnBrk="0" hangingPunct="0"/>
              <a:r>
                <a:rPr lang="en-GB" b="1">
                  <a:solidFill>
                    <a:srgbClr val="000000"/>
                  </a:solidFill>
                </a:rPr>
                <a:t>Testosterone</a:t>
              </a:r>
              <a:endParaRPr lang="en-GB" sz="2000" b="1">
                <a:solidFill>
                  <a:srgbClr val="000000"/>
                </a:solidFill>
              </a:endParaRPr>
            </a:p>
          </p:txBody>
        </p:sp>
        <p:sp>
          <p:nvSpPr>
            <p:cNvPr id="37909" name="Text Box 19"/>
            <p:cNvSpPr txBox="1">
              <a:spLocks noChangeArrowheads="1"/>
            </p:cNvSpPr>
            <p:nvPr/>
          </p:nvSpPr>
          <p:spPr bwMode="auto">
            <a:xfrm>
              <a:off x="457200" y="2362200"/>
              <a:ext cx="851515" cy="400110"/>
            </a:xfrm>
            <a:prstGeom prst="rect">
              <a:avLst/>
            </a:prstGeom>
            <a:noFill/>
            <a:ln w="9525">
              <a:noFill/>
              <a:miter lim="800000"/>
              <a:headEnd/>
              <a:tailEnd/>
            </a:ln>
          </p:spPr>
          <p:txBody>
            <a:bodyPr wrap="none">
              <a:spAutoFit/>
            </a:bodyPr>
            <a:lstStyle/>
            <a:p>
              <a:pPr eaLnBrk="0" hangingPunct="0"/>
              <a:r>
                <a:rPr lang="en-GB" b="1">
                  <a:solidFill>
                    <a:srgbClr val="FFFFFF"/>
                  </a:solidFill>
                </a:rPr>
                <a:t>SHBG</a:t>
              </a:r>
              <a:endParaRPr lang="en-GB" sz="2000" b="1">
                <a:solidFill>
                  <a:srgbClr val="FFFFFF"/>
                </a:solidFill>
              </a:endParaRPr>
            </a:p>
          </p:txBody>
        </p:sp>
        <p:sp>
          <p:nvSpPr>
            <p:cNvPr id="37910" name="Line 20"/>
            <p:cNvSpPr>
              <a:spLocks noChangeShapeType="1"/>
            </p:cNvSpPr>
            <p:nvPr/>
          </p:nvSpPr>
          <p:spPr bwMode="auto">
            <a:xfrm flipV="1">
              <a:off x="889000" y="1720850"/>
              <a:ext cx="0" cy="431800"/>
            </a:xfrm>
            <a:prstGeom prst="line">
              <a:avLst/>
            </a:prstGeom>
            <a:solidFill>
              <a:srgbClr val="4FA735"/>
            </a:solidFill>
            <a:ln w="127000">
              <a:solidFill>
                <a:srgbClr val="4FA735"/>
              </a:solidFill>
              <a:round/>
              <a:headEnd type="none" w="sm" len="sm"/>
              <a:tailEnd type="triangle" w="sm" len="sm"/>
            </a:ln>
          </p:spPr>
          <p:txBody>
            <a:bodyPr/>
            <a:lstStyle/>
            <a:p>
              <a:endParaRPr lang="en-GB" sz="1600"/>
            </a:p>
          </p:txBody>
        </p:sp>
        <p:sp>
          <p:nvSpPr>
            <p:cNvPr id="37911" name="Oval 21"/>
            <p:cNvSpPr>
              <a:spLocks noChangeArrowheads="1"/>
            </p:cNvSpPr>
            <p:nvPr/>
          </p:nvSpPr>
          <p:spPr bwMode="auto">
            <a:xfrm>
              <a:off x="7240588" y="3975100"/>
              <a:ext cx="1295400" cy="865188"/>
            </a:xfrm>
            <a:prstGeom prst="ellipse">
              <a:avLst/>
            </a:prstGeom>
            <a:solidFill>
              <a:srgbClr val="4FA735"/>
            </a:solidFill>
            <a:ln w="12700">
              <a:solidFill>
                <a:srgbClr val="4FA735"/>
              </a:solidFill>
              <a:round/>
              <a:headEnd type="none" w="sm" len="sm"/>
              <a:tailEnd type="none" w="sm" len="sm"/>
            </a:ln>
          </p:spPr>
          <p:txBody>
            <a:bodyPr wrap="none" anchor="ctr"/>
            <a:lstStyle/>
            <a:p>
              <a:pPr algn="ctr"/>
              <a:endParaRPr lang="en-GB" sz="1600">
                <a:solidFill>
                  <a:srgbClr val="000000"/>
                </a:solidFill>
                <a:ea typeface="Batang"/>
                <a:cs typeface="Batang"/>
              </a:endParaRPr>
            </a:p>
          </p:txBody>
        </p:sp>
        <p:sp>
          <p:nvSpPr>
            <p:cNvPr id="37912" name="Text Box 22"/>
            <p:cNvSpPr txBox="1">
              <a:spLocks noChangeArrowheads="1"/>
            </p:cNvSpPr>
            <p:nvPr/>
          </p:nvSpPr>
          <p:spPr bwMode="auto">
            <a:xfrm>
              <a:off x="7456488" y="4184650"/>
              <a:ext cx="851515" cy="400110"/>
            </a:xfrm>
            <a:prstGeom prst="rect">
              <a:avLst/>
            </a:prstGeom>
            <a:noFill/>
            <a:ln w="9525">
              <a:noFill/>
              <a:miter lim="800000"/>
              <a:headEnd/>
              <a:tailEnd/>
            </a:ln>
          </p:spPr>
          <p:txBody>
            <a:bodyPr wrap="none">
              <a:spAutoFit/>
            </a:bodyPr>
            <a:lstStyle/>
            <a:p>
              <a:pPr eaLnBrk="0" hangingPunct="0"/>
              <a:r>
                <a:rPr lang="en-GB" b="1">
                  <a:solidFill>
                    <a:srgbClr val="FFFFFF"/>
                  </a:solidFill>
                </a:rPr>
                <a:t>SHBG</a:t>
              </a:r>
              <a:endParaRPr lang="en-GB" sz="2000" b="1">
                <a:solidFill>
                  <a:srgbClr val="FFFFFF"/>
                </a:solidFill>
              </a:endParaRPr>
            </a:p>
          </p:txBody>
        </p:sp>
        <p:sp>
          <p:nvSpPr>
            <p:cNvPr id="37913" name="Line 23"/>
            <p:cNvSpPr>
              <a:spLocks noChangeShapeType="1"/>
            </p:cNvSpPr>
            <p:nvPr/>
          </p:nvSpPr>
          <p:spPr bwMode="auto">
            <a:xfrm flipV="1">
              <a:off x="7888288" y="3543300"/>
              <a:ext cx="0" cy="431800"/>
            </a:xfrm>
            <a:prstGeom prst="line">
              <a:avLst/>
            </a:prstGeom>
            <a:solidFill>
              <a:srgbClr val="4FA735"/>
            </a:solidFill>
            <a:ln w="127000">
              <a:solidFill>
                <a:srgbClr val="4FA735"/>
              </a:solidFill>
              <a:round/>
              <a:headEnd type="none" w="sm" len="sm"/>
              <a:tailEnd type="triangle" w="sm" len="sm"/>
            </a:ln>
          </p:spPr>
          <p:txBody>
            <a:bodyPr/>
            <a:lstStyle/>
            <a:p>
              <a:endParaRPr lang="en-GB" sz="1600"/>
            </a:p>
          </p:txBody>
        </p:sp>
        <p:sp>
          <p:nvSpPr>
            <p:cNvPr id="37914" name="Line 24"/>
            <p:cNvSpPr>
              <a:spLocks noChangeShapeType="1"/>
            </p:cNvSpPr>
            <p:nvPr/>
          </p:nvSpPr>
          <p:spPr bwMode="auto">
            <a:xfrm>
              <a:off x="327025" y="1382713"/>
              <a:ext cx="0" cy="433387"/>
            </a:xfrm>
            <a:prstGeom prst="line">
              <a:avLst/>
            </a:prstGeom>
            <a:noFill/>
            <a:ln w="76200">
              <a:solidFill>
                <a:srgbClr val="FF3300"/>
              </a:solidFill>
              <a:round/>
              <a:headEnd type="none" w="sm" len="sm"/>
              <a:tailEnd type="triangle" w="sm" len="sm"/>
            </a:ln>
          </p:spPr>
          <p:txBody>
            <a:bodyPr/>
            <a:lstStyle/>
            <a:p>
              <a:endParaRPr lang="en-GB" sz="1600"/>
            </a:p>
          </p:txBody>
        </p:sp>
        <p:sp>
          <p:nvSpPr>
            <p:cNvPr id="37915" name="Line 25"/>
            <p:cNvSpPr>
              <a:spLocks noChangeShapeType="1"/>
            </p:cNvSpPr>
            <p:nvPr/>
          </p:nvSpPr>
          <p:spPr bwMode="auto">
            <a:xfrm>
              <a:off x="6953250" y="3182938"/>
              <a:ext cx="0" cy="433387"/>
            </a:xfrm>
            <a:prstGeom prst="line">
              <a:avLst/>
            </a:prstGeom>
            <a:noFill/>
            <a:ln w="76200">
              <a:solidFill>
                <a:srgbClr val="FF3300"/>
              </a:solidFill>
              <a:round/>
              <a:headEnd type="none" w="sm" len="sm"/>
              <a:tailEnd type="triangle" w="sm" len="sm"/>
            </a:ln>
          </p:spPr>
          <p:txBody>
            <a:bodyPr/>
            <a:lstStyle/>
            <a:p>
              <a:endParaRPr lang="en-GB" sz="1600"/>
            </a:p>
          </p:txBody>
        </p:sp>
        <p:sp>
          <p:nvSpPr>
            <p:cNvPr id="37916" name="AutoShape 26"/>
            <p:cNvSpPr>
              <a:spLocks noChangeArrowheads="1"/>
            </p:cNvSpPr>
            <p:nvPr/>
          </p:nvSpPr>
          <p:spPr bwMode="auto">
            <a:xfrm rot="-382841">
              <a:off x="6324600" y="1600200"/>
              <a:ext cx="1143000" cy="304800"/>
            </a:xfrm>
            <a:prstGeom prst="leftArrow">
              <a:avLst>
                <a:gd name="adj1" fmla="val 50000"/>
                <a:gd name="adj2" fmla="val 93750"/>
              </a:avLst>
            </a:prstGeom>
            <a:solidFill>
              <a:srgbClr val="0070C0"/>
            </a:solidFill>
            <a:ln w="28575">
              <a:solidFill>
                <a:srgbClr val="0070C0"/>
              </a:solidFill>
              <a:miter lim="800000"/>
              <a:headEnd/>
              <a:tailEnd/>
            </a:ln>
          </p:spPr>
          <p:txBody>
            <a:bodyPr wrap="none" anchor="ctr"/>
            <a:lstStyle/>
            <a:p>
              <a:endParaRPr lang="en-GB" sz="1600">
                <a:solidFill>
                  <a:srgbClr val="000000"/>
                </a:solidFill>
              </a:endParaRPr>
            </a:p>
          </p:txBody>
        </p:sp>
        <p:sp>
          <p:nvSpPr>
            <p:cNvPr id="37917" name="AutoShape 27"/>
            <p:cNvSpPr>
              <a:spLocks noChangeArrowheads="1"/>
            </p:cNvSpPr>
            <p:nvPr/>
          </p:nvSpPr>
          <p:spPr bwMode="auto">
            <a:xfrm rot="19032896">
              <a:off x="5366132" y="2352102"/>
              <a:ext cx="2362200" cy="304800"/>
            </a:xfrm>
            <a:prstGeom prst="leftArrow">
              <a:avLst>
                <a:gd name="adj1" fmla="val 50000"/>
                <a:gd name="adj2" fmla="val 193750"/>
              </a:avLst>
            </a:prstGeom>
            <a:solidFill>
              <a:srgbClr val="0070C0"/>
            </a:solidFill>
            <a:ln w="28575">
              <a:solidFill>
                <a:srgbClr val="0070C0"/>
              </a:solidFill>
              <a:miter lim="800000"/>
              <a:headEnd/>
              <a:tailEnd/>
            </a:ln>
          </p:spPr>
          <p:txBody>
            <a:bodyPr wrap="none" anchor="ctr"/>
            <a:lstStyle/>
            <a:p>
              <a:endParaRPr lang="en-GB" sz="1600">
                <a:solidFill>
                  <a:srgbClr val="000000"/>
                </a:solidFill>
              </a:endParaRPr>
            </a:p>
          </p:txBody>
        </p:sp>
      </p:grpSp>
      <p:sp>
        <p:nvSpPr>
          <p:cNvPr id="37892" name="Rectangle 30"/>
          <p:cNvSpPr>
            <a:spLocks noChangeArrowheads="1"/>
          </p:cNvSpPr>
          <p:nvPr/>
        </p:nvSpPr>
        <p:spPr bwMode="auto">
          <a:xfrm>
            <a:off x="381000" y="381000"/>
            <a:ext cx="7232650" cy="508000"/>
          </a:xfrm>
          <a:prstGeom prst="rect">
            <a:avLst/>
          </a:prstGeom>
          <a:noFill/>
          <a:ln w="9525">
            <a:noFill/>
            <a:miter lim="800000"/>
            <a:headEnd/>
            <a:tailEnd/>
          </a:ln>
        </p:spPr>
        <p:txBody>
          <a:bodyPr lIns="87104" tIns="43559" rIns="87104" bIns="43559"/>
          <a:lstStyle/>
          <a:p>
            <a:pPr defTabSz="873125"/>
            <a:endParaRPr lang="en-GB" sz="1900" b="1">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dirty="0" smtClean="0"/>
              <a:t>L’impatto dell’</a:t>
            </a:r>
            <a:r>
              <a:rPr lang="it-IT" dirty="0" err="1" smtClean="0"/>
              <a:t>ipogonadismo</a:t>
            </a:r>
            <a:r>
              <a:rPr lang="it-IT" dirty="0" smtClean="0"/>
              <a:t> </a:t>
            </a:r>
            <a:br>
              <a:rPr lang="it-IT" dirty="0" smtClean="0"/>
            </a:br>
            <a:r>
              <a:rPr lang="it-IT" dirty="0" smtClean="0"/>
              <a:t>su pazienti e operatori sanitari</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it-IT" dirty="0" smtClean="0"/>
              <a:t>Impatto sui pazienti</a:t>
            </a:r>
            <a:endParaRPr lang="it-IT" dirty="0"/>
          </a:p>
        </p:txBody>
      </p:sp>
      <p:sp>
        <p:nvSpPr>
          <p:cNvPr id="5" name="Content Placeholder 4"/>
          <p:cNvSpPr>
            <a:spLocks noGrp="1"/>
          </p:cNvSpPr>
          <p:nvPr>
            <p:ph idx="1"/>
          </p:nvPr>
        </p:nvSpPr>
        <p:spPr>
          <a:xfrm>
            <a:off x="598488" y="1428750"/>
            <a:ext cx="8105776" cy="4697413"/>
          </a:xfrm>
        </p:spPr>
        <p:txBody>
          <a:bodyPr>
            <a:noAutofit/>
          </a:bodyPr>
          <a:lstStyle/>
          <a:p>
            <a:pPr>
              <a:buNone/>
            </a:pPr>
            <a:r>
              <a:rPr lang="it-IT" sz="1600" b="1" dirty="0" smtClean="0"/>
              <a:t>	Sintomi </a:t>
            </a:r>
            <a:r>
              <a:rPr lang="it-IT" sz="1600" b="1" dirty="0"/>
              <a:t>del TDS:</a:t>
            </a:r>
          </a:p>
          <a:p>
            <a:pPr>
              <a:buNone/>
            </a:pPr>
            <a:r>
              <a:rPr lang="it-IT" sz="1600" dirty="0" smtClean="0"/>
              <a:t>	-disfunzione  </a:t>
            </a:r>
            <a:r>
              <a:rPr lang="it-IT" sz="1600" dirty="0"/>
              <a:t>sessuale </a:t>
            </a:r>
          </a:p>
          <a:p>
            <a:pPr>
              <a:buNone/>
            </a:pPr>
            <a:r>
              <a:rPr lang="it-IT" sz="1600" dirty="0" smtClean="0"/>
              <a:t>	-alterazione </a:t>
            </a:r>
            <a:r>
              <a:rPr lang="it-IT" sz="1600" dirty="0"/>
              <a:t>cognitiva</a:t>
            </a:r>
          </a:p>
          <a:p>
            <a:pPr>
              <a:buNone/>
            </a:pPr>
            <a:r>
              <a:rPr lang="it-IT" sz="1600" dirty="0" smtClean="0"/>
              <a:t>	-diminuzione </a:t>
            </a:r>
            <a:r>
              <a:rPr lang="it-IT" sz="1600" dirty="0"/>
              <a:t>dell’energia</a:t>
            </a:r>
          </a:p>
          <a:p>
            <a:pPr>
              <a:buNone/>
            </a:pPr>
            <a:r>
              <a:rPr lang="it-IT" sz="1600" dirty="0" smtClean="0"/>
              <a:t>	-depressione</a:t>
            </a:r>
            <a:endParaRPr lang="it-IT" sz="1600" dirty="0"/>
          </a:p>
          <a:p>
            <a:pPr>
              <a:buNone/>
            </a:pPr>
            <a:r>
              <a:rPr lang="it-IT" sz="1600" dirty="0" smtClean="0"/>
              <a:t>	-aumento </a:t>
            </a:r>
            <a:r>
              <a:rPr lang="it-IT" sz="1600" dirty="0"/>
              <a:t>della massa grassa</a:t>
            </a:r>
          </a:p>
          <a:p>
            <a:pPr>
              <a:buNone/>
            </a:pPr>
            <a:r>
              <a:rPr lang="it-IT" sz="1600" dirty="0" smtClean="0"/>
              <a:t>	-perdita </a:t>
            </a:r>
            <a:r>
              <a:rPr lang="it-IT" sz="1600" dirty="0"/>
              <a:t>della massa muscolare e della forza</a:t>
            </a:r>
          </a:p>
          <a:p>
            <a:pPr>
              <a:buNone/>
            </a:pPr>
            <a:r>
              <a:rPr lang="it-IT" sz="1600" dirty="0" smtClean="0"/>
              <a:t>	-ridotta </a:t>
            </a:r>
            <a:r>
              <a:rPr lang="it-IT" sz="1600" dirty="0"/>
              <a:t>densità minerale </a:t>
            </a:r>
            <a:r>
              <a:rPr lang="it-IT" sz="1600" dirty="0" smtClean="0"/>
              <a:t>ossea</a:t>
            </a:r>
          </a:p>
          <a:p>
            <a:pPr>
              <a:buNone/>
            </a:pPr>
            <a:r>
              <a:rPr lang="it-IT" sz="1600" dirty="0"/>
              <a:t>	</a:t>
            </a:r>
            <a:r>
              <a:rPr lang="it-IT" sz="1600" b="1" dirty="0" smtClean="0"/>
              <a:t>Impatto </a:t>
            </a:r>
            <a:r>
              <a:rPr lang="it-IT" sz="1600" b="1" dirty="0"/>
              <a:t>sulle funzioni:</a:t>
            </a:r>
          </a:p>
          <a:p>
            <a:pPr>
              <a:buNone/>
            </a:pPr>
            <a:r>
              <a:rPr lang="it-IT" sz="1600" dirty="0" smtClean="0"/>
              <a:t>	-	fisiche</a:t>
            </a:r>
            <a:endParaRPr lang="it-IT" sz="1600" dirty="0"/>
          </a:p>
          <a:p>
            <a:pPr>
              <a:buNone/>
            </a:pPr>
            <a:r>
              <a:rPr lang="it-IT" sz="1600" dirty="0" smtClean="0"/>
              <a:t>	-sociali</a:t>
            </a:r>
            <a:endParaRPr lang="it-IT" sz="1600" dirty="0"/>
          </a:p>
          <a:p>
            <a:pPr>
              <a:buNone/>
            </a:pPr>
            <a:r>
              <a:rPr lang="it-IT" sz="1600" dirty="0" smtClean="0"/>
              <a:t>	-emotive </a:t>
            </a:r>
            <a:endParaRPr lang="it-IT" sz="1600" dirty="0"/>
          </a:p>
          <a:p>
            <a:pPr>
              <a:buNone/>
            </a:pPr>
            <a:r>
              <a:rPr lang="it-IT" sz="1600" dirty="0" smtClean="0"/>
              <a:t>	-cognitive</a:t>
            </a:r>
            <a:endParaRPr lang="it-IT" sz="1600" dirty="0"/>
          </a:p>
          <a:p>
            <a:pPr>
              <a:buNone/>
            </a:pPr>
            <a:r>
              <a:rPr lang="it-IT" sz="1600" dirty="0" smtClean="0"/>
              <a:t>	-sessuali</a:t>
            </a:r>
            <a:endParaRPr lang="it-IT" sz="1600" dirty="0"/>
          </a:p>
          <a:p>
            <a:pPr>
              <a:buNone/>
            </a:pPr>
            <a:r>
              <a:rPr lang="it-IT" sz="1600" b="1" dirty="0" smtClean="0"/>
              <a:t>	Ridotta </a:t>
            </a:r>
            <a:r>
              <a:rPr lang="it-IT" sz="1600" b="1" dirty="0"/>
              <a:t>qualità </a:t>
            </a:r>
            <a:r>
              <a:rPr lang="it-IT" sz="1600" b="1" dirty="0" smtClean="0"/>
              <a:t>di </a:t>
            </a:r>
            <a:r>
              <a:rPr lang="it-IT" sz="1600" b="1" dirty="0"/>
              <a:t>vita</a:t>
            </a:r>
            <a:endParaRPr lang="en-GB" sz="1600" b="1" dirty="0"/>
          </a:p>
        </p:txBody>
      </p:sp>
      <p:sp>
        <p:nvSpPr>
          <p:cNvPr id="39940" name="TextBox 3"/>
          <p:cNvSpPr txBox="1">
            <a:spLocks noChangeArrowheads="1"/>
          </p:cNvSpPr>
          <p:nvPr/>
        </p:nvSpPr>
        <p:spPr bwMode="auto">
          <a:xfrm>
            <a:off x="714375" y="1428750"/>
            <a:ext cx="6143625" cy="923925"/>
          </a:xfrm>
          <a:prstGeom prst="rect">
            <a:avLst/>
          </a:prstGeom>
          <a:noFill/>
          <a:ln w="9525">
            <a:noFill/>
            <a:miter lim="800000"/>
            <a:headEnd/>
            <a:tailEnd/>
          </a:ln>
        </p:spPr>
        <p:txBody>
          <a:bodyPr>
            <a:spAutoFit/>
          </a:bodyPr>
          <a:lstStyle/>
          <a:p>
            <a:endParaRPr lang="en-GB">
              <a:latin typeface="Calibri" pitchFamily="34" charset="0"/>
            </a:endParaRPr>
          </a:p>
          <a:p>
            <a:pPr>
              <a:buFont typeface="Arial" pitchFamily="34" charset="0"/>
              <a:buChar char="•"/>
            </a:pPr>
            <a:endParaRPr lang="en-GB">
              <a:latin typeface="Calibri" pitchFamily="34" charset="0"/>
            </a:endParaRPr>
          </a:p>
          <a:p>
            <a:endParaRPr lang="en-GB">
              <a:latin typeface="Calibri" pitchFamily="34" charset="0"/>
            </a:endParaRPr>
          </a:p>
        </p:txBody>
      </p:sp>
      <p:sp>
        <p:nvSpPr>
          <p:cNvPr id="39941" name="Text Box 624"/>
          <p:cNvSpPr txBox="1">
            <a:spLocks noChangeArrowheads="1"/>
          </p:cNvSpPr>
          <p:nvPr/>
        </p:nvSpPr>
        <p:spPr bwMode="auto">
          <a:xfrm>
            <a:off x="112713" y="6375400"/>
            <a:ext cx="3063659" cy="261610"/>
          </a:xfrm>
          <a:prstGeom prst="rect">
            <a:avLst/>
          </a:prstGeom>
          <a:noFill/>
          <a:ln w="9525">
            <a:noFill/>
            <a:miter lim="800000"/>
            <a:headEnd/>
            <a:tailEnd/>
          </a:ln>
        </p:spPr>
        <p:txBody>
          <a:bodyPr wrap="none">
            <a:spAutoFit/>
          </a:bodyPr>
          <a:lstStyle/>
          <a:p>
            <a:r>
              <a:rPr lang="nb-NO" sz="1100" dirty="0">
                <a:latin typeface="Frutiger 55 Roman"/>
              </a:rPr>
              <a:t>Maggi M, </a:t>
            </a:r>
            <a:r>
              <a:rPr lang="nb-NO" sz="1100" i="1" dirty="0">
                <a:latin typeface="Frutiger 55 Roman"/>
              </a:rPr>
              <a:t>et al</a:t>
            </a:r>
            <a:r>
              <a:rPr lang="nb-NO" sz="1100" dirty="0">
                <a:latin typeface="Frutiger 55 Roman"/>
              </a:rPr>
              <a:t>. </a:t>
            </a:r>
            <a:r>
              <a:rPr lang="nb-NO" sz="1100" i="1" dirty="0">
                <a:latin typeface="Frutiger 55 Roman"/>
              </a:rPr>
              <a:t>J Sex </a:t>
            </a:r>
            <a:r>
              <a:rPr lang="nb-NO" sz="1100" i="1" dirty="0" smtClean="0">
                <a:latin typeface="Frutiger 55 Roman"/>
              </a:rPr>
              <a:t>Med</a:t>
            </a:r>
            <a:r>
              <a:rPr lang="nb-NO" sz="1100" dirty="0" smtClean="0">
                <a:latin typeface="Frutiger 55 Roman"/>
              </a:rPr>
              <a:t> 2007;4:1056–1069.</a:t>
            </a:r>
            <a:endParaRPr lang="nb-NO" sz="1100" dirty="0">
              <a:latin typeface="Frutiger 55 Roman"/>
            </a:endParaRPr>
          </a:p>
        </p:txBody>
      </p:sp>
      <p:pic>
        <p:nvPicPr>
          <p:cNvPr id="20481" name="Picture 1"/>
          <p:cNvPicPr>
            <a:picLocks noChangeAspect="1" noChangeArrowheads="1"/>
          </p:cNvPicPr>
          <p:nvPr/>
        </p:nvPicPr>
        <p:blipFill>
          <a:blip r:embed="rId3"/>
          <a:srcRect/>
          <a:stretch>
            <a:fillRect/>
          </a:stretch>
        </p:blipFill>
        <p:spPr bwMode="auto">
          <a:xfrm>
            <a:off x="5049405" y="1647825"/>
            <a:ext cx="3654859" cy="365485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it-IT" dirty="0" smtClean="0"/>
              <a:t>L’</a:t>
            </a:r>
            <a:r>
              <a:rPr lang="it-IT" dirty="0" err="1" smtClean="0"/>
              <a:t>ipogonadismo</a:t>
            </a:r>
            <a:r>
              <a:rPr lang="it-IT" dirty="0" smtClean="0"/>
              <a:t> aumenta il rischio di morbilità e mortalità</a:t>
            </a:r>
            <a:endParaRPr lang="it-IT" dirty="0"/>
          </a:p>
        </p:txBody>
      </p:sp>
      <p:sp>
        <p:nvSpPr>
          <p:cNvPr id="6" name="Content Placeholder 5"/>
          <p:cNvSpPr>
            <a:spLocks noGrp="1"/>
          </p:cNvSpPr>
          <p:nvPr>
            <p:ph idx="1"/>
          </p:nvPr>
        </p:nvSpPr>
        <p:spPr>
          <a:xfrm>
            <a:off x="583498" y="1781175"/>
            <a:ext cx="8105776" cy="4344988"/>
          </a:xfrm>
        </p:spPr>
        <p:txBody>
          <a:bodyPr>
            <a:normAutofit fontScale="77500" lnSpcReduction="20000"/>
          </a:bodyPr>
          <a:lstStyle/>
          <a:p>
            <a:pPr algn="just">
              <a:buNone/>
            </a:pPr>
            <a:r>
              <a:rPr lang="it-IT" sz="2100" b="1" dirty="0" smtClean="0"/>
              <a:t>	Bassi </a:t>
            </a:r>
            <a:r>
              <a:rPr lang="it-IT" sz="2100" b="1" dirty="0"/>
              <a:t>livelli di ormone androgeno negli </a:t>
            </a:r>
            <a:endParaRPr lang="it-IT" sz="2100" b="1" dirty="0" smtClean="0"/>
          </a:p>
          <a:p>
            <a:pPr algn="just">
              <a:buNone/>
            </a:pPr>
            <a:r>
              <a:rPr lang="it-IT" sz="2100" b="1" dirty="0"/>
              <a:t>	</a:t>
            </a:r>
            <a:r>
              <a:rPr lang="it-IT" sz="2100" b="1" dirty="0" smtClean="0"/>
              <a:t>uomini</a:t>
            </a:r>
            <a:r>
              <a:rPr lang="it-IT" b="1" dirty="0" smtClean="0"/>
              <a:t> </a:t>
            </a:r>
            <a:r>
              <a:rPr lang="it-IT" sz="2100" b="1" dirty="0"/>
              <a:t>sono connessi a:</a:t>
            </a:r>
          </a:p>
          <a:p>
            <a:pPr lvl="1" algn="just">
              <a:buNone/>
            </a:pPr>
            <a:r>
              <a:rPr lang="it-IT" dirty="0" smtClean="0"/>
              <a:t>-depressione </a:t>
            </a:r>
          </a:p>
          <a:p>
            <a:pPr algn="just">
              <a:buNone/>
            </a:pPr>
            <a:r>
              <a:rPr lang="it-IT" dirty="0" smtClean="0"/>
              <a:t>		-osteoporosi</a:t>
            </a:r>
            <a:endParaRPr lang="it-IT" dirty="0"/>
          </a:p>
          <a:p>
            <a:pPr algn="just">
              <a:buNone/>
            </a:pPr>
            <a:r>
              <a:rPr lang="it-IT" dirty="0" smtClean="0"/>
              <a:t>		-malattia </a:t>
            </a:r>
            <a:r>
              <a:rPr lang="it-IT" dirty="0"/>
              <a:t>cardiovascolare</a:t>
            </a:r>
          </a:p>
          <a:p>
            <a:pPr algn="just">
              <a:buNone/>
            </a:pPr>
            <a:r>
              <a:rPr lang="it-IT" dirty="0" smtClean="0"/>
              <a:t>		-sindrome </a:t>
            </a:r>
            <a:r>
              <a:rPr lang="it-IT" dirty="0"/>
              <a:t>metabolica/diabete di tipo 2</a:t>
            </a:r>
          </a:p>
          <a:p>
            <a:pPr lvl="1" algn="just"/>
            <a:endParaRPr lang="en-GB" dirty="0" smtClean="0"/>
          </a:p>
          <a:p>
            <a:pPr algn="just">
              <a:buNone/>
            </a:pPr>
            <a:r>
              <a:rPr lang="it-IT" sz="2100" b="1" dirty="0" smtClean="0"/>
              <a:t>	Aspettativa </a:t>
            </a:r>
            <a:r>
              <a:rPr lang="it-IT" sz="2100" b="1" dirty="0"/>
              <a:t>di vita </a:t>
            </a:r>
            <a:r>
              <a:rPr lang="it-IT" sz="2100" b="1" dirty="0" smtClean="0"/>
              <a:t>ridotta</a:t>
            </a:r>
          </a:p>
          <a:p>
            <a:pPr algn="just">
              <a:buNone/>
            </a:pPr>
            <a:r>
              <a:rPr lang="en-GB" dirty="0"/>
              <a:t>	</a:t>
            </a:r>
            <a:r>
              <a:rPr lang="en-GB" dirty="0" smtClean="0"/>
              <a:t>-</a:t>
            </a:r>
            <a:r>
              <a:rPr lang="it-IT" dirty="0" smtClean="0"/>
              <a:t>Uno </a:t>
            </a:r>
            <a:r>
              <a:rPr lang="it-IT" dirty="0"/>
              <a:t>studio americano condotto su uomini di età superiore a 40 anni ha messo in evidenza che gli uomini  con livelli di testosterone normali presentavano un tasso di mortalità del 20% rispetto </a:t>
            </a:r>
            <a:r>
              <a:rPr lang="it-IT" dirty="0" smtClean="0"/>
              <a:t>al </a:t>
            </a:r>
            <a:r>
              <a:rPr lang="it-IT" dirty="0"/>
              <a:t>35%  riscontrato negli uomini con un basso livello di testosterone </a:t>
            </a:r>
            <a:r>
              <a:rPr lang="it-IT" dirty="0" smtClean="0"/>
              <a:t>(&gt;250 </a:t>
            </a:r>
            <a:r>
              <a:rPr lang="it-IT" dirty="0"/>
              <a:t>ng/</a:t>
            </a:r>
            <a:r>
              <a:rPr lang="it-IT" dirty="0" err="1"/>
              <a:t>dL</a:t>
            </a:r>
            <a:r>
              <a:rPr lang="it-IT" dirty="0"/>
              <a:t> [&gt;8.7nmol/L] </a:t>
            </a:r>
            <a:r>
              <a:rPr lang="it-IT" dirty="0" smtClean="0"/>
              <a:t>); follow-up </a:t>
            </a:r>
            <a:r>
              <a:rPr lang="it-IT" dirty="0"/>
              <a:t>4 anni e 3 </a:t>
            </a:r>
            <a:r>
              <a:rPr lang="it-IT" dirty="0" smtClean="0"/>
              <a:t>mesi </a:t>
            </a:r>
            <a:endParaRPr lang="it-IT" dirty="0"/>
          </a:p>
          <a:p>
            <a:pPr algn="just">
              <a:buNone/>
            </a:pPr>
            <a:r>
              <a:rPr lang="it-IT" dirty="0" smtClean="0"/>
              <a:t>	</a:t>
            </a:r>
            <a:r>
              <a:rPr lang="it-IT" sz="2300" dirty="0" smtClean="0"/>
              <a:t>-Livelli </a:t>
            </a:r>
            <a:r>
              <a:rPr lang="it-IT" sz="2300" dirty="0"/>
              <a:t>bassi di </a:t>
            </a:r>
            <a:r>
              <a:rPr lang="it-IT" sz="2300" dirty="0" smtClean="0"/>
              <a:t>testosterone aumentano </a:t>
            </a:r>
            <a:r>
              <a:rPr lang="it-IT" sz="2300" dirty="0"/>
              <a:t>il rischio di mortalità dell’88%</a:t>
            </a:r>
          </a:p>
          <a:p>
            <a:pPr algn="just">
              <a:buNone/>
            </a:pPr>
            <a:r>
              <a:rPr lang="it-IT" sz="2300" dirty="0" smtClean="0"/>
              <a:t>	-Livelli </a:t>
            </a:r>
            <a:r>
              <a:rPr lang="it-IT" sz="2300" dirty="0"/>
              <a:t>bassi di testosterone sono associati a morte per tutte le cause e per eventi </a:t>
            </a:r>
            <a:r>
              <a:rPr lang="it-IT" sz="2300" dirty="0" smtClean="0"/>
              <a:t>cardiovascolari (</a:t>
            </a:r>
            <a:r>
              <a:rPr lang="it-IT" sz="2300" dirty="0" err="1" smtClean="0"/>
              <a:t>CV</a:t>
            </a:r>
            <a:r>
              <a:rPr lang="it-IT" sz="2300" dirty="0"/>
              <a:t>) </a:t>
            </a:r>
          </a:p>
          <a:p>
            <a:pPr algn="just"/>
            <a:endParaRPr lang="en-GB" dirty="0"/>
          </a:p>
        </p:txBody>
      </p:sp>
      <p:sp>
        <p:nvSpPr>
          <p:cNvPr id="40964" name="Text Box 624"/>
          <p:cNvSpPr txBox="1">
            <a:spLocks noChangeArrowheads="1"/>
          </p:cNvSpPr>
          <p:nvPr/>
        </p:nvSpPr>
        <p:spPr bwMode="auto">
          <a:xfrm>
            <a:off x="101424" y="6364111"/>
            <a:ext cx="8602840" cy="430887"/>
          </a:xfrm>
          <a:prstGeom prst="rect">
            <a:avLst/>
          </a:prstGeom>
          <a:noFill/>
          <a:ln w="9525">
            <a:noFill/>
            <a:miter lim="800000"/>
            <a:headEnd/>
            <a:tailEnd/>
          </a:ln>
        </p:spPr>
        <p:txBody>
          <a:bodyPr wrap="square">
            <a:spAutoFit/>
          </a:bodyPr>
          <a:lstStyle/>
          <a:p>
            <a:r>
              <a:rPr lang="nb-NO" sz="1100" dirty="0">
                <a:latin typeface="Frutiger 55 Roman"/>
              </a:rPr>
              <a:t>Maggi </a:t>
            </a:r>
            <a:r>
              <a:rPr lang="nb-NO" sz="1100" dirty="0" smtClean="0">
                <a:latin typeface="Frutiger 55 Roman"/>
              </a:rPr>
              <a:t>M </a:t>
            </a:r>
            <a:r>
              <a:rPr lang="nb-NO" sz="1100" i="1" dirty="0">
                <a:latin typeface="Frutiger 55 Roman"/>
              </a:rPr>
              <a:t>et al. J Sex Med </a:t>
            </a:r>
            <a:r>
              <a:rPr lang="nb-NO" sz="1100" dirty="0" smtClean="0">
                <a:latin typeface="Frutiger 55 Roman"/>
              </a:rPr>
              <a:t>2007;4:1056–1069</a:t>
            </a:r>
            <a:r>
              <a:rPr lang="nb-NO" sz="1100" dirty="0">
                <a:latin typeface="Frutiger 55 Roman"/>
              </a:rPr>
              <a:t>; Carruthers M. </a:t>
            </a:r>
            <a:r>
              <a:rPr lang="nb-NO" sz="1100" i="1" dirty="0">
                <a:latin typeface="Frutiger 55 Roman"/>
              </a:rPr>
              <a:t>Aging </a:t>
            </a:r>
            <a:r>
              <a:rPr lang="nb-NO" sz="1100" i="1" dirty="0" smtClean="0">
                <a:latin typeface="Frutiger 55 Roman"/>
              </a:rPr>
              <a:t>Male</a:t>
            </a:r>
            <a:r>
              <a:rPr lang="nb-NO" sz="1100" dirty="0" smtClean="0">
                <a:latin typeface="Frutiger 55 Roman"/>
              </a:rPr>
              <a:t> 2009;12:21–28; Shores </a:t>
            </a:r>
            <a:r>
              <a:rPr lang="nb-NO" sz="1100" dirty="0">
                <a:latin typeface="Frutiger 55 Roman"/>
              </a:rPr>
              <a:t>MM </a:t>
            </a:r>
            <a:r>
              <a:rPr lang="nb-NO" sz="1100" i="1" dirty="0">
                <a:latin typeface="Frutiger 55 Roman"/>
              </a:rPr>
              <a:t>et al. Arch Intern </a:t>
            </a:r>
            <a:r>
              <a:rPr lang="nb-NO" sz="1100" i="1" dirty="0" smtClean="0">
                <a:latin typeface="Frutiger 55 Roman"/>
              </a:rPr>
              <a:t>Med</a:t>
            </a:r>
            <a:r>
              <a:rPr lang="nb-NO" sz="1100" dirty="0" smtClean="0">
                <a:latin typeface="Frutiger 55 Roman"/>
              </a:rPr>
              <a:t> 2006;166:1660–1665; Araujo AB </a:t>
            </a:r>
            <a:r>
              <a:rPr lang="nb-NO" sz="1100" i="1" dirty="0" smtClean="0">
                <a:latin typeface="Frutiger 55 Roman"/>
              </a:rPr>
              <a:t>et al. J Cli Endocrinol Metab</a:t>
            </a:r>
            <a:r>
              <a:rPr lang="nb-NO" sz="1100" dirty="0" smtClean="0">
                <a:latin typeface="Frutiger 55 Roman"/>
              </a:rPr>
              <a:t> 2011 [epub ahead of print].</a:t>
            </a:r>
            <a:endParaRPr lang="nb-NO" sz="1100" dirty="0">
              <a:latin typeface="Frutiger 55 Roman"/>
            </a:endParaRPr>
          </a:p>
        </p:txBody>
      </p:sp>
      <p:pic>
        <p:nvPicPr>
          <p:cNvPr id="18433" name="Picture 1"/>
          <p:cNvPicPr>
            <a:picLocks noChangeAspect="1" noChangeArrowheads="1"/>
          </p:cNvPicPr>
          <p:nvPr/>
        </p:nvPicPr>
        <p:blipFill>
          <a:blip r:embed="rId3"/>
          <a:srcRect/>
          <a:stretch>
            <a:fillRect/>
          </a:stretch>
        </p:blipFill>
        <p:spPr bwMode="auto">
          <a:xfrm>
            <a:off x="5827776" y="1213079"/>
            <a:ext cx="2596896" cy="259689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98489" y="944001"/>
            <a:ext cx="7361236" cy="483952"/>
          </a:xfrm>
        </p:spPr>
        <p:txBody>
          <a:bodyPr/>
          <a:lstStyle/>
          <a:p>
            <a:r>
              <a:rPr lang="it-IT" sz="2400" dirty="0" err="1" smtClean="0"/>
              <a:t>Ipogonadismo</a:t>
            </a:r>
            <a:r>
              <a:rPr lang="it-IT" sz="2400" dirty="0" smtClean="0"/>
              <a:t> (TDS) e qualità della vita (</a:t>
            </a:r>
            <a:r>
              <a:rPr lang="it-IT" sz="2400" dirty="0" err="1" smtClean="0"/>
              <a:t>Qol</a:t>
            </a:r>
            <a:r>
              <a:rPr lang="it-IT" sz="2400" dirty="0" smtClean="0"/>
              <a:t>)</a:t>
            </a:r>
            <a:endParaRPr lang="en-GB" sz="2400" dirty="0" smtClean="0"/>
          </a:p>
        </p:txBody>
      </p:sp>
      <p:sp>
        <p:nvSpPr>
          <p:cNvPr id="3" name="Content Placeholder 2"/>
          <p:cNvSpPr>
            <a:spLocks noGrp="1"/>
          </p:cNvSpPr>
          <p:nvPr>
            <p:ph idx="1"/>
          </p:nvPr>
        </p:nvSpPr>
        <p:spPr>
          <a:xfrm>
            <a:off x="598489" y="1614393"/>
            <a:ext cx="8105776" cy="4749718"/>
          </a:xfrm>
        </p:spPr>
        <p:txBody>
          <a:bodyPr>
            <a:normAutofit fontScale="85000" lnSpcReduction="10000"/>
          </a:bodyPr>
          <a:lstStyle/>
          <a:p>
            <a:pPr algn="just"/>
            <a:r>
              <a:rPr lang="it-IT" dirty="0" smtClean="0"/>
              <a:t>      Pochi </a:t>
            </a:r>
            <a:r>
              <a:rPr lang="it-IT" dirty="0"/>
              <a:t>studi </a:t>
            </a:r>
            <a:r>
              <a:rPr lang="it-IT" dirty="0" smtClean="0"/>
              <a:t>specifici su </a:t>
            </a:r>
            <a:r>
              <a:rPr lang="it-IT" dirty="0"/>
              <a:t>qualità </a:t>
            </a:r>
            <a:r>
              <a:rPr lang="it-IT" dirty="0" smtClean="0"/>
              <a:t>di </a:t>
            </a:r>
            <a:r>
              <a:rPr lang="it-IT" dirty="0"/>
              <a:t>vita </a:t>
            </a:r>
            <a:r>
              <a:rPr lang="it-IT" dirty="0" smtClean="0"/>
              <a:t>e ipogonadismo</a:t>
            </a:r>
            <a:endParaRPr lang="it-IT" dirty="0"/>
          </a:p>
          <a:p>
            <a:pPr marL="457200" lvl="1" indent="0" algn="just">
              <a:buNone/>
            </a:pPr>
            <a:r>
              <a:rPr lang="it-IT" sz="1900" dirty="0" smtClean="0"/>
              <a:t>Uno </a:t>
            </a:r>
            <a:r>
              <a:rPr lang="it-IT" sz="1900" dirty="0"/>
              <a:t>studio ha confrontato 24 uomini di età superiore a 50 anni affetti da iperplasia prostatica benigna </a:t>
            </a:r>
            <a:r>
              <a:rPr lang="it-IT" sz="1900" dirty="0" smtClean="0"/>
              <a:t>con livello </a:t>
            </a:r>
            <a:r>
              <a:rPr lang="it-IT" sz="1900" dirty="0"/>
              <a:t>di testosterone libero </a:t>
            </a:r>
            <a:r>
              <a:rPr lang="it-IT" sz="1900" dirty="0" smtClean="0"/>
              <a:t>&lt;200 </a:t>
            </a:r>
            <a:r>
              <a:rPr lang="it-IT" sz="1900" dirty="0" err="1"/>
              <a:t>pmol</a:t>
            </a:r>
            <a:r>
              <a:rPr lang="it-IT" sz="1900" dirty="0"/>
              <a:t>/L </a:t>
            </a:r>
            <a:r>
              <a:rPr lang="it-IT" sz="1900" dirty="0" smtClean="0"/>
              <a:t>verso </a:t>
            </a:r>
            <a:r>
              <a:rPr lang="it-IT" sz="1900" dirty="0"/>
              <a:t>un gruppo di controllo costituito da 24 uomini di pari età </a:t>
            </a:r>
          </a:p>
          <a:p>
            <a:pPr marL="0" lvl="0" indent="0" algn="just">
              <a:buNone/>
            </a:pPr>
            <a:r>
              <a:rPr lang="it-IT" sz="1900" dirty="0" smtClean="0"/>
              <a:t>       Qualità </a:t>
            </a:r>
            <a:r>
              <a:rPr lang="it-IT" sz="1900" dirty="0"/>
              <a:t>della vita connessa allo stato di salute valutata utilizzando il </a:t>
            </a:r>
            <a:r>
              <a:rPr lang="it-IT" sz="1900" dirty="0" smtClean="0"/>
              <a:t>    </a:t>
            </a:r>
            <a:r>
              <a:rPr lang="it-IT" sz="1900" dirty="0" smtClean="0"/>
              <a:t>	questionario SF12 e le scale del benessere psicologico del questionario SF36</a:t>
            </a:r>
          </a:p>
          <a:p>
            <a:pPr marL="0" lvl="0" indent="0" algn="just">
              <a:buNone/>
            </a:pPr>
            <a:endParaRPr lang="it-IT" sz="1900" dirty="0"/>
          </a:p>
          <a:p>
            <a:pPr marL="0" lvl="0" indent="0" algn="ctr">
              <a:buNone/>
            </a:pPr>
            <a:r>
              <a:rPr lang="it-IT" sz="1800" b="1" dirty="0"/>
              <a:t>I punteggi di vitalità e i punteggi dei sintomi fisici erano significativamente peggiori nei soggetti con TD  (p &lt;0,05)</a:t>
            </a:r>
          </a:p>
          <a:p>
            <a:pPr marL="0" lvl="0" indent="0" algn="ctr">
              <a:buNone/>
            </a:pPr>
            <a:r>
              <a:rPr lang="it-IT" sz="1800" dirty="0" smtClean="0"/>
              <a:t>Non è stata rilevata alcuna differenza nell’indice della salute mentale</a:t>
            </a:r>
          </a:p>
          <a:p>
            <a:pPr marL="457200" lvl="1" indent="0" algn="just">
              <a:buNone/>
            </a:pPr>
            <a:endParaRPr lang="it-IT" sz="1800" dirty="0" smtClean="0"/>
          </a:p>
          <a:p>
            <a:pPr lvl="1" algn="just">
              <a:buFont typeface="Arial" pitchFamily="34" charset="0"/>
              <a:buChar char="•"/>
            </a:pPr>
            <a:r>
              <a:rPr lang="it-IT" dirty="0" smtClean="0"/>
              <a:t>Lo </a:t>
            </a:r>
            <a:r>
              <a:rPr lang="it-IT" dirty="0"/>
              <a:t>Studio Europeo dell’Invecchiamento Maschile </a:t>
            </a:r>
            <a:r>
              <a:rPr lang="it-IT" dirty="0" smtClean="0"/>
              <a:t>(EMAS) è </a:t>
            </a:r>
            <a:r>
              <a:rPr lang="it-IT" dirty="0"/>
              <a:t>uno studio prospettico che valuta l’invecchiamento in 3369 uomini europei.</a:t>
            </a:r>
            <a:endParaRPr lang="it-IT" sz="2000" dirty="0"/>
          </a:p>
          <a:p>
            <a:pPr lvl="0" algn="just"/>
            <a:r>
              <a:rPr lang="it-IT" sz="1900" dirty="0"/>
              <a:t>È  stato dimostrato che la disfunzione erettile è un  fattore predittivo indipendente di </a:t>
            </a:r>
            <a:r>
              <a:rPr lang="it-IT" sz="1900" dirty="0" smtClean="0"/>
              <a:t>bassa </a:t>
            </a:r>
            <a:r>
              <a:rPr lang="it-IT" sz="1900" dirty="0"/>
              <a:t>qualità </a:t>
            </a:r>
            <a:r>
              <a:rPr lang="it-IT" sz="1900" dirty="0" smtClean="0"/>
              <a:t>di </a:t>
            </a:r>
            <a:r>
              <a:rPr lang="it-IT" sz="1900" dirty="0"/>
              <a:t>vita.</a:t>
            </a:r>
          </a:p>
          <a:p>
            <a:pPr lvl="0" algn="just"/>
            <a:r>
              <a:rPr lang="it-IT" sz="1900" dirty="0"/>
              <a:t>La depressione è stata significativamente associata </a:t>
            </a:r>
            <a:r>
              <a:rPr lang="it-IT" sz="1900" dirty="0" smtClean="0"/>
              <a:t>in </a:t>
            </a:r>
            <a:r>
              <a:rPr lang="it-IT" sz="1900" dirty="0"/>
              <a:t>tutti gli studi </a:t>
            </a:r>
            <a:r>
              <a:rPr lang="it-IT" sz="1900" dirty="0" smtClean="0"/>
              <a:t>ai </a:t>
            </a:r>
            <a:r>
              <a:rPr lang="it-IT" sz="1900" dirty="0"/>
              <a:t>parametri della funzione sessuale.</a:t>
            </a:r>
            <a:r>
              <a:rPr lang="it-IT" sz="1900" dirty="0">
                <a:solidFill>
                  <a:srgbClr val="FF0000"/>
                </a:solidFill>
              </a:rPr>
              <a:t> </a:t>
            </a:r>
          </a:p>
        </p:txBody>
      </p:sp>
      <p:sp>
        <p:nvSpPr>
          <p:cNvPr id="41989" name="Text Box 624"/>
          <p:cNvSpPr txBox="1">
            <a:spLocks noChangeArrowheads="1"/>
          </p:cNvSpPr>
          <p:nvPr/>
        </p:nvSpPr>
        <p:spPr bwMode="auto">
          <a:xfrm>
            <a:off x="101424" y="6364111"/>
            <a:ext cx="5913798" cy="261610"/>
          </a:xfrm>
          <a:prstGeom prst="rect">
            <a:avLst/>
          </a:prstGeom>
          <a:noFill/>
          <a:ln w="9525">
            <a:noFill/>
            <a:miter lim="800000"/>
            <a:headEnd/>
            <a:tailEnd/>
          </a:ln>
        </p:spPr>
        <p:txBody>
          <a:bodyPr wrap="none">
            <a:spAutoFit/>
          </a:bodyPr>
          <a:lstStyle/>
          <a:p>
            <a:r>
              <a:rPr lang="nb-NO" sz="1100" dirty="0">
                <a:latin typeface="Frutiger 55 Roman"/>
              </a:rPr>
              <a:t>Finas D </a:t>
            </a:r>
            <a:r>
              <a:rPr lang="nb-NO" sz="1100" i="1" dirty="0">
                <a:latin typeface="Frutiger 55 Roman"/>
              </a:rPr>
              <a:t>et al. </a:t>
            </a:r>
            <a:r>
              <a:rPr lang="nb-NO" sz="1100" i="1" dirty="0" smtClean="0">
                <a:latin typeface="Frutiger 55 Roman"/>
              </a:rPr>
              <a:t>Andrologia</a:t>
            </a:r>
            <a:r>
              <a:rPr lang="nb-NO" sz="1100" dirty="0" smtClean="0">
                <a:latin typeface="Frutiger 55 Roman"/>
              </a:rPr>
              <a:t> </a:t>
            </a:r>
            <a:r>
              <a:rPr lang="nb-NO" sz="1100" dirty="0">
                <a:latin typeface="Frutiger 55 Roman"/>
              </a:rPr>
              <a:t>2006;38(2):</a:t>
            </a:r>
            <a:r>
              <a:rPr lang="nb-NO" sz="1100" dirty="0" smtClean="0">
                <a:latin typeface="Frutiger 55 Roman"/>
              </a:rPr>
              <a:t>48–53; Corona G </a:t>
            </a:r>
            <a:r>
              <a:rPr lang="nb-NO" sz="1100" i="1" dirty="0" smtClean="0">
                <a:latin typeface="Frutiger 55 Roman"/>
              </a:rPr>
              <a:t>et al. J Sex Med</a:t>
            </a:r>
            <a:r>
              <a:rPr lang="nb-NO" sz="1100" dirty="0" smtClean="0">
                <a:latin typeface="Frutiger 55 Roman"/>
              </a:rPr>
              <a:t> 2010;7:1362–1380.</a:t>
            </a:r>
            <a:endParaRPr lang="nb-NO" sz="1100" dirty="0">
              <a:latin typeface="Frutiger 55 Roman"/>
            </a:endParaRPr>
          </a:p>
        </p:txBody>
      </p:sp>
      <p:sp>
        <p:nvSpPr>
          <p:cNvPr id="1638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BHP: iperplasia prostatica benigna</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it-IT" dirty="0" smtClean="0"/>
              <a:t>L’</a:t>
            </a:r>
            <a:r>
              <a:rPr lang="it-IT" dirty="0" err="1" smtClean="0"/>
              <a:t>ipogonadismo</a:t>
            </a:r>
            <a:r>
              <a:rPr lang="it-IT" dirty="0" smtClean="0"/>
              <a:t> è associato ad un aumentato rischio di depressione (1)</a:t>
            </a:r>
            <a:endParaRPr lang="it-IT" dirty="0"/>
          </a:p>
        </p:txBody>
      </p:sp>
      <p:sp>
        <p:nvSpPr>
          <p:cNvPr id="7" name="Content Placeholder 6"/>
          <p:cNvSpPr>
            <a:spLocks noGrp="1"/>
          </p:cNvSpPr>
          <p:nvPr>
            <p:ph idx="1"/>
          </p:nvPr>
        </p:nvSpPr>
        <p:spPr>
          <a:xfrm>
            <a:off x="598488" y="1781175"/>
            <a:ext cx="7829416" cy="1919968"/>
          </a:xfrm>
        </p:spPr>
        <p:txBody>
          <a:bodyPr>
            <a:normAutofit fontScale="92500" lnSpcReduction="10000"/>
          </a:bodyPr>
          <a:lstStyle/>
          <a:p>
            <a:r>
              <a:rPr lang="it-IT" dirty="0"/>
              <a:t>Studio di coorte retrospettivo </a:t>
            </a:r>
            <a:r>
              <a:rPr lang="it-IT" dirty="0" smtClean="0"/>
              <a:t>(livello </a:t>
            </a:r>
            <a:r>
              <a:rPr lang="it-IT" dirty="0"/>
              <a:t>di evidenza 2b)</a:t>
            </a:r>
          </a:p>
          <a:p>
            <a:r>
              <a:rPr lang="it-IT" dirty="0" err="1"/>
              <a:t>Ipogonadismo</a:t>
            </a:r>
            <a:r>
              <a:rPr lang="it-IT" dirty="0"/>
              <a:t> definito come testosterone totale &lt;200ng/</a:t>
            </a:r>
            <a:r>
              <a:rPr lang="it-IT" dirty="0" err="1"/>
              <a:t>dL</a:t>
            </a:r>
            <a:endParaRPr lang="it-IT" dirty="0"/>
          </a:p>
          <a:p>
            <a:r>
              <a:rPr lang="it-IT" dirty="0"/>
              <a:t>Età media di 62 anni e 6 mesi </a:t>
            </a:r>
          </a:p>
          <a:p>
            <a:r>
              <a:rPr lang="it-IT" dirty="0"/>
              <a:t>Rischio relativo di depressione per gli uomini con un ipogonadismo  pari a: 3,079</a:t>
            </a:r>
            <a:r>
              <a:rPr lang="it-IT" dirty="0" smtClean="0"/>
              <a:t>.</a:t>
            </a:r>
          </a:p>
          <a:p>
            <a:endParaRPr lang="it-IT" dirty="0"/>
          </a:p>
          <a:p>
            <a:pPr marL="0" indent="0">
              <a:buNone/>
            </a:pPr>
            <a:endParaRPr lang="en-GB" b="1" dirty="0">
              <a:solidFill>
                <a:srgbClr val="FF0000"/>
              </a:solidFill>
            </a:endParaRPr>
          </a:p>
        </p:txBody>
      </p:sp>
      <p:sp>
        <p:nvSpPr>
          <p:cNvPr id="43012" name="Rectangle 3"/>
          <p:cNvSpPr>
            <a:spLocks noChangeArrowheads="1"/>
          </p:cNvSpPr>
          <p:nvPr/>
        </p:nvSpPr>
        <p:spPr bwMode="auto">
          <a:xfrm>
            <a:off x="217488" y="3357563"/>
            <a:ext cx="8818562" cy="2303462"/>
          </a:xfrm>
          <a:prstGeom prst="rect">
            <a:avLst/>
          </a:prstGeom>
          <a:noFill/>
          <a:ln w="9525">
            <a:noFill/>
            <a:miter lim="800000"/>
            <a:headEnd/>
            <a:tailEnd/>
          </a:ln>
        </p:spPr>
        <p:txBody>
          <a:bodyPr/>
          <a:lstStyle/>
          <a:p>
            <a:pPr marL="342900" indent="-342900">
              <a:spcAft>
                <a:spcPct val="30000"/>
              </a:spcAft>
              <a:buClr>
                <a:srgbClr val="333399"/>
              </a:buClr>
              <a:buFont typeface="Wingdings" pitchFamily="2" charset="2"/>
              <a:buChar char="Ø"/>
            </a:pPr>
            <a:endParaRPr lang="de-DE">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de-DE">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de-DE">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sz="1000">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None/>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sz="2800">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US">
              <a:solidFill>
                <a:srgbClr val="292929"/>
              </a:solidFill>
              <a:latin typeface="Calibri" pitchFamily="34" charset="0"/>
            </a:endParaRPr>
          </a:p>
        </p:txBody>
      </p:sp>
      <p:sp>
        <p:nvSpPr>
          <p:cNvPr id="43013" name="Rectangle 4"/>
          <p:cNvSpPr>
            <a:spLocks noChangeArrowheads="1"/>
          </p:cNvSpPr>
          <p:nvPr/>
        </p:nvSpPr>
        <p:spPr bwMode="auto">
          <a:xfrm>
            <a:off x="2114550" y="19812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3014" name="Rectangle 5"/>
          <p:cNvSpPr>
            <a:spLocks noChangeArrowheads="1"/>
          </p:cNvSpPr>
          <p:nvPr/>
        </p:nvSpPr>
        <p:spPr bwMode="auto">
          <a:xfrm>
            <a:off x="2171700" y="20574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12" name="Rectangle 11"/>
          <p:cNvSpPr/>
          <p:nvPr/>
        </p:nvSpPr>
        <p:spPr>
          <a:xfrm>
            <a:off x="99461" y="6372933"/>
            <a:ext cx="7742237" cy="261610"/>
          </a:xfrm>
          <a:prstGeom prst="rect">
            <a:avLst/>
          </a:prstGeom>
        </p:spPr>
        <p:txBody>
          <a:bodyPr wrap="square">
            <a:spAutoFit/>
          </a:bodyPr>
          <a:lstStyle/>
          <a:p>
            <a:pPr marL="228600" indent="-228600" eaLnBrk="1" fontAlgn="auto" hangingPunct="1">
              <a:spcBef>
                <a:spcPts val="0"/>
              </a:spcBef>
              <a:spcAft>
                <a:spcPts val="0"/>
              </a:spcAft>
              <a:defRPr/>
            </a:pPr>
            <a:r>
              <a:rPr lang="en-GB" sz="1100" dirty="0" smtClean="0"/>
              <a:t>Shores MM </a:t>
            </a:r>
            <a:r>
              <a:rPr lang="en-GB" sz="1100" i="1" dirty="0" smtClean="0"/>
              <a:t>et al.</a:t>
            </a:r>
            <a:r>
              <a:rPr lang="en-GB" sz="1100" dirty="0" smtClean="0"/>
              <a:t> </a:t>
            </a:r>
            <a:r>
              <a:rPr lang="de-DE" sz="1100" i="1" dirty="0" smtClean="0"/>
              <a:t>Arch Gen Psychiatry</a:t>
            </a:r>
            <a:r>
              <a:rPr lang="de-DE" sz="1100" dirty="0" smtClean="0"/>
              <a:t> 2004;61:162–167.</a:t>
            </a:r>
          </a:p>
        </p:txBody>
      </p:sp>
      <p:graphicFrame>
        <p:nvGraphicFramePr>
          <p:cNvPr id="10" name="Tabella 9"/>
          <p:cNvGraphicFramePr>
            <a:graphicFrameLocks noGrp="1"/>
          </p:cNvGraphicFramePr>
          <p:nvPr/>
        </p:nvGraphicFramePr>
        <p:xfrm>
          <a:off x="839449" y="3739274"/>
          <a:ext cx="7588455" cy="1921751"/>
        </p:xfrm>
        <a:graphic>
          <a:graphicData uri="http://schemas.openxmlformats.org/drawingml/2006/table">
            <a:tbl>
              <a:tblPr firstRow="1" bandRow="1">
                <a:tableStyleId>{5C22544A-7EE6-4342-B048-85BDC9FD1C3A}</a:tableStyleId>
              </a:tblPr>
              <a:tblGrid>
                <a:gridCol w="1677460"/>
                <a:gridCol w="1645509"/>
                <a:gridCol w="1661485"/>
                <a:gridCol w="1086310"/>
                <a:gridCol w="1517691"/>
              </a:tblGrid>
              <a:tr h="867499">
                <a:tc>
                  <a:txBody>
                    <a:bodyPr/>
                    <a:lstStyle/>
                    <a:p>
                      <a:endParaRPr lang="it-IT" sz="1400" dirty="0"/>
                    </a:p>
                  </a:txBody>
                  <a:tcPr/>
                </a:tc>
                <a:tc>
                  <a:txBody>
                    <a:bodyPr/>
                    <a:lstStyle/>
                    <a:p>
                      <a:r>
                        <a:rPr lang="it-IT" sz="1400" dirty="0" smtClean="0"/>
                        <a:t>Depressione (+)</a:t>
                      </a:r>
                      <a:endParaRPr lang="it-IT" sz="1400" dirty="0"/>
                    </a:p>
                  </a:txBody>
                  <a:tcPr/>
                </a:tc>
                <a:tc>
                  <a:txBody>
                    <a:bodyPr/>
                    <a:lstStyle/>
                    <a:p>
                      <a:r>
                        <a:rPr lang="it-IT" sz="1400" dirty="0" smtClean="0"/>
                        <a:t>Depressione (-)</a:t>
                      </a:r>
                      <a:endParaRPr lang="it-IT" sz="1400" dirty="0"/>
                    </a:p>
                  </a:txBody>
                  <a:tcPr/>
                </a:tc>
                <a:tc>
                  <a:txBody>
                    <a:bodyPr/>
                    <a:lstStyle/>
                    <a:p>
                      <a:r>
                        <a:rPr lang="it-IT" sz="1400" dirty="0" smtClean="0"/>
                        <a:t>   Totale</a:t>
                      </a:r>
                      <a:endParaRPr lang="it-IT" sz="1400" dirty="0"/>
                    </a:p>
                  </a:txBody>
                  <a:tcPr/>
                </a:tc>
                <a:tc>
                  <a:txBody>
                    <a:bodyPr/>
                    <a:lstStyle/>
                    <a:p>
                      <a:r>
                        <a:rPr lang="it-IT" sz="1400" dirty="0" smtClean="0"/>
                        <a:t>Incidenza</a:t>
                      </a:r>
                      <a:r>
                        <a:rPr lang="it-IT" sz="1400" baseline="0" dirty="0" smtClean="0"/>
                        <a:t> depressione a 2 anni</a:t>
                      </a:r>
                      <a:endParaRPr lang="it-IT" sz="1400" dirty="0"/>
                    </a:p>
                  </a:txBody>
                  <a:tcPr/>
                </a:tc>
              </a:tr>
              <a:tr h="614478">
                <a:tc>
                  <a:txBody>
                    <a:bodyPr/>
                    <a:lstStyle/>
                    <a:p>
                      <a:r>
                        <a:rPr lang="it-IT" sz="1400" dirty="0" err="1" smtClean="0"/>
                        <a:t>Ipogonadismo</a:t>
                      </a:r>
                      <a:r>
                        <a:rPr lang="it-IT" sz="1400" dirty="0" smtClean="0"/>
                        <a:t> (+)</a:t>
                      </a:r>
                    </a:p>
                    <a:p>
                      <a:r>
                        <a:rPr lang="it-IT" sz="1400" dirty="0" err="1" smtClean="0"/>
                        <a:t>Ipogonadismo</a:t>
                      </a:r>
                      <a:r>
                        <a:rPr lang="it-IT" sz="1400" dirty="0" smtClean="0"/>
                        <a:t> (-)</a:t>
                      </a:r>
                      <a:endParaRPr lang="it-IT" sz="1400" dirty="0"/>
                    </a:p>
                  </a:txBody>
                  <a:tcPr/>
                </a:tc>
                <a:tc>
                  <a:txBody>
                    <a:bodyPr/>
                    <a:lstStyle/>
                    <a:p>
                      <a:r>
                        <a:rPr lang="it-IT" sz="1400" dirty="0" smtClean="0"/>
                        <a:t>              5</a:t>
                      </a:r>
                    </a:p>
                    <a:p>
                      <a:r>
                        <a:rPr lang="it-IT" sz="1400" dirty="0" smtClean="0"/>
                        <a:t>             18</a:t>
                      </a:r>
                      <a:endParaRPr lang="it-IT" sz="1400" dirty="0"/>
                    </a:p>
                  </a:txBody>
                  <a:tcPr/>
                </a:tc>
                <a:tc>
                  <a:txBody>
                    <a:bodyPr/>
                    <a:lstStyle/>
                    <a:p>
                      <a:r>
                        <a:rPr lang="it-IT" sz="1400" dirty="0" smtClean="0"/>
                        <a:t>              </a:t>
                      </a:r>
                      <a:r>
                        <a:rPr lang="it-IT" sz="1400" dirty="0" smtClean="0"/>
                        <a:t>  </a:t>
                      </a:r>
                      <a:r>
                        <a:rPr lang="it-IT" sz="1400" dirty="0" smtClean="0"/>
                        <a:t>18</a:t>
                      </a:r>
                    </a:p>
                    <a:p>
                      <a:r>
                        <a:rPr lang="it-IT" sz="1400" dirty="0" smtClean="0"/>
                        <a:t>            </a:t>
                      </a:r>
                      <a:r>
                        <a:rPr lang="it-IT" sz="1400" baseline="0" dirty="0" smtClean="0"/>
                        <a:t> </a:t>
                      </a:r>
                      <a:r>
                        <a:rPr lang="it-IT" sz="1400" dirty="0" smtClean="0"/>
                        <a:t> 237</a:t>
                      </a:r>
                      <a:endParaRPr lang="it-IT" sz="1400" dirty="0"/>
                    </a:p>
                  </a:txBody>
                  <a:tcPr/>
                </a:tc>
                <a:tc>
                  <a:txBody>
                    <a:bodyPr/>
                    <a:lstStyle/>
                    <a:p>
                      <a:r>
                        <a:rPr lang="it-IT" sz="1400" dirty="0" smtClean="0"/>
                        <a:t>         23</a:t>
                      </a:r>
                    </a:p>
                    <a:p>
                      <a:r>
                        <a:rPr lang="it-IT" sz="1400" dirty="0" smtClean="0"/>
                        <a:t>       255</a:t>
                      </a:r>
                      <a:endParaRPr lang="it-IT" sz="1400" dirty="0"/>
                    </a:p>
                  </a:txBody>
                  <a:tcPr/>
                </a:tc>
                <a:tc>
                  <a:txBody>
                    <a:bodyPr/>
                    <a:lstStyle/>
                    <a:p>
                      <a:r>
                        <a:rPr lang="it-IT" sz="1400" dirty="0" smtClean="0"/>
                        <a:t>     21,74%</a:t>
                      </a:r>
                    </a:p>
                    <a:p>
                      <a:r>
                        <a:rPr lang="it-IT" sz="1400" dirty="0" smtClean="0"/>
                        <a:t>       7,08%</a:t>
                      </a:r>
                      <a:endParaRPr lang="it-IT" sz="1400" dirty="0"/>
                    </a:p>
                  </a:txBody>
                  <a:tcPr/>
                </a:tc>
              </a:tr>
              <a:tr h="439774">
                <a:tc>
                  <a:txBody>
                    <a:bodyPr/>
                    <a:lstStyle/>
                    <a:p>
                      <a:r>
                        <a:rPr lang="it-IT" sz="1400" dirty="0" smtClean="0"/>
                        <a:t>Totale</a:t>
                      </a:r>
                      <a:endParaRPr lang="it-IT" sz="1400" dirty="0"/>
                    </a:p>
                  </a:txBody>
                  <a:tcPr/>
                </a:tc>
                <a:tc>
                  <a:txBody>
                    <a:bodyPr/>
                    <a:lstStyle/>
                    <a:p>
                      <a:r>
                        <a:rPr lang="it-IT" sz="1400" dirty="0" smtClean="0"/>
                        <a:t>             23</a:t>
                      </a:r>
                      <a:endParaRPr lang="it-IT" sz="1400" dirty="0"/>
                    </a:p>
                  </a:txBody>
                  <a:tcPr/>
                </a:tc>
                <a:tc>
                  <a:txBody>
                    <a:bodyPr/>
                    <a:lstStyle/>
                    <a:p>
                      <a:r>
                        <a:rPr lang="it-IT" sz="1400" dirty="0" smtClean="0"/>
                        <a:t>              255</a:t>
                      </a:r>
                      <a:endParaRPr lang="it-IT" sz="1400" dirty="0"/>
                    </a:p>
                  </a:txBody>
                  <a:tcPr/>
                </a:tc>
                <a:tc>
                  <a:txBody>
                    <a:bodyPr/>
                    <a:lstStyle/>
                    <a:p>
                      <a:r>
                        <a:rPr lang="it-IT" sz="1400" dirty="0" smtClean="0"/>
                        <a:t>       278</a:t>
                      </a:r>
                      <a:endParaRPr lang="it-IT" sz="1400" dirty="0"/>
                    </a:p>
                  </a:txBody>
                  <a:tcPr/>
                </a:tc>
                <a:tc>
                  <a:txBody>
                    <a:bodyPr/>
                    <a:lstStyle/>
                    <a:p>
                      <a:r>
                        <a:rPr lang="it-IT" sz="1400" dirty="0" smtClean="0"/>
                        <a:t>        8,27%</a:t>
                      </a:r>
                      <a:endParaRPr lang="it-IT" sz="1400" dirty="0"/>
                    </a:p>
                  </a:txBody>
                  <a:tcPr/>
                </a:tc>
              </a:tr>
            </a:tbl>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dirty="0" smtClean="0"/>
              <a:t>L’</a:t>
            </a:r>
            <a:r>
              <a:rPr lang="it-IT" dirty="0" err="1" smtClean="0"/>
              <a:t>ipogonadismo</a:t>
            </a:r>
            <a:r>
              <a:rPr lang="it-IT" dirty="0" smtClean="0"/>
              <a:t> è associato ad un aumentato rischio di depressione </a:t>
            </a:r>
            <a:r>
              <a:rPr lang="it-IT" smtClean="0"/>
              <a:t>(2)</a:t>
            </a:r>
            <a:r>
              <a:rPr lang="en-GB" dirty="0" smtClean="0"/>
              <a:t/>
            </a:r>
            <a:br>
              <a:rPr lang="en-GB" dirty="0" smtClean="0"/>
            </a:br>
            <a:endParaRPr lang="en-GB" dirty="0"/>
          </a:p>
        </p:txBody>
      </p:sp>
      <p:sp>
        <p:nvSpPr>
          <p:cNvPr id="14" name="Content Placeholder 13"/>
          <p:cNvSpPr>
            <a:spLocks noGrp="1"/>
          </p:cNvSpPr>
          <p:nvPr>
            <p:ph idx="1"/>
          </p:nvPr>
        </p:nvSpPr>
        <p:spPr>
          <a:xfrm>
            <a:off x="598488" y="1721215"/>
            <a:ext cx="8105776" cy="1790700"/>
          </a:xfrm>
        </p:spPr>
        <p:txBody>
          <a:bodyPr>
            <a:normAutofit fontScale="92500" lnSpcReduction="20000"/>
          </a:bodyPr>
          <a:lstStyle/>
          <a:p>
            <a:r>
              <a:rPr lang="it-IT" dirty="0"/>
              <a:t>Studio di coorte retrospettivo </a:t>
            </a:r>
            <a:r>
              <a:rPr lang="it-IT" dirty="0" smtClean="0"/>
              <a:t>(livello </a:t>
            </a:r>
            <a:r>
              <a:rPr lang="it-IT" dirty="0"/>
              <a:t>di evidenza 2b)</a:t>
            </a:r>
          </a:p>
          <a:p>
            <a:r>
              <a:rPr lang="it-IT" dirty="0"/>
              <a:t>Età media: 67 anni e un mese</a:t>
            </a:r>
          </a:p>
          <a:p>
            <a:r>
              <a:rPr lang="it-IT" dirty="0" err="1"/>
              <a:t>Ipogonadismo</a:t>
            </a:r>
            <a:r>
              <a:rPr lang="it-IT" dirty="0"/>
              <a:t> definito come testosterone totale &lt;250ng/</a:t>
            </a:r>
            <a:r>
              <a:rPr lang="it-IT" dirty="0" err="1"/>
              <a:t>dL</a:t>
            </a:r>
            <a:endParaRPr lang="it-IT" dirty="0"/>
          </a:p>
          <a:p>
            <a:r>
              <a:rPr lang="it-IT" dirty="0"/>
              <a:t>Rischio relativo di depressione per gli uomini con un ipogonadismo pari a: </a:t>
            </a:r>
            <a:r>
              <a:rPr lang="it-IT" dirty="0" smtClean="0"/>
              <a:t>1,784</a:t>
            </a:r>
          </a:p>
          <a:p>
            <a:pPr marL="0" indent="0">
              <a:buNone/>
            </a:pPr>
            <a:endParaRPr lang="en-GB" dirty="0">
              <a:solidFill>
                <a:srgbClr val="FF0000"/>
              </a:solidFill>
            </a:endParaRPr>
          </a:p>
        </p:txBody>
      </p:sp>
      <p:sp>
        <p:nvSpPr>
          <p:cNvPr id="44036" name="Rectangle 4"/>
          <p:cNvSpPr>
            <a:spLocks noChangeArrowheads="1"/>
          </p:cNvSpPr>
          <p:nvPr/>
        </p:nvSpPr>
        <p:spPr bwMode="auto">
          <a:xfrm>
            <a:off x="2114550" y="19812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4037" name="Rectangle 5"/>
          <p:cNvSpPr>
            <a:spLocks noChangeArrowheads="1"/>
          </p:cNvSpPr>
          <p:nvPr/>
        </p:nvSpPr>
        <p:spPr bwMode="auto">
          <a:xfrm>
            <a:off x="2171700" y="20574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4039" name="Text Box 624"/>
          <p:cNvSpPr txBox="1">
            <a:spLocks noChangeArrowheads="1"/>
          </p:cNvSpPr>
          <p:nvPr/>
        </p:nvSpPr>
        <p:spPr bwMode="auto">
          <a:xfrm>
            <a:off x="101424" y="6364111"/>
            <a:ext cx="3313728" cy="261610"/>
          </a:xfrm>
          <a:prstGeom prst="rect">
            <a:avLst/>
          </a:prstGeom>
          <a:noFill/>
          <a:ln w="9525">
            <a:noFill/>
            <a:miter lim="800000"/>
            <a:headEnd/>
            <a:tailEnd/>
          </a:ln>
        </p:spPr>
        <p:txBody>
          <a:bodyPr wrap="none">
            <a:spAutoFit/>
          </a:bodyPr>
          <a:lstStyle/>
          <a:p>
            <a:r>
              <a:rPr lang="fr-FR" sz="1100" dirty="0" err="1">
                <a:latin typeface="Frutiger 55 Roman"/>
              </a:rPr>
              <a:t>Shores</a:t>
            </a:r>
            <a:r>
              <a:rPr lang="fr-FR" sz="1100" dirty="0">
                <a:latin typeface="Frutiger 55 Roman"/>
              </a:rPr>
              <a:t> MM </a:t>
            </a:r>
            <a:r>
              <a:rPr lang="fr-FR" sz="1100" i="1" dirty="0">
                <a:latin typeface="Frutiger 55 Roman"/>
              </a:rPr>
              <a:t>et al. J Clin </a:t>
            </a:r>
            <a:r>
              <a:rPr lang="fr-FR" sz="1100" i="1" dirty="0" err="1" smtClean="0">
                <a:latin typeface="Frutiger 55 Roman"/>
              </a:rPr>
              <a:t>Psychiatry</a:t>
            </a:r>
            <a:r>
              <a:rPr lang="fr-FR" sz="1100" dirty="0" smtClean="0">
                <a:latin typeface="Frutiger 55 Roman"/>
              </a:rPr>
              <a:t> 2005;66:7–14</a:t>
            </a:r>
            <a:r>
              <a:rPr lang="fr-FR" sz="1100" dirty="0">
                <a:latin typeface="Frutiger 55 Roman"/>
              </a:rPr>
              <a:t>. </a:t>
            </a:r>
          </a:p>
        </p:txBody>
      </p:sp>
      <p:graphicFrame>
        <p:nvGraphicFramePr>
          <p:cNvPr id="8" name="Tabella 7"/>
          <p:cNvGraphicFramePr>
            <a:graphicFrameLocks noGrp="1"/>
          </p:cNvGraphicFramePr>
          <p:nvPr/>
        </p:nvGraphicFramePr>
        <p:xfrm>
          <a:off x="839450" y="3511915"/>
          <a:ext cx="7570032" cy="2536229"/>
        </p:xfrm>
        <a:graphic>
          <a:graphicData uri="http://schemas.openxmlformats.org/drawingml/2006/table">
            <a:tbl>
              <a:tblPr firstRow="1" bandRow="1">
                <a:tableStyleId>{5C22544A-7EE6-4342-B048-85BDC9FD1C3A}</a:tableStyleId>
              </a:tblPr>
              <a:tblGrid>
                <a:gridCol w="1673388"/>
                <a:gridCol w="1641514"/>
                <a:gridCol w="1657451"/>
                <a:gridCol w="1083673"/>
                <a:gridCol w="1514006"/>
              </a:tblGrid>
              <a:tr h="867499">
                <a:tc>
                  <a:txBody>
                    <a:bodyPr/>
                    <a:lstStyle/>
                    <a:p>
                      <a:endParaRPr lang="it-IT" sz="1400" dirty="0"/>
                    </a:p>
                  </a:txBody>
                  <a:tcPr/>
                </a:tc>
                <a:tc>
                  <a:txBody>
                    <a:bodyPr/>
                    <a:lstStyle/>
                    <a:p>
                      <a:r>
                        <a:rPr lang="it-IT" sz="1400" dirty="0" smtClean="0"/>
                        <a:t>Depressione (+)</a:t>
                      </a:r>
                      <a:endParaRPr lang="it-IT" sz="1400" dirty="0"/>
                    </a:p>
                  </a:txBody>
                  <a:tcPr/>
                </a:tc>
                <a:tc>
                  <a:txBody>
                    <a:bodyPr/>
                    <a:lstStyle/>
                    <a:p>
                      <a:r>
                        <a:rPr lang="it-IT" sz="1400" dirty="0" smtClean="0"/>
                        <a:t>Depressione (-)</a:t>
                      </a:r>
                      <a:endParaRPr lang="it-IT" sz="1400" dirty="0"/>
                    </a:p>
                  </a:txBody>
                  <a:tcPr/>
                </a:tc>
                <a:tc>
                  <a:txBody>
                    <a:bodyPr/>
                    <a:lstStyle/>
                    <a:p>
                      <a:r>
                        <a:rPr lang="it-IT" sz="1400" dirty="0" smtClean="0"/>
                        <a:t>  Totale</a:t>
                      </a:r>
                      <a:endParaRPr lang="it-IT" sz="1400" dirty="0"/>
                    </a:p>
                  </a:txBody>
                  <a:tcPr/>
                </a:tc>
                <a:tc>
                  <a:txBody>
                    <a:bodyPr/>
                    <a:lstStyle/>
                    <a:p>
                      <a:r>
                        <a:rPr lang="it-IT" sz="1400" dirty="0" smtClean="0"/>
                        <a:t>Incidenza</a:t>
                      </a:r>
                      <a:r>
                        <a:rPr lang="it-IT" sz="1400" baseline="0" dirty="0" smtClean="0"/>
                        <a:t> depressione a 2 anni</a:t>
                      </a:r>
                      <a:endParaRPr lang="it-IT" sz="1400" dirty="0"/>
                    </a:p>
                  </a:txBody>
                  <a:tcPr/>
                </a:tc>
              </a:tr>
              <a:tr h="614478">
                <a:tc>
                  <a:txBody>
                    <a:bodyPr/>
                    <a:lstStyle/>
                    <a:p>
                      <a:r>
                        <a:rPr lang="it-IT" sz="1400" dirty="0" err="1" smtClean="0"/>
                        <a:t>Ipogonadismo</a:t>
                      </a:r>
                      <a:r>
                        <a:rPr lang="it-IT" sz="1400" dirty="0" smtClean="0"/>
                        <a:t> (+)</a:t>
                      </a:r>
                    </a:p>
                  </a:txBody>
                  <a:tcPr/>
                </a:tc>
                <a:tc>
                  <a:txBody>
                    <a:bodyPr/>
                    <a:lstStyle/>
                    <a:p>
                      <a:r>
                        <a:rPr lang="it-IT" sz="1400" baseline="0" dirty="0" smtClean="0"/>
                        <a:t>             28</a:t>
                      </a:r>
                      <a:endParaRPr lang="it-IT" sz="1400" dirty="0"/>
                    </a:p>
                  </a:txBody>
                  <a:tcPr/>
                </a:tc>
                <a:tc>
                  <a:txBody>
                    <a:bodyPr/>
                    <a:lstStyle/>
                    <a:p>
                      <a:r>
                        <a:rPr lang="it-IT" sz="1400" dirty="0" smtClean="0"/>
                        <a:t>             </a:t>
                      </a:r>
                      <a:r>
                        <a:rPr lang="it-IT" sz="1400" dirty="0" smtClean="0"/>
                        <a:t> </a:t>
                      </a:r>
                      <a:r>
                        <a:rPr lang="it-IT" sz="1400" dirty="0" smtClean="0"/>
                        <a:t>123</a:t>
                      </a:r>
                    </a:p>
                    <a:p>
                      <a:r>
                        <a:rPr lang="it-IT" sz="1400" dirty="0" smtClean="0"/>
                        <a:t>            </a:t>
                      </a:r>
                      <a:r>
                        <a:rPr lang="it-IT" sz="1400" baseline="0" dirty="0" smtClean="0"/>
                        <a:t> </a:t>
                      </a:r>
                      <a:r>
                        <a:rPr lang="it-IT" sz="1400" dirty="0" smtClean="0"/>
                        <a:t> </a:t>
                      </a:r>
                      <a:endParaRPr lang="it-IT" sz="1400" dirty="0"/>
                    </a:p>
                  </a:txBody>
                  <a:tcPr/>
                </a:tc>
                <a:tc>
                  <a:txBody>
                    <a:bodyPr/>
                    <a:lstStyle/>
                    <a:p>
                      <a:r>
                        <a:rPr lang="it-IT" sz="1400" dirty="0" smtClean="0"/>
                        <a:t>        151</a:t>
                      </a:r>
                    </a:p>
                    <a:p>
                      <a:r>
                        <a:rPr lang="it-IT" sz="1400" dirty="0" smtClean="0"/>
                        <a:t>      </a:t>
                      </a:r>
                      <a:endParaRPr lang="it-IT" sz="1400" dirty="0"/>
                    </a:p>
                  </a:txBody>
                  <a:tcPr/>
                </a:tc>
                <a:tc>
                  <a:txBody>
                    <a:bodyPr/>
                    <a:lstStyle/>
                    <a:p>
                      <a:r>
                        <a:rPr lang="it-IT" sz="1400" dirty="0" smtClean="0"/>
                        <a:t>      18,54%</a:t>
                      </a:r>
                    </a:p>
                    <a:p>
                      <a:r>
                        <a:rPr lang="it-IT" sz="1400" dirty="0" smtClean="0"/>
                        <a:t>       </a:t>
                      </a:r>
                      <a:endParaRPr lang="it-IT" sz="1400" dirty="0"/>
                    </a:p>
                  </a:txBody>
                  <a:tcPr/>
                </a:tc>
              </a:tr>
              <a:tr h="614478">
                <a:tc>
                  <a:txBody>
                    <a:bodyPr/>
                    <a:lstStyle/>
                    <a:p>
                      <a:r>
                        <a:rPr lang="it-IT" sz="1400" dirty="0" err="1" smtClean="0"/>
                        <a:t>Ipogonadismo</a:t>
                      </a:r>
                      <a:r>
                        <a:rPr lang="it-IT" sz="1400" dirty="0" smtClean="0"/>
                        <a:t> (-)</a:t>
                      </a:r>
                      <a:endParaRPr lang="it-IT" sz="1400" dirty="0"/>
                    </a:p>
                  </a:txBody>
                  <a:tcPr/>
                </a:tc>
                <a:tc>
                  <a:txBody>
                    <a:bodyPr/>
                    <a:lstStyle/>
                    <a:p>
                      <a:r>
                        <a:rPr lang="it-IT" sz="1400" dirty="0" smtClean="0"/>
                        <a:t>             62</a:t>
                      </a:r>
                      <a:endParaRPr lang="it-IT" sz="1400" dirty="0"/>
                    </a:p>
                  </a:txBody>
                  <a:tcPr/>
                </a:tc>
                <a:tc>
                  <a:txBody>
                    <a:bodyPr/>
                    <a:lstStyle/>
                    <a:p>
                      <a:r>
                        <a:rPr lang="it-IT" sz="1400" dirty="0" smtClean="0"/>
                        <a:t>              535</a:t>
                      </a:r>
                      <a:endParaRPr lang="it-IT" sz="1400" dirty="0"/>
                    </a:p>
                  </a:txBody>
                  <a:tcPr/>
                </a:tc>
                <a:tc>
                  <a:txBody>
                    <a:bodyPr/>
                    <a:lstStyle/>
                    <a:p>
                      <a:r>
                        <a:rPr lang="it-IT" sz="1400" dirty="0" smtClean="0"/>
                        <a:t>        597</a:t>
                      </a:r>
                      <a:endParaRPr lang="it-IT" sz="1400" dirty="0"/>
                    </a:p>
                  </a:txBody>
                  <a:tcPr/>
                </a:tc>
                <a:tc>
                  <a:txBody>
                    <a:bodyPr/>
                    <a:lstStyle/>
                    <a:p>
                      <a:r>
                        <a:rPr lang="it-IT" sz="1400" dirty="0" smtClean="0"/>
                        <a:t>      10,39%</a:t>
                      </a:r>
                      <a:endParaRPr lang="it-IT" sz="1400" dirty="0"/>
                    </a:p>
                  </a:txBody>
                  <a:tcPr/>
                </a:tc>
              </a:tr>
              <a:tr h="439774">
                <a:tc>
                  <a:txBody>
                    <a:bodyPr/>
                    <a:lstStyle/>
                    <a:p>
                      <a:r>
                        <a:rPr lang="it-IT" sz="1400" dirty="0" smtClean="0"/>
                        <a:t>Totale</a:t>
                      </a:r>
                      <a:endParaRPr lang="it-IT" sz="1400" dirty="0"/>
                    </a:p>
                  </a:txBody>
                  <a:tcPr/>
                </a:tc>
                <a:tc>
                  <a:txBody>
                    <a:bodyPr/>
                    <a:lstStyle/>
                    <a:p>
                      <a:r>
                        <a:rPr lang="it-IT" sz="1400" dirty="0" smtClean="0"/>
                        <a:t>             90</a:t>
                      </a:r>
                      <a:endParaRPr lang="it-IT" sz="1400" dirty="0"/>
                    </a:p>
                  </a:txBody>
                  <a:tcPr/>
                </a:tc>
                <a:tc>
                  <a:txBody>
                    <a:bodyPr/>
                    <a:lstStyle/>
                    <a:p>
                      <a:r>
                        <a:rPr lang="it-IT" sz="1400" dirty="0" smtClean="0"/>
                        <a:t>              658</a:t>
                      </a:r>
                      <a:endParaRPr lang="it-IT" sz="1400" dirty="0"/>
                    </a:p>
                  </a:txBody>
                  <a:tcPr/>
                </a:tc>
                <a:tc>
                  <a:txBody>
                    <a:bodyPr/>
                    <a:lstStyle/>
                    <a:p>
                      <a:r>
                        <a:rPr lang="it-IT" sz="1400" dirty="0" smtClean="0"/>
                        <a:t>       748</a:t>
                      </a:r>
                      <a:endParaRPr lang="it-IT" sz="1400" dirty="0"/>
                    </a:p>
                  </a:txBody>
                  <a:tcPr/>
                </a:tc>
                <a:tc>
                  <a:txBody>
                    <a:bodyPr/>
                    <a:lstStyle/>
                    <a:p>
                      <a:r>
                        <a:rPr lang="it-IT" sz="1400" dirty="0" smtClean="0"/>
                        <a:t>      12,03%</a:t>
                      </a:r>
                      <a:endParaRPr lang="it-IT" sz="1400" dirty="0"/>
                    </a:p>
                  </a:txBody>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5"/>
          <p:cNvSpPr>
            <a:spLocks noGrp="1"/>
          </p:cNvSpPr>
          <p:nvPr>
            <p:ph type="title"/>
          </p:nvPr>
        </p:nvSpPr>
        <p:spPr>
          <a:xfrm>
            <a:off x="598488" y="837126"/>
            <a:ext cx="7809242" cy="892174"/>
          </a:xfrm>
        </p:spPr>
        <p:txBody>
          <a:bodyPr/>
          <a:lstStyle/>
          <a:p>
            <a:r>
              <a:rPr lang="it-IT" sz="1800" dirty="0" smtClean="0"/>
              <a:t> Correlazione bassi livelli di testosterone e incidenza della depressione: studio su 278 uomini anziani </a:t>
            </a:r>
            <a:r>
              <a:rPr lang="it-IT" sz="1600" dirty="0" smtClean="0"/>
              <a:t>(età media </a:t>
            </a:r>
            <a:r>
              <a:rPr lang="it-IT" sz="1600" dirty="0" smtClean="0"/>
              <a:t>62,4 </a:t>
            </a:r>
            <a:r>
              <a:rPr lang="it-IT" sz="1600" dirty="0" smtClean="0"/>
              <a:t>anni)</a:t>
            </a:r>
            <a:endParaRPr lang="it-IT" sz="1600" dirty="0"/>
          </a:p>
        </p:txBody>
      </p:sp>
      <p:graphicFrame>
        <p:nvGraphicFramePr>
          <p:cNvPr id="1026" name="Object 2"/>
          <p:cNvGraphicFramePr>
            <a:graphicFrameLocks noChangeAspect="1"/>
          </p:cNvGraphicFramePr>
          <p:nvPr>
            <p:extLst>
              <p:ext uri="{D42A27DB-BD31-4B8C-83A1-F6EECF244321}">
                <p14:modId xmlns:p14="http://schemas.microsoft.com/office/powerpoint/2010/main" xmlns="" val="2305052679"/>
              </p:ext>
            </p:extLst>
          </p:nvPr>
        </p:nvGraphicFramePr>
        <p:xfrm>
          <a:off x="600075" y="1497650"/>
          <a:ext cx="8172450" cy="4275138"/>
        </p:xfrm>
        <a:graphic>
          <a:graphicData uri="http://schemas.openxmlformats.org/presentationml/2006/ole">
            <p:oleObj spid="_x0000_s10252" name="Worksheet" r:id="rId4" imgW="8519268" imgH="4450152" progId="Excel.Sheet.8">
              <p:embed/>
            </p:oleObj>
          </a:graphicData>
        </a:graphic>
      </p:graphicFrame>
      <p:sp>
        <p:nvSpPr>
          <p:cNvPr id="1028" name="Text Box 624"/>
          <p:cNvSpPr txBox="1">
            <a:spLocks noChangeArrowheads="1"/>
          </p:cNvSpPr>
          <p:nvPr/>
        </p:nvSpPr>
        <p:spPr bwMode="auto">
          <a:xfrm>
            <a:off x="101424" y="6375400"/>
            <a:ext cx="3313728" cy="261610"/>
          </a:xfrm>
          <a:prstGeom prst="rect">
            <a:avLst/>
          </a:prstGeom>
          <a:noFill/>
          <a:ln w="9525">
            <a:noFill/>
            <a:miter lim="800000"/>
            <a:headEnd/>
            <a:tailEnd/>
          </a:ln>
        </p:spPr>
        <p:txBody>
          <a:bodyPr wrap="none">
            <a:spAutoFit/>
          </a:bodyPr>
          <a:lstStyle/>
          <a:p>
            <a:r>
              <a:rPr lang="fr-FR" sz="1100" dirty="0" err="1">
                <a:latin typeface="Frutiger 55 Roman"/>
              </a:rPr>
              <a:t>Shores</a:t>
            </a:r>
            <a:r>
              <a:rPr lang="fr-FR" sz="1100" dirty="0">
                <a:latin typeface="Frutiger 55 Roman"/>
              </a:rPr>
              <a:t> MM </a:t>
            </a:r>
            <a:r>
              <a:rPr lang="fr-FR" sz="1100" i="1" dirty="0">
                <a:latin typeface="Frutiger 55 Roman"/>
              </a:rPr>
              <a:t>et al. J Clin </a:t>
            </a:r>
            <a:r>
              <a:rPr lang="fr-FR" sz="1100" i="1" dirty="0" err="1" smtClean="0">
                <a:latin typeface="Frutiger 55 Roman"/>
              </a:rPr>
              <a:t>Psychiatry</a:t>
            </a:r>
            <a:r>
              <a:rPr lang="fr-FR" sz="1100" dirty="0" smtClean="0">
                <a:latin typeface="Frutiger 55 Roman"/>
              </a:rPr>
              <a:t> 2005;66:7–14</a:t>
            </a:r>
            <a:r>
              <a:rPr lang="fr-FR" sz="1100" dirty="0">
                <a:latin typeface="Frutiger 55 Roman"/>
              </a:rPr>
              <a:t>.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250825" y="1052513"/>
            <a:ext cx="8818563" cy="4579937"/>
          </a:xfrm>
          <a:prstGeom prst="rect">
            <a:avLst/>
          </a:prstGeom>
          <a:noFill/>
          <a:ln w="9525">
            <a:noFill/>
            <a:miter lim="800000"/>
            <a:headEnd/>
            <a:tailEnd/>
          </a:ln>
        </p:spPr>
        <p:txBody>
          <a:bodyPr/>
          <a:lstStyle/>
          <a:p>
            <a:pPr marL="342900" indent="-342900">
              <a:spcAft>
                <a:spcPct val="30000"/>
              </a:spcAft>
              <a:buClr>
                <a:srgbClr val="333399"/>
              </a:buClr>
              <a:buFont typeface="Wingdings" pitchFamily="2" charset="2"/>
              <a:buChar char="Ø"/>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None/>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sz="2800">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US">
              <a:solidFill>
                <a:srgbClr val="292929"/>
              </a:solidFill>
              <a:latin typeface="Calibri" pitchFamily="34" charset="0"/>
            </a:endParaRPr>
          </a:p>
        </p:txBody>
      </p:sp>
      <p:sp>
        <p:nvSpPr>
          <p:cNvPr id="45059" name="Rectangle 4"/>
          <p:cNvSpPr>
            <a:spLocks noChangeArrowheads="1"/>
          </p:cNvSpPr>
          <p:nvPr/>
        </p:nvSpPr>
        <p:spPr bwMode="auto">
          <a:xfrm>
            <a:off x="2114550" y="19812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5060" name="Rectangle 5"/>
          <p:cNvSpPr>
            <a:spLocks noChangeArrowheads="1"/>
          </p:cNvSpPr>
          <p:nvPr/>
        </p:nvSpPr>
        <p:spPr bwMode="auto">
          <a:xfrm>
            <a:off x="2171700" y="20574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5062" name="Title 6"/>
          <p:cNvSpPr>
            <a:spLocks noGrp="1"/>
          </p:cNvSpPr>
          <p:nvPr>
            <p:ph type="title"/>
          </p:nvPr>
        </p:nvSpPr>
        <p:spPr/>
        <p:txBody>
          <a:bodyPr>
            <a:normAutofit/>
          </a:bodyPr>
          <a:lstStyle/>
          <a:p>
            <a:r>
              <a:rPr lang="it-IT" sz="2400" dirty="0" smtClean="0"/>
              <a:t>Ipogonadismo associato ad un aumentato rischio di diabete di tipo 2 (T2D)/sindrome metabolica</a:t>
            </a:r>
            <a:endParaRPr lang="it-IT" sz="2400" dirty="0"/>
          </a:p>
        </p:txBody>
      </p:sp>
      <p:sp>
        <p:nvSpPr>
          <p:cNvPr id="8" name="Content Placeholder 7"/>
          <p:cNvSpPr>
            <a:spLocks noGrp="1"/>
          </p:cNvSpPr>
          <p:nvPr>
            <p:ph idx="1"/>
          </p:nvPr>
        </p:nvSpPr>
        <p:spPr>
          <a:xfrm>
            <a:off x="598488" y="1661254"/>
            <a:ext cx="8105776" cy="2005013"/>
          </a:xfrm>
        </p:spPr>
        <p:txBody>
          <a:bodyPr>
            <a:normAutofit fontScale="92500"/>
          </a:bodyPr>
          <a:lstStyle/>
          <a:p>
            <a:r>
              <a:rPr lang="it-IT" dirty="0"/>
              <a:t>Studio di coorte prospettico (livello di evidenze 1b)</a:t>
            </a:r>
          </a:p>
          <a:p>
            <a:r>
              <a:rPr lang="it-IT" dirty="0"/>
              <a:t>Età media: 51 anni e tre </a:t>
            </a:r>
            <a:r>
              <a:rPr lang="it-IT" dirty="0" smtClean="0"/>
              <a:t>mesi</a:t>
            </a:r>
            <a:endParaRPr lang="it-IT" dirty="0"/>
          </a:p>
          <a:p>
            <a:r>
              <a:rPr lang="it-IT" dirty="0"/>
              <a:t>Testosterone basso definito come: &lt;317ng/</a:t>
            </a:r>
            <a:r>
              <a:rPr lang="it-IT" dirty="0" err="1"/>
              <a:t>dL</a:t>
            </a:r>
            <a:r>
              <a:rPr lang="it-IT" dirty="0"/>
              <a:t> (&lt; 11 </a:t>
            </a:r>
            <a:r>
              <a:rPr lang="it-IT" dirty="0" err="1"/>
              <a:t>nmol</a:t>
            </a:r>
            <a:r>
              <a:rPr lang="it-IT" dirty="0"/>
              <a:t>/L)</a:t>
            </a:r>
          </a:p>
          <a:p>
            <a:r>
              <a:rPr lang="it-IT" dirty="0"/>
              <a:t>Rischio relativo di diabete di tipo 2 nei pazienti con un basso livello di testosterone: 2,242</a:t>
            </a:r>
          </a:p>
          <a:p>
            <a:endParaRPr lang="en-GB" dirty="0"/>
          </a:p>
        </p:txBody>
      </p:sp>
      <p:sp>
        <p:nvSpPr>
          <p:cNvPr id="45064" name="Text Box 624"/>
          <p:cNvSpPr txBox="1">
            <a:spLocks noChangeArrowheads="1"/>
          </p:cNvSpPr>
          <p:nvPr/>
        </p:nvSpPr>
        <p:spPr bwMode="auto">
          <a:xfrm>
            <a:off x="106711" y="6373638"/>
            <a:ext cx="3727302" cy="261610"/>
          </a:xfrm>
          <a:prstGeom prst="rect">
            <a:avLst/>
          </a:prstGeom>
          <a:noFill/>
          <a:ln w="9525">
            <a:noFill/>
            <a:miter lim="800000"/>
            <a:headEnd/>
            <a:tailEnd/>
          </a:ln>
        </p:spPr>
        <p:txBody>
          <a:bodyPr wrap="none">
            <a:spAutoFit/>
          </a:bodyPr>
          <a:lstStyle/>
          <a:p>
            <a:r>
              <a:rPr lang="fr-FR" sz="1100" dirty="0" err="1">
                <a:latin typeface="Frutiger 55 Roman"/>
              </a:rPr>
              <a:t>Laaksonen</a:t>
            </a:r>
            <a:r>
              <a:rPr lang="fr-FR" sz="1100" dirty="0">
                <a:latin typeface="Frutiger 55 Roman"/>
              </a:rPr>
              <a:t> DE </a:t>
            </a:r>
            <a:r>
              <a:rPr lang="fr-FR" sz="1100" i="1" dirty="0">
                <a:latin typeface="Frutiger 55 Roman"/>
              </a:rPr>
              <a:t>et al. </a:t>
            </a:r>
            <a:r>
              <a:rPr lang="fr-FR" sz="1100" i="1" dirty="0" err="1">
                <a:latin typeface="Frutiger 55 Roman"/>
              </a:rPr>
              <a:t>Diabetes</a:t>
            </a:r>
            <a:r>
              <a:rPr lang="fr-FR" sz="1100" i="1" dirty="0">
                <a:latin typeface="Frutiger 55 Roman"/>
              </a:rPr>
              <a:t> </a:t>
            </a:r>
            <a:r>
              <a:rPr lang="fr-FR" sz="1100" i="1" dirty="0" smtClean="0">
                <a:latin typeface="Frutiger 55 Roman"/>
              </a:rPr>
              <a:t>Care</a:t>
            </a:r>
            <a:r>
              <a:rPr lang="fr-FR" sz="1100" dirty="0" smtClean="0">
                <a:latin typeface="Frutiger 55 Roman"/>
              </a:rPr>
              <a:t> 2004;27:1036–1041</a:t>
            </a:r>
            <a:r>
              <a:rPr lang="fr-FR" sz="1100" dirty="0">
                <a:latin typeface="Frutiger 55 Roman"/>
              </a:rPr>
              <a:t>.</a:t>
            </a:r>
          </a:p>
        </p:txBody>
      </p:sp>
      <p:graphicFrame>
        <p:nvGraphicFramePr>
          <p:cNvPr id="10" name="Tabella 9"/>
          <p:cNvGraphicFramePr>
            <a:graphicFrameLocks noGrp="1"/>
          </p:cNvGraphicFramePr>
          <p:nvPr/>
        </p:nvGraphicFramePr>
        <p:xfrm>
          <a:off x="839450" y="3912432"/>
          <a:ext cx="7615002" cy="2290064"/>
        </p:xfrm>
        <a:graphic>
          <a:graphicData uri="http://schemas.openxmlformats.org/drawingml/2006/table">
            <a:tbl>
              <a:tblPr firstRow="1" bandRow="1">
                <a:tableStyleId>{5C22544A-7EE6-4342-B048-85BDC9FD1C3A}</a:tableStyleId>
              </a:tblPr>
              <a:tblGrid>
                <a:gridCol w="1918740"/>
                <a:gridCol w="1588958"/>
                <a:gridCol w="1494193"/>
                <a:gridCol w="1090111"/>
                <a:gridCol w="1523000"/>
              </a:tblGrid>
              <a:tr h="783300">
                <a:tc>
                  <a:txBody>
                    <a:bodyPr/>
                    <a:lstStyle/>
                    <a:p>
                      <a:endParaRPr lang="it-IT" sz="1400" dirty="0"/>
                    </a:p>
                  </a:txBody>
                  <a:tcPr/>
                </a:tc>
                <a:tc>
                  <a:txBody>
                    <a:bodyPr/>
                    <a:lstStyle/>
                    <a:p>
                      <a:r>
                        <a:rPr lang="it-IT" sz="1400" dirty="0" smtClean="0"/>
                        <a:t>         T2D (+)</a:t>
                      </a:r>
                      <a:endParaRPr lang="it-IT" sz="1400" dirty="0"/>
                    </a:p>
                  </a:txBody>
                  <a:tcPr/>
                </a:tc>
                <a:tc>
                  <a:txBody>
                    <a:bodyPr/>
                    <a:lstStyle/>
                    <a:p>
                      <a:r>
                        <a:rPr lang="it-IT" sz="1400" dirty="0" smtClean="0"/>
                        <a:t>          T2D</a:t>
                      </a:r>
                      <a:r>
                        <a:rPr lang="it-IT" sz="1400" baseline="0" dirty="0" smtClean="0"/>
                        <a:t> (-)</a:t>
                      </a:r>
                      <a:endParaRPr lang="it-IT" sz="1400" dirty="0"/>
                    </a:p>
                  </a:txBody>
                  <a:tcPr/>
                </a:tc>
                <a:tc>
                  <a:txBody>
                    <a:bodyPr/>
                    <a:lstStyle/>
                    <a:p>
                      <a:r>
                        <a:rPr lang="it-IT" sz="1400" dirty="0" smtClean="0"/>
                        <a:t>   Totale</a:t>
                      </a:r>
                      <a:endParaRPr lang="it-IT" sz="1400" dirty="0"/>
                    </a:p>
                  </a:txBody>
                  <a:tcPr/>
                </a:tc>
                <a:tc>
                  <a:txBody>
                    <a:bodyPr/>
                    <a:lstStyle/>
                    <a:p>
                      <a:r>
                        <a:rPr lang="it-IT" sz="1400" dirty="0" smtClean="0"/>
                        <a:t>Incidenza</a:t>
                      </a:r>
                      <a:r>
                        <a:rPr lang="it-IT" sz="1400" baseline="0" dirty="0" smtClean="0"/>
                        <a:t> T2D a 11 anni</a:t>
                      </a:r>
                      <a:endParaRPr lang="it-IT" sz="1400" dirty="0"/>
                    </a:p>
                  </a:txBody>
                  <a:tcPr/>
                </a:tc>
              </a:tr>
              <a:tr h="554837">
                <a:tc>
                  <a:txBody>
                    <a:bodyPr/>
                    <a:lstStyle/>
                    <a:p>
                      <a:r>
                        <a:rPr lang="it-IT" sz="1400" dirty="0" smtClean="0"/>
                        <a:t>Testosterone basso</a:t>
                      </a:r>
                    </a:p>
                  </a:txBody>
                  <a:tcPr/>
                </a:tc>
                <a:tc>
                  <a:txBody>
                    <a:bodyPr/>
                    <a:lstStyle/>
                    <a:p>
                      <a:r>
                        <a:rPr lang="it-IT" sz="1400" baseline="0" dirty="0" smtClean="0"/>
                        <a:t>              6</a:t>
                      </a:r>
                      <a:endParaRPr lang="it-IT" sz="1400" dirty="0"/>
                    </a:p>
                  </a:txBody>
                  <a:tcPr/>
                </a:tc>
                <a:tc>
                  <a:txBody>
                    <a:bodyPr/>
                    <a:lstStyle/>
                    <a:p>
                      <a:r>
                        <a:rPr lang="it-IT" sz="1400" dirty="0" smtClean="0"/>
                        <a:t>               29</a:t>
                      </a:r>
                    </a:p>
                    <a:p>
                      <a:r>
                        <a:rPr lang="it-IT" sz="1400" dirty="0" smtClean="0"/>
                        <a:t>            </a:t>
                      </a:r>
                      <a:r>
                        <a:rPr lang="it-IT" sz="1400" baseline="0" dirty="0" smtClean="0"/>
                        <a:t> </a:t>
                      </a:r>
                      <a:r>
                        <a:rPr lang="it-IT" sz="1400" dirty="0" smtClean="0"/>
                        <a:t> </a:t>
                      </a:r>
                      <a:endParaRPr lang="it-IT" sz="1400" dirty="0"/>
                    </a:p>
                  </a:txBody>
                  <a:tcPr/>
                </a:tc>
                <a:tc>
                  <a:txBody>
                    <a:bodyPr/>
                    <a:lstStyle/>
                    <a:p>
                      <a:r>
                        <a:rPr lang="it-IT" sz="1400" dirty="0" smtClean="0"/>
                        <a:t>         35</a:t>
                      </a:r>
                    </a:p>
                    <a:p>
                      <a:r>
                        <a:rPr lang="it-IT" sz="1400" dirty="0" smtClean="0"/>
                        <a:t>      </a:t>
                      </a:r>
                      <a:endParaRPr lang="it-IT" sz="1400" dirty="0"/>
                    </a:p>
                  </a:txBody>
                  <a:tcPr/>
                </a:tc>
                <a:tc>
                  <a:txBody>
                    <a:bodyPr/>
                    <a:lstStyle/>
                    <a:p>
                      <a:r>
                        <a:rPr lang="it-IT" sz="1400" dirty="0" smtClean="0"/>
                        <a:t>      17,14%</a:t>
                      </a:r>
                    </a:p>
                    <a:p>
                      <a:r>
                        <a:rPr lang="it-IT" sz="1400" dirty="0" smtClean="0"/>
                        <a:t>       </a:t>
                      </a:r>
                      <a:endParaRPr lang="it-IT" sz="1400" dirty="0"/>
                    </a:p>
                  </a:txBody>
                  <a:tcPr/>
                </a:tc>
              </a:tr>
              <a:tr h="554837">
                <a:tc>
                  <a:txBody>
                    <a:bodyPr/>
                    <a:lstStyle/>
                    <a:p>
                      <a:r>
                        <a:rPr lang="it-IT" sz="1400" dirty="0" smtClean="0"/>
                        <a:t>Testosterone</a:t>
                      </a:r>
                      <a:r>
                        <a:rPr lang="it-IT" sz="1400" baseline="0" dirty="0" smtClean="0"/>
                        <a:t> normale</a:t>
                      </a:r>
                      <a:endParaRPr lang="it-IT" sz="1400" dirty="0"/>
                    </a:p>
                  </a:txBody>
                  <a:tcPr/>
                </a:tc>
                <a:tc>
                  <a:txBody>
                    <a:bodyPr/>
                    <a:lstStyle/>
                    <a:p>
                      <a:r>
                        <a:rPr lang="it-IT" sz="1400" dirty="0" smtClean="0"/>
                        <a:t>             51</a:t>
                      </a:r>
                      <a:endParaRPr lang="it-IT" sz="1400" dirty="0"/>
                    </a:p>
                  </a:txBody>
                  <a:tcPr/>
                </a:tc>
                <a:tc>
                  <a:txBody>
                    <a:bodyPr/>
                    <a:lstStyle/>
                    <a:p>
                      <a:r>
                        <a:rPr lang="it-IT" sz="1400" dirty="0" smtClean="0"/>
                        <a:t>              616</a:t>
                      </a:r>
                      <a:endParaRPr lang="it-IT" sz="1400" dirty="0"/>
                    </a:p>
                  </a:txBody>
                  <a:tcPr/>
                </a:tc>
                <a:tc>
                  <a:txBody>
                    <a:bodyPr/>
                    <a:lstStyle/>
                    <a:p>
                      <a:r>
                        <a:rPr lang="it-IT" sz="1400" dirty="0" smtClean="0"/>
                        <a:t>        667</a:t>
                      </a:r>
                      <a:endParaRPr lang="it-IT" sz="1400" dirty="0"/>
                    </a:p>
                  </a:txBody>
                  <a:tcPr/>
                </a:tc>
                <a:tc>
                  <a:txBody>
                    <a:bodyPr/>
                    <a:lstStyle/>
                    <a:p>
                      <a:r>
                        <a:rPr lang="it-IT" sz="1400" dirty="0" smtClean="0"/>
                        <a:t>       7,64%</a:t>
                      </a:r>
                      <a:endParaRPr lang="it-IT" sz="1400" dirty="0"/>
                    </a:p>
                  </a:txBody>
                  <a:tcPr/>
                </a:tc>
              </a:tr>
              <a:tr h="397090">
                <a:tc>
                  <a:txBody>
                    <a:bodyPr/>
                    <a:lstStyle/>
                    <a:p>
                      <a:r>
                        <a:rPr lang="it-IT" sz="1400" dirty="0" smtClean="0"/>
                        <a:t>Totale</a:t>
                      </a:r>
                      <a:endParaRPr lang="it-IT" sz="1400" dirty="0"/>
                    </a:p>
                  </a:txBody>
                  <a:tcPr/>
                </a:tc>
                <a:tc>
                  <a:txBody>
                    <a:bodyPr/>
                    <a:lstStyle/>
                    <a:p>
                      <a:r>
                        <a:rPr lang="it-IT" sz="1400" dirty="0" smtClean="0"/>
                        <a:t>             57</a:t>
                      </a:r>
                      <a:endParaRPr lang="it-IT" sz="1400" dirty="0"/>
                    </a:p>
                  </a:txBody>
                  <a:tcPr/>
                </a:tc>
                <a:tc>
                  <a:txBody>
                    <a:bodyPr/>
                    <a:lstStyle/>
                    <a:p>
                      <a:r>
                        <a:rPr lang="it-IT" sz="1400" dirty="0" smtClean="0"/>
                        <a:t>              645</a:t>
                      </a:r>
                      <a:endParaRPr lang="it-IT" sz="1400" dirty="0"/>
                    </a:p>
                  </a:txBody>
                  <a:tcPr/>
                </a:tc>
                <a:tc>
                  <a:txBody>
                    <a:bodyPr/>
                    <a:lstStyle/>
                    <a:p>
                      <a:r>
                        <a:rPr lang="it-IT" sz="1400" dirty="0" smtClean="0"/>
                        <a:t>       702</a:t>
                      </a:r>
                      <a:endParaRPr lang="it-IT" sz="1400" dirty="0"/>
                    </a:p>
                  </a:txBody>
                  <a:tcPr/>
                </a:tc>
                <a:tc>
                  <a:txBody>
                    <a:bodyPr/>
                    <a:lstStyle/>
                    <a:p>
                      <a:r>
                        <a:rPr lang="it-IT" sz="1400" dirty="0" smtClean="0"/>
                        <a:t>       8,11%</a:t>
                      </a:r>
                      <a:endParaRPr lang="it-IT" sz="1400" dirty="0"/>
                    </a:p>
                  </a:txBody>
                  <a:tcPr/>
                </a:tc>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ChangeArrowheads="1"/>
          </p:cNvSpPr>
          <p:nvPr/>
        </p:nvSpPr>
        <p:spPr bwMode="auto">
          <a:xfrm>
            <a:off x="325438" y="1714500"/>
            <a:ext cx="8818562" cy="4579938"/>
          </a:xfrm>
          <a:prstGeom prst="rect">
            <a:avLst/>
          </a:prstGeom>
          <a:noFill/>
          <a:ln w="9525">
            <a:noFill/>
            <a:miter lim="800000"/>
            <a:headEnd/>
            <a:tailEnd/>
          </a:ln>
        </p:spPr>
        <p:txBody>
          <a:bodyPr/>
          <a:lstStyle/>
          <a:p>
            <a:pPr marL="342900" indent="-342900">
              <a:spcAft>
                <a:spcPct val="30000"/>
              </a:spcAft>
              <a:buClr>
                <a:srgbClr val="333399"/>
              </a:buClr>
              <a:buFont typeface="Wingdings" pitchFamily="2" charset="2"/>
              <a:buChar char="Ø"/>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None/>
            </a:pPr>
            <a:endParaRPr lang="en-GB">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GB" sz="2800">
              <a:solidFill>
                <a:srgbClr val="292929"/>
              </a:solidFill>
              <a:latin typeface="Calibri" pitchFamily="34" charset="0"/>
              <a:cs typeface="Times New Roman" pitchFamily="18" charset="0"/>
            </a:endParaRPr>
          </a:p>
          <a:p>
            <a:pPr marL="342900" indent="-342900">
              <a:spcAft>
                <a:spcPct val="30000"/>
              </a:spcAft>
              <a:buClr>
                <a:srgbClr val="333399"/>
              </a:buClr>
              <a:buFont typeface="Wingdings" pitchFamily="2" charset="2"/>
              <a:buChar char="Ø"/>
            </a:pPr>
            <a:endParaRPr lang="en-US">
              <a:solidFill>
                <a:srgbClr val="292929"/>
              </a:solidFill>
              <a:latin typeface="Calibri" pitchFamily="34" charset="0"/>
            </a:endParaRPr>
          </a:p>
        </p:txBody>
      </p:sp>
      <p:sp>
        <p:nvSpPr>
          <p:cNvPr id="46083" name="Rectangle 4"/>
          <p:cNvSpPr>
            <a:spLocks noChangeArrowheads="1"/>
          </p:cNvSpPr>
          <p:nvPr/>
        </p:nvSpPr>
        <p:spPr bwMode="auto">
          <a:xfrm>
            <a:off x="2114550" y="19812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6084" name="Rectangle 5"/>
          <p:cNvSpPr>
            <a:spLocks noChangeArrowheads="1"/>
          </p:cNvSpPr>
          <p:nvPr/>
        </p:nvSpPr>
        <p:spPr bwMode="auto">
          <a:xfrm>
            <a:off x="2171700" y="2057400"/>
            <a:ext cx="9144000" cy="0"/>
          </a:xfrm>
          <a:prstGeom prst="rect">
            <a:avLst/>
          </a:prstGeom>
          <a:noFill/>
          <a:ln w="9525">
            <a:noFill/>
            <a:miter lim="800000"/>
            <a:headEnd/>
            <a:tailEnd/>
          </a:ln>
        </p:spPr>
        <p:txBody>
          <a:bodyPr>
            <a:spAutoFit/>
          </a:bodyPr>
          <a:lstStyle/>
          <a:p>
            <a:endParaRPr lang="en-GB">
              <a:latin typeface="Calibri" pitchFamily="34" charset="0"/>
            </a:endParaRPr>
          </a:p>
        </p:txBody>
      </p:sp>
      <p:sp>
        <p:nvSpPr>
          <p:cNvPr id="46086" name="Title 6"/>
          <p:cNvSpPr>
            <a:spLocks noGrp="1"/>
          </p:cNvSpPr>
          <p:nvPr>
            <p:ph type="title"/>
          </p:nvPr>
        </p:nvSpPr>
        <p:spPr/>
        <p:txBody>
          <a:bodyPr>
            <a:normAutofit/>
          </a:bodyPr>
          <a:lstStyle/>
          <a:p>
            <a:r>
              <a:rPr lang="it-IT" sz="2400" dirty="0" smtClean="0"/>
              <a:t>Ipogonadismo associato ad un aumentato rischio di diabete di tipo 2 (T2D)/sindrome metabolica</a:t>
            </a:r>
            <a:endParaRPr lang="it-IT" sz="2400" dirty="0"/>
          </a:p>
        </p:txBody>
      </p:sp>
      <p:sp>
        <p:nvSpPr>
          <p:cNvPr id="10" name="Content Placeholder 9"/>
          <p:cNvSpPr>
            <a:spLocks noGrp="1"/>
          </p:cNvSpPr>
          <p:nvPr>
            <p:ph idx="1"/>
          </p:nvPr>
        </p:nvSpPr>
        <p:spPr>
          <a:xfrm>
            <a:off x="598488" y="1781175"/>
            <a:ext cx="8105776" cy="2014538"/>
          </a:xfrm>
        </p:spPr>
        <p:txBody>
          <a:bodyPr>
            <a:normAutofit lnSpcReduction="10000"/>
          </a:bodyPr>
          <a:lstStyle/>
          <a:p>
            <a:r>
              <a:rPr lang="it-IT" dirty="0"/>
              <a:t>Studio di coorte prospettico (livello di evidenze 1b)</a:t>
            </a:r>
          </a:p>
          <a:p>
            <a:r>
              <a:rPr lang="it-IT" dirty="0"/>
              <a:t>Età media 54 anni</a:t>
            </a:r>
          </a:p>
          <a:p>
            <a:r>
              <a:rPr lang="it-IT" dirty="0"/>
              <a:t>Basso testosterone definito come: &lt;250ng/</a:t>
            </a:r>
            <a:r>
              <a:rPr lang="it-IT" dirty="0" err="1"/>
              <a:t>dL</a:t>
            </a:r>
            <a:endParaRPr lang="it-IT" dirty="0"/>
          </a:p>
          <a:p>
            <a:r>
              <a:rPr lang="it-IT" dirty="0"/>
              <a:t>Rischio relativo di diabete di tipo 2 nei pazienti con un livello basso di testosterone: </a:t>
            </a:r>
            <a:r>
              <a:rPr lang="it-IT" dirty="0" smtClean="0"/>
              <a:t>4,255</a:t>
            </a:r>
            <a:endParaRPr lang="it-IT" dirty="0"/>
          </a:p>
          <a:p>
            <a:endParaRPr lang="en-GB" dirty="0"/>
          </a:p>
        </p:txBody>
      </p:sp>
      <p:sp>
        <p:nvSpPr>
          <p:cNvPr id="46088" name="Text Box 624"/>
          <p:cNvSpPr txBox="1">
            <a:spLocks noChangeArrowheads="1"/>
          </p:cNvSpPr>
          <p:nvPr/>
        </p:nvSpPr>
        <p:spPr bwMode="auto">
          <a:xfrm>
            <a:off x="101424" y="6375400"/>
            <a:ext cx="3427541" cy="261610"/>
          </a:xfrm>
          <a:prstGeom prst="rect">
            <a:avLst/>
          </a:prstGeom>
          <a:noFill/>
          <a:ln w="9525">
            <a:noFill/>
            <a:miter lim="800000"/>
            <a:headEnd/>
            <a:tailEnd/>
          </a:ln>
        </p:spPr>
        <p:txBody>
          <a:bodyPr wrap="none">
            <a:spAutoFit/>
          </a:bodyPr>
          <a:lstStyle/>
          <a:p>
            <a:r>
              <a:rPr lang="fr-FR" sz="1100" dirty="0" err="1">
                <a:latin typeface="Frutiger 55 Roman"/>
              </a:rPr>
              <a:t>Stellato</a:t>
            </a:r>
            <a:r>
              <a:rPr lang="fr-FR" sz="1100" dirty="0">
                <a:latin typeface="Frutiger 55 Roman"/>
              </a:rPr>
              <a:t> </a:t>
            </a:r>
            <a:r>
              <a:rPr lang="fr-FR" sz="1100" dirty="0" smtClean="0">
                <a:latin typeface="Frutiger 55 Roman"/>
              </a:rPr>
              <a:t>RK </a:t>
            </a:r>
            <a:r>
              <a:rPr lang="fr-FR" sz="1100" i="1" dirty="0">
                <a:latin typeface="Frutiger 55 Roman"/>
              </a:rPr>
              <a:t>et al. </a:t>
            </a:r>
            <a:r>
              <a:rPr lang="fr-FR" sz="1100" i="1" dirty="0" err="1">
                <a:latin typeface="Frutiger 55 Roman"/>
              </a:rPr>
              <a:t>Diabetes</a:t>
            </a:r>
            <a:r>
              <a:rPr lang="fr-FR" sz="1100" i="1" dirty="0">
                <a:latin typeface="Frutiger 55 Roman"/>
              </a:rPr>
              <a:t> </a:t>
            </a:r>
            <a:r>
              <a:rPr lang="fr-FR" sz="1100" i="1" dirty="0" smtClean="0">
                <a:latin typeface="Frutiger 55 Roman"/>
              </a:rPr>
              <a:t>Care</a:t>
            </a:r>
            <a:r>
              <a:rPr lang="fr-FR" sz="1100" dirty="0" smtClean="0">
                <a:latin typeface="Frutiger 55 Roman"/>
              </a:rPr>
              <a:t> 2000;23:490–494</a:t>
            </a:r>
            <a:r>
              <a:rPr lang="fr-FR" sz="1100" dirty="0">
                <a:latin typeface="Frutiger 55 Roman"/>
              </a:rPr>
              <a:t>. </a:t>
            </a:r>
          </a:p>
        </p:txBody>
      </p:sp>
      <p:graphicFrame>
        <p:nvGraphicFramePr>
          <p:cNvPr id="11" name="Tabella 10"/>
          <p:cNvGraphicFramePr>
            <a:graphicFrameLocks noGrp="1"/>
          </p:cNvGraphicFramePr>
          <p:nvPr/>
        </p:nvGraphicFramePr>
        <p:xfrm>
          <a:off x="839450" y="3912432"/>
          <a:ext cx="7644984" cy="2290064"/>
        </p:xfrm>
        <a:graphic>
          <a:graphicData uri="http://schemas.openxmlformats.org/drawingml/2006/table">
            <a:tbl>
              <a:tblPr firstRow="1" bandRow="1">
                <a:tableStyleId>{5C22544A-7EE6-4342-B048-85BDC9FD1C3A}</a:tableStyleId>
              </a:tblPr>
              <a:tblGrid>
                <a:gridCol w="1926295"/>
                <a:gridCol w="1595214"/>
                <a:gridCol w="1500076"/>
                <a:gridCol w="1184342"/>
                <a:gridCol w="1439057"/>
              </a:tblGrid>
              <a:tr h="783300">
                <a:tc>
                  <a:txBody>
                    <a:bodyPr/>
                    <a:lstStyle/>
                    <a:p>
                      <a:endParaRPr lang="it-IT" sz="1400" dirty="0"/>
                    </a:p>
                  </a:txBody>
                  <a:tcPr/>
                </a:tc>
                <a:tc>
                  <a:txBody>
                    <a:bodyPr/>
                    <a:lstStyle/>
                    <a:p>
                      <a:r>
                        <a:rPr lang="it-IT" sz="1400" dirty="0" smtClean="0"/>
                        <a:t>         T2D (+)</a:t>
                      </a:r>
                      <a:endParaRPr lang="it-IT" sz="1400" dirty="0"/>
                    </a:p>
                  </a:txBody>
                  <a:tcPr/>
                </a:tc>
                <a:tc>
                  <a:txBody>
                    <a:bodyPr/>
                    <a:lstStyle/>
                    <a:p>
                      <a:r>
                        <a:rPr lang="it-IT" sz="1400" dirty="0" smtClean="0"/>
                        <a:t>          T2D</a:t>
                      </a:r>
                      <a:r>
                        <a:rPr lang="it-IT" sz="1400" baseline="0" dirty="0" smtClean="0"/>
                        <a:t> (-)</a:t>
                      </a:r>
                      <a:endParaRPr lang="it-IT" sz="1400" dirty="0"/>
                    </a:p>
                  </a:txBody>
                  <a:tcPr/>
                </a:tc>
                <a:tc>
                  <a:txBody>
                    <a:bodyPr/>
                    <a:lstStyle/>
                    <a:p>
                      <a:r>
                        <a:rPr lang="it-IT" sz="1400" dirty="0" smtClean="0"/>
                        <a:t>     Totale</a:t>
                      </a:r>
                      <a:endParaRPr lang="it-IT" sz="1400" dirty="0"/>
                    </a:p>
                  </a:txBody>
                  <a:tcPr/>
                </a:tc>
                <a:tc>
                  <a:txBody>
                    <a:bodyPr/>
                    <a:lstStyle/>
                    <a:p>
                      <a:r>
                        <a:rPr lang="it-IT" sz="1400" dirty="0" smtClean="0"/>
                        <a:t>Incidenza</a:t>
                      </a:r>
                      <a:r>
                        <a:rPr lang="it-IT" sz="1400" baseline="0" dirty="0" smtClean="0"/>
                        <a:t> T2D a 9 anni</a:t>
                      </a:r>
                      <a:endParaRPr lang="it-IT" sz="1400" dirty="0"/>
                    </a:p>
                  </a:txBody>
                  <a:tcPr/>
                </a:tc>
              </a:tr>
              <a:tr h="554837">
                <a:tc>
                  <a:txBody>
                    <a:bodyPr/>
                    <a:lstStyle/>
                    <a:p>
                      <a:r>
                        <a:rPr lang="it-IT" sz="1400" dirty="0" smtClean="0"/>
                        <a:t>Testosterone basso</a:t>
                      </a:r>
                    </a:p>
                  </a:txBody>
                  <a:tcPr/>
                </a:tc>
                <a:tc>
                  <a:txBody>
                    <a:bodyPr/>
                    <a:lstStyle/>
                    <a:p>
                      <a:r>
                        <a:rPr lang="it-IT" sz="1400" baseline="0" dirty="0" smtClean="0"/>
                        <a:t>              8</a:t>
                      </a:r>
                      <a:endParaRPr lang="it-IT" sz="1400" dirty="0"/>
                    </a:p>
                  </a:txBody>
                  <a:tcPr/>
                </a:tc>
                <a:tc>
                  <a:txBody>
                    <a:bodyPr/>
                    <a:lstStyle/>
                    <a:p>
                      <a:r>
                        <a:rPr lang="it-IT" sz="1400" dirty="0" smtClean="0"/>
                        <a:t>               32</a:t>
                      </a:r>
                    </a:p>
                    <a:p>
                      <a:r>
                        <a:rPr lang="it-IT" sz="1400" dirty="0" smtClean="0"/>
                        <a:t>            </a:t>
                      </a:r>
                      <a:r>
                        <a:rPr lang="it-IT" sz="1400" baseline="0" dirty="0" smtClean="0"/>
                        <a:t> </a:t>
                      </a:r>
                      <a:r>
                        <a:rPr lang="it-IT" sz="1400" dirty="0" smtClean="0"/>
                        <a:t> </a:t>
                      </a:r>
                      <a:endParaRPr lang="it-IT" sz="1400" dirty="0"/>
                    </a:p>
                  </a:txBody>
                  <a:tcPr/>
                </a:tc>
                <a:tc>
                  <a:txBody>
                    <a:bodyPr/>
                    <a:lstStyle/>
                    <a:p>
                      <a:r>
                        <a:rPr lang="it-IT" sz="1400" dirty="0" smtClean="0"/>
                        <a:t>         40</a:t>
                      </a:r>
                    </a:p>
                    <a:p>
                      <a:r>
                        <a:rPr lang="it-IT" sz="1400" dirty="0" smtClean="0"/>
                        <a:t>      </a:t>
                      </a:r>
                      <a:endParaRPr lang="it-IT" sz="1400" dirty="0"/>
                    </a:p>
                  </a:txBody>
                  <a:tcPr/>
                </a:tc>
                <a:tc>
                  <a:txBody>
                    <a:bodyPr/>
                    <a:lstStyle/>
                    <a:p>
                      <a:r>
                        <a:rPr lang="it-IT" sz="1400" dirty="0" smtClean="0"/>
                        <a:t>      20,00%</a:t>
                      </a:r>
                    </a:p>
                    <a:p>
                      <a:r>
                        <a:rPr lang="it-IT" sz="1400" dirty="0" smtClean="0"/>
                        <a:t>       </a:t>
                      </a:r>
                      <a:endParaRPr lang="it-IT" sz="1400" dirty="0"/>
                    </a:p>
                  </a:txBody>
                  <a:tcPr/>
                </a:tc>
              </a:tr>
              <a:tr h="554837">
                <a:tc>
                  <a:txBody>
                    <a:bodyPr/>
                    <a:lstStyle/>
                    <a:p>
                      <a:r>
                        <a:rPr lang="it-IT" sz="1400" dirty="0" smtClean="0"/>
                        <a:t>Testosterone</a:t>
                      </a:r>
                      <a:r>
                        <a:rPr lang="it-IT" sz="1400" baseline="0" dirty="0" smtClean="0"/>
                        <a:t> normale</a:t>
                      </a:r>
                      <a:endParaRPr lang="it-IT" sz="1400" dirty="0"/>
                    </a:p>
                  </a:txBody>
                  <a:tcPr/>
                </a:tc>
                <a:tc>
                  <a:txBody>
                    <a:bodyPr/>
                    <a:lstStyle/>
                    <a:p>
                      <a:r>
                        <a:rPr lang="it-IT" sz="1400" dirty="0" smtClean="0"/>
                        <a:t>             46</a:t>
                      </a:r>
                      <a:endParaRPr lang="it-IT" sz="1400" dirty="0"/>
                    </a:p>
                  </a:txBody>
                  <a:tcPr/>
                </a:tc>
                <a:tc>
                  <a:txBody>
                    <a:bodyPr/>
                    <a:lstStyle/>
                    <a:p>
                      <a:r>
                        <a:rPr lang="it-IT" sz="1400" dirty="0" smtClean="0"/>
                        <a:t>              944</a:t>
                      </a:r>
                      <a:endParaRPr lang="it-IT" sz="1400" dirty="0"/>
                    </a:p>
                  </a:txBody>
                  <a:tcPr/>
                </a:tc>
                <a:tc>
                  <a:txBody>
                    <a:bodyPr/>
                    <a:lstStyle/>
                    <a:p>
                      <a:r>
                        <a:rPr lang="it-IT" sz="1400" dirty="0" smtClean="0"/>
                        <a:t>        990</a:t>
                      </a:r>
                      <a:endParaRPr lang="it-IT" sz="1400" dirty="0"/>
                    </a:p>
                  </a:txBody>
                  <a:tcPr/>
                </a:tc>
                <a:tc>
                  <a:txBody>
                    <a:bodyPr/>
                    <a:lstStyle/>
                    <a:p>
                      <a:r>
                        <a:rPr lang="it-IT" sz="1400" dirty="0" smtClean="0"/>
                        <a:t>       4,70%</a:t>
                      </a:r>
                      <a:endParaRPr lang="it-IT" sz="1400" dirty="0"/>
                    </a:p>
                  </a:txBody>
                  <a:tcPr/>
                </a:tc>
              </a:tr>
              <a:tr h="397090">
                <a:tc>
                  <a:txBody>
                    <a:bodyPr/>
                    <a:lstStyle/>
                    <a:p>
                      <a:r>
                        <a:rPr lang="it-IT" sz="1400" dirty="0" smtClean="0"/>
                        <a:t>Totale</a:t>
                      </a:r>
                      <a:endParaRPr lang="it-IT" sz="1400" dirty="0"/>
                    </a:p>
                  </a:txBody>
                  <a:tcPr/>
                </a:tc>
                <a:tc>
                  <a:txBody>
                    <a:bodyPr/>
                    <a:lstStyle/>
                    <a:p>
                      <a:r>
                        <a:rPr lang="it-IT" sz="1400" dirty="0" smtClean="0"/>
                        <a:t>             54</a:t>
                      </a:r>
                      <a:endParaRPr lang="it-IT" sz="1400" dirty="0"/>
                    </a:p>
                  </a:txBody>
                  <a:tcPr/>
                </a:tc>
                <a:tc>
                  <a:txBody>
                    <a:bodyPr/>
                    <a:lstStyle/>
                    <a:p>
                      <a:r>
                        <a:rPr lang="it-IT" sz="1400" dirty="0" smtClean="0"/>
                        <a:t>              976</a:t>
                      </a:r>
                      <a:endParaRPr lang="it-IT" sz="1400" dirty="0"/>
                    </a:p>
                  </a:txBody>
                  <a:tcPr/>
                </a:tc>
                <a:tc>
                  <a:txBody>
                    <a:bodyPr/>
                    <a:lstStyle/>
                    <a:p>
                      <a:r>
                        <a:rPr lang="it-IT" sz="1400" dirty="0" smtClean="0"/>
                        <a:t>      </a:t>
                      </a:r>
                      <a:r>
                        <a:rPr lang="it-IT" sz="1400" dirty="0" smtClean="0"/>
                        <a:t>1030</a:t>
                      </a:r>
                      <a:endParaRPr lang="it-IT" sz="1400" dirty="0"/>
                    </a:p>
                  </a:txBody>
                  <a:tcPr/>
                </a:tc>
                <a:tc>
                  <a:txBody>
                    <a:bodyPr/>
                    <a:lstStyle/>
                    <a:p>
                      <a:r>
                        <a:rPr lang="it-IT" sz="1400" dirty="0" smtClean="0"/>
                        <a:t>       5,20%</a:t>
                      </a:r>
                      <a:endParaRPr lang="it-IT" sz="1400" dirty="0"/>
                    </a:p>
                  </a:txBody>
                  <a:tcPr/>
                </a:tc>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598489" y="885825"/>
            <a:ext cx="7361236" cy="895350"/>
          </a:xfrm>
        </p:spPr>
        <p:txBody>
          <a:bodyPr/>
          <a:lstStyle/>
          <a:p>
            <a:r>
              <a:rPr lang="it-IT" dirty="0" smtClean="0"/>
              <a:t>Costi correlati all’</a:t>
            </a:r>
            <a:r>
              <a:rPr lang="it-IT" dirty="0" err="1" smtClean="0"/>
              <a:t>ipogonadismo</a:t>
            </a:r>
            <a:r>
              <a:rPr lang="it-IT" dirty="0" smtClean="0"/>
              <a:t> (TDS)</a:t>
            </a:r>
            <a:endParaRPr lang="it-IT" dirty="0"/>
          </a:p>
        </p:txBody>
      </p:sp>
      <p:sp>
        <p:nvSpPr>
          <p:cNvPr id="5" name="Content Placeholder 4"/>
          <p:cNvSpPr>
            <a:spLocks noGrp="1"/>
          </p:cNvSpPr>
          <p:nvPr>
            <p:ph idx="1"/>
          </p:nvPr>
        </p:nvSpPr>
        <p:spPr>
          <a:xfrm>
            <a:off x="523539" y="1781175"/>
            <a:ext cx="7361286" cy="4344988"/>
          </a:xfrm>
        </p:spPr>
        <p:txBody>
          <a:bodyPr>
            <a:normAutofit fontScale="55000" lnSpcReduction="20000"/>
          </a:bodyPr>
          <a:lstStyle/>
          <a:p>
            <a:pPr algn="just">
              <a:buNone/>
            </a:pPr>
            <a:r>
              <a:rPr lang="it-IT" b="1" dirty="0" smtClean="0"/>
              <a:t>	Depressione</a:t>
            </a:r>
            <a:endParaRPr lang="it-IT" dirty="0"/>
          </a:p>
          <a:p>
            <a:pPr lvl="1" algn="just"/>
            <a:r>
              <a:rPr lang="it-IT" dirty="0" smtClean="0"/>
              <a:t>È </a:t>
            </a:r>
            <a:r>
              <a:rPr lang="it-IT" dirty="0"/>
              <a:t>la malattia del sistema nervoso centrale più costosa in Europa </a:t>
            </a:r>
            <a:r>
              <a:rPr lang="it-IT" dirty="0" smtClean="0"/>
              <a:t>: nel </a:t>
            </a:r>
            <a:r>
              <a:rPr lang="it-IT" dirty="0"/>
              <a:t>2004 il costo totale della depressione  è stato approssimativamente di 118 miliardi di euro.</a:t>
            </a:r>
          </a:p>
          <a:p>
            <a:pPr lvl="1" algn="just"/>
            <a:r>
              <a:rPr lang="it-IT" dirty="0" smtClean="0"/>
              <a:t>Per </a:t>
            </a:r>
            <a:r>
              <a:rPr lang="it-IT" dirty="0"/>
              <a:t>ogni persona depressa i costi diretti di trattamento sono stati  intorno ai 2000 euro all’anno e i costi indiretti dovuti alla morbilità e alla mortalità sono stati stimati intorno a 3500 euro all’anno.</a:t>
            </a:r>
          </a:p>
          <a:p>
            <a:pPr algn="just">
              <a:buNone/>
            </a:pPr>
            <a:r>
              <a:rPr lang="it-IT" b="1" dirty="0" smtClean="0"/>
              <a:t>	</a:t>
            </a:r>
          </a:p>
          <a:p>
            <a:pPr algn="just">
              <a:buNone/>
            </a:pPr>
            <a:r>
              <a:rPr lang="it-IT" b="1" dirty="0"/>
              <a:t>	</a:t>
            </a:r>
            <a:r>
              <a:rPr lang="it-IT" b="1" dirty="0" smtClean="0"/>
              <a:t>Disfunzione </a:t>
            </a:r>
            <a:r>
              <a:rPr lang="it-IT" b="1" dirty="0"/>
              <a:t>sessuale</a:t>
            </a:r>
            <a:endParaRPr lang="it-IT" dirty="0"/>
          </a:p>
          <a:p>
            <a:pPr lvl="1" algn="just"/>
            <a:r>
              <a:rPr lang="it-IT" dirty="0" smtClean="0"/>
              <a:t>Secondo </a:t>
            </a:r>
            <a:r>
              <a:rPr lang="it-IT" dirty="0"/>
              <a:t>uno studio inglese i costi sanitari  per paziente sono di 160 sterline all’anno (253 euro) (1998)</a:t>
            </a:r>
          </a:p>
          <a:p>
            <a:pPr lvl="1" algn="just"/>
            <a:r>
              <a:rPr lang="it-IT" dirty="0" smtClean="0"/>
              <a:t>I </a:t>
            </a:r>
            <a:r>
              <a:rPr lang="it-IT" dirty="0"/>
              <a:t>costi erano più alti per i pazienti diabetici con </a:t>
            </a:r>
            <a:r>
              <a:rPr lang="it-IT" dirty="0" smtClean="0"/>
              <a:t>DE </a:t>
            </a:r>
            <a:r>
              <a:rPr lang="it-IT" dirty="0"/>
              <a:t>(disfunzione erettile) laddove un primo trattamento con inibitori della PDE5 (</a:t>
            </a:r>
            <a:r>
              <a:rPr lang="it-IT" dirty="0" err="1"/>
              <a:t>fosfodiesterasi</a:t>
            </a:r>
            <a:r>
              <a:rPr lang="it-IT" dirty="0"/>
              <a:t> di tipo 5) era fallito a causa di un ipogonadismo non rilevato rendendo quindi necessarie forme di cura più costose.</a:t>
            </a:r>
          </a:p>
          <a:p>
            <a:pPr algn="just"/>
            <a:endParaRPr lang="it-IT" b="1" dirty="0" smtClean="0"/>
          </a:p>
          <a:p>
            <a:pPr algn="just">
              <a:buNone/>
            </a:pPr>
            <a:r>
              <a:rPr lang="it-IT" b="1" dirty="0"/>
              <a:t>	</a:t>
            </a:r>
            <a:r>
              <a:rPr lang="it-IT" b="1" dirty="0" smtClean="0"/>
              <a:t>Osteoporosi</a:t>
            </a:r>
            <a:endParaRPr lang="it-IT" dirty="0"/>
          </a:p>
          <a:p>
            <a:pPr lvl="1" algn="just"/>
            <a:r>
              <a:rPr lang="it-IT" dirty="0" smtClean="0"/>
              <a:t>Il </a:t>
            </a:r>
            <a:r>
              <a:rPr lang="it-IT" dirty="0"/>
              <a:t>costo medio stimato di una frattura è stato di 8500 euro (Francia,1999)</a:t>
            </a:r>
          </a:p>
          <a:p>
            <a:pPr lvl="1" algn="just"/>
            <a:r>
              <a:rPr lang="it-IT" dirty="0" smtClean="0"/>
              <a:t>Perdita </a:t>
            </a:r>
            <a:r>
              <a:rPr lang="it-IT" dirty="0"/>
              <a:t>di giorni lavorativi sia per i pazienti che per chi si occupa del paziente (familiari, ecc)</a:t>
            </a:r>
          </a:p>
          <a:p>
            <a:pPr algn="just">
              <a:buNone/>
            </a:pPr>
            <a:r>
              <a:rPr lang="it-IT" dirty="0"/>
              <a:t> </a:t>
            </a:r>
          </a:p>
          <a:p>
            <a:pPr algn="just">
              <a:buNone/>
            </a:pPr>
            <a:r>
              <a:rPr lang="it-IT" b="1" dirty="0" smtClean="0"/>
              <a:t>	Sindrome </a:t>
            </a:r>
            <a:r>
              <a:rPr lang="it-IT" b="1" dirty="0"/>
              <a:t>Metabolica</a:t>
            </a:r>
            <a:endParaRPr lang="it-IT" dirty="0"/>
          </a:p>
          <a:p>
            <a:pPr lvl="1" algn="just"/>
            <a:r>
              <a:rPr lang="it-IT" dirty="0" smtClean="0"/>
              <a:t>Il </a:t>
            </a:r>
            <a:r>
              <a:rPr lang="it-IT" dirty="0"/>
              <a:t>diabete negli Stati Uniti </a:t>
            </a:r>
            <a:r>
              <a:rPr lang="it-IT" dirty="0" smtClean="0"/>
              <a:t>costa 110 </a:t>
            </a:r>
            <a:r>
              <a:rPr lang="it-IT" dirty="0"/>
              <a:t>miliardi di dollari</a:t>
            </a:r>
          </a:p>
        </p:txBody>
      </p:sp>
      <p:sp>
        <p:nvSpPr>
          <p:cNvPr id="47109" name="Text Box 624"/>
          <p:cNvSpPr txBox="1">
            <a:spLocks noChangeArrowheads="1"/>
          </p:cNvSpPr>
          <p:nvPr/>
        </p:nvSpPr>
        <p:spPr bwMode="auto">
          <a:xfrm>
            <a:off x="95422" y="6373638"/>
            <a:ext cx="3140603" cy="261610"/>
          </a:xfrm>
          <a:prstGeom prst="rect">
            <a:avLst/>
          </a:prstGeom>
          <a:noFill/>
          <a:ln w="9525">
            <a:noFill/>
            <a:miter lim="800000"/>
            <a:headEnd/>
            <a:tailEnd/>
          </a:ln>
        </p:spPr>
        <p:txBody>
          <a:bodyPr wrap="none">
            <a:spAutoFit/>
          </a:bodyPr>
          <a:lstStyle/>
          <a:p>
            <a:r>
              <a:rPr lang="nb-NO" sz="1100" dirty="0">
                <a:latin typeface="Frutiger 55 Roman"/>
              </a:rPr>
              <a:t>Maggi </a:t>
            </a:r>
            <a:r>
              <a:rPr lang="nb-NO" sz="1100" dirty="0" smtClean="0">
                <a:latin typeface="Frutiger 55 Roman"/>
              </a:rPr>
              <a:t>M </a:t>
            </a:r>
            <a:r>
              <a:rPr lang="nb-NO" sz="1100" i="1" dirty="0">
                <a:latin typeface="Frutiger 55 Roman"/>
              </a:rPr>
              <a:t>et al. J Sex </a:t>
            </a:r>
            <a:r>
              <a:rPr lang="nb-NO" sz="1100" i="1" dirty="0" smtClean="0">
                <a:latin typeface="Frutiger 55 Roman"/>
              </a:rPr>
              <a:t>Med</a:t>
            </a:r>
            <a:r>
              <a:rPr lang="nb-NO" sz="1100" dirty="0" smtClean="0">
                <a:latin typeface="Frutiger 55 Roman"/>
              </a:rPr>
              <a:t> 2007;4:1056–1069</a:t>
            </a:r>
            <a:r>
              <a:rPr lang="nb-NO" sz="1100" dirty="0">
                <a:latin typeface="Frutiger 55 Roman"/>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489" y="884626"/>
            <a:ext cx="7361236" cy="895350"/>
          </a:xfrm>
        </p:spPr>
        <p:txBody>
          <a:bodyPr/>
          <a:lstStyle/>
          <a:p>
            <a:r>
              <a:rPr lang="it-IT" dirty="0" smtClean="0"/>
              <a:t>RIASSUNTO</a:t>
            </a:r>
            <a:endParaRPr lang="it-IT" dirty="0"/>
          </a:p>
        </p:txBody>
      </p:sp>
      <p:sp>
        <p:nvSpPr>
          <p:cNvPr id="3" name="Content Placeholder 2"/>
          <p:cNvSpPr>
            <a:spLocks noGrp="1"/>
          </p:cNvSpPr>
          <p:nvPr>
            <p:ph idx="1"/>
          </p:nvPr>
        </p:nvSpPr>
        <p:spPr>
          <a:xfrm>
            <a:off x="75988" y="1781175"/>
            <a:ext cx="9079892" cy="4344988"/>
          </a:xfrm>
        </p:spPr>
        <p:txBody>
          <a:bodyPr/>
          <a:lstStyle/>
          <a:p>
            <a:r>
              <a:rPr lang="it-IT" dirty="0"/>
              <a:t>Esiste una chiara definizione di </a:t>
            </a:r>
            <a:r>
              <a:rPr lang="it-IT" dirty="0" err="1"/>
              <a:t>ipogonadismo</a:t>
            </a:r>
            <a:endParaRPr lang="it-IT" dirty="0"/>
          </a:p>
          <a:p>
            <a:r>
              <a:rPr lang="it-IT" dirty="0"/>
              <a:t>Si dovrebbe usare soltanto il termine” </a:t>
            </a:r>
            <a:r>
              <a:rPr lang="it-IT" dirty="0" err="1"/>
              <a:t>ipogonadismo</a:t>
            </a:r>
            <a:r>
              <a:rPr lang="it-IT" dirty="0"/>
              <a:t>”</a:t>
            </a:r>
          </a:p>
          <a:p>
            <a:r>
              <a:rPr lang="it-IT" dirty="0"/>
              <a:t>L’incidenza varia dal 5,6 % al 49% a seconda dell’età</a:t>
            </a:r>
          </a:p>
          <a:p>
            <a:r>
              <a:rPr lang="it-IT" dirty="0"/>
              <a:t>L’ipogonadismo ha un impatto dimostrabile sulla qualità </a:t>
            </a:r>
            <a:r>
              <a:rPr lang="it-IT" dirty="0" smtClean="0"/>
              <a:t>di </a:t>
            </a:r>
            <a:r>
              <a:rPr lang="it-IT" dirty="0"/>
              <a:t>vita</a:t>
            </a:r>
          </a:p>
          <a:p>
            <a:r>
              <a:rPr lang="it-IT" dirty="0" smtClean="0"/>
              <a:t>Esistono chiari </a:t>
            </a:r>
            <a:r>
              <a:rPr lang="it-IT" dirty="0"/>
              <a:t>sintomi clinici di ipogonadismo</a:t>
            </a:r>
          </a:p>
          <a:p>
            <a:r>
              <a:rPr lang="it-IT" dirty="0"/>
              <a:t>L’</a:t>
            </a:r>
            <a:r>
              <a:rPr lang="it-IT" dirty="0" err="1"/>
              <a:t>ipogonadismo</a:t>
            </a:r>
            <a:r>
              <a:rPr lang="it-IT" dirty="0"/>
              <a:t> non curato è un onere economico per il sistema sanitario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3088</Words>
  <Application>Microsoft Office PowerPoint</Application>
  <PresentationFormat>Presentazione su schermo (4:3)</PresentationFormat>
  <Paragraphs>431</Paragraphs>
  <Slides>21</Slides>
  <Notes>16</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21</vt:i4>
      </vt:variant>
    </vt:vector>
  </HeadingPairs>
  <TitlesOfParts>
    <vt:vector size="23" baseType="lpstr">
      <vt:lpstr>Office Theme</vt:lpstr>
      <vt:lpstr>Worksheet</vt:lpstr>
      <vt:lpstr>Diapositiva 1</vt:lpstr>
      <vt:lpstr>Definizione di ipogonadismo</vt:lpstr>
      <vt:lpstr>Prevalenza dell’ipogonadismo</vt:lpstr>
      <vt:lpstr>Incidenza dell’ipogonadismo negli uomini in funzione dell’età secondo lo studio BLSA* </vt:lpstr>
      <vt:lpstr>Epidemiologia dell’ipogonadismo/TDS</vt:lpstr>
      <vt:lpstr>Prevalenza dell’ipogonadismo secondo   l’Hypogonadism in Males Study* (HIM) </vt:lpstr>
      <vt:lpstr>Prevalenza dell’ipogonadismo negli uomini in  funzione dell’età nella popolazione generale nel BLSA </vt:lpstr>
      <vt:lpstr>Ipogonadismo e invecchiamento</vt:lpstr>
      <vt:lpstr>Ipogonadismo a insorgenza tardiva (LOH)</vt:lpstr>
      <vt:lpstr>La downregulation  nel LOH</vt:lpstr>
      <vt:lpstr>L’impatto dell’ipogonadismo  su pazienti e operatori sanitari</vt:lpstr>
      <vt:lpstr>Impatto sui pazienti</vt:lpstr>
      <vt:lpstr>L’ipogonadismo aumenta il rischio di morbilità e mortalità</vt:lpstr>
      <vt:lpstr>Ipogonadismo (TDS) e qualità della vita (Qol)</vt:lpstr>
      <vt:lpstr>L’ipogonadismo è associato ad un aumentato rischio di depressione (1)</vt:lpstr>
      <vt:lpstr>L’ipogonadismo è associato ad un aumentato rischio di depressione (2) </vt:lpstr>
      <vt:lpstr> Correlazione bassi livelli di testosterone e incidenza della depressione: studio su 278 uomini anziani (età media 62,4 anni)</vt:lpstr>
      <vt:lpstr>Ipogonadismo associato ad un aumentato rischio di diabete di tipo 2 (T2D)/sindrome metabolica</vt:lpstr>
      <vt:lpstr>Ipogonadismo associato ad un aumentato rischio di diabete di tipo 2 (T2D)/sindrome metabolica</vt:lpstr>
      <vt:lpstr>Costi correlati all’ipogonadismo (TDS)</vt:lpstr>
      <vt:lpstr>RIASSUNTO</vt:lpstr>
    </vt:vector>
  </TitlesOfParts>
  <Company>RAPP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RAPP IT</dc:creator>
  <cp:lastModifiedBy>Paola</cp:lastModifiedBy>
  <cp:revision>197</cp:revision>
  <dcterms:created xsi:type="dcterms:W3CDTF">2011-08-22T16:46:47Z</dcterms:created>
  <dcterms:modified xsi:type="dcterms:W3CDTF">2012-07-19T08:38:36Z</dcterms:modified>
</cp:coreProperties>
</file>