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2" r:id="rId2"/>
    <p:sldId id="263" r:id="rId3"/>
    <p:sldId id="264" r:id="rId4"/>
    <p:sldId id="265" r:id="rId5"/>
    <p:sldId id="266" r:id="rId6"/>
    <p:sldId id="267" r:id="rId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DEF8"/>
    <a:srgbClr val="00CCFF"/>
    <a:srgbClr val="4FA735"/>
    <a:srgbClr val="0094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0" autoAdjust="0"/>
    <p:restoredTop sz="94658" autoAdjust="0"/>
  </p:normalViewPr>
  <p:slideViewPr>
    <p:cSldViewPr snapToGrid="0" snapToObjects="1" showGuides="1">
      <p:cViewPr varScale="1">
        <p:scale>
          <a:sx n="82" d="100"/>
          <a:sy n="82" d="100"/>
        </p:scale>
        <p:origin x="-1428" y="-96"/>
      </p:cViewPr>
      <p:guideLst>
        <p:guide orient="horz" pos="2153"/>
        <p:guide orient="horz" pos="460"/>
        <p:guide orient="horz" pos="1022"/>
        <p:guide orient="horz" pos="4016"/>
        <p:guide pos="2880"/>
        <p:guide pos="377"/>
        <p:guide pos="5483"/>
        <p:guide pos="5014"/>
      </p:guideLst>
    </p:cSldViewPr>
  </p:slideViewPr>
  <p:outlineViewPr>
    <p:cViewPr>
      <p:scale>
        <a:sx n="33" d="100"/>
        <a:sy n="33" d="100"/>
      </p:scale>
      <p:origin x="0" y="218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68D960C-A77E-4769-9E2F-42607B010410}" type="datetimeFigureOut">
              <a:rPr lang="en-US"/>
              <a:pPr>
                <a:defRPr/>
              </a:pPr>
              <a:t>7/19/2012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223D4E0-9C13-4F34-BADE-73F6E8394F4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904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518F55-D871-40F2-895B-A97079DCCDE9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22450" y="4260850"/>
            <a:ext cx="732155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63550" y="2098675"/>
            <a:ext cx="13589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Placeholder 1"/>
          <p:cNvSpPr txBox="1">
            <a:spLocks/>
          </p:cNvSpPr>
          <p:nvPr userDrawn="1"/>
        </p:nvSpPr>
        <p:spPr>
          <a:xfrm>
            <a:off x="698500" y="2327275"/>
            <a:ext cx="7758113" cy="1933575"/>
          </a:xfrm>
          <a:prstGeom prst="rect">
            <a:avLst/>
          </a:prstGeom>
          <a:solidFill>
            <a:srgbClr val="7EC8E4"/>
          </a:solidFill>
        </p:spPr>
        <p:txBody>
          <a:bodyPr bIns="108000" anchor="ctr"/>
          <a:lstStyle>
            <a:lvl1pPr marL="720000" algn="l" defTabSz="457200" rtl="0" eaLnBrk="1" latinLnBrk="0" hangingPunct="1">
              <a:spcBef>
                <a:spcPct val="0"/>
              </a:spcBef>
              <a:spcAft>
                <a:spcPts val="0"/>
              </a:spcAft>
              <a:buNone/>
              <a:defRPr sz="3600" b="0" i="0" kern="1200" baseline="0">
                <a:solidFill>
                  <a:schemeClr val="tx1"/>
                </a:solidFill>
                <a:latin typeface="Frutiger 55 Roman"/>
                <a:ea typeface="+mj-ea"/>
                <a:cs typeface="Frutiger 55 Roman"/>
              </a:defRPr>
            </a:lvl1pPr>
          </a:lstStyle>
          <a:p>
            <a:pPr marL="306000" fontAlgn="auto">
              <a:defRPr/>
            </a:pPr>
            <a:endParaRPr lang="en-US" sz="4300" dirty="0">
              <a:solidFill>
                <a:srgbClr val="0094D8"/>
              </a:solidFill>
            </a:endParaRPr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2633663" y="4260850"/>
            <a:ext cx="5789612" cy="809625"/>
          </a:xfrm>
          <a:prstGeom prst="rect">
            <a:avLst/>
          </a:prstGeom>
          <a:noFill/>
        </p:spPr>
        <p:txBody>
          <a:bodyPr bIns="108000" anchor="ctr"/>
          <a:lstStyle>
            <a:lvl1pPr marL="720000" algn="l" defTabSz="457200" rtl="0" eaLnBrk="1" latinLnBrk="0" hangingPunct="1">
              <a:spcBef>
                <a:spcPct val="0"/>
              </a:spcBef>
              <a:spcAft>
                <a:spcPts val="0"/>
              </a:spcAft>
              <a:buNone/>
              <a:defRPr sz="3600" b="0" i="0" kern="1200" baseline="0">
                <a:solidFill>
                  <a:schemeClr val="tx1"/>
                </a:solidFill>
                <a:latin typeface="Frutiger 55 Roman"/>
                <a:ea typeface="+mj-ea"/>
                <a:cs typeface="Frutiger 55 Roman"/>
              </a:defRPr>
            </a:lvl1pPr>
          </a:lstStyle>
          <a:p>
            <a:pPr marL="306000" fontAlgn="auto">
              <a:defRPr/>
            </a:pP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698500" y="2327982"/>
            <a:ext cx="7724892" cy="193357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  <a:latin typeface="Frutiger 55 Roman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2365375" y="4260850"/>
            <a:ext cx="6778625" cy="10207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buNone/>
              <a:defRPr sz="3000">
                <a:solidFill>
                  <a:schemeClr val="tx1"/>
                </a:solidFill>
              </a:defRPr>
            </a:lvl1pPr>
            <a:lvl2pPr>
              <a:defRPr sz="3000">
                <a:solidFill>
                  <a:schemeClr val="bg1"/>
                </a:solidFill>
              </a:defRPr>
            </a:lvl2pPr>
            <a:lvl3pPr>
              <a:defRPr sz="3000">
                <a:solidFill>
                  <a:schemeClr val="bg1"/>
                </a:solidFill>
              </a:defRPr>
            </a:lvl3pPr>
            <a:lvl4pPr>
              <a:defRPr sz="3000">
                <a:solidFill>
                  <a:schemeClr val="bg1"/>
                </a:solidFill>
              </a:defRPr>
            </a:lvl4pPr>
            <a:lvl5pPr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9" y="730251"/>
            <a:ext cx="7361236" cy="895350"/>
          </a:xfrm>
        </p:spPr>
        <p:txBody>
          <a:bodyPr/>
          <a:lstStyle>
            <a:lvl1pPr marL="0" indent="0">
              <a:defRPr sz="2800" b="1">
                <a:latin typeface="Frutiger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88" y="1781175"/>
            <a:ext cx="8105776" cy="43449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 pitchFamily="34" charset="0"/>
              <a:buChar char="•"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1pPr>
            <a:lvl2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2pPr>
            <a:lvl3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20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3pPr>
            <a:lvl4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18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4pPr>
            <a:lvl5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defRPr lang="en-US" sz="16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9" y="730251"/>
            <a:ext cx="7361236" cy="895350"/>
          </a:xfrm>
        </p:spPr>
        <p:txBody>
          <a:bodyPr/>
          <a:lstStyle>
            <a:lvl1pPr marL="0" indent="0">
              <a:defRPr sz="2800" b="1">
                <a:latin typeface="Frutiger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87" y="1781175"/>
            <a:ext cx="8355481" cy="43449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 pitchFamily="34" charset="0"/>
              <a:buNone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1pPr>
            <a:lvl2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24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2pPr>
            <a:lvl3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20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3pPr>
            <a:lvl4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18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4pPr>
            <a:lvl5pPr algn="l" defTabSz="457200" rtl="0" eaLnBrk="1" latinLnBrk="0" hangingPunct="1">
              <a:spcBef>
                <a:spcPct val="20000"/>
              </a:spcBef>
              <a:buClr>
                <a:srgbClr val="4FA735"/>
              </a:buClr>
              <a:buFont typeface="Arial"/>
              <a:buNone/>
              <a:defRPr lang="en-US" sz="1600" b="0" i="0" kern="1200" dirty="0" smtClean="0">
                <a:solidFill>
                  <a:schemeClr val="tx1"/>
                </a:solidFill>
                <a:latin typeface="Frutiger 55 Roman"/>
                <a:ea typeface="+mn-ea"/>
                <a:cs typeface="Frutiger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5" y="730249"/>
            <a:ext cx="7361241" cy="892176"/>
          </a:xfrm>
        </p:spPr>
        <p:txBody>
          <a:bodyPr/>
          <a:lstStyle>
            <a:lvl1pPr marL="0" indent="0"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8486" y="1636714"/>
            <a:ext cx="3898901" cy="639762"/>
          </a:xfrm>
          <a:prstGeom prst="rect">
            <a:avLst/>
          </a:prstGeom>
          <a:solidFill>
            <a:srgbClr val="98DEF8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tIns="90000" bIns="9000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486" y="2276476"/>
            <a:ext cx="3898901" cy="395128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180975" indent="-180975">
              <a:buClr>
                <a:srgbClr val="4FA735"/>
              </a:buClr>
              <a:defRPr sz="1800"/>
            </a:lvl1pPr>
            <a:lvl2pPr>
              <a:buClr>
                <a:srgbClr val="4FA735"/>
              </a:buClr>
              <a:defRPr sz="1800"/>
            </a:lvl2pPr>
            <a:lvl3pPr>
              <a:buClr>
                <a:srgbClr val="4FA735"/>
              </a:buClr>
              <a:defRPr sz="1600"/>
            </a:lvl3pPr>
            <a:lvl4pPr>
              <a:buClr>
                <a:srgbClr val="4FA735"/>
              </a:buClr>
              <a:defRPr sz="1600"/>
            </a:lvl4pPr>
            <a:lvl5pPr>
              <a:buClr>
                <a:srgbClr val="4FA735"/>
              </a:buCl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5200" y="1636714"/>
            <a:ext cx="3911600" cy="639762"/>
          </a:xfrm>
          <a:prstGeom prst="rect">
            <a:avLst/>
          </a:prstGeom>
          <a:solidFill>
            <a:srgbClr val="98DEF8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tIns="90000" bIns="90000" anchor="ctr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5200" y="2276476"/>
            <a:ext cx="3911600" cy="395128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/>
          <a:lstStyle>
            <a:lvl1pPr marL="180975" indent="-18097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GB" sz="1800" kern="1200" dirty="0" smtClean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A735"/>
              </a:buClr>
              <a:buFont typeface="Arial" pitchFamily="34" charset="0"/>
              <a:defRPr lang="en-US" sz="1800" kern="1200" dirty="0">
                <a:solidFill>
                  <a:schemeClr val="tx1"/>
                </a:solidFill>
                <a:latin typeface="Frutiger 55 Roman"/>
                <a:ea typeface="Frutiger 55 Roman"/>
                <a:cs typeface="Frutiger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7" y="730251"/>
            <a:ext cx="7361237" cy="892174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8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4866" y="911225"/>
            <a:ext cx="5486400" cy="3816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8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88" y="730251"/>
            <a:ext cx="7361237" cy="892174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938" y="6251575"/>
            <a:ext cx="6207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6759575"/>
            <a:ext cx="4376738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2"/>
          <p:cNvPicPr>
            <a:picLocks noChangeAspect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6838" y="6373813"/>
            <a:ext cx="895191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6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457200" y="274638"/>
            <a:ext cx="1485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7950200" y="274638"/>
            <a:ext cx="736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itle Placeholder 1"/>
          <p:cNvSpPr>
            <a:spLocks noGrp="1"/>
          </p:cNvSpPr>
          <p:nvPr>
            <p:ph type="title"/>
          </p:nvPr>
        </p:nvSpPr>
        <p:spPr bwMode="auto">
          <a:xfrm>
            <a:off x="598488" y="731839"/>
            <a:ext cx="7351712" cy="89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Your title here</a:t>
            </a:r>
            <a:endParaRPr lang="en-US" dirty="0" smtClean="0"/>
          </a:p>
        </p:txBody>
      </p:sp>
      <p:pic>
        <p:nvPicPr>
          <p:cNvPr id="9222" name="Picture 18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048750" y="6500813"/>
            <a:ext cx="103188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21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048750" y="6500813"/>
            <a:ext cx="103188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82" r:id="rId3"/>
    <p:sldLayoutId id="2147483873" r:id="rId4"/>
    <p:sldLayoutId id="2147483874" r:id="rId5"/>
    <p:sldLayoutId id="2147483875" r:id="rId6"/>
    <p:sldLayoutId id="2147483876" r:id="rId7"/>
    <p:sldLayoutId id="2147483877" r:id="rId8"/>
  </p:sldLayoutIdLst>
  <p:timing>
    <p:tnLst>
      <p:par>
        <p:cTn id="1" dur="indefinite" restart="never" nodeType="tmRoot"/>
      </p:par>
    </p:tnLst>
  </p:timing>
  <p:txStyles>
    <p:titleStyle>
      <a:lvl1pPr marL="0" indent="0"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Frutiger 55 Roman"/>
          <a:ea typeface="Frutiger 55 Roman"/>
          <a:cs typeface="Frutiger 55 Roman"/>
        </a:defRPr>
      </a:lvl1pPr>
      <a:lvl2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2pPr>
      <a:lvl3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3pPr>
      <a:lvl4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4pPr>
      <a:lvl5pPr marL="358775"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5pPr>
      <a:lvl6pPr marL="8159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6pPr>
      <a:lvl7pPr marL="12731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7pPr>
      <a:lvl8pPr marL="17303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8pPr>
      <a:lvl9pPr marL="2187575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rutiger 55 Roman"/>
          <a:ea typeface="Frutiger 55 Roman"/>
          <a:cs typeface="Frutiger 55 Roman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Frutiger 55 Roman"/>
          <a:ea typeface="Frutiger 55 Roman"/>
          <a:cs typeface="Frutiger 55 Roman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Frutiger 55 Roman"/>
          <a:ea typeface="Frutiger 55 Roman"/>
          <a:cs typeface="Frutiger 55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/>
            <a:r>
              <a:rPr lang="it-IT" dirty="0" smtClean="0"/>
              <a:t>Benvenuto del presidente e introduzione</a:t>
            </a:r>
            <a:endParaRPr lang="en-GB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1825034" y="4342911"/>
            <a:ext cx="7729275" cy="1020763"/>
          </a:xfrm>
        </p:spPr>
        <p:txBody>
          <a:bodyPr>
            <a:normAutofit fontScale="77500" lnSpcReduction="20000"/>
          </a:bodyPr>
          <a:lstStyle/>
          <a:p>
            <a:r>
              <a:rPr lang="de-DE" dirty="0" smtClean="0"/>
              <a:t>Prof. </a:t>
            </a:r>
            <a:r>
              <a:rPr lang="de-DE" dirty="0" err="1" smtClean="0"/>
              <a:t>Ridwan</a:t>
            </a:r>
            <a:r>
              <a:rPr lang="de-DE" dirty="0" smtClean="0"/>
              <a:t> </a:t>
            </a:r>
            <a:r>
              <a:rPr lang="de-DE" dirty="0" err="1" smtClean="0"/>
              <a:t>Shabsigh</a:t>
            </a:r>
            <a:r>
              <a:rPr lang="de-DE" dirty="0" smtClean="0"/>
              <a:t> </a:t>
            </a:r>
          </a:p>
          <a:p>
            <a:r>
              <a:rPr lang="en-GB" dirty="0" err="1" smtClean="0"/>
              <a:t>Presidente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International Society of Men’s Health</a:t>
            </a: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Partnership tra Bayer e ISMH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La International Society </a:t>
            </a:r>
            <a:r>
              <a:rPr lang="it-IT" dirty="0" err="1"/>
              <a:t>of</a:t>
            </a:r>
            <a:r>
              <a:rPr lang="it-IT" dirty="0"/>
              <a:t> </a:t>
            </a:r>
            <a:r>
              <a:rPr lang="it-IT" dirty="0" err="1"/>
              <a:t>Men</a:t>
            </a:r>
            <a:r>
              <a:rPr lang="it-IT" dirty="0"/>
              <a:t>’s </a:t>
            </a:r>
            <a:r>
              <a:rPr lang="it-IT" dirty="0" err="1"/>
              <a:t>Health</a:t>
            </a:r>
            <a:r>
              <a:rPr lang="it-IT" dirty="0"/>
              <a:t> (ISMH) e Bayer hanno collaborato per fornire una formazione continua nel campo della salute maschile, condividendo l’obiettivo di una sensibilizzazione delle comunità mediche, dei legislatori e in generale del pubblico riguardo ai temi legati alla salute maschile</a:t>
            </a:r>
            <a:endParaRPr lang="en-GB" dirty="0" smtClean="0"/>
          </a:p>
          <a:p>
            <a:pPr algn="just"/>
            <a:r>
              <a:rPr lang="it-IT" dirty="0"/>
              <a:t>Questo incontro avrà il compito di fornire un modello ai rappresentanti locali dell’ISMH  e  di Bayer a livello mondiale per facilitare l’impostazione delle loro iniziative nell’ambito della formazione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Introduzione</a:t>
            </a:r>
            <a:endParaRPr lang="en-GB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L’innalzamento dell’età media e della speranza di vita e la crescente prevalenza di obesità e diabete di tipo 2 nei soggetti maschili possono avere come risultato nell’immediato futuro un aumento dei casi di </a:t>
            </a:r>
            <a:r>
              <a:rPr lang="it-IT" dirty="0" err="1"/>
              <a:t>ipogonadismo</a:t>
            </a:r>
            <a:endParaRPr lang="en-GB" dirty="0" smtClean="0"/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106591" y="6375400"/>
            <a:ext cx="56165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050" dirty="0" err="1"/>
              <a:t>Seftel</a:t>
            </a:r>
            <a:r>
              <a:rPr lang="en-GB" sz="1050" dirty="0"/>
              <a:t> AD</a:t>
            </a:r>
            <a:r>
              <a:rPr lang="en-GB" sz="1050" i="1" dirty="0"/>
              <a:t>. </a:t>
            </a:r>
            <a:r>
              <a:rPr lang="en-GB" sz="1050" i="1" dirty="0" err="1"/>
              <a:t>Int</a:t>
            </a:r>
            <a:r>
              <a:rPr lang="en-GB" sz="1050" i="1" dirty="0"/>
              <a:t> J </a:t>
            </a:r>
            <a:r>
              <a:rPr lang="en-GB" sz="1050" i="1" dirty="0" err="1"/>
              <a:t>Impot</a:t>
            </a:r>
            <a:r>
              <a:rPr lang="en-GB" sz="1050" i="1" dirty="0"/>
              <a:t> </a:t>
            </a:r>
            <a:r>
              <a:rPr lang="en-GB" sz="1050" i="1" dirty="0" smtClean="0"/>
              <a:t>Res</a:t>
            </a:r>
            <a:r>
              <a:rPr lang="en-GB" sz="1050" dirty="0" smtClean="0"/>
              <a:t> </a:t>
            </a:r>
            <a:r>
              <a:rPr lang="en-GB" sz="1100" dirty="0"/>
              <a:t>2006;18:115–120</a:t>
            </a:r>
            <a:r>
              <a:rPr lang="en-GB" sz="105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Evidente legame tra bassi livelli di testosterone (T) e mortalità</a:t>
            </a:r>
            <a:endParaRPr lang="it-IT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it-IT" dirty="0" smtClean="0"/>
              <a:t>Studi epidemiologici </a:t>
            </a:r>
            <a:r>
              <a:rPr lang="it-IT" dirty="0"/>
              <a:t>hanno identificato significative correlazioni tra bassi livelli di testosterone e </a:t>
            </a:r>
            <a:r>
              <a:rPr lang="it-IT" dirty="0" smtClean="0"/>
              <a:t>mortalità per </a:t>
            </a:r>
            <a:r>
              <a:rPr lang="it-IT" dirty="0"/>
              <a:t>tutte le cause e per eventi cardiovascolari (CV) in soggetti maschi adulti al di sopra dei 40 anni di età</a:t>
            </a:r>
          </a:p>
          <a:p>
            <a:pPr algn="just"/>
            <a:endParaRPr lang="en-GB" dirty="0" smtClean="0"/>
          </a:p>
          <a:p>
            <a:pPr lvl="0" algn="just"/>
            <a:r>
              <a:rPr lang="it-IT" dirty="0"/>
              <a:t>Tasso di mortalità in 858 anziani al follow-up </a:t>
            </a:r>
            <a:r>
              <a:rPr lang="it-IT" dirty="0" smtClean="0"/>
              <a:t>(4 </a:t>
            </a:r>
            <a:r>
              <a:rPr lang="it-IT" dirty="0"/>
              <a:t>anni e 3 mesi</a:t>
            </a:r>
            <a:r>
              <a:rPr lang="it-IT" dirty="0" smtClean="0"/>
              <a:t>):</a:t>
            </a:r>
            <a:endParaRPr lang="en-GB" dirty="0" smtClean="0"/>
          </a:p>
          <a:p>
            <a:pPr algn="just">
              <a:buNone/>
            </a:pPr>
            <a:r>
              <a:rPr lang="it-IT" dirty="0" smtClean="0"/>
              <a:t>	- Livello </a:t>
            </a:r>
            <a:r>
              <a:rPr lang="it-IT" dirty="0"/>
              <a:t>normale di testosterone = 20,1</a:t>
            </a:r>
            <a:r>
              <a:rPr lang="it-IT" dirty="0" smtClean="0"/>
              <a:t>%</a:t>
            </a:r>
            <a:endParaRPr lang="it-IT" dirty="0"/>
          </a:p>
          <a:p>
            <a:pPr algn="just">
              <a:buNone/>
            </a:pPr>
            <a:r>
              <a:rPr lang="it-IT" dirty="0" smtClean="0"/>
              <a:t>	- Livello di </a:t>
            </a:r>
            <a:r>
              <a:rPr lang="it-IT" dirty="0"/>
              <a:t>testosterone </a:t>
            </a:r>
            <a:r>
              <a:rPr lang="it-IT" dirty="0" smtClean="0"/>
              <a:t>dubbio (ad </a:t>
            </a:r>
            <a:r>
              <a:rPr lang="it-IT" dirty="0" err="1" smtClean="0"/>
              <a:t>es.una</a:t>
            </a:r>
            <a:r>
              <a:rPr lang="it-IT" dirty="0" smtClean="0"/>
              <a:t> </a:t>
            </a:r>
            <a:r>
              <a:rPr lang="it-IT" dirty="0"/>
              <a:t>misurazione normale, una bassa) = 24,6</a:t>
            </a:r>
            <a:r>
              <a:rPr lang="it-IT" dirty="0" smtClean="0"/>
              <a:t>%</a:t>
            </a:r>
            <a:endParaRPr lang="it-IT" dirty="0"/>
          </a:p>
          <a:p>
            <a:pPr algn="just">
              <a:buNone/>
            </a:pPr>
            <a:r>
              <a:rPr lang="it-IT" dirty="0" smtClean="0"/>
              <a:t>	- Livello </a:t>
            </a:r>
            <a:r>
              <a:rPr lang="it-IT" dirty="0"/>
              <a:t>di testosterone basso = 34,9%</a:t>
            </a: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107030" y="6375400"/>
            <a:ext cx="401459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100" dirty="0"/>
              <a:t>Shores MM </a:t>
            </a:r>
            <a:r>
              <a:rPr lang="en-GB" sz="1100" i="1" dirty="0"/>
              <a:t>et al</a:t>
            </a:r>
            <a:r>
              <a:rPr lang="en-GB" sz="1100" dirty="0"/>
              <a:t>. </a:t>
            </a:r>
            <a:r>
              <a:rPr lang="en-GB" sz="1100" i="1" dirty="0"/>
              <a:t>Arch Intern </a:t>
            </a:r>
            <a:r>
              <a:rPr lang="en-GB" sz="1100" i="1" dirty="0" smtClean="0"/>
              <a:t>Med</a:t>
            </a:r>
            <a:r>
              <a:rPr lang="en-GB" sz="1100" dirty="0" smtClean="0"/>
              <a:t> </a:t>
            </a:r>
            <a:r>
              <a:rPr lang="en-GB" sz="1100" dirty="0"/>
              <a:t>2006;166:1660–1665.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98489" y="992898"/>
            <a:ext cx="7361236" cy="895350"/>
          </a:xfrm>
        </p:spPr>
        <p:txBody>
          <a:bodyPr/>
          <a:lstStyle/>
          <a:p>
            <a:r>
              <a:rPr lang="it-IT" dirty="0" smtClean="0"/>
              <a:t>Livello T e mortalità</a:t>
            </a:r>
            <a:endParaRPr lang="it-IT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59576" y="1781175"/>
            <a:ext cx="8105776" cy="43449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Uno studio condotto su 2134 uomini con un follow-up medio di 7 anni ha evidenziato che ad ogni aumento di 173 ng/</a:t>
            </a:r>
            <a:r>
              <a:rPr lang="it-IT" dirty="0" err="1"/>
              <a:t>dL</a:t>
            </a:r>
            <a:r>
              <a:rPr lang="it-IT" dirty="0"/>
              <a:t> di testosterone sierico era associata una riduzione del 21% del rischio di morte per tutte le cause (dopo aver escluso i decessi nei primi 2 anni e aver controllato variabili quali BMI, età, </a:t>
            </a:r>
            <a:r>
              <a:rPr lang="it-IT" dirty="0" smtClean="0"/>
              <a:t>ecc.)</a:t>
            </a:r>
            <a:endParaRPr lang="it-IT" dirty="0"/>
          </a:p>
          <a:p>
            <a:pPr algn="just"/>
            <a:endParaRPr lang="en-GB" dirty="0" smtClean="0"/>
          </a:p>
          <a:p>
            <a:pPr algn="just"/>
            <a:r>
              <a:rPr lang="it-IT" dirty="0"/>
              <a:t>Rancho Bernardo </a:t>
            </a:r>
            <a:r>
              <a:rPr lang="it-IT" dirty="0" err="1"/>
              <a:t>Study</a:t>
            </a:r>
            <a:r>
              <a:rPr lang="it-IT" dirty="0"/>
              <a:t>:</a:t>
            </a:r>
          </a:p>
          <a:p>
            <a:pPr lvl="0" algn="just">
              <a:buNone/>
            </a:pPr>
            <a:r>
              <a:rPr lang="it-IT" dirty="0" smtClean="0"/>
              <a:t>	-Testosterone </a:t>
            </a:r>
            <a:r>
              <a:rPr lang="it-IT" dirty="0"/>
              <a:t>totale e biodisponibile sono inversamente correlati al rischio di </a:t>
            </a:r>
            <a:r>
              <a:rPr lang="it-IT" dirty="0" smtClean="0"/>
              <a:t>mortalità</a:t>
            </a:r>
            <a:endParaRPr lang="it-IT" dirty="0"/>
          </a:p>
          <a:p>
            <a:pPr lvl="0" algn="just">
              <a:buNone/>
            </a:pPr>
            <a:r>
              <a:rPr lang="it-IT" dirty="0" smtClean="0"/>
              <a:t>	-Testosterone </a:t>
            </a:r>
            <a:r>
              <a:rPr lang="it-IT" dirty="0"/>
              <a:t>totale basso espone ad un più alto rischio di </a:t>
            </a:r>
            <a:r>
              <a:rPr lang="it-IT" dirty="0" smtClean="0"/>
              <a:t>eventi fatali per malattie </a:t>
            </a:r>
            <a:r>
              <a:rPr lang="it-IT" dirty="0"/>
              <a:t>cardiovascolari e respiratorie</a:t>
            </a: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107031" y="6375400"/>
            <a:ext cx="35274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dirty="0" err="1"/>
              <a:t>Khaw</a:t>
            </a:r>
            <a:r>
              <a:rPr lang="en-GB" sz="1100" dirty="0"/>
              <a:t> KT </a:t>
            </a:r>
            <a:r>
              <a:rPr lang="en-GB" sz="1100" i="1" dirty="0"/>
              <a:t>et al</a:t>
            </a:r>
            <a:r>
              <a:rPr lang="en-GB" sz="1100" dirty="0"/>
              <a:t>. </a:t>
            </a:r>
            <a:r>
              <a:rPr lang="en-GB" sz="1100" i="1" dirty="0" smtClean="0"/>
              <a:t>Circulation</a:t>
            </a:r>
            <a:r>
              <a:rPr lang="en-GB" sz="1100" dirty="0" smtClean="0"/>
              <a:t> 2007;116:2694–2701</a:t>
            </a:r>
            <a:r>
              <a:rPr lang="en-GB" sz="11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98489" y="817803"/>
            <a:ext cx="7361236" cy="895350"/>
          </a:xfrm>
        </p:spPr>
        <p:txBody>
          <a:bodyPr/>
          <a:lstStyle/>
          <a:p>
            <a:r>
              <a:rPr lang="it-IT" dirty="0" smtClean="0"/>
              <a:t>Lo screening precoce dell’</a:t>
            </a:r>
            <a:r>
              <a:rPr lang="it-IT" dirty="0" err="1" smtClean="0"/>
              <a:t>ipogonadismo</a:t>
            </a:r>
            <a:r>
              <a:rPr lang="it-IT" dirty="0" smtClean="0"/>
              <a:t> può ridurre la mortalità maschile</a:t>
            </a:r>
            <a:endParaRPr lang="it-IT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it-IT" dirty="0"/>
              <a:t>Lo studio CHIANTI durato 6 anni ha indicato che una diminuzione nei livelli di testosterone è un forte fattore predittivo di mortalità </a:t>
            </a:r>
            <a:r>
              <a:rPr lang="it-IT" dirty="0" smtClean="0"/>
              <a:t>maschile</a:t>
            </a:r>
          </a:p>
          <a:p>
            <a:pPr lvl="0" algn="just"/>
            <a:endParaRPr lang="it-IT" dirty="0"/>
          </a:p>
          <a:p>
            <a:pPr algn="just"/>
            <a:r>
              <a:rPr lang="it-IT" dirty="0"/>
              <a:t>Sindrome metabolica, diabete e malattie cardiovascolari sono associati alla mortalità </a:t>
            </a:r>
            <a:r>
              <a:rPr lang="it-IT" dirty="0" smtClean="0"/>
              <a:t>per tutte </a:t>
            </a:r>
            <a:r>
              <a:rPr lang="it-IT" dirty="0"/>
              <a:t>le </a:t>
            </a:r>
            <a:r>
              <a:rPr lang="it-IT" dirty="0" smtClean="0"/>
              <a:t>cause; </a:t>
            </a:r>
            <a:r>
              <a:rPr lang="it-IT" dirty="0"/>
              <a:t>ciò evidenzia la necessità di effettuare controlli preventivi e usare una terapia sostitutiva di testosterone (TRT) per ridurre i tassi di mortalità</a:t>
            </a:r>
            <a:endParaRPr lang="en-GB" dirty="0" smtClean="0"/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106591" y="6375400"/>
            <a:ext cx="489585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dirty="0" err="1"/>
              <a:t>Traish</a:t>
            </a:r>
            <a:r>
              <a:rPr lang="en-GB" sz="1100" dirty="0"/>
              <a:t> AM </a:t>
            </a:r>
            <a:r>
              <a:rPr lang="en-GB" sz="1100" i="1" dirty="0"/>
              <a:t>et al</a:t>
            </a:r>
            <a:r>
              <a:rPr lang="en-GB" sz="1100" dirty="0"/>
              <a:t>. </a:t>
            </a:r>
            <a:r>
              <a:rPr lang="en-GB" sz="1100" i="1" dirty="0"/>
              <a:t>J </a:t>
            </a:r>
            <a:r>
              <a:rPr lang="en-GB" sz="1100" i="1" dirty="0" err="1" smtClean="0"/>
              <a:t>Androl</a:t>
            </a:r>
            <a:r>
              <a:rPr lang="en-GB" sz="1100" dirty="0" smtClean="0"/>
              <a:t> </a:t>
            </a:r>
            <a:r>
              <a:rPr lang="en-GB" sz="1100" dirty="0"/>
              <a:t>2009;30:477–494. </a:t>
            </a:r>
          </a:p>
          <a:p>
            <a:r>
              <a:rPr lang="en-GB" sz="1100" dirty="0" err="1"/>
              <a:t>Maggio</a:t>
            </a:r>
            <a:r>
              <a:rPr lang="en-GB" sz="1100" dirty="0"/>
              <a:t> M </a:t>
            </a:r>
            <a:r>
              <a:rPr lang="en-GB" sz="1100" i="1" dirty="0"/>
              <a:t>et al</a:t>
            </a:r>
            <a:r>
              <a:rPr lang="en-GB" sz="1100" dirty="0"/>
              <a:t>. </a:t>
            </a:r>
            <a:r>
              <a:rPr lang="en-GB" sz="1100" i="1" dirty="0"/>
              <a:t>Arch Intern </a:t>
            </a:r>
            <a:r>
              <a:rPr lang="en-GB" sz="1100" i="1" dirty="0" smtClean="0"/>
              <a:t>Med</a:t>
            </a:r>
            <a:r>
              <a:rPr lang="en-GB" sz="1100" dirty="0" smtClean="0"/>
              <a:t> </a:t>
            </a:r>
            <a:r>
              <a:rPr lang="en-GB" sz="1100" dirty="0"/>
              <a:t>2007;167(20):2249–2254.</a:t>
            </a:r>
          </a:p>
          <a:p>
            <a:endParaRPr lang="en-GB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ns health school">
      <a:dk1>
        <a:srgbClr val="0094D8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384</Words>
  <Application>Microsoft Office PowerPoint</Application>
  <PresentationFormat>Presentazione su schermo (4:3)</PresentationFormat>
  <Paragraphs>31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Office Theme</vt:lpstr>
      <vt:lpstr>Diapositiva 1</vt:lpstr>
      <vt:lpstr>Partnership tra Bayer e ISMH</vt:lpstr>
      <vt:lpstr>Introduzione</vt:lpstr>
      <vt:lpstr>Evidente legame tra bassi livelli di testosterone (T) e mortalità</vt:lpstr>
      <vt:lpstr>Livello T e mortalità</vt:lpstr>
      <vt:lpstr>Lo screening precoce dell’ipogonadismo può ridurre la mortalità maschile</vt:lpstr>
    </vt:vector>
  </TitlesOfParts>
  <Company>RAPP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RAPP IT</dc:creator>
  <cp:lastModifiedBy>Paola</cp:lastModifiedBy>
  <cp:revision>118</cp:revision>
  <dcterms:created xsi:type="dcterms:W3CDTF">2011-08-22T16:46:47Z</dcterms:created>
  <dcterms:modified xsi:type="dcterms:W3CDTF">2012-07-19T08:23:03Z</dcterms:modified>
</cp:coreProperties>
</file>